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9.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4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442" r:id="rId1"/>
  </p:sldMasterIdLst>
  <p:notesMasterIdLst>
    <p:notesMasterId r:id="rId97"/>
  </p:notesMasterIdLst>
  <p:handoutMasterIdLst>
    <p:handoutMasterId r:id="rId98"/>
  </p:handoutMasterIdLst>
  <p:sldIdLst>
    <p:sldId id="506" r:id="rId2"/>
    <p:sldId id="1006" r:id="rId3"/>
    <p:sldId id="924" r:id="rId4"/>
    <p:sldId id="919" r:id="rId5"/>
    <p:sldId id="1057" r:id="rId6"/>
    <p:sldId id="921" r:id="rId7"/>
    <p:sldId id="922" r:id="rId8"/>
    <p:sldId id="925" r:id="rId9"/>
    <p:sldId id="1099" r:id="rId10"/>
    <p:sldId id="1100" r:id="rId11"/>
    <p:sldId id="1101" r:id="rId12"/>
    <p:sldId id="1264" r:id="rId13"/>
    <p:sldId id="1265" r:id="rId14"/>
    <p:sldId id="1266" r:id="rId15"/>
    <p:sldId id="1318" r:id="rId16"/>
    <p:sldId id="1319" r:id="rId17"/>
    <p:sldId id="1231" r:id="rId18"/>
    <p:sldId id="1230" r:id="rId19"/>
    <p:sldId id="1325" r:id="rId20"/>
    <p:sldId id="1102" r:id="rId21"/>
    <p:sldId id="1103" r:id="rId22"/>
    <p:sldId id="1104" r:id="rId23"/>
    <p:sldId id="1105" r:id="rId24"/>
    <p:sldId id="1200" r:id="rId25"/>
    <p:sldId id="1234" r:id="rId26"/>
    <p:sldId id="1170" r:id="rId27"/>
    <p:sldId id="1232" r:id="rId28"/>
    <p:sldId id="1295" r:id="rId29"/>
    <p:sldId id="1296" r:id="rId30"/>
    <p:sldId id="1174" r:id="rId31"/>
    <p:sldId id="1311" r:id="rId32"/>
    <p:sldId id="1212" r:id="rId33"/>
    <p:sldId id="1213" r:id="rId34"/>
    <p:sldId id="1215" r:id="rId35"/>
    <p:sldId id="1317" r:id="rId36"/>
    <p:sldId id="1216" r:id="rId37"/>
    <p:sldId id="1312" r:id="rId38"/>
    <p:sldId id="1211" r:id="rId39"/>
    <p:sldId id="1314" r:id="rId40"/>
    <p:sldId id="1270" r:id="rId41"/>
    <p:sldId id="1322" r:id="rId42"/>
    <p:sldId id="1323" r:id="rId43"/>
    <p:sldId id="1324" r:id="rId44"/>
    <p:sldId id="1302" r:id="rId45"/>
    <p:sldId id="1303" r:id="rId46"/>
    <p:sldId id="1304" r:id="rId47"/>
    <p:sldId id="1307" r:id="rId48"/>
    <p:sldId id="1308" r:id="rId49"/>
    <p:sldId id="1305" r:id="rId50"/>
    <p:sldId id="1306" r:id="rId51"/>
    <p:sldId id="1301" r:id="rId52"/>
    <p:sldId id="1202" r:id="rId53"/>
    <p:sldId id="1240" r:id="rId54"/>
    <p:sldId id="1271" r:id="rId55"/>
    <p:sldId id="1272" r:id="rId56"/>
    <p:sldId id="1241" r:id="rId57"/>
    <p:sldId id="1242" r:id="rId58"/>
    <p:sldId id="1273" r:id="rId59"/>
    <p:sldId id="1243" r:id="rId60"/>
    <p:sldId id="1275" r:id="rId61"/>
    <p:sldId id="1276" r:id="rId62"/>
    <p:sldId id="1277" r:id="rId63"/>
    <p:sldId id="1278" r:id="rId64"/>
    <p:sldId id="1279" r:id="rId65"/>
    <p:sldId id="1280" r:id="rId66"/>
    <p:sldId id="1281" r:id="rId67"/>
    <p:sldId id="1282" r:id="rId68"/>
    <p:sldId id="1283" r:id="rId69"/>
    <p:sldId id="1284" r:id="rId70"/>
    <p:sldId id="1299" r:id="rId71"/>
    <p:sldId id="1300" r:id="rId72"/>
    <p:sldId id="1285" r:id="rId73"/>
    <p:sldId id="1288" r:id="rId74"/>
    <p:sldId id="1289" r:id="rId75"/>
    <p:sldId id="1287" r:id="rId76"/>
    <p:sldId id="1261" r:id="rId77"/>
    <p:sldId id="1220" r:id="rId78"/>
    <p:sldId id="889" r:id="rId79"/>
    <p:sldId id="1290" r:id="rId80"/>
    <p:sldId id="1309" r:id="rId81"/>
    <p:sldId id="1310" r:id="rId82"/>
    <p:sldId id="1008" r:id="rId83"/>
    <p:sldId id="961" r:id="rId84"/>
    <p:sldId id="1315" r:id="rId85"/>
    <p:sldId id="1316" r:id="rId86"/>
    <p:sldId id="962" r:id="rId87"/>
    <p:sldId id="1225" r:id="rId88"/>
    <p:sldId id="1009" r:id="rId89"/>
    <p:sldId id="1056" r:id="rId90"/>
    <p:sldId id="1292" r:id="rId91"/>
    <p:sldId id="1321" r:id="rId92"/>
    <p:sldId id="1226" r:id="rId93"/>
    <p:sldId id="1255" r:id="rId94"/>
    <p:sldId id="1293" r:id="rId95"/>
    <p:sldId id="930" r:id="rId96"/>
  </p:sldIdLst>
  <p:sldSz cx="9144000" cy="6858000" type="screen4x3"/>
  <p:notesSz cx="7099300" cy="10234613"/>
  <p:defaultTextStyle>
    <a:defPPr>
      <a:defRPr lang="es-E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4">
          <p15:clr>
            <a:srgbClr val="A4A3A4"/>
          </p15:clr>
        </p15:guide>
        <p15:guide id="2"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99"/>
    <a:srgbClr val="FF0000"/>
    <a:srgbClr val="4B1405"/>
    <a:srgbClr val="6666FF"/>
    <a:srgbClr val="006600"/>
    <a:srgbClr val="FF9933"/>
    <a:srgbClr val="FF9900"/>
    <a:srgbClr val="0000FF"/>
    <a:srgbClr val="FF6600"/>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Estilo claro 1 - Acento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Estilo claro 1 - Acento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Estilo claro 1 - Acento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265" autoAdjust="0"/>
    <p:restoredTop sz="50000" autoAdjust="0"/>
  </p:normalViewPr>
  <p:slideViewPr>
    <p:cSldViewPr>
      <p:cViewPr varScale="1">
        <p:scale>
          <a:sx n="72" d="100"/>
          <a:sy n="72" d="100"/>
        </p:scale>
        <p:origin x="1584" y="78"/>
      </p:cViewPr>
      <p:guideLst>
        <p:guide orient="horz" pos="2160"/>
        <p:guide pos="2880"/>
      </p:guideLst>
    </p:cSldViewPr>
  </p:slideViewPr>
  <p:outlineViewPr>
    <p:cViewPr>
      <p:scale>
        <a:sx n="33" d="100"/>
        <a:sy n="33" d="100"/>
      </p:scale>
      <p:origin x="0" y="0"/>
    </p:cViewPr>
    <p:sldLst>
      <p:sld r:id="rId1" collapse="1"/>
      <p:sld r:id="rId2" collapse="1"/>
    </p:sldLst>
  </p:outlineViewPr>
  <p:notesTextViewPr>
    <p:cViewPr>
      <p:scale>
        <a:sx n="100" d="100"/>
        <a:sy n="100" d="100"/>
      </p:scale>
      <p:origin x="0" y="0"/>
    </p:cViewPr>
  </p:notesTextViewPr>
  <p:sorterViewPr>
    <p:cViewPr>
      <p:scale>
        <a:sx n="100" d="100"/>
        <a:sy n="100" d="100"/>
      </p:scale>
      <p:origin x="0" y="0"/>
    </p:cViewPr>
  </p:sorterViewPr>
  <p:notesViewPr>
    <p:cSldViewPr>
      <p:cViewPr>
        <p:scale>
          <a:sx n="100" d="100"/>
          <a:sy n="100" d="100"/>
        </p:scale>
        <p:origin x="-1404" y="-78"/>
      </p:cViewPr>
      <p:guideLst>
        <p:guide orient="horz" pos="3224"/>
        <p:guide pos="2236"/>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notesMaster" Target="notesMasters/notesMaster1.xml"/></Relationships>
</file>

<file path=ppt/_rels/viewProps.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slide" Target="slides/slide5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RBEY ROSERO LOPEZ" userId="a7bc722a40a9346f" providerId="LiveId" clId="{04742BCE-2DFA-4930-8227-F1F7B5BA93D0}"/>
    <pc:docChg chg="delSld modSld delMainMaster">
      <pc:chgData name="ARBEY ROSERO LOPEZ" userId="a7bc722a40a9346f" providerId="LiveId" clId="{04742BCE-2DFA-4930-8227-F1F7B5BA93D0}" dt="2021-10-25T21:35:56.533" v="64" actId="20577"/>
      <pc:docMkLst>
        <pc:docMk/>
      </pc:docMkLst>
      <pc:sldChg chg="del">
        <pc:chgData name="ARBEY ROSERO LOPEZ" userId="a7bc722a40a9346f" providerId="LiveId" clId="{04742BCE-2DFA-4930-8227-F1F7B5BA93D0}" dt="2021-10-25T21:32:23.884" v="0" actId="47"/>
        <pc:sldMkLst>
          <pc:docMk/>
          <pc:sldMk cId="0" sldId="889"/>
        </pc:sldMkLst>
      </pc:sldChg>
      <pc:sldChg chg="del">
        <pc:chgData name="ARBEY ROSERO LOPEZ" userId="a7bc722a40a9346f" providerId="LiveId" clId="{04742BCE-2DFA-4930-8227-F1F7B5BA93D0}" dt="2021-10-25T21:32:23.884" v="0" actId="47"/>
        <pc:sldMkLst>
          <pc:docMk/>
          <pc:sldMk cId="0" sldId="919"/>
        </pc:sldMkLst>
      </pc:sldChg>
      <pc:sldChg chg="del">
        <pc:chgData name="ARBEY ROSERO LOPEZ" userId="a7bc722a40a9346f" providerId="LiveId" clId="{04742BCE-2DFA-4930-8227-F1F7B5BA93D0}" dt="2021-10-25T21:32:23.884" v="0" actId="47"/>
        <pc:sldMkLst>
          <pc:docMk/>
          <pc:sldMk cId="0" sldId="921"/>
        </pc:sldMkLst>
      </pc:sldChg>
      <pc:sldChg chg="del">
        <pc:chgData name="ARBEY ROSERO LOPEZ" userId="a7bc722a40a9346f" providerId="LiveId" clId="{04742BCE-2DFA-4930-8227-F1F7B5BA93D0}" dt="2021-10-25T21:32:23.884" v="0" actId="47"/>
        <pc:sldMkLst>
          <pc:docMk/>
          <pc:sldMk cId="0" sldId="922"/>
        </pc:sldMkLst>
      </pc:sldChg>
      <pc:sldChg chg="del">
        <pc:chgData name="ARBEY ROSERO LOPEZ" userId="a7bc722a40a9346f" providerId="LiveId" clId="{04742BCE-2DFA-4930-8227-F1F7B5BA93D0}" dt="2021-10-25T21:32:23.884" v="0" actId="47"/>
        <pc:sldMkLst>
          <pc:docMk/>
          <pc:sldMk cId="0" sldId="924"/>
        </pc:sldMkLst>
      </pc:sldChg>
      <pc:sldChg chg="del">
        <pc:chgData name="ARBEY ROSERO LOPEZ" userId="a7bc722a40a9346f" providerId="LiveId" clId="{04742BCE-2DFA-4930-8227-F1F7B5BA93D0}" dt="2021-10-25T21:32:23.884" v="0" actId="47"/>
        <pc:sldMkLst>
          <pc:docMk/>
          <pc:sldMk cId="0" sldId="925"/>
        </pc:sldMkLst>
      </pc:sldChg>
      <pc:sldChg chg="del">
        <pc:chgData name="ARBEY ROSERO LOPEZ" userId="a7bc722a40a9346f" providerId="LiveId" clId="{04742BCE-2DFA-4930-8227-F1F7B5BA93D0}" dt="2021-10-25T21:32:23.884" v="0" actId="47"/>
        <pc:sldMkLst>
          <pc:docMk/>
          <pc:sldMk cId="0" sldId="930"/>
        </pc:sldMkLst>
      </pc:sldChg>
      <pc:sldChg chg="del">
        <pc:chgData name="ARBEY ROSERO LOPEZ" userId="a7bc722a40a9346f" providerId="LiveId" clId="{04742BCE-2DFA-4930-8227-F1F7B5BA93D0}" dt="2021-10-25T21:32:23.884" v="0" actId="47"/>
        <pc:sldMkLst>
          <pc:docMk/>
          <pc:sldMk cId="0" sldId="961"/>
        </pc:sldMkLst>
      </pc:sldChg>
      <pc:sldChg chg="del">
        <pc:chgData name="ARBEY ROSERO LOPEZ" userId="a7bc722a40a9346f" providerId="LiveId" clId="{04742BCE-2DFA-4930-8227-F1F7B5BA93D0}" dt="2021-10-25T21:32:23.884" v="0" actId="47"/>
        <pc:sldMkLst>
          <pc:docMk/>
          <pc:sldMk cId="0" sldId="962"/>
        </pc:sldMkLst>
      </pc:sldChg>
      <pc:sldChg chg="del">
        <pc:chgData name="ARBEY ROSERO LOPEZ" userId="a7bc722a40a9346f" providerId="LiveId" clId="{04742BCE-2DFA-4930-8227-F1F7B5BA93D0}" dt="2021-10-25T21:32:23.884" v="0" actId="47"/>
        <pc:sldMkLst>
          <pc:docMk/>
          <pc:sldMk cId="0" sldId="1008"/>
        </pc:sldMkLst>
      </pc:sldChg>
      <pc:sldChg chg="del">
        <pc:chgData name="ARBEY ROSERO LOPEZ" userId="a7bc722a40a9346f" providerId="LiveId" clId="{04742BCE-2DFA-4930-8227-F1F7B5BA93D0}" dt="2021-10-25T21:32:23.884" v="0" actId="47"/>
        <pc:sldMkLst>
          <pc:docMk/>
          <pc:sldMk cId="0" sldId="1009"/>
        </pc:sldMkLst>
      </pc:sldChg>
      <pc:sldChg chg="del">
        <pc:chgData name="ARBEY ROSERO LOPEZ" userId="a7bc722a40a9346f" providerId="LiveId" clId="{04742BCE-2DFA-4930-8227-F1F7B5BA93D0}" dt="2021-10-25T21:32:23.884" v="0" actId="47"/>
        <pc:sldMkLst>
          <pc:docMk/>
          <pc:sldMk cId="0" sldId="1056"/>
        </pc:sldMkLst>
      </pc:sldChg>
      <pc:sldChg chg="del">
        <pc:chgData name="ARBEY ROSERO LOPEZ" userId="a7bc722a40a9346f" providerId="LiveId" clId="{04742BCE-2DFA-4930-8227-F1F7B5BA93D0}" dt="2021-10-25T21:32:23.884" v="0" actId="47"/>
        <pc:sldMkLst>
          <pc:docMk/>
          <pc:sldMk cId="0" sldId="1057"/>
        </pc:sldMkLst>
      </pc:sldChg>
      <pc:sldChg chg="del">
        <pc:chgData name="ARBEY ROSERO LOPEZ" userId="a7bc722a40a9346f" providerId="LiveId" clId="{04742BCE-2DFA-4930-8227-F1F7B5BA93D0}" dt="2021-10-25T21:32:23.884" v="0" actId="47"/>
        <pc:sldMkLst>
          <pc:docMk/>
          <pc:sldMk cId="3747068161" sldId="1099"/>
        </pc:sldMkLst>
      </pc:sldChg>
      <pc:sldChg chg="del">
        <pc:chgData name="ARBEY ROSERO LOPEZ" userId="a7bc722a40a9346f" providerId="LiveId" clId="{04742BCE-2DFA-4930-8227-F1F7B5BA93D0}" dt="2021-10-25T21:32:23.884" v="0" actId="47"/>
        <pc:sldMkLst>
          <pc:docMk/>
          <pc:sldMk cId="742028419" sldId="1100"/>
        </pc:sldMkLst>
      </pc:sldChg>
      <pc:sldChg chg="del">
        <pc:chgData name="ARBEY ROSERO LOPEZ" userId="a7bc722a40a9346f" providerId="LiveId" clId="{04742BCE-2DFA-4930-8227-F1F7B5BA93D0}" dt="2021-10-25T21:32:23.884" v="0" actId="47"/>
        <pc:sldMkLst>
          <pc:docMk/>
          <pc:sldMk cId="1445260969" sldId="1101"/>
        </pc:sldMkLst>
      </pc:sldChg>
      <pc:sldChg chg="del">
        <pc:chgData name="ARBEY ROSERO LOPEZ" userId="a7bc722a40a9346f" providerId="LiveId" clId="{04742BCE-2DFA-4930-8227-F1F7B5BA93D0}" dt="2021-10-25T21:32:23.884" v="0" actId="47"/>
        <pc:sldMkLst>
          <pc:docMk/>
          <pc:sldMk cId="1913217857" sldId="1102"/>
        </pc:sldMkLst>
      </pc:sldChg>
      <pc:sldChg chg="del">
        <pc:chgData name="ARBEY ROSERO LOPEZ" userId="a7bc722a40a9346f" providerId="LiveId" clId="{04742BCE-2DFA-4930-8227-F1F7B5BA93D0}" dt="2021-10-25T21:32:23.884" v="0" actId="47"/>
        <pc:sldMkLst>
          <pc:docMk/>
          <pc:sldMk cId="3365978299" sldId="1103"/>
        </pc:sldMkLst>
      </pc:sldChg>
      <pc:sldChg chg="del">
        <pc:chgData name="ARBEY ROSERO LOPEZ" userId="a7bc722a40a9346f" providerId="LiveId" clId="{04742BCE-2DFA-4930-8227-F1F7B5BA93D0}" dt="2021-10-25T21:32:23.884" v="0" actId="47"/>
        <pc:sldMkLst>
          <pc:docMk/>
          <pc:sldMk cId="280019900" sldId="1104"/>
        </pc:sldMkLst>
      </pc:sldChg>
      <pc:sldChg chg="del">
        <pc:chgData name="ARBEY ROSERO LOPEZ" userId="a7bc722a40a9346f" providerId="LiveId" clId="{04742BCE-2DFA-4930-8227-F1F7B5BA93D0}" dt="2021-10-25T21:32:23.884" v="0" actId="47"/>
        <pc:sldMkLst>
          <pc:docMk/>
          <pc:sldMk cId="346972120" sldId="1105"/>
        </pc:sldMkLst>
      </pc:sldChg>
      <pc:sldChg chg="del">
        <pc:chgData name="ARBEY ROSERO LOPEZ" userId="a7bc722a40a9346f" providerId="LiveId" clId="{04742BCE-2DFA-4930-8227-F1F7B5BA93D0}" dt="2021-10-25T21:32:23.884" v="0" actId="47"/>
        <pc:sldMkLst>
          <pc:docMk/>
          <pc:sldMk cId="201608843" sldId="1170"/>
        </pc:sldMkLst>
      </pc:sldChg>
      <pc:sldChg chg="del">
        <pc:chgData name="ARBEY ROSERO LOPEZ" userId="a7bc722a40a9346f" providerId="LiveId" clId="{04742BCE-2DFA-4930-8227-F1F7B5BA93D0}" dt="2021-10-25T21:32:23.884" v="0" actId="47"/>
        <pc:sldMkLst>
          <pc:docMk/>
          <pc:sldMk cId="2911758348" sldId="1174"/>
        </pc:sldMkLst>
      </pc:sldChg>
      <pc:sldChg chg="del">
        <pc:chgData name="ARBEY ROSERO LOPEZ" userId="a7bc722a40a9346f" providerId="LiveId" clId="{04742BCE-2DFA-4930-8227-F1F7B5BA93D0}" dt="2021-10-25T21:32:23.884" v="0" actId="47"/>
        <pc:sldMkLst>
          <pc:docMk/>
          <pc:sldMk cId="1737221048" sldId="1200"/>
        </pc:sldMkLst>
      </pc:sldChg>
      <pc:sldChg chg="del">
        <pc:chgData name="ARBEY ROSERO LOPEZ" userId="a7bc722a40a9346f" providerId="LiveId" clId="{04742BCE-2DFA-4930-8227-F1F7B5BA93D0}" dt="2021-10-25T21:32:23.884" v="0" actId="47"/>
        <pc:sldMkLst>
          <pc:docMk/>
          <pc:sldMk cId="1975287270" sldId="1202"/>
        </pc:sldMkLst>
      </pc:sldChg>
      <pc:sldChg chg="del">
        <pc:chgData name="ARBEY ROSERO LOPEZ" userId="a7bc722a40a9346f" providerId="LiveId" clId="{04742BCE-2DFA-4930-8227-F1F7B5BA93D0}" dt="2021-10-25T21:32:23.884" v="0" actId="47"/>
        <pc:sldMkLst>
          <pc:docMk/>
          <pc:sldMk cId="528336072" sldId="1211"/>
        </pc:sldMkLst>
      </pc:sldChg>
      <pc:sldChg chg="del">
        <pc:chgData name="ARBEY ROSERO LOPEZ" userId="a7bc722a40a9346f" providerId="LiveId" clId="{04742BCE-2DFA-4930-8227-F1F7B5BA93D0}" dt="2021-10-25T21:32:23.884" v="0" actId="47"/>
        <pc:sldMkLst>
          <pc:docMk/>
          <pc:sldMk cId="397454280" sldId="1212"/>
        </pc:sldMkLst>
      </pc:sldChg>
      <pc:sldChg chg="del">
        <pc:chgData name="ARBEY ROSERO LOPEZ" userId="a7bc722a40a9346f" providerId="LiveId" clId="{04742BCE-2DFA-4930-8227-F1F7B5BA93D0}" dt="2021-10-25T21:32:23.884" v="0" actId="47"/>
        <pc:sldMkLst>
          <pc:docMk/>
          <pc:sldMk cId="729053870" sldId="1213"/>
        </pc:sldMkLst>
      </pc:sldChg>
      <pc:sldChg chg="del">
        <pc:chgData name="ARBEY ROSERO LOPEZ" userId="a7bc722a40a9346f" providerId="LiveId" clId="{04742BCE-2DFA-4930-8227-F1F7B5BA93D0}" dt="2021-10-25T21:32:23.884" v="0" actId="47"/>
        <pc:sldMkLst>
          <pc:docMk/>
          <pc:sldMk cId="1667248409" sldId="1215"/>
        </pc:sldMkLst>
      </pc:sldChg>
      <pc:sldChg chg="del">
        <pc:chgData name="ARBEY ROSERO LOPEZ" userId="a7bc722a40a9346f" providerId="LiveId" clId="{04742BCE-2DFA-4930-8227-F1F7B5BA93D0}" dt="2021-10-25T21:32:23.884" v="0" actId="47"/>
        <pc:sldMkLst>
          <pc:docMk/>
          <pc:sldMk cId="1226560355" sldId="1216"/>
        </pc:sldMkLst>
      </pc:sldChg>
      <pc:sldChg chg="del">
        <pc:chgData name="ARBEY ROSERO LOPEZ" userId="a7bc722a40a9346f" providerId="LiveId" clId="{04742BCE-2DFA-4930-8227-F1F7B5BA93D0}" dt="2021-10-25T21:32:23.884" v="0" actId="47"/>
        <pc:sldMkLst>
          <pc:docMk/>
          <pc:sldMk cId="102258763" sldId="1220"/>
        </pc:sldMkLst>
      </pc:sldChg>
      <pc:sldChg chg="del">
        <pc:chgData name="ARBEY ROSERO LOPEZ" userId="a7bc722a40a9346f" providerId="LiveId" clId="{04742BCE-2DFA-4930-8227-F1F7B5BA93D0}" dt="2021-10-25T21:32:23.884" v="0" actId="47"/>
        <pc:sldMkLst>
          <pc:docMk/>
          <pc:sldMk cId="1804294341" sldId="1225"/>
        </pc:sldMkLst>
      </pc:sldChg>
      <pc:sldChg chg="del">
        <pc:chgData name="ARBEY ROSERO LOPEZ" userId="a7bc722a40a9346f" providerId="LiveId" clId="{04742BCE-2DFA-4930-8227-F1F7B5BA93D0}" dt="2021-10-25T21:32:23.884" v="0" actId="47"/>
        <pc:sldMkLst>
          <pc:docMk/>
          <pc:sldMk cId="176283510" sldId="1226"/>
        </pc:sldMkLst>
      </pc:sldChg>
      <pc:sldChg chg="del">
        <pc:chgData name="ARBEY ROSERO LOPEZ" userId="a7bc722a40a9346f" providerId="LiveId" clId="{04742BCE-2DFA-4930-8227-F1F7B5BA93D0}" dt="2021-10-25T21:32:23.884" v="0" actId="47"/>
        <pc:sldMkLst>
          <pc:docMk/>
          <pc:sldMk cId="1045998230" sldId="1230"/>
        </pc:sldMkLst>
      </pc:sldChg>
      <pc:sldChg chg="del">
        <pc:chgData name="ARBEY ROSERO LOPEZ" userId="a7bc722a40a9346f" providerId="LiveId" clId="{04742BCE-2DFA-4930-8227-F1F7B5BA93D0}" dt="2021-10-25T21:32:23.884" v="0" actId="47"/>
        <pc:sldMkLst>
          <pc:docMk/>
          <pc:sldMk cId="1259012485" sldId="1231"/>
        </pc:sldMkLst>
      </pc:sldChg>
      <pc:sldChg chg="del">
        <pc:chgData name="ARBEY ROSERO LOPEZ" userId="a7bc722a40a9346f" providerId="LiveId" clId="{04742BCE-2DFA-4930-8227-F1F7B5BA93D0}" dt="2021-10-25T21:32:23.884" v="0" actId="47"/>
        <pc:sldMkLst>
          <pc:docMk/>
          <pc:sldMk cId="3145464641" sldId="1232"/>
        </pc:sldMkLst>
      </pc:sldChg>
      <pc:sldChg chg="del">
        <pc:chgData name="ARBEY ROSERO LOPEZ" userId="a7bc722a40a9346f" providerId="LiveId" clId="{04742BCE-2DFA-4930-8227-F1F7B5BA93D0}" dt="2021-10-25T21:32:23.884" v="0" actId="47"/>
        <pc:sldMkLst>
          <pc:docMk/>
          <pc:sldMk cId="3266381017" sldId="1234"/>
        </pc:sldMkLst>
      </pc:sldChg>
      <pc:sldChg chg="del">
        <pc:chgData name="ARBEY ROSERO LOPEZ" userId="a7bc722a40a9346f" providerId="LiveId" clId="{04742BCE-2DFA-4930-8227-F1F7B5BA93D0}" dt="2021-10-25T21:32:23.884" v="0" actId="47"/>
        <pc:sldMkLst>
          <pc:docMk/>
          <pc:sldMk cId="1998670007" sldId="1240"/>
        </pc:sldMkLst>
      </pc:sldChg>
      <pc:sldChg chg="del">
        <pc:chgData name="ARBEY ROSERO LOPEZ" userId="a7bc722a40a9346f" providerId="LiveId" clId="{04742BCE-2DFA-4930-8227-F1F7B5BA93D0}" dt="2021-10-25T21:32:23.884" v="0" actId="47"/>
        <pc:sldMkLst>
          <pc:docMk/>
          <pc:sldMk cId="1278419716" sldId="1241"/>
        </pc:sldMkLst>
      </pc:sldChg>
      <pc:sldChg chg="del">
        <pc:chgData name="ARBEY ROSERO LOPEZ" userId="a7bc722a40a9346f" providerId="LiveId" clId="{04742BCE-2DFA-4930-8227-F1F7B5BA93D0}" dt="2021-10-25T21:32:23.884" v="0" actId="47"/>
        <pc:sldMkLst>
          <pc:docMk/>
          <pc:sldMk cId="4196258967" sldId="1242"/>
        </pc:sldMkLst>
      </pc:sldChg>
      <pc:sldChg chg="del">
        <pc:chgData name="ARBEY ROSERO LOPEZ" userId="a7bc722a40a9346f" providerId="LiveId" clId="{04742BCE-2DFA-4930-8227-F1F7B5BA93D0}" dt="2021-10-25T21:32:23.884" v="0" actId="47"/>
        <pc:sldMkLst>
          <pc:docMk/>
          <pc:sldMk cId="2229456542" sldId="1243"/>
        </pc:sldMkLst>
      </pc:sldChg>
      <pc:sldChg chg="del">
        <pc:chgData name="ARBEY ROSERO LOPEZ" userId="a7bc722a40a9346f" providerId="LiveId" clId="{04742BCE-2DFA-4930-8227-F1F7B5BA93D0}" dt="2021-10-25T21:32:23.884" v="0" actId="47"/>
        <pc:sldMkLst>
          <pc:docMk/>
          <pc:sldMk cId="2988845773" sldId="1255"/>
        </pc:sldMkLst>
      </pc:sldChg>
      <pc:sldChg chg="del">
        <pc:chgData name="ARBEY ROSERO LOPEZ" userId="a7bc722a40a9346f" providerId="LiveId" clId="{04742BCE-2DFA-4930-8227-F1F7B5BA93D0}" dt="2021-10-25T21:32:23.884" v="0" actId="47"/>
        <pc:sldMkLst>
          <pc:docMk/>
          <pc:sldMk cId="1760756392" sldId="1261"/>
        </pc:sldMkLst>
      </pc:sldChg>
      <pc:sldChg chg="del">
        <pc:chgData name="ARBEY ROSERO LOPEZ" userId="a7bc722a40a9346f" providerId="LiveId" clId="{04742BCE-2DFA-4930-8227-F1F7B5BA93D0}" dt="2021-10-25T21:32:23.884" v="0" actId="47"/>
        <pc:sldMkLst>
          <pc:docMk/>
          <pc:sldMk cId="4278353170" sldId="1264"/>
        </pc:sldMkLst>
      </pc:sldChg>
      <pc:sldChg chg="del">
        <pc:chgData name="ARBEY ROSERO LOPEZ" userId="a7bc722a40a9346f" providerId="LiveId" clId="{04742BCE-2DFA-4930-8227-F1F7B5BA93D0}" dt="2021-10-25T21:32:23.884" v="0" actId="47"/>
        <pc:sldMkLst>
          <pc:docMk/>
          <pc:sldMk cId="404725638" sldId="1265"/>
        </pc:sldMkLst>
      </pc:sldChg>
      <pc:sldChg chg="del">
        <pc:chgData name="ARBEY ROSERO LOPEZ" userId="a7bc722a40a9346f" providerId="LiveId" clId="{04742BCE-2DFA-4930-8227-F1F7B5BA93D0}" dt="2021-10-25T21:32:23.884" v="0" actId="47"/>
        <pc:sldMkLst>
          <pc:docMk/>
          <pc:sldMk cId="4019434239" sldId="1266"/>
        </pc:sldMkLst>
      </pc:sldChg>
      <pc:sldChg chg="del">
        <pc:chgData name="ARBEY ROSERO LOPEZ" userId="a7bc722a40a9346f" providerId="LiveId" clId="{04742BCE-2DFA-4930-8227-F1F7B5BA93D0}" dt="2021-10-25T21:32:23.884" v="0" actId="47"/>
        <pc:sldMkLst>
          <pc:docMk/>
          <pc:sldMk cId="1009698247" sldId="1270"/>
        </pc:sldMkLst>
      </pc:sldChg>
      <pc:sldChg chg="del">
        <pc:chgData name="ARBEY ROSERO LOPEZ" userId="a7bc722a40a9346f" providerId="LiveId" clId="{04742BCE-2DFA-4930-8227-F1F7B5BA93D0}" dt="2021-10-25T21:32:23.884" v="0" actId="47"/>
        <pc:sldMkLst>
          <pc:docMk/>
          <pc:sldMk cId="2508687827" sldId="1271"/>
        </pc:sldMkLst>
      </pc:sldChg>
      <pc:sldChg chg="del">
        <pc:chgData name="ARBEY ROSERO LOPEZ" userId="a7bc722a40a9346f" providerId="LiveId" clId="{04742BCE-2DFA-4930-8227-F1F7B5BA93D0}" dt="2021-10-25T21:32:23.884" v="0" actId="47"/>
        <pc:sldMkLst>
          <pc:docMk/>
          <pc:sldMk cId="1762864815" sldId="1272"/>
        </pc:sldMkLst>
      </pc:sldChg>
      <pc:sldChg chg="del">
        <pc:chgData name="ARBEY ROSERO LOPEZ" userId="a7bc722a40a9346f" providerId="LiveId" clId="{04742BCE-2DFA-4930-8227-F1F7B5BA93D0}" dt="2021-10-25T21:32:23.884" v="0" actId="47"/>
        <pc:sldMkLst>
          <pc:docMk/>
          <pc:sldMk cId="1172445919" sldId="1273"/>
        </pc:sldMkLst>
      </pc:sldChg>
      <pc:sldChg chg="del">
        <pc:chgData name="ARBEY ROSERO LOPEZ" userId="a7bc722a40a9346f" providerId="LiveId" clId="{04742BCE-2DFA-4930-8227-F1F7B5BA93D0}" dt="2021-10-25T21:32:23.884" v="0" actId="47"/>
        <pc:sldMkLst>
          <pc:docMk/>
          <pc:sldMk cId="1944270787" sldId="1275"/>
        </pc:sldMkLst>
      </pc:sldChg>
      <pc:sldChg chg="del">
        <pc:chgData name="ARBEY ROSERO LOPEZ" userId="a7bc722a40a9346f" providerId="LiveId" clId="{04742BCE-2DFA-4930-8227-F1F7B5BA93D0}" dt="2021-10-25T21:32:23.884" v="0" actId="47"/>
        <pc:sldMkLst>
          <pc:docMk/>
          <pc:sldMk cId="1855647928" sldId="1276"/>
        </pc:sldMkLst>
      </pc:sldChg>
      <pc:sldChg chg="del">
        <pc:chgData name="ARBEY ROSERO LOPEZ" userId="a7bc722a40a9346f" providerId="LiveId" clId="{04742BCE-2DFA-4930-8227-F1F7B5BA93D0}" dt="2021-10-25T21:32:23.884" v="0" actId="47"/>
        <pc:sldMkLst>
          <pc:docMk/>
          <pc:sldMk cId="3308336175" sldId="1277"/>
        </pc:sldMkLst>
      </pc:sldChg>
      <pc:sldChg chg="del">
        <pc:chgData name="ARBEY ROSERO LOPEZ" userId="a7bc722a40a9346f" providerId="LiveId" clId="{04742BCE-2DFA-4930-8227-F1F7B5BA93D0}" dt="2021-10-25T21:32:23.884" v="0" actId="47"/>
        <pc:sldMkLst>
          <pc:docMk/>
          <pc:sldMk cId="2468534869" sldId="1278"/>
        </pc:sldMkLst>
      </pc:sldChg>
      <pc:sldChg chg="del">
        <pc:chgData name="ARBEY ROSERO LOPEZ" userId="a7bc722a40a9346f" providerId="LiveId" clId="{04742BCE-2DFA-4930-8227-F1F7B5BA93D0}" dt="2021-10-25T21:32:23.884" v="0" actId="47"/>
        <pc:sldMkLst>
          <pc:docMk/>
          <pc:sldMk cId="3707311735" sldId="1279"/>
        </pc:sldMkLst>
      </pc:sldChg>
      <pc:sldChg chg="del">
        <pc:chgData name="ARBEY ROSERO LOPEZ" userId="a7bc722a40a9346f" providerId="LiveId" clId="{04742BCE-2DFA-4930-8227-F1F7B5BA93D0}" dt="2021-10-25T21:32:23.884" v="0" actId="47"/>
        <pc:sldMkLst>
          <pc:docMk/>
          <pc:sldMk cId="1475129428" sldId="1280"/>
        </pc:sldMkLst>
      </pc:sldChg>
      <pc:sldChg chg="del">
        <pc:chgData name="ARBEY ROSERO LOPEZ" userId="a7bc722a40a9346f" providerId="LiveId" clId="{04742BCE-2DFA-4930-8227-F1F7B5BA93D0}" dt="2021-10-25T21:32:23.884" v="0" actId="47"/>
        <pc:sldMkLst>
          <pc:docMk/>
          <pc:sldMk cId="3238362014" sldId="1281"/>
        </pc:sldMkLst>
      </pc:sldChg>
      <pc:sldChg chg="del">
        <pc:chgData name="ARBEY ROSERO LOPEZ" userId="a7bc722a40a9346f" providerId="LiveId" clId="{04742BCE-2DFA-4930-8227-F1F7B5BA93D0}" dt="2021-10-25T21:32:23.884" v="0" actId="47"/>
        <pc:sldMkLst>
          <pc:docMk/>
          <pc:sldMk cId="4197874903" sldId="1282"/>
        </pc:sldMkLst>
      </pc:sldChg>
      <pc:sldChg chg="del">
        <pc:chgData name="ARBEY ROSERO LOPEZ" userId="a7bc722a40a9346f" providerId="LiveId" clId="{04742BCE-2DFA-4930-8227-F1F7B5BA93D0}" dt="2021-10-25T21:32:23.884" v="0" actId="47"/>
        <pc:sldMkLst>
          <pc:docMk/>
          <pc:sldMk cId="1480865788" sldId="1283"/>
        </pc:sldMkLst>
      </pc:sldChg>
      <pc:sldChg chg="del">
        <pc:chgData name="ARBEY ROSERO LOPEZ" userId="a7bc722a40a9346f" providerId="LiveId" clId="{04742BCE-2DFA-4930-8227-F1F7B5BA93D0}" dt="2021-10-25T21:32:23.884" v="0" actId="47"/>
        <pc:sldMkLst>
          <pc:docMk/>
          <pc:sldMk cId="2575360374" sldId="1284"/>
        </pc:sldMkLst>
      </pc:sldChg>
      <pc:sldChg chg="del">
        <pc:chgData name="ARBEY ROSERO LOPEZ" userId="a7bc722a40a9346f" providerId="LiveId" clId="{04742BCE-2DFA-4930-8227-F1F7B5BA93D0}" dt="2021-10-25T21:32:23.884" v="0" actId="47"/>
        <pc:sldMkLst>
          <pc:docMk/>
          <pc:sldMk cId="3916041773" sldId="1285"/>
        </pc:sldMkLst>
      </pc:sldChg>
      <pc:sldChg chg="del">
        <pc:chgData name="ARBEY ROSERO LOPEZ" userId="a7bc722a40a9346f" providerId="LiveId" clId="{04742BCE-2DFA-4930-8227-F1F7B5BA93D0}" dt="2021-10-25T21:32:23.884" v="0" actId="47"/>
        <pc:sldMkLst>
          <pc:docMk/>
          <pc:sldMk cId="3025259845" sldId="1287"/>
        </pc:sldMkLst>
      </pc:sldChg>
      <pc:sldChg chg="del">
        <pc:chgData name="ARBEY ROSERO LOPEZ" userId="a7bc722a40a9346f" providerId="LiveId" clId="{04742BCE-2DFA-4930-8227-F1F7B5BA93D0}" dt="2021-10-25T21:32:23.884" v="0" actId="47"/>
        <pc:sldMkLst>
          <pc:docMk/>
          <pc:sldMk cId="3957593672" sldId="1288"/>
        </pc:sldMkLst>
      </pc:sldChg>
      <pc:sldChg chg="del">
        <pc:chgData name="ARBEY ROSERO LOPEZ" userId="a7bc722a40a9346f" providerId="LiveId" clId="{04742BCE-2DFA-4930-8227-F1F7B5BA93D0}" dt="2021-10-25T21:32:23.884" v="0" actId="47"/>
        <pc:sldMkLst>
          <pc:docMk/>
          <pc:sldMk cId="4183648616" sldId="1289"/>
        </pc:sldMkLst>
      </pc:sldChg>
      <pc:sldChg chg="del">
        <pc:chgData name="ARBEY ROSERO LOPEZ" userId="a7bc722a40a9346f" providerId="LiveId" clId="{04742BCE-2DFA-4930-8227-F1F7B5BA93D0}" dt="2021-10-25T21:32:23.884" v="0" actId="47"/>
        <pc:sldMkLst>
          <pc:docMk/>
          <pc:sldMk cId="2145103425" sldId="1290"/>
        </pc:sldMkLst>
      </pc:sldChg>
      <pc:sldChg chg="del">
        <pc:chgData name="ARBEY ROSERO LOPEZ" userId="a7bc722a40a9346f" providerId="LiveId" clId="{04742BCE-2DFA-4930-8227-F1F7B5BA93D0}" dt="2021-10-25T21:32:23.884" v="0" actId="47"/>
        <pc:sldMkLst>
          <pc:docMk/>
          <pc:sldMk cId="328431870" sldId="1292"/>
        </pc:sldMkLst>
      </pc:sldChg>
      <pc:sldChg chg="del">
        <pc:chgData name="ARBEY ROSERO LOPEZ" userId="a7bc722a40a9346f" providerId="LiveId" clId="{04742BCE-2DFA-4930-8227-F1F7B5BA93D0}" dt="2021-10-25T21:32:23.884" v="0" actId="47"/>
        <pc:sldMkLst>
          <pc:docMk/>
          <pc:sldMk cId="1763562817" sldId="1293"/>
        </pc:sldMkLst>
      </pc:sldChg>
      <pc:sldChg chg="del">
        <pc:chgData name="ARBEY ROSERO LOPEZ" userId="a7bc722a40a9346f" providerId="LiveId" clId="{04742BCE-2DFA-4930-8227-F1F7B5BA93D0}" dt="2021-10-25T21:32:23.884" v="0" actId="47"/>
        <pc:sldMkLst>
          <pc:docMk/>
          <pc:sldMk cId="3814519523" sldId="1295"/>
        </pc:sldMkLst>
      </pc:sldChg>
      <pc:sldChg chg="del">
        <pc:chgData name="ARBEY ROSERO LOPEZ" userId="a7bc722a40a9346f" providerId="LiveId" clId="{04742BCE-2DFA-4930-8227-F1F7B5BA93D0}" dt="2021-10-25T21:32:23.884" v="0" actId="47"/>
        <pc:sldMkLst>
          <pc:docMk/>
          <pc:sldMk cId="2905064817" sldId="1296"/>
        </pc:sldMkLst>
      </pc:sldChg>
      <pc:sldChg chg="del">
        <pc:chgData name="ARBEY ROSERO LOPEZ" userId="a7bc722a40a9346f" providerId="LiveId" clId="{04742BCE-2DFA-4930-8227-F1F7B5BA93D0}" dt="2021-10-25T21:32:23.884" v="0" actId="47"/>
        <pc:sldMkLst>
          <pc:docMk/>
          <pc:sldMk cId="3057888467" sldId="1299"/>
        </pc:sldMkLst>
      </pc:sldChg>
      <pc:sldChg chg="del">
        <pc:chgData name="ARBEY ROSERO LOPEZ" userId="a7bc722a40a9346f" providerId="LiveId" clId="{04742BCE-2DFA-4930-8227-F1F7B5BA93D0}" dt="2021-10-25T21:32:23.884" v="0" actId="47"/>
        <pc:sldMkLst>
          <pc:docMk/>
          <pc:sldMk cId="116687100" sldId="1300"/>
        </pc:sldMkLst>
      </pc:sldChg>
      <pc:sldChg chg="del">
        <pc:chgData name="ARBEY ROSERO LOPEZ" userId="a7bc722a40a9346f" providerId="LiveId" clId="{04742BCE-2DFA-4930-8227-F1F7B5BA93D0}" dt="2021-10-25T21:32:23.884" v="0" actId="47"/>
        <pc:sldMkLst>
          <pc:docMk/>
          <pc:sldMk cId="2535544208" sldId="1301"/>
        </pc:sldMkLst>
      </pc:sldChg>
      <pc:sldChg chg="del">
        <pc:chgData name="ARBEY ROSERO LOPEZ" userId="a7bc722a40a9346f" providerId="LiveId" clId="{04742BCE-2DFA-4930-8227-F1F7B5BA93D0}" dt="2021-10-25T21:32:23.884" v="0" actId="47"/>
        <pc:sldMkLst>
          <pc:docMk/>
          <pc:sldMk cId="3529556896" sldId="1302"/>
        </pc:sldMkLst>
      </pc:sldChg>
      <pc:sldChg chg="del">
        <pc:chgData name="ARBEY ROSERO LOPEZ" userId="a7bc722a40a9346f" providerId="LiveId" clId="{04742BCE-2DFA-4930-8227-F1F7B5BA93D0}" dt="2021-10-25T21:32:23.884" v="0" actId="47"/>
        <pc:sldMkLst>
          <pc:docMk/>
          <pc:sldMk cId="1663667445" sldId="1303"/>
        </pc:sldMkLst>
      </pc:sldChg>
      <pc:sldChg chg="del">
        <pc:chgData name="ARBEY ROSERO LOPEZ" userId="a7bc722a40a9346f" providerId="LiveId" clId="{04742BCE-2DFA-4930-8227-F1F7B5BA93D0}" dt="2021-10-25T21:32:23.884" v="0" actId="47"/>
        <pc:sldMkLst>
          <pc:docMk/>
          <pc:sldMk cId="70682785" sldId="1304"/>
        </pc:sldMkLst>
      </pc:sldChg>
      <pc:sldChg chg="del">
        <pc:chgData name="ARBEY ROSERO LOPEZ" userId="a7bc722a40a9346f" providerId="LiveId" clId="{04742BCE-2DFA-4930-8227-F1F7B5BA93D0}" dt="2021-10-25T21:32:23.884" v="0" actId="47"/>
        <pc:sldMkLst>
          <pc:docMk/>
          <pc:sldMk cId="2970418252" sldId="1305"/>
        </pc:sldMkLst>
      </pc:sldChg>
      <pc:sldChg chg="del">
        <pc:chgData name="ARBEY ROSERO LOPEZ" userId="a7bc722a40a9346f" providerId="LiveId" clId="{04742BCE-2DFA-4930-8227-F1F7B5BA93D0}" dt="2021-10-25T21:32:23.884" v="0" actId="47"/>
        <pc:sldMkLst>
          <pc:docMk/>
          <pc:sldMk cId="518360574" sldId="1306"/>
        </pc:sldMkLst>
      </pc:sldChg>
      <pc:sldChg chg="del">
        <pc:chgData name="ARBEY ROSERO LOPEZ" userId="a7bc722a40a9346f" providerId="LiveId" clId="{04742BCE-2DFA-4930-8227-F1F7B5BA93D0}" dt="2021-10-25T21:32:23.884" v="0" actId="47"/>
        <pc:sldMkLst>
          <pc:docMk/>
          <pc:sldMk cId="1957369348" sldId="1307"/>
        </pc:sldMkLst>
      </pc:sldChg>
      <pc:sldChg chg="del">
        <pc:chgData name="ARBEY ROSERO LOPEZ" userId="a7bc722a40a9346f" providerId="LiveId" clId="{04742BCE-2DFA-4930-8227-F1F7B5BA93D0}" dt="2021-10-25T21:32:23.884" v="0" actId="47"/>
        <pc:sldMkLst>
          <pc:docMk/>
          <pc:sldMk cId="2815792906" sldId="1308"/>
        </pc:sldMkLst>
      </pc:sldChg>
      <pc:sldChg chg="del">
        <pc:chgData name="ARBEY ROSERO LOPEZ" userId="a7bc722a40a9346f" providerId="LiveId" clId="{04742BCE-2DFA-4930-8227-F1F7B5BA93D0}" dt="2021-10-25T21:32:23.884" v="0" actId="47"/>
        <pc:sldMkLst>
          <pc:docMk/>
          <pc:sldMk cId="1661294146" sldId="1309"/>
        </pc:sldMkLst>
      </pc:sldChg>
      <pc:sldChg chg="del">
        <pc:chgData name="ARBEY ROSERO LOPEZ" userId="a7bc722a40a9346f" providerId="LiveId" clId="{04742BCE-2DFA-4930-8227-F1F7B5BA93D0}" dt="2021-10-25T21:32:23.884" v="0" actId="47"/>
        <pc:sldMkLst>
          <pc:docMk/>
          <pc:sldMk cId="2728691849" sldId="1310"/>
        </pc:sldMkLst>
      </pc:sldChg>
      <pc:sldChg chg="del">
        <pc:chgData name="ARBEY ROSERO LOPEZ" userId="a7bc722a40a9346f" providerId="LiveId" clId="{04742BCE-2DFA-4930-8227-F1F7B5BA93D0}" dt="2021-10-25T21:32:23.884" v="0" actId="47"/>
        <pc:sldMkLst>
          <pc:docMk/>
          <pc:sldMk cId="3071682408" sldId="1311"/>
        </pc:sldMkLst>
      </pc:sldChg>
      <pc:sldChg chg="del">
        <pc:chgData name="ARBEY ROSERO LOPEZ" userId="a7bc722a40a9346f" providerId="LiveId" clId="{04742BCE-2DFA-4930-8227-F1F7B5BA93D0}" dt="2021-10-25T21:32:23.884" v="0" actId="47"/>
        <pc:sldMkLst>
          <pc:docMk/>
          <pc:sldMk cId="2134341753" sldId="1312"/>
        </pc:sldMkLst>
      </pc:sldChg>
      <pc:sldChg chg="del">
        <pc:chgData name="ARBEY ROSERO LOPEZ" userId="a7bc722a40a9346f" providerId="LiveId" clId="{04742BCE-2DFA-4930-8227-F1F7B5BA93D0}" dt="2021-10-25T21:32:23.884" v="0" actId="47"/>
        <pc:sldMkLst>
          <pc:docMk/>
          <pc:sldMk cId="999766010" sldId="1314"/>
        </pc:sldMkLst>
      </pc:sldChg>
      <pc:sldChg chg="del">
        <pc:chgData name="ARBEY ROSERO LOPEZ" userId="a7bc722a40a9346f" providerId="LiveId" clId="{04742BCE-2DFA-4930-8227-F1F7B5BA93D0}" dt="2021-10-25T21:32:23.884" v="0" actId="47"/>
        <pc:sldMkLst>
          <pc:docMk/>
          <pc:sldMk cId="935467658" sldId="1315"/>
        </pc:sldMkLst>
      </pc:sldChg>
      <pc:sldChg chg="del">
        <pc:chgData name="ARBEY ROSERO LOPEZ" userId="a7bc722a40a9346f" providerId="LiveId" clId="{04742BCE-2DFA-4930-8227-F1F7B5BA93D0}" dt="2021-10-25T21:32:23.884" v="0" actId="47"/>
        <pc:sldMkLst>
          <pc:docMk/>
          <pc:sldMk cId="3101520701" sldId="1316"/>
        </pc:sldMkLst>
      </pc:sldChg>
      <pc:sldChg chg="del">
        <pc:chgData name="ARBEY ROSERO LOPEZ" userId="a7bc722a40a9346f" providerId="LiveId" clId="{04742BCE-2DFA-4930-8227-F1F7B5BA93D0}" dt="2021-10-25T21:32:23.884" v="0" actId="47"/>
        <pc:sldMkLst>
          <pc:docMk/>
          <pc:sldMk cId="3273721247" sldId="1317"/>
        </pc:sldMkLst>
      </pc:sldChg>
      <pc:sldChg chg="del">
        <pc:chgData name="ARBEY ROSERO LOPEZ" userId="a7bc722a40a9346f" providerId="LiveId" clId="{04742BCE-2DFA-4930-8227-F1F7B5BA93D0}" dt="2021-10-25T21:32:23.884" v="0" actId="47"/>
        <pc:sldMkLst>
          <pc:docMk/>
          <pc:sldMk cId="3324334998" sldId="1318"/>
        </pc:sldMkLst>
      </pc:sldChg>
      <pc:sldChg chg="del">
        <pc:chgData name="ARBEY ROSERO LOPEZ" userId="a7bc722a40a9346f" providerId="LiveId" clId="{04742BCE-2DFA-4930-8227-F1F7B5BA93D0}" dt="2021-10-25T21:32:23.884" v="0" actId="47"/>
        <pc:sldMkLst>
          <pc:docMk/>
          <pc:sldMk cId="2359621214" sldId="1319"/>
        </pc:sldMkLst>
      </pc:sldChg>
      <pc:sldChg chg="modSp del mod">
        <pc:chgData name="ARBEY ROSERO LOPEZ" userId="a7bc722a40a9346f" providerId="LiveId" clId="{04742BCE-2DFA-4930-8227-F1F7B5BA93D0}" dt="2021-10-25T21:35:56.533" v="64" actId="20577"/>
        <pc:sldMkLst>
          <pc:docMk/>
          <pc:sldMk cId="566563767" sldId="1321"/>
        </pc:sldMkLst>
        <pc:graphicFrameChg chg="modGraphic">
          <ac:chgData name="ARBEY ROSERO LOPEZ" userId="a7bc722a40a9346f" providerId="LiveId" clId="{04742BCE-2DFA-4930-8227-F1F7B5BA93D0}" dt="2021-10-25T21:35:56.533" v="64" actId="20577"/>
          <ac:graphicFrameMkLst>
            <pc:docMk/>
            <pc:sldMk cId="566563767" sldId="1321"/>
            <ac:graphicFrameMk id="4" creationId="{3B07E4FC-E08F-484C-AD35-BF237ACDCC51}"/>
          </ac:graphicFrameMkLst>
        </pc:graphicFrameChg>
      </pc:sldChg>
      <pc:sldChg chg="del">
        <pc:chgData name="ARBEY ROSERO LOPEZ" userId="a7bc722a40a9346f" providerId="LiveId" clId="{04742BCE-2DFA-4930-8227-F1F7B5BA93D0}" dt="2021-10-25T21:32:23.884" v="0" actId="47"/>
        <pc:sldMkLst>
          <pc:docMk/>
          <pc:sldMk cId="3347137693" sldId="1322"/>
        </pc:sldMkLst>
      </pc:sldChg>
      <pc:sldChg chg="del">
        <pc:chgData name="ARBEY ROSERO LOPEZ" userId="a7bc722a40a9346f" providerId="LiveId" clId="{04742BCE-2DFA-4930-8227-F1F7B5BA93D0}" dt="2021-10-25T21:32:23.884" v="0" actId="47"/>
        <pc:sldMkLst>
          <pc:docMk/>
          <pc:sldMk cId="433626535" sldId="1323"/>
        </pc:sldMkLst>
      </pc:sldChg>
      <pc:sldChg chg="del">
        <pc:chgData name="ARBEY ROSERO LOPEZ" userId="a7bc722a40a9346f" providerId="LiveId" clId="{04742BCE-2DFA-4930-8227-F1F7B5BA93D0}" dt="2021-10-25T21:32:23.884" v="0" actId="47"/>
        <pc:sldMkLst>
          <pc:docMk/>
          <pc:sldMk cId="974145056" sldId="1324"/>
        </pc:sldMkLst>
      </pc:sldChg>
      <pc:sldMasterChg chg="delSldLayout">
        <pc:chgData name="ARBEY ROSERO LOPEZ" userId="a7bc722a40a9346f" providerId="LiveId" clId="{04742BCE-2DFA-4930-8227-F1F7B5BA93D0}" dt="2021-10-25T21:32:23.884" v="0" actId="47"/>
        <pc:sldMasterMkLst>
          <pc:docMk/>
          <pc:sldMasterMk cId="0" sldId="2147485442"/>
        </pc:sldMasterMkLst>
        <pc:sldLayoutChg chg="del">
          <pc:chgData name="ARBEY ROSERO LOPEZ" userId="a7bc722a40a9346f" providerId="LiveId" clId="{04742BCE-2DFA-4930-8227-F1F7B5BA93D0}" dt="2021-10-25T21:32:23.884" v="0" actId="47"/>
          <pc:sldLayoutMkLst>
            <pc:docMk/>
            <pc:sldMasterMk cId="0" sldId="2147485442"/>
            <pc:sldLayoutMk cId="0" sldId="2147485455"/>
          </pc:sldLayoutMkLst>
        </pc:sldLayoutChg>
      </pc:sldMasterChg>
      <pc:sldMasterChg chg="del delSldLayout">
        <pc:chgData name="ARBEY ROSERO LOPEZ" userId="a7bc722a40a9346f" providerId="LiveId" clId="{04742BCE-2DFA-4930-8227-F1F7B5BA93D0}" dt="2021-10-25T21:32:23.884" v="0" actId="47"/>
        <pc:sldMasterMkLst>
          <pc:docMk/>
          <pc:sldMasterMk cId="0" sldId="2147485560"/>
        </pc:sldMasterMkLst>
        <pc:sldLayoutChg chg="del">
          <pc:chgData name="ARBEY ROSERO LOPEZ" userId="a7bc722a40a9346f" providerId="LiveId" clId="{04742BCE-2DFA-4930-8227-F1F7B5BA93D0}" dt="2021-10-25T21:32:23.884" v="0" actId="47"/>
          <pc:sldLayoutMkLst>
            <pc:docMk/>
            <pc:sldMasterMk cId="0" sldId="2147485560"/>
            <pc:sldLayoutMk cId="0" sldId="2147485561"/>
          </pc:sldLayoutMkLst>
        </pc:sldLayoutChg>
        <pc:sldLayoutChg chg="del">
          <pc:chgData name="ARBEY ROSERO LOPEZ" userId="a7bc722a40a9346f" providerId="LiveId" clId="{04742BCE-2DFA-4930-8227-F1F7B5BA93D0}" dt="2021-10-25T21:32:23.884" v="0" actId="47"/>
          <pc:sldLayoutMkLst>
            <pc:docMk/>
            <pc:sldMasterMk cId="0" sldId="2147485560"/>
            <pc:sldLayoutMk cId="0" sldId="2147485562"/>
          </pc:sldLayoutMkLst>
        </pc:sldLayoutChg>
        <pc:sldLayoutChg chg="del">
          <pc:chgData name="ARBEY ROSERO LOPEZ" userId="a7bc722a40a9346f" providerId="LiveId" clId="{04742BCE-2DFA-4930-8227-F1F7B5BA93D0}" dt="2021-10-25T21:32:23.884" v="0" actId="47"/>
          <pc:sldLayoutMkLst>
            <pc:docMk/>
            <pc:sldMasterMk cId="0" sldId="2147485560"/>
            <pc:sldLayoutMk cId="0" sldId="2147485563"/>
          </pc:sldLayoutMkLst>
        </pc:sldLayoutChg>
        <pc:sldLayoutChg chg="del">
          <pc:chgData name="ARBEY ROSERO LOPEZ" userId="a7bc722a40a9346f" providerId="LiveId" clId="{04742BCE-2DFA-4930-8227-F1F7B5BA93D0}" dt="2021-10-25T21:32:23.884" v="0" actId="47"/>
          <pc:sldLayoutMkLst>
            <pc:docMk/>
            <pc:sldMasterMk cId="0" sldId="2147485560"/>
            <pc:sldLayoutMk cId="0" sldId="2147485564"/>
          </pc:sldLayoutMkLst>
        </pc:sldLayoutChg>
        <pc:sldLayoutChg chg="del">
          <pc:chgData name="ARBEY ROSERO LOPEZ" userId="a7bc722a40a9346f" providerId="LiveId" clId="{04742BCE-2DFA-4930-8227-F1F7B5BA93D0}" dt="2021-10-25T21:32:23.884" v="0" actId="47"/>
          <pc:sldLayoutMkLst>
            <pc:docMk/>
            <pc:sldMasterMk cId="0" sldId="2147485560"/>
            <pc:sldLayoutMk cId="0" sldId="2147485565"/>
          </pc:sldLayoutMkLst>
        </pc:sldLayoutChg>
        <pc:sldLayoutChg chg="del">
          <pc:chgData name="ARBEY ROSERO LOPEZ" userId="a7bc722a40a9346f" providerId="LiveId" clId="{04742BCE-2DFA-4930-8227-F1F7B5BA93D0}" dt="2021-10-25T21:32:23.884" v="0" actId="47"/>
          <pc:sldLayoutMkLst>
            <pc:docMk/>
            <pc:sldMasterMk cId="0" sldId="2147485560"/>
            <pc:sldLayoutMk cId="0" sldId="2147485566"/>
          </pc:sldLayoutMkLst>
        </pc:sldLayoutChg>
        <pc:sldLayoutChg chg="del">
          <pc:chgData name="ARBEY ROSERO LOPEZ" userId="a7bc722a40a9346f" providerId="LiveId" clId="{04742BCE-2DFA-4930-8227-F1F7B5BA93D0}" dt="2021-10-25T21:32:23.884" v="0" actId="47"/>
          <pc:sldLayoutMkLst>
            <pc:docMk/>
            <pc:sldMasterMk cId="0" sldId="2147485560"/>
            <pc:sldLayoutMk cId="0" sldId="2147485567"/>
          </pc:sldLayoutMkLst>
        </pc:sldLayoutChg>
        <pc:sldLayoutChg chg="del">
          <pc:chgData name="ARBEY ROSERO LOPEZ" userId="a7bc722a40a9346f" providerId="LiveId" clId="{04742BCE-2DFA-4930-8227-F1F7B5BA93D0}" dt="2021-10-25T21:32:23.884" v="0" actId="47"/>
          <pc:sldLayoutMkLst>
            <pc:docMk/>
            <pc:sldMasterMk cId="0" sldId="2147485560"/>
            <pc:sldLayoutMk cId="0" sldId="2147485568"/>
          </pc:sldLayoutMkLst>
        </pc:sldLayoutChg>
        <pc:sldLayoutChg chg="del">
          <pc:chgData name="ARBEY ROSERO LOPEZ" userId="a7bc722a40a9346f" providerId="LiveId" clId="{04742BCE-2DFA-4930-8227-F1F7B5BA93D0}" dt="2021-10-25T21:32:23.884" v="0" actId="47"/>
          <pc:sldLayoutMkLst>
            <pc:docMk/>
            <pc:sldMasterMk cId="0" sldId="2147485560"/>
            <pc:sldLayoutMk cId="0" sldId="2147485569"/>
          </pc:sldLayoutMkLst>
        </pc:sldLayoutChg>
        <pc:sldLayoutChg chg="del">
          <pc:chgData name="ARBEY ROSERO LOPEZ" userId="a7bc722a40a9346f" providerId="LiveId" clId="{04742BCE-2DFA-4930-8227-F1F7B5BA93D0}" dt="2021-10-25T21:32:23.884" v="0" actId="47"/>
          <pc:sldLayoutMkLst>
            <pc:docMk/>
            <pc:sldMasterMk cId="0" sldId="2147485560"/>
            <pc:sldLayoutMk cId="0" sldId="2147485570"/>
          </pc:sldLayoutMkLst>
        </pc:sldLayoutChg>
        <pc:sldLayoutChg chg="del">
          <pc:chgData name="ARBEY ROSERO LOPEZ" userId="a7bc722a40a9346f" providerId="LiveId" clId="{04742BCE-2DFA-4930-8227-F1F7B5BA93D0}" dt="2021-10-25T21:32:23.884" v="0" actId="47"/>
          <pc:sldLayoutMkLst>
            <pc:docMk/>
            <pc:sldMasterMk cId="0" sldId="2147485560"/>
            <pc:sldLayoutMk cId="0" sldId="2147485571"/>
          </pc:sldLayoutMkLst>
        </pc:sldLayoutChg>
        <pc:sldLayoutChg chg="del">
          <pc:chgData name="ARBEY ROSERO LOPEZ" userId="a7bc722a40a9346f" providerId="LiveId" clId="{04742BCE-2DFA-4930-8227-F1F7B5BA93D0}" dt="2021-10-25T21:32:23.884" v="0" actId="47"/>
          <pc:sldLayoutMkLst>
            <pc:docMk/>
            <pc:sldMasterMk cId="0" sldId="2147485560"/>
            <pc:sldLayoutMk cId="0" sldId="2147485572"/>
          </pc:sldLayoutMkLst>
        </pc:sldLayoutChg>
        <pc:sldLayoutChg chg="del">
          <pc:chgData name="ARBEY ROSERO LOPEZ" userId="a7bc722a40a9346f" providerId="LiveId" clId="{04742BCE-2DFA-4930-8227-F1F7B5BA93D0}" dt="2021-10-25T21:32:23.884" v="0" actId="47"/>
          <pc:sldLayoutMkLst>
            <pc:docMk/>
            <pc:sldMasterMk cId="0" sldId="2147485560"/>
            <pc:sldLayoutMk cId="2360000842" sldId="2147485573"/>
          </pc:sldLayoutMkLst>
        </pc:sldLayoutChg>
      </pc:sldMasterChg>
    </pc:docChg>
  </pc:docChgLst>
  <pc:docChgLst>
    <pc:chgData name="ARBEY ROSERO LOPEZ" userId="a7bc722a40a9346f" providerId="LiveId" clId="{EBF66F4C-69E7-4772-AC54-74337BF40D7B}"/>
    <pc:docChg chg="undo custSel addSld delSld modSld">
      <pc:chgData name="ARBEY ROSERO LOPEZ" userId="a7bc722a40a9346f" providerId="LiveId" clId="{EBF66F4C-69E7-4772-AC54-74337BF40D7B}" dt="2021-10-23T22:22:20.247" v="3736" actId="1076"/>
      <pc:docMkLst>
        <pc:docMk/>
      </pc:docMkLst>
      <pc:sldChg chg="addSp modSp mod">
        <pc:chgData name="ARBEY ROSERO LOPEZ" userId="a7bc722a40a9346f" providerId="LiveId" clId="{EBF66F4C-69E7-4772-AC54-74337BF40D7B}" dt="2021-10-23T22:22:20.247" v="3736" actId="1076"/>
        <pc:sldMkLst>
          <pc:docMk/>
          <pc:sldMk cId="0" sldId="506"/>
        </pc:sldMkLst>
        <pc:spChg chg="mod">
          <ac:chgData name="ARBEY ROSERO LOPEZ" userId="a7bc722a40a9346f" providerId="LiveId" clId="{EBF66F4C-69E7-4772-AC54-74337BF40D7B}" dt="2021-10-23T22:22:20.247" v="3736" actId="1076"/>
          <ac:spMkLst>
            <pc:docMk/>
            <pc:sldMk cId="0" sldId="506"/>
            <ac:spMk id="8" creationId="{00000000-0000-0000-0000-000000000000}"/>
          </ac:spMkLst>
        </pc:spChg>
        <pc:picChg chg="add mod">
          <ac:chgData name="ARBEY ROSERO LOPEZ" userId="a7bc722a40a9346f" providerId="LiveId" clId="{EBF66F4C-69E7-4772-AC54-74337BF40D7B}" dt="2021-10-23T22:22:09.698" v="3735" actId="14100"/>
          <ac:picMkLst>
            <pc:docMk/>
            <pc:sldMk cId="0" sldId="506"/>
            <ac:picMk id="4" creationId="{4A16C300-F77B-4B51-8222-71C159B74E61}"/>
          </ac:picMkLst>
        </pc:picChg>
        <pc:picChg chg="mod">
          <ac:chgData name="ARBEY ROSERO LOPEZ" userId="a7bc722a40a9346f" providerId="LiveId" clId="{EBF66F4C-69E7-4772-AC54-74337BF40D7B}" dt="2021-10-23T22:21:53.584" v="3731" actId="1076"/>
          <ac:picMkLst>
            <pc:docMk/>
            <pc:sldMk cId="0" sldId="506"/>
            <ac:picMk id="6" creationId="{FA72EA74-BEBC-2848-8E5F-315F5CE0A955}"/>
          </ac:picMkLst>
        </pc:picChg>
      </pc:sldChg>
      <pc:sldChg chg="modSp mod">
        <pc:chgData name="ARBEY ROSERO LOPEZ" userId="a7bc722a40a9346f" providerId="LiveId" clId="{EBF66F4C-69E7-4772-AC54-74337BF40D7B}" dt="2021-10-16T00:04:13.280" v="1574" actId="20577"/>
        <pc:sldMkLst>
          <pc:docMk/>
          <pc:sldMk cId="0" sldId="1008"/>
        </pc:sldMkLst>
        <pc:spChg chg="mod">
          <ac:chgData name="ARBEY ROSERO LOPEZ" userId="a7bc722a40a9346f" providerId="LiveId" clId="{EBF66F4C-69E7-4772-AC54-74337BF40D7B}" dt="2021-10-16T00:04:13.280" v="1574" actId="20577"/>
          <ac:spMkLst>
            <pc:docMk/>
            <pc:sldMk cId="0" sldId="1008"/>
            <ac:spMk id="4098" creationId="{00000000-0000-0000-0000-000000000000}"/>
          </ac:spMkLst>
        </pc:spChg>
      </pc:sldChg>
      <pc:sldChg chg="modSp mod">
        <pc:chgData name="ARBEY ROSERO LOPEZ" userId="a7bc722a40a9346f" providerId="LiveId" clId="{EBF66F4C-69E7-4772-AC54-74337BF40D7B}" dt="2021-10-15T20:05:51.063" v="24" actId="255"/>
        <pc:sldMkLst>
          <pc:docMk/>
          <pc:sldMk cId="3747068161" sldId="1099"/>
        </pc:sldMkLst>
        <pc:spChg chg="mod">
          <ac:chgData name="ARBEY ROSERO LOPEZ" userId="a7bc722a40a9346f" providerId="LiveId" clId="{EBF66F4C-69E7-4772-AC54-74337BF40D7B}" dt="2021-10-15T20:03:30.549" v="6" actId="255"/>
          <ac:spMkLst>
            <pc:docMk/>
            <pc:sldMk cId="3747068161" sldId="1099"/>
            <ac:spMk id="78849" creationId="{00000000-0000-0000-0000-000000000000}"/>
          </ac:spMkLst>
        </pc:spChg>
        <pc:graphicFrameChg chg="mod modGraphic">
          <ac:chgData name="ARBEY ROSERO LOPEZ" userId="a7bc722a40a9346f" providerId="LiveId" clId="{EBF66F4C-69E7-4772-AC54-74337BF40D7B}" dt="2021-10-15T20:05:51.063" v="24" actId="255"/>
          <ac:graphicFrameMkLst>
            <pc:docMk/>
            <pc:sldMk cId="3747068161" sldId="1099"/>
            <ac:graphicFrameMk id="5" creationId="{F3F38ED5-4319-1246-9E21-DC4DB7BC92B2}"/>
          </ac:graphicFrameMkLst>
        </pc:graphicFrameChg>
      </pc:sldChg>
      <pc:sldChg chg="modSp mod">
        <pc:chgData name="ARBEY ROSERO LOPEZ" userId="a7bc722a40a9346f" providerId="LiveId" clId="{EBF66F4C-69E7-4772-AC54-74337BF40D7B}" dt="2021-10-16T02:06:56.440" v="2330" actId="20577"/>
        <pc:sldMkLst>
          <pc:docMk/>
          <pc:sldMk cId="280019900" sldId="1104"/>
        </pc:sldMkLst>
        <pc:graphicFrameChg chg="modGraphic">
          <ac:chgData name="ARBEY ROSERO LOPEZ" userId="a7bc722a40a9346f" providerId="LiveId" clId="{EBF66F4C-69E7-4772-AC54-74337BF40D7B}" dt="2021-10-16T02:06:56.440" v="2330" actId="20577"/>
          <ac:graphicFrameMkLst>
            <pc:docMk/>
            <pc:sldMk cId="280019900" sldId="1104"/>
            <ac:graphicFrameMk id="6" creationId="{00000000-0000-0000-0000-000000000000}"/>
          </ac:graphicFrameMkLst>
        </pc:graphicFrameChg>
      </pc:sldChg>
      <pc:sldChg chg="modSp mod">
        <pc:chgData name="ARBEY ROSERO LOPEZ" userId="a7bc722a40a9346f" providerId="LiveId" clId="{EBF66F4C-69E7-4772-AC54-74337BF40D7B}" dt="2021-10-23T22:15:08.167" v="3729" actId="20577"/>
        <pc:sldMkLst>
          <pc:docMk/>
          <pc:sldMk cId="729053870" sldId="1213"/>
        </pc:sldMkLst>
        <pc:graphicFrameChg chg="modGraphic">
          <ac:chgData name="ARBEY ROSERO LOPEZ" userId="a7bc722a40a9346f" providerId="LiveId" clId="{EBF66F4C-69E7-4772-AC54-74337BF40D7B}" dt="2021-10-23T22:15:08.167" v="3729" actId="20577"/>
          <ac:graphicFrameMkLst>
            <pc:docMk/>
            <pc:sldMk cId="729053870" sldId="1213"/>
            <ac:graphicFrameMk id="2" creationId="{00000000-0000-0000-0000-000000000000}"/>
          </ac:graphicFrameMkLst>
        </pc:graphicFrameChg>
      </pc:sldChg>
      <pc:sldChg chg="modSp mod">
        <pc:chgData name="ARBEY ROSERO LOPEZ" userId="a7bc722a40a9346f" providerId="LiveId" clId="{EBF66F4C-69E7-4772-AC54-74337BF40D7B}" dt="2021-10-23T16:20:49.721" v="3725" actId="14100"/>
        <pc:sldMkLst>
          <pc:docMk/>
          <pc:sldMk cId="1045998230" sldId="1230"/>
        </pc:sldMkLst>
        <pc:graphicFrameChg chg="modGraphic">
          <ac:chgData name="ARBEY ROSERO LOPEZ" userId="a7bc722a40a9346f" providerId="LiveId" clId="{EBF66F4C-69E7-4772-AC54-74337BF40D7B}" dt="2021-10-23T16:20:49.721" v="3725" actId="14100"/>
          <ac:graphicFrameMkLst>
            <pc:docMk/>
            <pc:sldMk cId="1045998230" sldId="1230"/>
            <ac:graphicFrameMk id="4" creationId="{00000000-0000-0000-0000-000000000000}"/>
          </ac:graphicFrameMkLst>
        </pc:graphicFrameChg>
        <pc:graphicFrameChg chg="modGraphic">
          <ac:chgData name="ARBEY ROSERO LOPEZ" userId="a7bc722a40a9346f" providerId="LiveId" clId="{EBF66F4C-69E7-4772-AC54-74337BF40D7B}" dt="2021-10-23T16:20:38.395" v="3724" actId="14734"/>
          <ac:graphicFrameMkLst>
            <pc:docMk/>
            <pc:sldMk cId="1045998230" sldId="1230"/>
            <ac:graphicFrameMk id="5" creationId="{EBD03B99-0E7D-CA42-A21C-C180DE25B783}"/>
          </ac:graphicFrameMkLst>
        </pc:graphicFrameChg>
      </pc:sldChg>
      <pc:sldChg chg="modSp mod">
        <pc:chgData name="ARBEY ROSERO LOPEZ" userId="a7bc722a40a9346f" providerId="LiveId" clId="{EBF66F4C-69E7-4772-AC54-74337BF40D7B}" dt="2021-10-16T02:04:57.565" v="2250" actId="255"/>
        <pc:sldMkLst>
          <pc:docMk/>
          <pc:sldMk cId="2229456542" sldId="1243"/>
        </pc:sldMkLst>
        <pc:spChg chg="mod">
          <ac:chgData name="ARBEY ROSERO LOPEZ" userId="a7bc722a40a9346f" providerId="LiveId" clId="{EBF66F4C-69E7-4772-AC54-74337BF40D7B}" dt="2021-10-16T02:04:57.565" v="2250" actId="255"/>
          <ac:spMkLst>
            <pc:docMk/>
            <pc:sldMk cId="2229456542" sldId="1243"/>
            <ac:spMk id="34819" creationId="{00000000-0000-0000-0000-000000000000}"/>
          </ac:spMkLst>
        </pc:spChg>
      </pc:sldChg>
      <pc:sldChg chg="addSp delSp modSp mod">
        <pc:chgData name="ARBEY ROSERO LOPEZ" userId="a7bc722a40a9346f" providerId="LiveId" clId="{EBF66F4C-69E7-4772-AC54-74337BF40D7B}" dt="2021-10-16T01:59:31.321" v="2107" actId="14100"/>
        <pc:sldMkLst>
          <pc:docMk/>
          <pc:sldMk cId="1172445919" sldId="1273"/>
        </pc:sldMkLst>
        <pc:graphicFrameChg chg="del mod modGraphic">
          <ac:chgData name="ARBEY ROSERO LOPEZ" userId="a7bc722a40a9346f" providerId="LiveId" clId="{EBF66F4C-69E7-4772-AC54-74337BF40D7B}" dt="2021-10-16T01:57:40.880" v="2088" actId="478"/>
          <ac:graphicFrameMkLst>
            <pc:docMk/>
            <pc:sldMk cId="1172445919" sldId="1273"/>
            <ac:graphicFrameMk id="2" creationId="{F22B3D47-73C8-4FB4-AD35-5ECDEFF06072}"/>
          </ac:graphicFrameMkLst>
        </pc:graphicFrameChg>
        <pc:graphicFrameChg chg="add del mod modGraphic">
          <ac:chgData name="ARBEY ROSERO LOPEZ" userId="a7bc722a40a9346f" providerId="LiveId" clId="{EBF66F4C-69E7-4772-AC54-74337BF40D7B}" dt="2021-10-16T01:58:15.562" v="2095" actId="478"/>
          <ac:graphicFrameMkLst>
            <pc:docMk/>
            <pc:sldMk cId="1172445919" sldId="1273"/>
            <ac:graphicFrameMk id="3" creationId="{812AD89B-4288-4051-9753-88184D571684}"/>
          </ac:graphicFrameMkLst>
        </pc:graphicFrameChg>
        <pc:graphicFrameChg chg="add mod modGraphic">
          <ac:chgData name="ARBEY ROSERO LOPEZ" userId="a7bc722a40a9346f" providerId="LiveId" clId="{EBF66F4C-69E7-4772-AC54-74337BF40D7B}" dt="2021-10-16T01:59:31.321" v="2107" actId="14100"/>
          <ac:graphicFrameMkLst>
            <pc:docMk/>
            <pc:sldMk cId="1172445919" sldId="1273"/>
            <ac:graphicFrameMk id="4" creationId="{11789C4C-8A4B-4511-B98E-34811B7DC869}"/>
          </ac:graphicFrameMkLst>
        </pc:graphicFrameChg>
        <pc:graphicFrameChg chg="add mod">
          <ac:chgData name="ARBEY ROSERO LOPEZ" userId="a7bc722a40a9346f" providerId="LiveId" clId="{EBF66F4C-69E7-4772-AC54-74337BF40D7B}" dt="2021-10-16T01:57:18.825" v="2085" actId="255"/>
          <ac:graphicFrameMkLst>
            <pc:docMk/>
            <pc:sldMk cId="1172445919" sldId="1273"/>
            <ac:graphicFrameMk id="7" creationId="{00000000-0008-0000-0200-00001A000000}"/>
          </ac:graphicFrameMkLst>
        </pc:graphicFrameChg>
        <pc:graphicFrameChg chg="del">
          <ac:chgData name="ARBEY ROSERO LOPEZ" userId="a7bc722a40a9346f" providerId="LiveId" clId="{EBF66F4C-69E7-4772-AC54-74337BF40D7B}" dt="2021-10-16T01:55:40.870" v="2067" actId="478"/>
          <ac:graphicFrameMkLst>
            <pc:docMk/>
            <pc:sldMk cId="1172445919" sldId="1273"/>
            <ac:graphicFrameMk id="9" creationId="{007CD1E9-2E75-446A-81BC-D3A12E68E98D}"/>
          </ac:graphicFrameMkLst>
        </pc:graphicFrameChg>
      </pc:sldChg>
      <pc:sldChg chg="modSp mod">
        <pc:chgData name="ARBEY ROSERO LOPEZ" userId="a7bc722a40a9346f" providerId="LiveId" clId="{EBF66F4C-69E7-4772-AC54-74337BF40D7B}" dt="2021-10-15T23:39:19.253" v="315" actId="20577"/>
        <pc:sldMkLst>
          <pc:docMk/>
          <pc:sldMk cId="2970418252" sldId="1305"/>
        </pc:sldMkLst>
        <pc:spChg chg="mod">
          <ac:chgData name="ARBEY ROSERO LOPEZ" userId="a7bc722a40a9346f" providerId="LiveId" clId="{EBF66F4C-69E7-4772-AC54-74337BF40D7B}" dt="2021-10-15T23:39:19.253" v="315" actId="20577"/>
          <ac:spMkLst>
            <pc:docMk/>
            <pc:sldMk cId="2970418252" sldId="1305"/>
            <ac:spMk id="4098" creationId="{00000000-0000-0000-0000-000000000000}"/>
          </ac:spMkLst>
        </pc:spChg>
      </pc:sldChg>
      <pc:sldChg chg="addSp delSp modSp mod">
        <pc:chgData name="ARBEY ROSERO LOPEZ" userId="a7bc722a40a9346f" providerId="LiveId" clId="{EBF66F4C-69E7-4772-AC54-74337BF40D7B}" dt="2021-10-15T23:28:22.349" v="35" actId="255"/>
        <pc:sldMkLst>
          <pc:docMk/>
          <pc:sldMk cId="1957369348" sldId="1307"/>
        </pc:sldMkLst>
        <pc:graphicFrameChg chg="del">
          <ac:chgData name="ARBEY ROSERO LOPEZ" userId="a7bc722a40a9346f" providerId="LiveId" clId="{EBF66F4C-69E7-4772-AC54-74337BF40D7B}" dt="2021-10-15T23:27:21.199" v="25" actId="478"/>
          <ac:graphicFrameMkLst>
            <pc:docMk/>
            <pc:sldMk cId="1957369348" sldId="1307"/>
            <ac:graphicFrameMk id="6" creationId="{00000000-0000-0000-0000-000000000000}"/>
          </ac:graphicFrameMkLst>
        </pc:graphicFrameChg>
        <pc:graphicFrameChg chg="add mod">
          <ac:chgData name="ARBEY ROSERO LOPEZ" userId="a7bc722a40a9346f" providerId="LiveId" clId="{EBF66F4C-69E7-4772-AC54-74337BF40D7B}" dt="2021-10-15T23:28:22.349" v="35" actId="255"/>
          <ac:graphicFrameMkLst>
            <pc:docMk/>
            <pc:sldMk cId="1957369348" sldId="1307"/>
            <ac:graphicFrameMk id="7" creationId="{94417C56-8999-4606-B811-C92BD983D1B8}"/>
          </ac:graphicFrameMkLst>
        </pc:graphicFrameChg>
      </pc:sldChg>
      <pc:sldChg chg="addSp delSp modSp mod">
        <pc:chgData name="ARBEY ROSERO LOPEZ" userId="a7bc722a40a9346f" providerId="LiveId" clId="{EBF66F4C-69E7-4772-AC54-74337BF40D7B}" dt="2021-10-15T23:29:12.428" v="42" actId="14100"/>
        <pc:sldMkLst>
          <pc:docMk/>
          <pc:sldMk cId="2815792906" sldId="1308"/>
        </pc:sldMkLst>
        <pc:graphicFrameChg chg="del">
          <ac:chgData name="ARBEY ROSERO LOPEZ" userId="a7bc722a40a9346f" providerId="LiveId" clId="{EBF66F4C-69E7-4772-AC54-74337BF40D7B}" dt="2021-10-15T23:28:55.310" v="36" actId="478"/>
          <ac:graphicFrameMkLst>
            <pc:docMk/>
            <pc:sldMk cId="2815792906" sldId="1308"/>
            <ac:graphicFrameMk id="2" creationId="{00000000-0000-0000-0000-000000000000}"/>
          </ac:graphicFrameMkLst>
        </pc:graphicFrameChg>
        <pc:graphicFrameChg chg="add mod modGraphic">
          <ac:chgData name="ARBEY ROSERO LOPEZ" userId="a7bc722a40a9346f" providerId="LiveId" clId="{EBF66F4C-69E7-4772-AC54-74337BF40D7B}" dt="2021-10-15T23:29:12.428" v="42" actId="14100"/>
          <ac:graphicFrameMkLst>
            <pc:docMk/>
            <pc:sldMk cId="2815792906" sldId="1308"/>
            <ac:graphicFrameMk id="3" creationId="{C2EB989D-898C-4400-9CE4-EA22F76598AF}"/>
          </ac:graphicFrameMkLst>
        </pc:graphicFrameChg>
      </pc:sldChg>
      <pc:sldChg chg="addSp delSp modSp mod">
        <pc:chgData name="ARBEY ROSERO LOPEZ" userId="a7bc722a40a9346f" providerId="LiveId" clId="{EBF66F4C-69E7-4772-AC54-74337BF40D7B}" dt="2021-10-16T01:45:07.938" v="1938" actId="14100"/>
        <pc:sldMkLst>
          <pc:docMk/>
          <pc:sldMk cId="935467658" sldId="1315"/>
        </pc:sldMkLst>
        <pc:graphicFrameChg chg="del mod modGraphic">
          <ac:chgData name="ARBEY ROSERO LOPEZ" userId="a7bc722a40a9346f" providerId="LiveId" clId="{EBF66F4C-69E7-4772-AC54-74337BF40D7B}" dt="2021-10-16T01:40:26.064" v="1587" actId="478"/>
          <ac:graphicFrameMkLst>
            <pc:docMk/>
            <pc:sldMk cId="935467658" sldId="1315"/>
            <ac:graphicFrameMk id="3" creationId="{00000000-0000-0000-0000-000000000000}"/>
          </ac:graphicFrameMkLst>
        </pc:graphicFrameChg>
        <pc:graphicFrameChg chg="add mod modGraphic">
          <ac:chgData name="ARBEY ROSERO LOPEZ" userId="a7bc722a40a9346f" providerId="LiveId" clId="{EBF66F4C-69E7-4772-AC54-74337BF40D7B}" dt="2021-10-16T01:45:07.938" v="1938" actId="14100"/>
          <ac:graphicFrameMkLst>
            <pc:docMk/>
            <pc:sldMk cId="935467658" sldId="1315"/>
            <ac:graphicFrameMk id="4" creationId="{C9D82A9D-D377-4987-B9BF-7F3EB72866C3}"/>
          </ac:graphicFrameMkLst>
        </pc:graphicFrameChg>
        <pc:graphicFrameChg chg="del mod">
          <ac:chgData name="ARBEY ROSERO LOPEZ" userId="a7bc722a40a9346f" providerId="LiveId" clId="{EBF66F4C-69E7-4772-AC54-74337BF40D7B}" dt="2021-10-16T01:39:50.133" v="1576" actId="478"/>
          <ac:graphicFrameMkLst>
            <pc:docMk/>
            <pc:sldMk cId="935467658" sldId="1315"/>
            <ac:graphicFrameMk id="7" creationId="{00000000-0000-0000-0000-000000000000}"/>
          </ac:graphicFrameMkLst>
        </pc:graphicFrameChg>
        <pc:graphicFrameChg chg="add mod">
          <ac:chgData name="ARBEY ROSERO LOPEZ" userId="a7bc722a40a9346f" providerId="LiveId" clId="{EBF66F4C-69E7-4772-AC54-74337BF40D7B}" dt="2021-10-16T01:45:01.859" v="1937" actId="14100"/>
          <ac:graphicFrameMkLst>
            <pc:docMk/>
            <pc:sldMk cId="935467658" sldId="1315"/>
            <ac:graphicFrameMk id="9" creationId="{B9C0A6A1-AFD9-4DB8-BCFC-09B4EE906B8D}"/>
          </ac:graphicFrameMkLst>
        </pc:graphicFrameChg>
      </pc:sldChg>
      <pc:sldChg chg="modSp mod">
        <pc:chgData name="ARBEY ROSERO LOPEZ" userId="a7bc722a40a9346f" providerId="LiveId" clId="{EBF66F4C-69E7-4772-AC54-74337BF40D7B}" dt="2021-10-16T01:52:37.007" v="2066" actId="255"/>
        <pc:sldMkLst>
          <pc:docMk/>
          <pc:sldMk cId="3101520701" sldId="1316"/>
        </pc:sldMkLst>
        <pc:spChg chg="mod">
          <ac:chgData name="ARBEY ROSERO LOPEZ" userId="a7bc722a40a9346f" providerId="LiveId" clId="{EBF66F4C-69E7-4772-AC54-74337BF40D7B}" dt="2021-10-16T01:52:37.007" v="2066" actId="255"/>
          <ac:spMkLst>
            <pc:docMk/>
            <pc:sldMk cId="3101520701" sldId="1316"/>
            <ac:spMk id="2" creationId="{00000000-0000-0000-0000-000000000000}"/>
          </ac:spMkLst>
        </pc:spChg>
      </pc:sldChg>
      <pc:sldChg chg="addSp modSp add mod">
        <pc:chgData name="ARBEY ROSERO LOPEZ" userId="a7bc722a40a9346f" providerId="LiveId" clId="{EBF66F4C-69E7-4772-AC54-74337BF40D7B}" dt="2021-10-17T02:31:43.345" v="2355" actId="255"/>
        <pc:sldMkLst>
          <pc:docMk/>
          <pc:sldMk cId="3347137693" sldId="1322"/>
        </pc:sldMkLst>
        <pc:spChg chg="mod">
          <ac:chgData name="ARBEY ROSERO LOPEZ" userId="a7bc722a40a9346f" providerId="LiveId" clId="{EBF66F4C-69E7-4772-AC54-74337BF40D7B}" dt="2021-10-17T02:28:14.128" v="2332" actId="6549"/>
          <ac:spMkLst>
            <pc:docMk/>
            <pc:sldMk cId="3347137693" sldId="1322"/>
            <ac:spMk id="34819" creationId="{00000000-0000-0000-0000-000000000000}"/>
          </ac:spMkLst>
        </pc:spChg>
        <pc:graphicFrameChg chg="add mod">
          <ac:chgData name="ARBEY ROSERO LOPEZ" userId="a7bc722a40a9346f" providerId="LiveId" clId="{EBF66F4C-69E7-4772-AC54-74337BF40D7B}" dt="2021-10-17T02:31:43.345" v="2355" actId="255"/>
          <ac:graphicFrameMkLst>
            <pc:docMk/>
            <pc:sldMk cId="3347137693" sldId="1322"/>
            <ac:graphicFrameMk id="5" creationId="{67D14753-D51A-425C-9C2B-0CCD0D3D56E0}"/>
          </ac:graphicFrameMkLst>
        </pc:graphicFrameChg>
      </pc:sldChg>
      <pc:sldChg chg="addSp delSp modSp add del mod">
        <pc:chgData name="ARBEY ROSERO LOPEZ" userId="a7bc722a40a9346f" providerId="LiveId" clId="{EBF66F4C-69E7-4772-AC54-74337BF40D7B}" dt="2021-10-17T02:41:09.206" v="2582" actId="122"/>
        <pc:sldMkLst>
          <pc:docMk/>
          <pc:sldMk cId="433626535" sldId="1323"/>
        </pc:sldMkLst>
        <pc:graphicFrameChg chg="add mod modGraphic">
          <ac:chgData name="ARBEY ROSERO LOPEZ" userId="a7bc722a40a9346f" providerId="LiveId" clId="{EBF66F4C-69E7-4772-AC54-74337BF40D7B}" dt="2021-10-17T02:41:09.206" v="2582" actId="122"/>
          <ac:graphicFrameMkLst>
            <pc:docMk/>
            <pc:sldMk cId="433626535" sldId="1323"/>
            <ac:graphicFrameMk id="2" creationId="{D521FD95-BC95-472E-8733-28A666B148FA}"/>
          </ac:graphicFrameMkLst>
        </pc:graphicFrameChg>
        <pc:graphicFrameChg chg="del mod">
          <ac:chgData name="ARBEY ROSERO LOPEZ" userId="a7bc722a40a9346f" providerId="LiveId" clId="{EBF66F4C-69E7-4772-AC54-74337BF40D7B}" dt="2021-10-17T02:32:18.315" v="2360" actId="478"/>
          <ac:graphicFrameMkLst>
            <pc:docMk/>
            <pc:sldMk cId="433626535" sldId="1323"/>
            <ac:graphicFrameMk id="5" creationId="{67D14753-D51A-425C-9C2B-0CCD0D3D56E0}"/>
          </ac:graphicFrameMkLst>
        </pc:graphicFrameChg>
      </pc:sldChg>
      <pc:sldChg chg="addSp delSp modSp add mod">
        <pc:chgData name="ARBEY ROSERO LOPEZ" userId="a7bc722a40a9346f" providerId="LiveId" clId="{EBF66F4C-69E7-4772-AC54-74337BF40D7B}" dt="2021-10-17T02:56:27.823" v="3681" actId="20577"/>
        <pc:sldMkLst>
          <pc:docMk/>
          <pc:sldMk cId="974145056" sldId="1324"/>
        </pc:sldMkLst>
        <pc:spChg chg="add mod">
          <ac:chgData name="ARBEY ROSERO LOPEZ" userId="a7bc722a40a9346f" providerId="LiveId" clId="{EBF66F4C-69E7-4772-AC54-74337BF40D7B}" dt="2021-10-17T02:56:27.823" v="3681" actId="20577"/>
          <ac:spMkLst>
            <pc:docMk/>
            <pc:sldMk cId="974145056" sldId="1324"/>
            <ac:spMk id="8" creationId="{D145007E-D896-4D8E-8F65-F62E3A4A4130}"/>
          </ac:spMkLst>
        </pc:spChg>
        <pc:graphicFrameChg chg="del mod modGraphic">
          <ac:chgData name="ARBEY ROSERO LOPEZ" userId="a7bc722a40a9346f" providerId="LiveId" clId="{EBF66F4C-69E7-4772-AC54-74337BF40D7B}" dt="2021-10-17T02:34:39.578" v="2377" actId="478"/>
          <ac:graphicFrameMkLst>
            <pc:docMk/>
            <pc:sldMk cId="974145056" sldId="1324"/>
            <ac:graphicFrameMk id="2" creationId="{D521FD95-BC95-472E-8733-28A666B148FA}"/>
          </ac:graphicFrameMkLst>
        </pc:graphicFrameChg>
      </pc:sldChg>
    </pc:docChg>
  </pc:docChgLst>
  <pc:docChgLst>
    <pc:chgData name="ARBEY ROSERO LOPEZ" userId="a7bc722a40a9346f" providerId="LiveId" clId="{AAD0D62F-8614-465E-91D9-38384E26B8D6}"/>
    <pc:docChg chg="undo custSel delSld modSld">
      <pc:chgData name="ARBEY ROSERO LOPEZ" userId="a7bc722a40a9346f" providerId="LiveId" clId="{AAD0D62F-8614-465E-91D9-38384E26B8D6}" dt="2021-10-23T22:48:54.657" v="173" actId="1076"/>
      <pc:docMkLst>
        <pc:docMk/>
      </pc:docMkLst>
      <pc:sldChg chg="addSp delSp modSp mod">
        <pc:chgData name="ARBEY ROSERO LOPEZ" userId="a7bc722a40a9346f" providerId="LiveId" clId="{AAD0D62F-8614-465E-91D9-38384E26B8D6}" dt="2021-10-23T22:42:24.004" v="130" actId="20577"/>
        <pc:sldMkLst>
          <pc:docMk/>
          <pc:sldMk cId="0" sldId="506"/>
        </pc:sldMkLst>
        <pc:spChg chg="add mod">
          <ac:chgData name="ARBEY ROSERO LOPEZ" userId="a7bc722a40a9346f" providerId="LiveId" clId="{AAD0D62F-8614-465E-91D9-38384E26B8D6}" dt="2021-10-23T22:42:24.004" v="130" actId="20577"/>
          <ac:spMkLst>
            <pc:docMk/>
            <pc:sldMk cId="0" sldId="506"/>
            <ac:spMk id="5" creationId="{20AD372E-F604-4772-92E3-8578E1D1BF5A}"/>
          </ac:spMkLst>
        </pc:spChg>
        <pc:spChg chg="del mod">
          <ac:chgData name="ARBEY ROSERO LOPEZ" userId="a7bc722a40a9346f" providerId="LiveId" clId="{AAD0D62F-8614-465E-91D9-38384E26B8D6}" dt="2021-10-23T22:34:27.724" v="3"/>
          <ac:spMkLst>
            <pc:docMk/>
            <pc:sldMk cId="0" sldId="506"/>
            <ac:spMk id="8" creationId="{00000000-0000-0000-0000-000000000000}"/>
          </ac:spMkLst>
        </pc:spChg>
      </pc:sldChg>
      <pc:sldChg chg="del">
        <pc:chgData name="ARBEY ROSERO LOPEZ" userId="a7bc722a40a9346f" providerId="LiveId" clId="{AAD0D62F-8614-465E-91D9-38384E26B8D6}" dt="2021-10-23T22:37:29.860" v="28" actId="2696"/>
        <pc:sldMkLst>
          <pc:docMk/>
          <pc:sldMk cId="0" sldId="899"/>
        </pc:sldMkLst>
      </pc:sldChg>
      <pc:sldChg chg="del">
        <pc:chgData name="ARBEY ROSERO LOPEZ" userId="a7bc722a40a9346f" providerId="LiveId" clId="{AAD0D62F-8614-465E-91D9-38384E26B8D6}" dt="2021-10-23T22:37:33.739" v="30" actId="2696"/>
        <pc:sldMkLst>
          <pc:docMk/>
          <pc:sldMk cId="0" sldId="900"/>
        </pc:sldMkLst>
      </pc:sldChg>
      <pc:sldChg chg="addSp modSp mod">
        <pc:chgData name="ARBEY ROSERO LOPEZ" userId="a7bc722a40a9346f" providerId="LiveId" clId="{AAD0D62F-8614-465E-91D9-38384E26B8D6}" dt="2021-10-23T22:40:25.408" v="127" actId="1076"/>
        <pc:sldMkLst>
          <pc:docMk/>
          <pc:sldMk cId="0" sldId="924"/>
        </pc:sldMkLst>
        <pc:picChg chg="mod">
          <ac:chgData name="ARBEY ROSERO LOPEZ" userId="a7bc722a40a9346f" providerId="LiveId" clId="{AAD0D62F-8614-465E-91D9-38384E26B8D6}" dt="2021-10-23T22:40:23.423" v="126" actId="14100"/>
          <ac:picMkLst>
            <pc:docMk/>
            <pc:sldMk cId="0" sldId="924"/>
            <ac:picMk id="5" creationId="{58B07898-9E92-0647-ADAC-F8F59DD541C8}"/>
          </ac:picMkLst>
        </pc:picChg>
        <pc:picChg chg="add mod">
          <ac:chgData name="ARBEY ROSERO LOPEZ" userId="a7bc722a40a9346f" providerId="LiveId" clId="{AAD0D62F-8614-465E-91D9-38384E26B8D6}" dt="2021-10-23T22:40:25.408" v="127" actId="1076"/>
          <ac:picMkLst>
            <pc:docMk/>
            <pc:sldMk cId="0" sldId="924"/>
            <ac:picMk id="6" creationId="{51319A76-9B97-4605-A0BC-0946AE3C26E6}"/>
          </ac:picMkLst>
        </pc:picChg>
      </pc:sldChg>
      <pc:sldChg chg="del">
        <pc:chgData name="ARBEY ROSERO LOPEZ" userId="a7bc722a40a9346f" providerId="LiveId" clId="{AAD0D62F-8614-465E-91D9-38384E26B8D6}" dt="2021-10-23T22:37:27.733" v="27" actId="2696"/>
        <pc:sldMkLst>
          <pc:docMk/>
          <pc:sldMk cId="0" sldId="946"/>
        </pc:sldMkLst>
      </pc:sldChg>
      <pc:sldChg chg="addSp delSp modSp mod">
        <pc:chgData name="ARBEY ROSERO LOPEZ" userId="a7bc722a40a9346f" providerId="LiveId" clId="{AAD0D62F-8614-465E-91D9-38384E26B8D6}" dt="2021-10-23T22:41:27.696" v="128" actId="207"/>
        <pc:sldMkLst>
          <pc:docMk/>
          <pc:sldMk cId="0" sldId="1006"/>
        </pc:sldMkLst>
        <pc:spChg chg="del mod">
          <ac:chgData name="ARBEY ROSERO LOPEZ" userId="a7bc722a40a9346f" providerId="LiveId" clId="{AAD0D62F-8614-465E-91D9-38384E26B8D6}" dt="2021-10-23T22:35:05.514" v="8"/>
          <ac:spMkLst>
            <pc:docMk/>
            <pc:sldMk cId="0" sldId="1006"/>
            <ac:spMk id="2" creationId="{00000000-0000-0000-0000-000000000000}"/>
          </ac:spMkLst>
        </pc:spChg>
        <pc:spChg chg="add mod">
          <ac:chgData name="ARBEY ROSERO LOPEZ" userId="a7bc722a40a9346f" providerId="LiveId" clId="{AAD0D62F-8614-465E-91D9-38384E26B8D6}" dt="2021-10-23T22:41:27.696" v="128" actId="207"/>
          <ac:spMkLst>
            <pc:docMk/>
            <pc:sldMk cId="0" sldId="1006"/>
            <ac:spMk id="6" creationId="{6C7FD9BF-B872-49F2-814E-D0011D003022}"/>
          </ac:spMkLst>
        </pc:spChg>
        <pc:graphicFrameChg chg="del mod modGraphic">
          <ac:chgData name="ARBEY ROSERO LOPEZ" userId="a7bc722a40a9346f" providerId="LiveId" clId="{AAD0D62F-8614-465E-91D9-38384E26B8D6}" dt="2021-10-23T22:34:35.288" v="5" actId="478"/>
          <ac:graphicFrameMkLst>
            <pc:docMk/>
            <pc:sldMk cId="0" sldId="1006"/>
            <ac:graphicFrameMk id="3" creationId="{00000000-0000-0000-0000-000000000000}"/>
          </ac:graphicFrameMkLst>
        </pc:graphicFrameChg>
        <pc:picChg chg="mod">
          <ac:chgData name="ARBEY ROSERO LOPEZ" userId="a7bc722a40a9346f" providerId="LiveId" clId="{AAD0D62F-8614-465E-91D9-38384E26B8D6}" dt="2021-10-23T22:36:24.263" v="24" actId="1076"/>
          <ac:picMkLst>
            <pc:docMk/>
            <pc:sldMk cId="0" sldId="1006"/>
            <ac:picMk id="4" creationId="{29D50117-8E5E-A248-97BA-58D0A310EB2B}"/>
          </ac:picMkLst>
        </pc:picChg>
        <pc:picChg chg="add mod">
          <ac:chgData name="ARBEY ROSERO LOPEZ" userId="a7bc722a40a9346f" providerId="LiveId" clId="{AAD0D62F-8614-465E-91D9-38384E26B8D6}" dt="2021-10-23T22:36:20.168" v="23" actId="1076"/>
          <ac:picMkLst>
            <pc:docMk/>
            <pc:sldMk cId="0" sldId="1006"/>
            <ac:picMk id="7" creationId="{9761C27D-8567-45C1-97F3-C7199736E407}"/>
          </ac:picMkLst>
        </pc:picChg>
      </pc:sldChg>
      <pc:sldChg chg="del">
        <pc:chgData name="ARBEY ROSERO LOPEZ" userId="a7bc722a40a9346f" providerId="LiveId" clId="{AAD0D62F-8614-465E-91D9-38384E26B8D6}" dt="2021-10-23T22:37:31.659" v="29" actId="2696"/>
        <pc:sldMkLst>
          <pc:docMk/>
          <pc:sldMk cId="3855107676" sldId="1097"/>
        </pc:sldMkLst>
      </pc:sldChg>
      <pc:sldChg chg="modSp mod">
        <pc:chgData name="ARBEY ROSERO LOPEZ" userId="a7bc722a40a9346f" providerId="LiveId" clId="{AAD0D62F-8614-465E-91D9-38384E26B8D6}" dt="2021-10-23T22:48:54.657" v="173" actId="1076"/>
        <pc:sldMkLst>
          <pc:docMk/>
          <pc:sldMk cId="1045998230" sldId="1230"/>
        </pc:sldMkLst>
        <pc:graphicFrameChg chg="mod modGraphic">
          <ac:chgData name="ARBEY ROSERO LOPEZ" userId="a7bc722a40a9346f" providerId="LiveId" clId="{AAD0D62F-8614-465E-91D9-38384E26B8D6}" dt="2021-10-23T22:44:26.408" v="139" actId="14100"/>
          <ac:graphicFrameMkLst>
            <pc:docMk/>
            <pc:sldMk cId="1045998230" sldId="1230"/>
            <ac:graphicFrameMk id="3" creationId="{00000000-0000-0000-0000-000000000000}"/>
          </ac:graphicFrameMkLst>
        </pc:graphicFrameChg>
        <pc:graphicFrameChg chg="mod modGraphic">
          <ac:chgData name="ARBEY ROSERO LOPEZ" userId="a7bc722a40a9346f" providerId="LiveId" clId="{AAD0D62F-8614-465E-91D9-38384E26B8D6}" dt="2021-10-23T22:46:56.359" v="166" actId="20577"/>
          <ac:graphicFrameMkLst>
            <pc:docMk/>
            <pc:sldMk cId="1045998230" sldId="1230"/>
            <ac:graphicFrameMk id="4" creationId="{00000000-0000-0000-0000-000000000000}"/>
          </ac:graphicFrameMkLst>
        </pc:graphicFrameChg>
        <pc:graphicFrameChg chg="mod modGraphic">
          <ac:chgData name="ARBEY ROSERO LOPEZ" userId="a7bc722a40a9346f" providerId="LiveId" clId="{AAD0D62F-8614-465E-91D9-38384E26B8D6}" dt="2021-10-23T22:48:41.779" v="171" actId="14100"/>
          <ac:graphicFrameMkLst>
            <pc:docMk/>
            <pc:sldMk cId="1045998230" sldId="1230"/>
            <ac:graphicFrameMk id="5" creationId="{EBD03B99-0E7D-CA42-A21C-C180DE25B783}"/>
          </ac:graphicFrameMkLst>
        </pc:graphicFrameChg>
        <pc:graphicFrameChg chg="mod modGraphic">
          <ac:chgData name="ARBEY ROSERO LOPEZ" userId="a7bc722a40a9346f" providerId="LiveId" clId="{AAD0D62F-8614-465E-91D9-38384E26B8D6}" dt="2021-10-23T22:48:54.657" v="173" actId="1076"/>
          <ac:graphicFrameMkLst>
            <pc:docMk/>
            <pc:sldMk cId="1045998230" sldId="1230"/>
            <ac:graphicFrameMk id="6" creationId="{00000000-0000-0000-0000-000000000000}"/>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embeddings/oleObject9.bin"/><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embeddings/oleObject10.bin"/><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embeddings/oleObject11.bin"/><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embeddings/oleObject12.bin"/><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embeddings/oleObject13.bin"/><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embeddings/oleObject14.bin"/><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embeddings/oleObject15.bin"/><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embeddings/oleObject16.bin"/><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embeddings/oleObject17.bin"/><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oleObject" Target="../embeddings/oleObject18.bin"/><Relationship Id="rId2" Type="http://schemas.microsoft.com/office/2011/relationships/chartColorStyle" Target="colors23.xml"/><Relationship Id="rId1" Type="http://schemas.microsoft.com/office/2011/relationships/chartStyle" Target="style23.xml"/></Relationships>
</file>

<file path=ppt/charts/_rels/chart3.xml.rels><?xml version="1.0" encoding="UTF-8" standalone="yes"?>
<Relationships xmlns="http://schemas.openxmlformats.org/package/2006/relationships"><Relationship Id="rId3" Type="http://schemas.openxmlformats.org/officeDocument/2006/relationships/oleObject" Target="../embeddings/oleObject3.bin"/><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embeddings/oleObject4.bin"/><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embeddings/oleObject5.bin"/><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embeddings/oleObject6.bin"/><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embeddings/oleObject7.bin"/><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embeddings/oleObject8.bin"/><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b="1" dirty="0"/>
              <a:t>TENDENCIAS-SATISFACCIÓN DEL USUARIO</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CO"/>
        </a:p>
      </c:txPr>
    </c:title>
    <c:autoTitleDeleted val="0"/>
    <c:plotArea>
      <c:layout/>
      <c:barChart>
        <c:barDir val="bar"/>
        <c:grouping val="clustered"/>
        <c:varyColors val="0"/>
        <c:ser>
          <c:idx val="0"/>
          <c:order val="0"/>
          <c:tx>
            <c:strRef>
              <c:f>'[seguimiento 9.3 Tendencias revisión N-17 2021 (2) (1) (2).xlsx]indicadores de satisfacción'!$C$5</c:f>
              <c:strCache>
                <c:ptCount val="1"/>
                <c:pt idx="0">
                  <c:v>AÑO 2018</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(2) (1) (2).xlsx]indicadores de satisfacción'!$B$6:$B$9</c:f>
              <c:strCache>
                <c:ptCount val="4"/>
                <c:pt idx="0">
                  <c:v>REGISTRO PUBLICO-ATENCIÓN AL USUARIO</c:v>
                </c:pt>
                <c:pt idx="1">
                  <c:v>CAPACITACIÓN</c:v>
                </c:pt>
                <c:pt idx="2">
                  <c:v>PROMOCIÓN COMERCIAL</c:v>
                </c:pt>
                <c:pt idx="3">
                  <c:v>CONCILIACIÓN Y ARBITRAJE</c:v>
                </c:pt>
              </c:strCache>
            </c:strRef>
          </c:cat>
          <c:val>
            <c:numRef>
              <c:f>'[seguimiento 9.3 Tendencias revisión N-17 2021 (2) (1) (2).xlsx]indicadores de satisfacción'!$C$6:$C$9</c:f>
              <c:numCache>
                <c:formatCode>0.00%</c:formatCode>
                <c:ptCount val="4"/>
                <c:pt idx="0">
                  <c:v>0.91410000000000002</c:v>
                </c:pt>
                <c:pt idx="1">
                  <c:v>0.96160000000000001</c:v>
                </c:pt>
                <c:pt idx="2" formatCode="0.0%">
                  <c:v>0.86599999999999999</c:v>
                </c:pt>
                <c:pt idx="3">
                  <c:v>0.99909999999999999</c:v>
                </c:pt>
              </c:numCache>
            </c:numRef>
          </c:val>
          <c:extLst>
            <c:ext xmlns:c16="http://schemas.microsoft.com/office/drawing/2014/chart" uri="{C3380CC4-5D6E-409C-BE32-E72D297353CC}">
              <c16:uniqueId val="{00000000-7935-4032-B3B2-A3405C6ED597}"/>
            </c:ext>
          </c:extLst>
        </c:ser>
        <c:ser>
          <c:idx val="1"/>
          <c:order val="1"/>
          <c:tx>
            <c:strRef>
              <c:f>'[seguimiento 9.3 Tendencias revisión N-17 2021 (2) (1) (2).xlsx]indicadores de satisfacción'!$D$5</c:f>
              <c:strCache>
                <c:ptCount val="1"/>
                <c:pt idx="0">
                  <c:v>AÑO 2019</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(2) (1) (2).xlsx]indicadores de satisfacción'!$B$6:$B$9</c:f>
              <c:strCache>
                <c:ptCount val="4"/>
                <c:pt idx="0">
                  <c:v>REGISTRO PUBLICO-ATENCIÓN AL USUARIO</c:v>
                </c:pt>
                <c:pt idx="1">
                  <c:v>CAPACITACIÓN</c:v>
                </c:pt>
                <c:pt idx="2">
                  <c:v>PROMOCIÓN COMERCIAL</c:v>
                </c:pt>
                <c:pt idx="3">
                  <c:v>CONCILIACIÓN Y ARBITRAJE</c:v>
                </c:pt>
              </c:strCache>
            </c:strRef>
          </c:cat>
          <c:val>
            <c:numRef>
              <c:f>'[seguimiento 9.3 Tendencias revisión N-17 2021 (2) (1) (2).xlsx]indicadores de satisfacción'!$D$6:$D$9</c:f>
              <c:numCache>
                <c:formatCode>0.00%</c:formatCode>
                <c:ptCount val="4"/>
                <c:pt idx="0">
                  <c:v>0.91579999999999995</c:v>
                </c:pt>
                <c:pt idx="1">
                  <c:v>0.94520000000000004</c:v>
                </c:pt>
                <c:pt idx="2">
                  <c:v>0.86160000000000003</c:v>
                </c:pt>
                <c:pt idx="3" formatCode="0%">
                  <c:v>1</c:v>
                </c:pt>
              </c:numCache>
            </c:numRef>
          </c:val>
          <c:extLst>
            <c:ext xmlns:c16="http://schemas.microsoft.com/office/drawing/2014/chart" uri="{C3380CC4-5D6E-409C-BE32-E72D297353CC}">
              <c16:uniqueId val="{00000001-7935-4032-B3B2-A3405C6ED597}"/>
            </c:ext>
          </c:extLst>
        </c:ser>
        <c:ser>
          <c:idx val="2"/>
          <c:order val="2"/>
          <c:tx>
            <c:strRef>
              <c:f>'[seguimiento 9.3 Tendencias revisión N-17 2021 (2) (1) (2).xlsx]indicadores de satisfacción'!$E$5</c:f>
              <c:strCache>
                <c:ptCount val="1"/>
                <c:pt idx="0">
                  <c:v>AÑO 2020 </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(2) (1) (2).xlsx]indicadores de satisfacción'!$B$6:$B$9</c:f>
              <c:strCache>
                <c:ptCount val="4"/>
                <c:pt idx="0">
                  <c:v>REGISTRO PUBLICO-ATENCIÓN AL USUARIO</c:v>
                </c:pt>
                <c:pt idx="1">
                  <c:v>CAPACITACIÓN</c:v>
                </c:pt>
                <c:pt idx="2">
                  <c:v>PROMOCIÓN COMERCIAL</c:v>
                </c:pt>
                <c:pt idx="3">
                  <c:v>CONCILIACIÓN Y ARBITRAJE</c:v>
                </c:pt>
              </c:strCache>
            </c:strRef>
          </c:cat>
          <c:val>
            <c:numRef>
              <c:f>'[seguimiento 9.3 Tendencias revisión N-17 2021 (2) (1) (2).xlsx]indicadores de satisfacción'!$E$6:$E$9</c:f>
              <c:numCache>
                <c:formatCode>0.00%</c:formatCode>
                <c:ptCount val="4"/>
                <c:pt idx="0">
                  <c:v>0.97250000000000003</c:v>
                </c:pt>
                <c:pt idx="1">
                  <c:v>0.92269999999999996</c:v>
                </c:pt>
                <c:pt idx="2" formatCode="0%">
                  <c:v>0.92</c:v>
                </c:pt>
                <c:pt idx="3" formatCode="0%">
                  <c:v>1</c:v>
                </c:pt>
              </c:numCache>
            </c:numRef>
          </c:val>
          <c:extLst>
            <c:ext xmlns:c16="http://schemas.microsoft.com/office/drawing/2014/chart" uri="{C3380CC4-5D6E-409C-BE32-E72D297353CC}">
              <c16:uniqueId val="{00000002-7935-4032-B3B2-A3405C6ED597}"/>
            </c:ext>
          </c:extLst>
        </c:ser>
        <c:ser>
          <c:idx val="3"/>
          <c:order val="3"/>
          <c:tx>
            <c:strRef>
              <c:f>'[seguimiento 9.3 Tendencias revisión N-17 2021 (2) (1) (2).xlsx]indicadores de satisfacción'!$F$5</c:f>
              <c:strCache>
                <c:ptCount val="1"/>
                <c:pt idx="0">
                  <c:v>ago-21</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(2) (1) (2).xlsx]indicadores de satisfacción'!$B$6:$B$9</c:f>
              <c:strCache>
                <c:ptCount val="4"/>
                <c:pt idx="0">
                  <c:v>REGISTRO PUBLICO-ATENCIÓN AL USUARIO</c:v>
                </c:pt>
                <c:pt idx="1">
                  <c:v>CAPACITACIÓN</c:v>
                </c:pt>
                <c:pt idx="2">
                  <c:v>PROMOCIÓN COMERCIAL</c:v>
                </c:pt>
                <c:pt idx="3">
                  <c:v>CONCILIACIÓN Y ARBITRAJE</c:v>
                </c:pt>
              </c:strCache>
            </c:strRef>
          </c:cat>
          <c:val>
            <c:numRef>
              <c:f>'[seguimiento 9.3 Tendencias revisión N-17 2021 (2) (1) (2).xlsx]indicadores de satisfacción'!$F$6:$F$9</c:f>
              <c:numCache>
                <c:formatCode>0.00%</c:formatCode>
                <c:ptCount val="4"/>
                <c:pt idx="0">
                  <c:v>0.97619999999999996</c:v>
                </c:pt>
                <c:pt idx="1">
                  <c:v>0.93140000000000001</c:v>
                </c:pt>
                <c:pt idx="2" formatCode="0%">
                  <c:v>1</c:v>
                </c:pt>
                <c:pt idx="3" formatCode="0%">
                  <c:v>1</c:v>
                </c:pt>
              </c:numCache>
            </c:numRef>
          </c:val>
          <c:extLst>
            <c:ext xmlns:c16="http://schemas.microsoft.com/office/drawing/2014/chart" uri="{C3380CC4-5D6E-409C-BE32-E72D297353CC}">
              <c16:uniqueId val="{00000003-7935-4032-B3B2-A3405C6ED597}"/>
            </c:ext>
          </c:extLst>
        </c:ser>
        <c:dLbls>
          <c:dLblPos val="inEnd"/>
          <c:showLegendKey val="0"/>
          <c:showVal val="1"/>
          <c:showCatName val="0"/>
          <c:showSerName val="0"/>
          <c:showPercent val="0"/>
          <c:showBubbleSize val="0"/>
        </c:dLbls>
        <c:gapWidth val="115"/>
        <c:overlap val="-20"/>
        <c:axId val="183579536"/>
        <c:axId val="183579928"/>
      </c:barChart>
      <c:catAx>
        <c:axId val="183579536"/>
        <c:scaling>
          <c:orientation val="maxMin"/>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83579928"/>
        <c:crosses val="autoZero"/>
        <c:auto val="1"/>
        <c:lblAlgn val="ctr"/>
        <c:lblOffset val="100"/>
        <c:noMultiLvlLbl val="0"/>
      </c:catAx>
      <c:valAx>
        <c:axId val="183579928"/>
        <c:scaling>
          <c:orientation val="minMax"/>
        </c:scaling>
        <c:delete val="0"/>
        <c:axPos val="t"/>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835795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none" spc="20" baseline="0">
                <a:solidFill>
                  <a:schemeClr val="tx1">
                    <a:lumMod val="50000"/>
                    <a:lumOff val="50000"/>
                  </a:schemeClr>
                </a:solidFill>
                <a:latin typeface="+mn-lt"/>
                <a:ea typeface="+mn-ea"/>
                <a:cs typeface="+mn-cs"/>
              </a:defRPr>
            </a:pPr>
            <a:r>
              <a:rPr lang="es-CO" b="1" dirty="0"/>
              <a:t>TENDENCIAS</a:t>
            </a:r>
            <a:r>
              <a:rPr lang="es-CO" b="1" baseline="0" dirty="0"/>
              <a:t> NÚMERO DE PERSONAS CAPACITADAS META 1000</a:t>
            </a:r>
            <a:endParaRPr lang="es-CO" b="1" dirty="0"/>
          </a:p>
        </c:rich>
      </c:tx>
      <c:overlay val="0"/>
      <c:spPr>
        <a:noFill/>
        <a:ln>
          <a:noFill/>
        </a:ln>
        <a:effectLst/>
      </c:spPr>
      <c:txPr>
        <a:bodyPr rot="0" spcFirstLastPara="1" vertOverflow="ellipsis" vert="horz" wrap="square" anchor="ctr" anchorCtr="1"/>
        <a:lstStyle/>
        <a:p>
          <a:pPr>
            <a:defRPr sz="1400" b="1" i="0" u="none" strike="noStrike" kern="1200" cap="none" spc="20" baseline="0">
              <a:solidFill>
                <a:schemeClr val="tx1">
                  <a:lumMod val="50000"/>
                  <a:lumOff val="50000"/>
                </a:schemeClr>
              </a:solidFill>
              <a:latin typeface="+mn-lt"/>
              <a:ea typeface="+mn-ea"/>
              <a:cs typeface="+mn-cs"/>
            </a:defRPr>
          </a:pPr>
          <a:endParaRPr lang="es-CO"/>
        </a:p>
      </c:txPr>
    </c:title>
    <c:autoTitleDeleted val="0"/>
    <c:plotArea>
      <c:layout/>
      <c:barChart>
        <c:barDir val="col"/>
        <c:grouping val="clustered"/>
        <c:varyColors val="0"/>
        <c:ser>
          <c:idx val="0"/>
          <c:order val="0"/>
          <c:tx>
            <c:strRef>
              <c:f>'[seguimiento 9.3 Tendencias revisión N-17 2021 ACTUAL.xlsx]indicadores de satisfacción'!$C$34</c:f>
              <c:strCache>
                <c:ptCount val="1"/>
                <c:pt idx="0">
                  <c:v>AÑO 2018</c:v>
                </c:pt>
              </c:strCache>
            </c:strRef>
          </c:tx>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50000"/>
                        <a:lumOff val="50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ACTUAL.xlsx]indicadores de satisfacción'!$B$35:$B$36</c:f>
              <c:strCache>
                <c:ptCount val="2"/>
                <c:pt idx="0">
                  <c:v>PROCESO CAPACITACIÓN</c:v>
                </c:pt>
                <c:pt idx="1">
                  <c:v>NÚMERO DE PERSONAS CAPACITADAS META 1000</c:v>
                </c:pt>
              </c:strCache>
            </c:strRef>
          </c:cat>
          <c:val>
            <c:numRef>
              <c:f>'[seguimiento 9.3 Tendencias revisión N-17 2021 ACTUAL.xlsx]indicadores de satisfacción'!$C$35:$C$36</c:f>
              <c:numCache>
                <c:formatCode>General</c:formatCode>
                <c:ptCount val="2"/>
                <c:pt idx="0">
                  <c:v>2712</c:v>
                </c:pt>
              </c:numCache>
            </c:numRef>
          </c:val>
          <c:extLst>
            <c:ext xmlns:c16="http://schemas.microsoft.com/office/drawing/2014/chart" uri="{C3380CC4-5D6E-409C-BE32-E72D297353CC}">
              <c16:uniqueId val="{00000000-A0C1-465F-B7CA-66DD91EFDC96}"/>
            </c:ext>
          </c:extLst>
        </c:ser>
        <c:ser>
          <c:idx val="1"/>
          <c:order val="1"/>
          <c:tx>
            <c:strRef>
              <c:f>'[seguimiento 9.3 Tendencias revisión N-17 2021 ACTUAL.xlsx]indicadores de satisfacción'!$D$34</c:f>
              <c:strCache>
                <c:ptCount val="1"/>
                <c:pt idx="0">
                  <c:v>AÑO 2019</c:v>
                </c:pt>
              </c:strCache>
            </c:strRef>
          </c:tx>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50000"/>
                        <a:lumOff val="50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ACTUAL.xlsx]indicadores de satisfacción'!$B$35:$B$36</c:f>
              <c:strCache>
                <c:ptCount val="2"/>
                <c:pt idx="0">
                  <c:v>PROCESO CAPACITACIÓN</c:v>
                </c:pt>
                <c:pt idx="1">
                  <c:v>NÚMERO DE PERSONAS CAPACITADAS META 1000</c:v>
                </c:pt>
              </c:strCache>
            </c:strRef>
          </c:cat>
          <c:val>
            <c:numRef>
              <c:f>'[seguimiento 9.3 Tendencias revisión N-17 2021 ACTUAL.xlsx]indicadores de satisfacción'!$D$35:$D$36</c:f>
              <c:numCache>
                <c:formatCode>General</c:formatCode>
                <c:ptCount val="2"/>
                <c:pt idx="0">
                  <c:v>4267</c:v>
                </c:pt>
              </c:numCache>
            </c:numRef>
          </c:val>
          <c:extLst>
            <c:ext xmlns:c16="http://schemas.microsoft.com/office/drawing/2014/chart" uri="{C3380CC4-5D6E-409C-BE32-E72D297353CC}">
              <c16:uniqueId val="{00000001-A0C1-465F-B7CA-66DD91EFDC96}"/>
            </c:ext>
          </c:extLst>
        </c:ser>
        <c:ser>
          <c:idx val="2"/>
          <c:order val="2"/>
          <c:tx>
            <c:strRef>
              <c:f>'[seguimiento 9.3 Tendencias revisión N-17 2021 ACTUAL.xlsx]indicadores de satisfacción'!$E$34</c:f>
              <c:strCache>
                <c:ptCount val="1"/>
                <c:pt idx="0">
                  <c:v>AÑO 2020</c:v>
                </c:pt>
              </c:strCache>
            </c:strRef>
          </c:tx>
          <c:spPr>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9525" cap="flat" cmpd="sng" algn="ctr">
              <a:solidFill>
                <a:schemeClr val="accent3">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50000"/>
                        <a:lumOff val="50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ACTUAL.xlsx]indicadores de satisfacción'!$B$35:$B$36</c:f>
              <c:strCache>
                <c:ptCount val="2"/>
                <c:pt idx="0">
                  <c:v>PROCESO CAPACITACIÓN</c:v>
                </c:pt>
                <c:pt idx="1">
                  <c:v>NÚMERO DE PERSONAS CAPACITADAS META 1000</c:v>
                </c:pt>
              </c:strCache>
            </c:strRef>
          </c:cat>
          <c:val>
            <c:numRef>
              <c:f>'[seguimiento 9.3 Tendencias revisión N-17 2021 ACTUAL.xlsx]indicadores de satisfacción'!$E$35:$E$36</c:f>
              <c:numCache>
                <c:formatCode>General</c:formatCode>
                <c:ptCount val="2"/>
                <c:pt idx="0">
                  <c:v>4331</c:v>
                </c:pt>
              </c:numCache>
            </c:numRef>
          </c:val>
          <c:extLst>
            <c:ext xmlns:c16="http://schemas.microsoft.com/office/drawing/2014/chart" uri="{C3380CC4-5D6E-409C-BE32-E72D297353CC}">
              <c16:uniqueId val="{00000002-A0C1-465F-B7CA-66DD91EFDC96}"/>
            </c:ext>
          </c:extLst>
        </c:ser>
        <c:ser>
          <c:idx val="3"/>
          <c:order val="3"/>
          <c:tx>
            <c:strRef>
              <c:f>'[seguimiento 9.3 Tendencias revisión N-17 2021 ACTUAL.xlsx]indicadores de satisfacción'!$F$34</c:f>
              <c:strCache>
                <c:ptCount val="1"/>
                <c:pt idx="0">
                  <c:v>jun-21</c:v>
                </c:pt>
              </c:strCache>
            </c:strRef>
          </c:tx>
          <c:spPr>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9525" cap="flat" cmpd="sng" algn="ctr">
              <a:solidFill>
                <a:schemeClr val="accent4">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50000"/>
                        <a:lumOff val="50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ACTUAL.xlsx]indicadores de satisfacción'!$B$35:$B$36</c:f>
              <c:strCache>
                <c:ptCount val="2"/>
                <c:pt idx="0">
                  <c:v>PROCESO CAPACITACIÓN</c:v>
                </c:pt>
                <c:pt idx="1">
                  <c:v>NÚMERO DE PERSONAS CAPACITADAS META 1000</c:v>
                </c:pt>
              </c:strCache>
            </c:strRef>
          </c:cat>
          <c:val>
            <c:numRef>
              <c:f>'[seguimiento 9.3 Tendencias revisión N-17 2021 ACTUAL.xlsx]indicadores de satisfacción'!$F$35:$F$36</c:f>
              <c:numCache>
                <c:formatCode>General</c:formatCode>
                <c:ptCount val="2"/>
                <c:pt idx="0">
                  <c:v>1564</c:v>
                </c:pt>
              </c:numCache>
            </c:numRef>
          </c:val>
          <c:extLst>
            <c:ext xmlns:c16="http://schemas.microsoft.com/office/drawing/2014/chart" uri="{C3380CC4-5D6E-409C-BE32-E72D297353CC}">
              <c16:uniqueId val="{00000003-A0C1-465F-B7CA-66DD91EFDC96}"/>
            </c:ext>
          </c:extLst>
        </c:ser>
        <c:dLbls>
          <c:dLblPos val="outEnd"/>
          <c:showLegendKey val="0"/>
          <c:showVal val="1"/>
          <c:showCatName val="0"/>
          <c:showSerName val="0"/>
          <c:showPercent val="0"/>
          <c:showBubbleSize val="0"/>
        </c:dLbls>
        <c:gapWidth val="100"/>
        <c:overlap val="-24"/>
        <c:axId val="181339496"/>
        <c:axId val="418618496"/>
      </c:barChart>
      <c:catAx>
        <c:axId val="181339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50000"/>
                    <a:lumOff val="50000"/>
                  </a:schemeClr>
                </a:solidFill>
                <a:latin typeface="+mn-lt"/>
                <a:ea typeface="+mn-ea"/>
                <a:cs typeface="+mn-cs"/>
              </a:defRPr>
            </a:pPr>
            <a:endParaRPr lang="es-CO"/>
          </a:p>
        </c:txPr>
        <c:crossAx val="418618496"/>
        <c:crosses val="autoZero"/>
        <c:auto val="1"/>
        <c:lblAlgn val="ctr"/>
        <c:lblOffset val="100"/>
        <c:noMultiLvlLbl val="0"/>
      </c:catAx>
      <c:valAx>
        <c:axId val="4186184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s-CO"/>
          </a:p>
        </c:txPr>
        <c:crossAx val="1813394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1" i="0" u="none" strike="noStrike" kern="1200" baseline="0">
              <a:solidFill>
                <a:schemeClr val="tx1">
                  <a:lumMod val="50000"/>
                  <a:lumOff val="50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solidFill>
                  <a:sysClr val="windowText" lastClr="000000"/>
                </a:solidFill>
              </a:rPr>
              <a:t>TENDENCIA</a:t>
            </a:r>
            <a:r>
              <a:rPr lang="en-US" baseline="0">
                <a:solidFill>
                  <a:sysClr val="windowText" lastClr="000000"/>
                </a:solidFill>
              </a:rPr>
              <a:t> % COBERTURA DE CAPACITACIONES FUERA DE IPIALES</a:t>
            </a:r>
            <a:endParaRPr lang="en-US">
              <a:solidFill>
                <a:sysClr val="windowText" lastClr="000000"/>
              </a:solidFill>
            </a:endParaRPr>
          </a:p>
        </c:rich>
      </c:tx>
      <c:overlay val="0"/>
      <c:spPr>
        <a:solidFill>
          <a:sysClr val="window" lastClr="FFFFFF"/>
        </a:solid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barChart>
        <c:barDir val="col"/>
        <c:grouping val="clustered"/>
        <c:varyColors val="0"/>
        <c:ser>
          <c:idx val="0"/>
          <c:order val="0"/>
          <c:tx>
            <c:strRef>
              <c:f>'indicadores de satisfacción'!$C$43</c:f>
              <c:strCache>
                <c:ptCount val="1"/>
                <c:pt idx="0">
                  <c:v>AÑO 2018</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'indicadores de satisfacción'!$B$44:$B$45</c:f>
              <c:strCache>
                <c:ptCount val="2"/>
                <c:pt idx="0">
                  <c:v>PROCESO CAPACITACIÓN</c:v>
                </c:pt>
                <c:pt idx="1">
                  <c:v>%  COBERTURA DE CAPACITACIONES FUERA DE IPIALES</c:v>
                </c:pt>
              </c:strCache>
            </c:strRef>
          </c:cat>
          <c:val>
            <c:numRef>
              <c:f>'indicadores de satisfacción'!$C$44:$C$45</c:f>
              <c:numCache>
                <c:formatCode>General</c:formatCode>
                <c:ptCount val="2"/>
                <c:pt idx="0" formatCode="0%">
                  <c:v>0.83</c:v>
                </c:pt>
              </c:numCache>
            </c:numRef>
          </c:val>
          <c:extLst>
            <c:ext xmlns:c16="http://schemas.microsoft.com/office/drawing/2014/chart" uri="{C3380CC4-5D6E-409C-BE32-E72D297353CC}">
              <c16:uniqueId val="{00000000-1F0B-433F-8D2A-1B033B2B2F3D}"/>
            </c:ext>
          </c:extLst>
        </c:ser>
        <c:ser>
          <c:idx val="1"/>
          <c:order val="1"/>
          <c:tx>
            <c:strRef>
              <c:f>'indicadores de satisfacción'!$D$43</c:f>
              <c:strCache>
                <c:ptCount val="1"/>
                <c:pt idx="0">
                  <c:v>AÑO 2019</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'indicadores de satisfacción'!$B$44:$B$45</c:f>
              <c:strCache>
                <c:ptCount val="2"/>
                <c:pt idx="0">
                  <c:v>PROCESO CAPACITACIÓN</c:v>
                </c:pt>
                <c:pt idx="1">
                  <c:v>%  COBERTURA DE CAPACITACIONES FUERA DE IPIALES</c:v>
                </c:pt>
              </c:strCache>
            </c:strRef>
          </c:cat>
          <c:val>
            <c:numRef>
              <c:f>'indicadores de satisfacción'!$D$44:$D$45</c:f>
              <c:numCache>
                <c:formatCode>General</c:formatCode>
                <c:ptCount val="2"/>
                <c:pt idx="0" formatCode="0%">
                  <c:v>0.25</c:v>
                </c:pt>
              </c:numCache>
            </c:numRef>
          </c:val>
          <c:extLst>
            <c:ext xmlns:c16="http://schemas.microsoft.com/office/drawing/2014/chart" uri="{C3380CC4-5D6E-409C-BE32-E72D297353CC}">
              <c16:uniqueId val="{00000001-1F0B-433F-8D2A-1B033B2B2F3D}"/>
            </c:ext>
          </c:extLst>
        </c:ser>
        <c:ser>
          <c:idx val="2"/>
          <c:order val="2"/>
          <c:tx>
            <c:strRef>
              <c:f>'indicadores de satisfacción'!$E$43</c:f>
              <c:strCache>
                <c:ptCount val="1"/>
                <c:pt idx="0">
                  <c:v>AÑO 2020</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'indicadores de satisfacción'!$B$44:$B$45</c:f>
              <c:strCache>
                <c:ptCount val="2"/>
                <c:pt idx="0">
                  <c:v>PROCESO CAPACITACIÓN</c:v>
                </c:pt>
                <c:pt idx="1">
                  <c:v>%  COBERTURA DE CAPACITACIONES FUERA DE IPIALES</c:v>
                </c:pt>
              </c:strCache>
            </c:strRef>
          </c:cat>
          <c:val>
            <c:numRef>
              <c:f>'indicadores de satisfacción'!$E$44:$E$45</c:f>
              <c:numCache>
                <c:formatCode>General</c:formatCode>
                <c:ptCount val="2"/>
                <c:pt idx="0" formatCode="0.00%">
                  <c:v>0.66659999999999997</c:v>
                </c:pt>
              </c:numCache>
            </c:numRef>
          </c:val>
          <c:extLst>
            <c:ext xmlns:c16="http://schemas.microsoft.com/office/drawing/2014/chart" uri="{C3380CC4-5D6E-409C-BE32-E72D297353CC}">
              <c16:uniqueId val="{00000002-1F0B-433F-8D2A-1B033B2B2F3D}"/>
            </c:ext>
          </c:extLst>
        </c:ser>
        <c:ser>
          <c:idx val="3"/>
          <c:order val="3"/>
          <c:tx>
            <c:strRef>
              <c:f>'indicadores de satisfacción'!$F$43</c:f>
              <c:strCache>
                <c:ptCount val="1"/>
                <c:pt idx="0">
                  <c:v>jun-21</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'indicadores de satisfacción'!$B$44:$B$45</c:f>
              <c:strCache>
                <c:ptCount val="2"/>
                <c:pt idx="0">
                  <c:v>PROCESO CAPACITACIÓN</c:v>
                </c:pt>
                <c:pt idx="1">
                  <c:v>%  COBERTURA DE CAPACITACIONES FUERA DE IPIALES</c:v>
                </c:pt>
              </c:strCache>
            </c:strRef>
          </c:cat>
          <c:val>
            <c:numRef>
              <c:f>'indicadores de satisfacción'!$F$44:$F$45</c:f>
              <c:numCache>
                <c:formatCode>General</c:formatCode>
                <c:ptCount val="2"/>
                <c:pt idx="0" formatCode="0.00%">
                  <c:v>0.1666</c:v>
                </c:pt>
              </c:numCache>
            </c:numRef>
          </c:val>
          <c:extLst>
            <c:ext xmlns:c16="http://schemas.microsoft.com/office/drawing/2014/chart" uri="{C3380CC4-5D6E-409C-BE32-E72D297353CC}">
              <c16:uniqueId val="{00000003-1F0B-433F-8D2A-1B033B2B2F3D}"/>
            </c:ext>
          </c:extLst>
        </c:ser>
        <c:dLbls>
          <c:dLblPos val="outEnd"/>
          <c:showLegendKey val="0"/>
          <c:showVal val="1"/>
          <c:showCatName val="0"/>
          <c:showSerName val="0"/>
          <c:showPercent val="0"/>
          <c:showBubbleSize val="0"/>
        </c:dLbls>
        <c:gapWidth val="219"/>
        <c:overlap val="-27"/>
        <c:axId val="418619280"/>
        <c:axId val="418619672"/>
      </c:barChart>
      <c:catAx>
        <c:axId val="418619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418619672"/>
        <c:crosses val="autoZero"/>
        <c:auto val="1"/>
        <c:lblAlgn val="ctr"/>
        <c:lblOffset val="100"/>
        <c:noMultiLvlLbl val="0"/>
      </c:catAx>
      <c:valAx>
        <c:axId val="4186196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4186192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none" spc="20" baseline="0">
                <a:solidFill>
                  <a:schemeClr val="tx1">
                    <a:lumMod val="50000"/>
                    <a:lumOff val="50000"/>
                  </a:schemeClr>
                </a:solidFill>
                <a:latin typeface="+mn-lt"/>
                <a:ea typeface="+mn-ea"/>
                <a:cs typeface="+mn-cs"/>
              </a:defRPr>
            </a:pPr>
            <a:r>
              <a:rPr lang="es-CO" b="1"/>
              <a:t>TENDENCIAS</a:t>
            </a:r>
            <a:r>
              <a:rPr lang="es-CO" b="1" baseline="0"/>
              <a:t> NÚMERO DE INVESTIGACIONES ECONÓMICAS META 2</a:t>
            </a:r>
            <a:endParaRPr lang="es-CO" b="1"/>
          </a:p>
        </c:rich>
      </c:tx>
      <c:overlay val="0"/>
      <c:spPr>
        <a:noFill/>
        <a:ln>
          <a:noFill/>
        </a:ln>
        <a:effectLst/>
      </c:spPr>
      <c:txPr>
        <a:bodyPr rot="0" spcFirstLastPara="1" vertOverflow="ellipsis" vert="horz" wrap="square" anchor="ctr" anchorCtr="1"/>
        <a:lstStyle/>
        <a:p>
          <a:pPr>
            <a:defRPr sz="1400" b="1" i="0" u="none" strike="noStrike" kern="1200" cap="none" spc="20" baseline="0">
              <a:solidFill>
                <a:schemeClr val="tx1">
                  <a:lumMod val="50000"/>
                  <a:lumOff val="50000"/>
                </a:schemeClr>
              </a:solidFill>
              <a:latin typeface="+mn-lt"/>
              <a:ea typeface="+mn-ea"/>
              <a:cs typeface="+mn-cs"/>
            </a:defRPr>
          </a:pPr>
          <a:endParaRPr lang="es-CO"/>
        </a:p>
      </c:txPr>
    </c:title>
    <c:autoTitleDeleted val="0"/>
    <c:plotArea>
      <c:layout/>
      <c:barChart>
        <c:barDir val="bar"/>
        <c:grouping val="clustered"/>
        <c:varyColors val="0"/>
        <c:ser>
          <c:idx val="0"/>
          <c:order val="0"/>
          <c:tx>
            <c:strRef>
              <c:f>'[seguimiento 9.3 Tendencias revisión N-17 2021 ACTUAL.xlsx]indicadores de satisfacción'!$C$61</c:f>
              <c:strCache>
                <c:ptCount val="1"/>
                <c:pt idx="0">
                  <c:v>AÑO 2018</c:v>
                </c:pt>
              </c:strCache>
            </c:strRef>
          </c:tx>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50000"/>
                        <a:lumOff val="50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ACTUAL.xlsx]indicadores de satisfacción'!$B$62:$B$63</c:f>
              <c:strCache>
                <c:ptCount val="2"/>
                <c:pt idx="0">
                  <c:v>PROCESO PROMOCIÓN COMERCIAL</c:v>
                </c:pt>
                <c:pt idx="1">
                  <c:v>NÚMERO DE INVESTIGACIONES ECONOMICAS META 2 </c:v>
                </c:pt>
              </c:strCache>
            </c:strRef>
          </c:cat>
          <c:val>
            <c:numRef>
              <c:f>'[seguimiento 9.3 Tendencias revisión N-17 2021 ACTUAL.xlsx]indicadores de satisfacción'!$C$62:$C$63</c:f>
              <c:numCache>
                <c:formatCode>General</c:formatCode>
                <c:ptCount val="2"/>
                <c:pt idx="0">
                  <c:v>4</c:v>
                </c:pt>
              </c:numCache>
            </c:numRef>
          </c:val>
          <c:extLst>
            <c:ext xmlns:c16="http://schemas.microsoft.com/office/drawing/2014/chart" uri="{C3380CC4-5D6E-409C-BE32-E72D297353CC}">
              <c16:uniqueId val="{00000000-F414-4C10-B659-B8A3335ECE47}"/>
            </c:ext>
          </c:extLst>
        </c:ser>
        <c:ser>
          <c:idx val="1"/>
          <c:order val="1"/>
          <c:tx>
            <c:strRef>
              <c:f>'[seguimiento 9.3 Tendencias revisión N-17 2021 ACTUAL.xlsx]indicadores de satisfacción'!$D$61</c:f>
              <c:strCache>
                <c:ptCount val="1"/>
                <c:pt idx="0">
                  <c:v>AÑO 2019</c:v>
                </c:pt>
              </c:strCache>
            </c:strRef>
          </c:tx>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50000"/>
                        <a:lumOff val="50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ACTUAL.xlsx]indicadores de satisfacción'!$B$62:$B$63</c:f>
              <c:strCache>
                <c:ptCount val="2"/>
                <c:pt idx="0">
                  <c:v>PROCESO PROMOCIÓN COMERCIAL</c:v>
                </c:pt>
                <c:pt idx="1">
                  <c:v>NÚMERO DE INVESTIGACIONES ECONOMICAS META 2 </c:v>
                </c:pt>
              </c:strCache>
            </c:strRef>
          </c:cat>
          <c:val>
            <c:numRef>
              <c:f>'[seguimiento 9.3 Tendencias revisión N-17 2021 ACTUAL.xlsx]indicadores de satisfacción'!$D$62:$D$63</c:f>
              <c:numCache>
                <c:formatCode>General</c:formatCode>
                <c:ptCount val="2"/>
                <c:pt idx="0">
                  <c:v>2</c:v>
                </c:pt>
              </c:numCache>
            </c:numRef>
          </c:val>
          <c:extLst>
            <c:ext xmlns:c16="http://schemas.microsoft.com/office/drawing/2014/chart" uri="{C3380CC4-5D6E-409C-BE32-E72D297353CC}">
              <c16:uniqueId val="{00000001-F414-4C10-B659-B8A3335ECE47}"/>
            </c:ext>
          </c:extLst>
        </c:ser>
        <c:ser>
          <c:idx val="2"/>
          <c:order val="2"/>
          <c:tx>
            <c:strRef>
              <c:f>'[seguimiento 9.3 Tendencias revisión N-17 2021 ACTUAL.xlsx]indicadores de satisfacción'!$E$61</c:f>
              <c:strCache>
                <c:ptCount val="1"/>
                <c:pt idx="0">
                  <c:v>AÑO 2020 </c:v>
                </c:pt>
              </c:strCache>
            </c:strRef>
          </c:tx>
          <c:spPr>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9525" cap="flat" cmpd="sng" algn="ctr">
              <a:solidFill>
                <a:schemeClr val="accent3">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50000"/>
                        <a:lumOff val="50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ACTUAL.xlsx]indicadores de satisfacción'!$B$62:$B$63</c:f>
              <c:strCache>
                <c:ptCount val="2"/>
                <c:pt idx="0">
                  <c:v>PROCESO PROMOCIÓN COMERCIAL</c:v>
                </c:pt>
                <c:pt idx="1">
                  <c:v>NÚMERO DE INVESTIGACIONES ECONOMICAS META 2 </c:v>
                </c:pt>
              </c:strCache>
            </c:strRef>
          </c:cat>
          <c:val>
            <c:numRef>
              <c:f>'[seguimiento 9.3 Tendencias revisión N-17 2021 ACTUAL.xlsx]indicadores de satisfacción'!$E$62:$E$63</c:f>
              <c:numCache>
                <c:formatCode>General</c:formatCode>
                <c:ptCount val="2"/>
                <c:pt idx="0">
                  <c:v>1</c:v>
                </c:pt>
              </c:numCache>
            </c:numRef>
          </c:val>
          <c:extLst>
            <c:ext xmlns:c16="http://schemas.microsoft.com/office/drawing/2014/chart" uri="{C3380CC4-5D6E-409C-BE32-E72D297353CC}">
              <c16:uniqueId val="{00000002-F414-4C10-B659-B8A3335ECE47}"/>
            </c:ext>
          </c:extLst>
        </c:ser>
        <c:ser>
          <c:idx val="3"/>
          <c:order val="3"/>
          <c:tx>
            <c:strRef>
              <c:f>'[seguimiento 9.3 Tendencias revisión N-17 2021 ACTUAL.xlsx]indicadores de satisfacción'!$F$61</c:f>
              <c:strCache>
                <c:ptCount val="1"/>
                <c:pt idx="0">
                  <c:v>ago-21</c:v>
                </c:pt>
              </c:strCache>
            </c:strRef>
          </c:tx>
          <c:spPr>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9525" cap="flat" cmpd="sng" algn="ctr">
              <a:solidFill>
                <a:schemeClr val="accent4">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50000"/>
                        <a:lumOff val="50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ACTUAL.xlsx]indicadores de satisfacción'!$B$62:$B$63</c:f>
              <c:strCache>
                <c:ptCount val="2"/>
                <c:pt idx="0">
                  <c:v>PROCESO PROMOCIÓN COMERCIAL</c:v>
                </c:pt>
                <c:pt idx="1">
                  <c:v>NÚMERO DE INVESTIGACIONES ECONOMICAS META 2 </c:v>
                </c:pt>
              </c:strCache>
            </c:strRef>
          </c:cat>
          <c:val>
            <c:numRef>
              <c:f>'[seguimiento 9.3 Tendencias revisión N-17 2021 ACTUAL.xlsx]indicadores de satisfacción'!$F$62:$F$63</c:f>
              <c:numCache>
                <c:formatCode>General</c:formatCode>
                <c:ptCount val="2"/>
                <c:pt idx="0">
                  <c:v>6</c:v>
                </c:pt>
              </c:numCache>
            </c:numRef>
          </c:val>
          <c:extLst>
            <c:ext xmlns:c16="http://schemas.microsoft.com/office/drawing/2014/chart" uri="{C3380CC4-5D6E-409C-BE32-E72D297353CC}">
              <c16:uniqueId val="{00000003-F414-4C10-B659-B8A3335ECE47}"/>
            </c:ext>
          </c:extLst>
        </c:ser>
        <c:dLbls>
          <c:dLblPos val="inEnd"/>
          <c:showLegendKey val="0"/>
          <c:showVal val="1"/>
          <c:showCatName val="0"/>
          <c:showSerName val="0"/>
          <c:showPercent val="0"/>
          <c:showBubbleSize val="0"/>
        </c:dLbls>
        <c:gapWidth val="100"/>
        <c:axId val="425572464"/>
        <c:axId val="425572856"/>
      </c:barChart>
      <c:catAx>
        <c:axId val="4255724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50000"/>
                    <a:lumOff val="50000"/>
                  </a:schemeClr>
                </a:solidFill>
                <a:latin typeface="+mn-lt"/>
                <a:ea typeface="+mn-ea"/>
                <a:cs typeface="+mn-cs"/>
              </a:defRPr>
            </a:pPr>
            <a:endParaRPr lang="es-CO"/>
          </a:p>
        </c:txPr>
        <c:crossAx val="425572856"/>
        <c:crosses val="autoZero"/>
        <c:auto val="1"/>
        <c:lblAlgn val="ctr"/>
        <c:lblOffset val="100"/>
        <c:noMultiLvlLbl val="0"/>
      </c:catAx>
      <c:valAx>
        <c:axId val="42557285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s-CO"/>
          </a:p>
        </c:txPr>
        <c:crossAx val="4255724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50000"/>
                  <a:lumOff val="50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s-CO"/>
              <a:t>TENDENCIAS</a:t>
            </a:r>
            <a:r>
              <a:rPr lang="es-CO" baseline="0"/>
              <a:t> </a:t>
            </a:r>
            <a:r>
              <a:rPr lang="es-CO"/>
              <a:t>PROMOCIÓN COMERCIAL</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CO"/>
        </a:p>
      </c:txPr>
    </c:title>
    <c:autoTitleDeleted val="0"/>
    <c:plotArea>
      <c:layout/>
      <c:barChart>
        <c:barDir val="bar"/>
        <c:grouping val="clustered"/>
        <c:varyColors val="0"/>
        <c:ser>
          <c:idx val="0"/>
          <c:order val="0"/>
          <c:tx>
            <c:strRef>
              <c:f>'[seguimiento 9.3 Tendencias revisión N-17 2021 (2).xlsx]indicadores de satisfacción'!$C$75</c:f>
              <c:strCache>
                <c:ptCount val="1"/>
                <c:pt idx="0">
                  <c:v>AÑO 2018</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(2).xlsx]indicadores de satisfacción'!$B$76:$B$77</c:f>
              <c:strCache>
                <c:ptCount val="2"/>
                <c:pt idx="0">
                  <c:v>PROCESO PROMOCIÓN COMERCIAL</c:v>
                </c:pt>
                <c:pt idx="1">
                  <c:v>NÚMERO DE EVENTOS DE PROMOCIÓN COMERCIAL META 3</c:v>
                </c:pt>
              </c:strCache>
            </c:strRef>
          </c:cat>
          <c:val>
            <c:numRef>
              <c:f>'[seguimiento 9.3 Tendencias revisión N-17 2021 (2).xlsx]indicadores de satisfacción'!$C$76:$C$77</c:f>
              <c:numCache>
                <c:formatCode>General</c:formatCode>
                <c:ptCount val="2"/>
                <c:pt idx="0">
                  <c:v>6</c:v>
                </c:pt>
              </c:numCache>
            </c:numRef>
          </c:val>
          <c:extLst>
            <c:ext xmlns:c16="http://schemas.microsoft.com/office/drawing/2014/chart" uri="{C3380CC4-5D6E-409C-BE32-E72D297353CC}">
              <c16:uniqueId val="{00000000-30C3-4C7C-B2C6-BFA8CCBF8634}"/>
            </c:ext>
          </c:extLst>
        </c:ser>
        <c:ser>
          <c:idx val="1"/>
          <c:order val="1"/>
          <c:tx>
            <c:strRef>
              <c:f>'[seguimiento 9.3 Tendencias revisión N-17 2021 (2).xlsx]indicadores de satisfacción'!$D$75</c:f>
              <c:strCache>
                <c:ptCount val="1"/>
                <c:pt idx="0">
                  <c:v>AÑO 2019</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(2).xlsx]indicadores de satisfacción'!$B$76:$B$77</c:f>
              <c:strCache>
                <c:ptCount val="2"/>
                <c:pt idx="0">
                  <c:v>PROCESO PROMOCIÓN COMERCIAL</c:v>
                </c:pt>
                <c:pt idx="1">
                  <c:v>NÚMERO DE EVENTOS DE PROMOCIÓN COMERCIAL META 3</c:v>
                </c:pt>
              </c:strCache>
            </c:strRef>
          </c:cat>
          <c:val>
            <c:numRef>
              <c:f>'[seguimiento 9.3 Tendencias revisión N-17 2021 (2).xlsx]indicadores de satisfacción'!$D$76:$D$77</c:f>
              <c:numCache>
                <c:formatCode>General</c:formatCode>
                <c:ptCount val="2"/>
                <c:pt idx="0">
                  <c:v>7</c:v>
                </c:pt>
              </c:numCache>
            </c:numRef>
          </c:val>
          <c:extLst>
            <c:ext xmlns:c16="http://schemas.microsoft.com/office/drawing/2014/chart" uri="{C3380CC4-5D6E-409C-BE32-E72D297353CC}">
              <c16:uniqueId val="{00000001-30C3-4C7C-B2C6-BFA8CCBF8634}"/>
            </c:ext>
          </c:extLst>
        </c:ser>
        <c:ser>
          <c:idx val="2"/>
          <c:order val="2"/>
          <c:tx>
            <c:strRef>
              <c:f>'[seguimiento 9.3 Tendencias revisión N-17 2021 (2).xlsx]indicadores de satisfacción'!$E$75</c:f>
              <c:strCache>
                <c:ptCount val="1"/>
                <c:pt idx="0">
                  <c:v>AÑO 2020 </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(2).xlsx]indicadores de satisfacción'!$B$76:$B$77</c:f>
              <c:strCache>
                <c:ptCount val="2"/>
                <c:pt idx="0">
                  <c:v>PROCESO PROMOCIÓN COMERCIAL</c:v>
                </c:pt>
                <c:pt idx="1">
                  <c:v>NÚMERO DE EVENTOS DE PROMOCIÓN COMERCIAL META 3</c:v>
                </c:pt>
              </c:strCache>
            </c:strRef>
          </c:cat>
          <c:val>
            <c:numRef>
              <c:f>'[seguimiento 9.3 Tendencias revisión N-17 2021 (2).xlsx]indicadores de satisfacción'!$E$76:$E$77</c:f>
              <c:numCache>
                <c:formatCode>General</c:formatCode>
                <c:ptCount val="2"/>
                <c:pt idx="0">
                  <c:v>7</c:v>
                </c:pt>
              </c:numCache>
            </c:numRef>
          </c:val>
          <c:extLst>
            <c:ext xmlns:c16="http://schemas.microsoft.com/office/drawing/2014/chart" uri="{C3380CC4-5D6E-409C-BE32-E72D297353CC}">
              <c16:uniqueId val="{00000002-30C3-4C7C-B2C6-BFA8CCBF8634}"/>
            </c:ext>
          </c:extLst>
        </c:ser>
        <c:ser>
          <c:idx val="3"/>
          <c:order val="3"/>
          <c:tx>
            <c:strRef>
              <c:f>'[seguimiento 9.3 Tendencias revisión N-17 2021 (2).xlsx]indicadores de satisfacción'!$F$75</c:f>
              <c:strCache>
                <c:ptCount val="1"/>
                <c:pt idx="0">
                  <c:v>ago-21</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(2).xlsx]indicadores de satisfacción'!$B$76:$B$77</c:f>
              <c:strCache>
                <c:ptCount val="2"/>
                <c:pt idx="0">
                  <c:v>PROCESO PROMOCIÓN COMERCIAL</c:v>
                </c:pt>
                <c:pt idx="1">
                  <c:v>NÚMERO DE EVENTOS DE PROMOCIÓN COMERCIAL META 3</c:v>
                </c:pt>
              </c:strCache>
            </c:strRef>
          </c:cat>
          <c:val>
            <c:numRef>
              <c:f>'[seguimiento 9.3 Tendencias revisión N-17 2021 (2).xlsx]indicadores de satisfacción'!$F$76:$F$77</c:f>
              <c:numCache>
                <c:formatCode>General</c:formatCode>
                <c:ptCount val="2"/>
                <c:pt idx="0">
                  <c:v>3</c:v>
                </c:pt>
              </c:numCache>
            </c:numRef>
          </c:val>
          <c:extLst>
            <c:ext xmlns:c16="http://schemas.microsoft.com/office/drawing/2014/chart" uri="{C3380CC4-5D6E-409C-BE32-E72D297353CC}">
              <c16:uniqueId val="{00000003-30C3-4C7C-B2C6-BFA8CCBF8634}"/>
            </c:ext>
          </c:extLst>
        </c:ser>
        <c:dLbls>
          <c:dLblPos val="inEnd"/>
          <c:showLegendKey val="0"/>
          <c:showVal val="1"/>
          <c:showCatName val="0"/>
          <c:showSerName val="0"/>
          <c:showPercent val="0"/>
          <c:showBubbleSize val="0"/>
        </c:dLbls>
        <c:gapWidth val="115"/>
        <c:overlap val="-20"/>
        <c:axId val="421015568"/>
        <c:axId val="421015960"/>
      </c:barChart>
      <c:catAx>
        <c:axId val="421015568"/>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421015960"/>
        <c:crosses val="autoZero"/>
        <c:auto val="1"/>
        <c:lblAlgn val="ctr"/>
        <c:lblOffset val="100"/>
        <c:noMultiLvlLbl val="0"/>
      </c:catAx>
      <c:valAx>
        <c:axId val="42101596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4210155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r>
              <a:rPr lang="en-US" dirty="0"/>
              <a:t>TENDENCIAS PROCESO DE PROMOCIÓN COMERCIAL</a:t>
            </a:r>
          </a:p>
        </c:rich>
      </c:tx>
      <c:overlay val="0"/>
      <c:spPr>
        <a:noFill/>
        <a:ln>
          <a:noFill/>
        </a:ln>
        <a:effectLst/>
      </c:spPr>
      <c:txPr>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endParaRPr lang="es-CO"/>
        </a:p>
      </c:txPr>
    </c:title>
    <c:autoTitleDeleted val="0"/>
    <c:plotArea>
      <c:layout/>
      <c:barChart>
        <c:barDir val="col"/>
        <c:grouping val="clustered"/>
        <c:varyColors val="0"/>
        <c:ser>
          <c:idx val="0"/>
          <c:order val="0"/>
          <c:tx>
            <c:strRef>
              <c:f>'[seguimiento 9.3 Tendencias revisión N-17 2021 (2).xlsx]indicadores de satisfacción'!$C$86</c:f>
              <c:strCache>
                <c:ptCount val="1"/>
                <c:pt idx="0">
                  <c:v>AÑO 2018</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(2).xlsx]indicadores de satisfacción'!$B$87:$B$88</c:f>
              <c:strCache>
                <c:ptCount val="2"/>
                <c:pt idx="0">
                  <c:v>PROCESO PROMOCIÓN COMERCIAL</c:v>
                </c:pt>
                <c:pt idx="1">
                  <c:v>% DE GESTIÓN EN PROYECTOS META 40%</c:v>
                </c:pt>
              </c:strCache>
            </c:strRef>
          </c:cat>
          <c:val>
            <c:numRef>
              <c:f>'[seguimiento 9.3 Tendencias revisión N-17 2021 (2).xlsx]indicadores de satisfacción'!$C$87:$C$88</c:f>
              <c:numCache>
                <c:formatCode>General</c:formatCode>
                <c:ptCount val="2"/>
                <c:pt idx="0" formatCode="0%">
                  <c:v>1</c:v>
                </c:pt>
              </c:numCache>
            </c:numRef>
          </c:val>
          <c:extLst>
            <c:ext xmlns:c16="http://schemas.microsoft.com/office/drawing/2014/chart" uri="{C3380CC4-5D6E-409C-BE32-E72D297353CC}">
              <c16:uniqueId val="{00000000-FDFF-4013-9796-891DECB076DF}"/>
            </c:ext>
          </c:extLst>
        </c:ser>
        <c:ser>
          <c:idx val="1"/>
          <c:order val="1"/>
          <c:tx>
            <c:strRef>
              <c:f>'[seguimiento 9.3 Tendencias revisión N-17 2021 (2).xlsx]indicadores de satisfacción'!$D$86</c:f>
              <c:strCache>
                <c:ptCount val="1"/>
                <c:pt idx="0">
                  <c:v>AÑO 2019</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(2).xlsx]indicadores de satisfacción'!$B$87:$B$88</c:f>
              <c:strCache>
                <c:ptCount val="2"/>
                <c:pt idx="0">
                  <c:v>PROCESO PROMOCIÓN COMERCIAL</c:v>
                </c:pt>
                <c:pt idx="1">
                  <c:v>% DE GESTIÓN EN PROYECTOS META 40%</c:v>
                </c:pt>
              </c:strCache>
            </c:strRef>
          </c:cat>
          <c:val>
            <c:numRef>
              <c:f>'[seguimiento 9.3 Tendencias revisión N-17 2021 (2).xlsx]indicadores de satisfacción'!$D$87:$D$88</c:f>
              <c:numCache>
                <c:formatCode>General</c:formatCode>
                <c:ptCount val="2"/>
                <c:pt idx="0" formatCode="0%">
                  <c:v>1</c:v>
                </c:pt>
              </c:numCache>
            </c:numRef>
          </c:val>
          <c:extLst>
            <c:ext xmlns:c16="http://schemas.microsoft.com/office/drawing/2014/chart" uri="{C3380CC4-5D6E-409C-BE32-E72D297353CC}">
              <c16:uniqueId val="{00000001-FDFF-4013-9796-891DECB076DF}"/>
            </c:ext>
          </c:extLst>
        </c:ser>
        <c:ser>
          <c:idx val="2"/>
          <c:order val="2"/>
          <c:tx>
            <c:strRef>
              <c:f>'[seguimiento 9.3 Tendencias revisión N-17 2021 (2).xlsx]indicadores de satisfacción'!$E$86</c:f>
              <c:strCache>
                <c:ptCount val="1"/>
                <c:pt idx="0">
                  <c:v>AÑO 2020</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(2).xlsx]indicadores de satisfacción'!$B$87:$B$88</c:f>
              <c:strCache>
                <c:ptCount val="2"/>
                <c:pt idx="0">
                  <c:v>PROCESO PROMOCIÓN COMERCIAL</c:v>
                </c:pt>
                <c:pt idx="1">
                  <c:v>% DE GESTIÓN EN PROYECTOS META 40%</c:v>
                </c:pt>
              </c:strCache>
            </c:strRef>
          </c:cat>
          <c:val>
            <c:numRef>
              <c:f>'[seguimiento 9.3 Tendencias revisión N-17 2021 (2).xlsx]indicadores de satisfacción'!$E$87:$E$88</c:f>
              <c:numCache>
                <c:formatCode>General</c:formatCode>
                <c:ptCount val="2"/>
                <c:pt idx="0" formatCode="0%">
                  <c:v>1</c:v>
                </c:pt>
              </c:numCache>
            </c:numRef>
          </c:val>
          <c:extLst>
            <c:ext xmlns:c16="http://schemas.microsoft.com/office/drawing/2014/chart" uri="{C3380CC4-5D6E-409C-BE32-E72D297353CC}">
              <c16:uniqueId val="{00000002-FDFF-4013-9796-891DECB076DF}"/>
            </c:ext>
          </c:extLst>
        </c:ser>
        <c:ser>
          <c:idx val="3"/>
          <c:order val="3"/>
          <c:tx>
            <c:strRef>
              <c:f>'[seguimiento 9.3 Tendencias revisión N-17 2021 (2).xlsx]indicadores de satisfacción'!$F$86</c:f>
              <c:strCache>
                <c:ptCount val="1"/>
                <c:pt idx="0">
                  <c:v>ago-21</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(2).xlsx]indicadores de satisfacción'!$B$87:$B$88</c:f>
              <c:strCache>
                <c:ptCount val="2"/>
                <c:pt idx="0">
                  <c:v>PROCESO PROMOCIÓN COMERCIAL</c:v>
                </c:pt>
                <c:pt idx="1">
                  <c:v>% DE GESTIÓN EN PROYECTOS META 40%</c:v>
                </c:pt>
              </c:strCache>
            </c:strRef>
          </c:cat>
          <c:val>
            <c:numRef>
              <c:f>'[seguimiento 9.3 Tendencias revisión N-17 2021 (2).xlsx]indicadores de satisfacción'!$F$87:$F$88</c:f>
              <c:numCache>
                <c:formatCode>General</c:formatCode>
                <c:ptCount val="2"/>
                <c:pt idx="0" formatCode="0%">
                  <c:v>1</c:v>
                </c:pt>
              </c:numCache>
            </c:numRef>
          </c:val>
          <c:extLst>
            <c:ext xmlns:c16="http://schemas.microsoft.com/office/drawing/2014/chart" uri="{C3380CC4-5D6E-409C-BE32-E72D297353CC}">
              <c16:uniqueId val="{00000003-FDFF-4013-9796-891DECB076DF}"/>
            </c:ext>
          </c:extLst>
        </c:ser>
        <c:dLbls>
          <c:dLblPos val="inEnd"/>
          <c:showLegendKey val="0"/>
          <c:showVal val="1"/>
          <c:showCatName val="0"/>
          <c:showSerName val="0"/>
          <c:showPercent val="0"/>
          <c:showBubbleSize val="0"/>
        </c:dLbls>
        <c:gapWidth val="80"/>
        <c:overlap val="25"/>
        <c:axId val="421016744"/>
        <c:axId val="424988392"/>
      </c:barChart>
      <c:catAx>
        <c:axId val="421016744"/>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cap="none" spc="20" normalizeH="0" baseline="0">
                <a:solidFill>
                  <a:schemeClr val="tx1">
                    <a:lumMod val="65000"/>
                    <a:lumOff val="35000"/>
                  </a:schemeClr>
                </a:solidFill>
                <a:latin typeface="+mn-lt"/>
                <a:ea typeface="+mn-ea"/>
                <a:cs typeface="+mn-cs"/>
              </a:defRPr>
            </a:pPr>
            <a:endParaRPr lang="es-CO"/>
          </a:p>
        </c:txPr>
        <c:crossAx val="424988392"/>
        <c:crosses val="autoZero"/>
        <c:auto val="1"/>
        <c:lblAlgn val="ctr"/>
        <c:lblOffset val="100"/>
        <c:noMultiLvlLbl val="0"/>
      </c:catAx>
      <c:valAx>
        <c:axId val="424988392"/>
        <c:scaling>
          <c:orientation val="minMax"/>
        </c:scaling>
        <c:delete val="0"/>
        <c:axPos val="l"/>
        <c:majorGridlines>
          <c:spPr>
            <a:ln w="9525" cap="flat" cmpd="sng" algn="ctr">
              <a:solidFill>
                <a:schemeClr val="tx1">
                  <a:lumMod val="5000"/>
                  <a:lumOff val="9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spc="20" baseline="0">
                <a:solidFill>
                  <a:schemeClr val="tx1">
                    <a:lumMod val="65000"/>
                    <a:lumOff val="35000"/>
                  </a:schemeClr>
                </a:solidFill>
                <a:latin typeface="+mn-lt"/>
                <a:ea typeface="+mn-ea"/>
                <a:cs typeface="+mn-cs"/>
              </a:defRPr>
            </a:pPr>
            <a:endParaRPr lang="es-CO"/>
          </a:p>
        </c:txPr>
        <c:crossAx val="4210167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r>
              <a:rPr lang="en-US" dirty="0">
                <a:solidFill>
                  <a:schemeClr val="tx1"/>
                </a:solidFill>
              </a:rPr>
              <a:t>TENDENCIAS</a:t>
            </a:r>
            <a:r>
              <a:rPr lang="en-US" baseline="0" dirty="0">
                <a:solidFill>
                  <a:schemeClr val="tx1"/>
                </a:solidFill>
              </a:rPr>
              <a:t> NÚMERO DE SOLICITUDES DE CONCILIACIÓN E INSOLVENCIA</a:t>
            </a:r>
            <a:r>
              <a:rPr lang="en-US" dirty="0">
                <a:solidFill>
                  <a:schemeClr val="tx1"/>
                </a:solidFill>
              </a:rPr>
              <a:t> META</a:t>
            </a:r>
            <a:r>
              <a:rPr lang="en-US" baseline="0" dirty="0">
                <a:solidFill>
                  <a:schemeClr val="tx1"/>
                </a:solidFill>
              </a:rPr>
              <a:t> ANUAL 60</a:t>
            </a:r>
            <a:endParaRPr lang="en-US" dirty="0">
              <a:solidFill>
                <a:schemeClr val="tx1"/>
              </a:solidFill>
            </a:endParaRPr>
          </a:p>
        </c:rich>
      </c:tx>
      <c:overlay val="0"/>
      <c:spPr>
        <a:solidFill>
          <a:schemeClr val="bg1"/>
        </a:solidFill>
        <a:ln>
          <a:noFill/>
        </a:ln>
        <a:effectLst/>
      </c:spPr>
      <c:txPr>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endParaRPr lang="es-CO"/>
        </a:p>
      </c:txPr>
    </c:title>
    <c:autoTitleDeleted val="0"/>
    <c:plotArea>
      <c:layout>
        <c:manualLayout>
          <c:layoutTarget val="inner"/>
          <c:xMode val="edge"/>
          <c:yMode val="edge"/>
          <c:x val="8.0834063142953536E-2"/>
          <c:y val="0.25623853741940783"/>
          <c:w val="0.8886406662156705"/>
          <c:h val="0.56647092348745443"/>
        </c:manualLayout>
      </c:layout>
      <c:barChart>
        <c:barDir val="col"/>
        <c:grouping val="clustered"/>
        <c:varyColors val="0"/>
        <c:ser>
          <c:idx val="0"/>
          <c:order val="0"/>
          <c:tx>
            <c:strRef>
              <c:f>'indicadores de satisfacción'!$C$97</c:f>
              <c:strCache>
                <c:ptCount val="1"/>
                <c:pt idx="0">
                  <c:v>AÑO 2018</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'indicadores de satisfacción'!$B$98</c:f>
              <c:strCache>
                <c:ptCount val="1"/>
                <c:pt idx="0">
                  <c:v>PROCESO CONCILIACIÓN Y ARBITRAJE</c:v>
                </c:pt>
              </c:strCache>
            </c:strRef>
          </c:cat>
          <c:val>
            <c:numRef>
              <c:f>'indicadores de satisfacción'!$C$98</c:f>
              <c:numCache>
                <c:formatCode>General</c:formatCode>
                <c:ptCount val="1"/>
                <c:pt idx="0">
                  <c:v>364</c:v>
                </c:pt>
              </c:numCache>
            </c:numRef>
          </c:val>
          <c:extLst>
            <c:ext xmlns:c16="http://schemas.microsoft.com/office/drawing/2014/chart" uri="{C3380CC4-5D6E-409C-BE32-E72D297353CC}">
              <c16:uniqueId val="{00000000-C5FE-4C4E-940D-EAD2804F0A04}"/>
            </c:ext>
          </c:extLst>
        </c:ser>
        <c:ser>
          <c:idx val="1"/>
          <c:order val="1"/>
          <c:tx>
            <c:strRef>
              <c:f>'indicadores de satisfacción'!$D$97</c:f>
              <c:strCache>
                <c:ptCount val="1"/>
                <c:pt idx="0">
                  <c:v>AÑO 2019</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'indicadores de satisfacción'!$B$98</c:f>
              <c:strCache>
                <c:ptCount val="1"/>
                <c:pt idx="0">
                  <c:v>PROCESO CONCILIACIÓN Y ARBITRAJE</c:v>
                </c:pt>
              </c:strCache>
            </c:strRef>
          </c:cat>
          <c:val>
            <c:numRef>
              <c:f>'indicadores de satisfacción'!$D$98</c:f>
              <c:numCache>
                <c:formatCode>General</c:formatCode>
                <c:ptCount val="1"/>
                <c:pt idx="0">
                  <c:v>330</c:v>
                </c:pt>
              </c:numCache>
            </c:numRef>
          </c:val>
          <c:extLst>
            <c:ext xmlns:c16="http://schemas.microsoft.com/office/drawing/2014/chart" uri="{C3380CC4-5D6E-409C-BE32-E72D297353CC}">
              <c16:uniqueId val="{00000001-C5FE-4C4E-940D-EAD2804F0A04}"/>
            </c:ext>
          </c:extLst>
        </c:ser>
        <c:ser>
          <c:idx val="2"/>
          <c:order val="2"/>
          <c:tx>
            <c:strRef>
              <c:f>'indicadores de satisfacción'!$E$97</c:f>
              <c:strCache>
                <c:ptCount val="1"/>
                <c:pt idx="0">
                  <c:v>AÑO 2020</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'indicadores de satisfacción'!$B$98</c:f>
              <c:strCache>
                <c:ptCount val="1"/>
                <c:pt idx="0">
                  <c:v>PROCESO CONCILIACIÓN Y ARBITRAJE</c:v>
                </c:pt>
              </c:strCache>
            </c:strRef>
          </c:cat>
          <c:val>
            <c:numRef>
              <c:f>'indicadores de satisfacción'!$E$98</c:f>
              <c:numCache>
                <c:formatCode>General</c:formatCode>
                <c:ptCount val="1"/>
                <c:pt idx="0">
                  <c:v>209</c:v>
                </c:pt>
              </c:numCache>
            </c:numRef>
          </c:val>
          <c:extLst>
            <c:ext xmlns:c16="http://schemas.microsoft.com/office/drawing/2014/chart" uri="{C3380CC4-5D6E-409C-BE32-E72D297353CC}">
              <c16:uniqueId val="{00000002-C5FE-4C4E-940D-EAD2804F0A04}"/>
            </c:ext>
          </c:extLst>
        </c:ser>
        <c:ser>
          <c:idx val="3"/>
          <c:order val="3"/>
          <c:tx>
            <c:strRef>
              <c:f>'indicadores de satisfacción'!$F$97</c:f>
              <c:strCache>
                <c:ptCount val="1"/>
                <c:pt idx="0">
                  <c:v>ago-21</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'indicadores de satisfacción'!$B$98</c:f>
              <c:strCache>
                <c:ptCount val="1"/>
                <c:pt idx="0">
                  <c:v>PROCESO CONCILIACIÓN Y ARBITRAJE</c:v>
                </c:pt>
              </c:strCache>
            </c:strRef>
          </c:cat>
          <c:val>
            <c:numRef>
              <c:f>'indicadores de satisfacción'!$F$98</c:f>
              <c:numCache>
                <c:formatCode>General</c:formatCode>
                <c:ptCount val="1"/>
                <c:pt idx="0">
                  <c:v>193</c:v>
                </c:pt>
              </c:numCache>
            </c:numRef>
          </c:val>
          <c:extLst>
            <c:ext xmlns:c16="http://schemas.microsoft.com/office/drawing/2014/chart" uri="{C3380CC4-5D6E-409C-BE32-E72D297353CC}">
              <c16:uniqueId val="{00000003-C5FE-4C4E-940D-EAD2804F0A04}"/>
            </c:ext>
          </c:extLst>
        </c:ser>
        <c:dLbls>
          <c:dLblPos val="inEnd"/>
          <c:showLegendKey val="0"/>
          <c:showVal val="1"/>
          <c:showCatName val="0"/>
          <c:showSerName val="0"/>
          <c:showPercent val="0"/>
          <c:showBubbleSize val="0"/>
        </c:dLbls>
        <c:gapWidth val="80"/>
        <c:overlap val="25"/>
        <c:axId val="424989176"/>
        <c:axId val="424989568"/>
      </c:barChart>
      <c:catAx>
        <c:axId val="424989176"/>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cap="none" spc="20" normalizeH="0" baseline="0">
                <a:solidFill>
                  <a:schemeClr val="tx1">
                    <a:lumMod val="65000"/>
                    <a:lumOff val="35000"/>
                  </a:schemeClr>
                </a:solidFill>
                <a:latin typeface="+mn-lt"/>
                <a:ea typeface="+mn-ea"/>
                <a:cs typeface="+mn-cs"/>
              </a:defRPr>
            </a:pPr>
            <a:endParaRPr lang="es-CO"/>
          </a:p>
        </c:txPr>
        <c:crossAx val="424989568"/>
        <c:crosses val="autoZero"/>
        <c:auto val="1"/>
        <c:lblAlgn val="ctr"/>
        <c:lblOffset val="100"/>
        <c:noMultiLvlLbl val="0"/>
      </c:catAx>
      <c:valAx>
        <c:axId val="424989568"/>
        <c:scaling>
          <c:orientation val="minMax"/>
        </c:scaling>
        <c:delete val="0"/>
        <c:axPos val="l"/>
        <c:majorGridlines>
          <c:spPr>
            <a:ln w="9525" cap="flat" cmpd="sng" algn="ctr">
              <a:solidFill>
                <a:schemeClr val="tx1">
                  <a:lumMod val="5000"/>
                  <a:lumOff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spc="20" baseline="0">
                <a:solidFill>
                  <a:schemeClr val="tx1">
                    <a:lumMod val="65000"/>
                    <a:lumOff val="35000"/>
                  </a:schemeClr>
                </a:solidFill>
                <a:latin typeface="+mn-lt"/>
                <a:ea typeface="+mn-ea"/>
                <a:cs typeface="+mn-cs"/>
              </a:defRPr>
            </a:pPr>
            <a:endParaRPr lang="es-CO"/>
          </a:p>
        </c:txPr>
        <c:crossAx val="424989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r>
              <a:rPr lang="en-US" dirty="0"/>
              <a:t>TENDENCIAS</a:t>
            </a:r>
            <a:r>
              <a:rPr lang="en-US" baseline="0" dirty="0"/>
              <a:t> NÚMERO DE CONCILIACIONES GRATUITAS</a:t>
            </a:r>
            <a:endParaRPr lang="en-US" dirty="0"/>
          </a:p>
        </c:rich>
      </c:tx>
      <c:overlay val="0"/>
      <c:spPr>
        <a:noFill/>
        <a:ln>
          <a:noFill/>
        </a:ln>
        <a:effectLst/>
      </c:spPr>
      <c:txPr>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endParaRPr lang="es-CO"/>
        </a:p>
      </c:txPr>
    </c:title>
    <c:autoTitleDeleted val="0"/>
    <c:plotArea>
      <c:layout/>
      <c:barChart>
        <c:barDir val="col"/>
        <c:grouping val="clustered"/>
        <c:varyColors val="0"/>
        <c:ser>
          <c:idx val="0"/>
          <c:order val="0"/>
          <c:tx>
            <c:strRef>
              <c:f>'indicadores de satisfacción'!$C$108</c:f>
              <c:strCache>
                <c:ptCount val="1"/>
                <c:pt idx="0">
                  <c:v>AÑO 2018</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'indicadores de satisfacción'!$B$109</c:f>
              <c:strCache>
                <c:ptCount val="1"/>
                <c:pt idx="0">
                  <c:v>PROCESO CONCILIACIÓN Y ARBITRAJE</c:v>
                </c:pt>
              </c:strCache>
            </c:strRef>
          </c:cat>
          <c:val>
            <c:numRef>
              <c:f>'indicadores de satisfacción'!$C$109</c:f>
              <c:numCache>
                <c:formatCode>General</c:formatCode>
                <c:ptCount val="1"/>
                <c:pt idx="0">
                  <c:v>21</c:v>
                </c:pt>
              </c:numCache>
            </c:numRef>
          </c:val>
          <c:extLst>
            <c:ext xmlns:c16="http://schemas.microsoft.com/office/drawing/2014/chart" uri="{C3380CC4-5D6E-409C-BE32-E72D297353CC}">
              <c16:uniqueId val="{00000000-DDD3-409F-962E-2D2769BBDADD}"/>
            </c:ext>
          </c:extLst>
        </c:ser>
        <c:ser>
          <c:idx val="1"/>
          <c:order val="1"/>
          <c:tx>
            <c:strRef>
              <c:f>'indicadores de satisfacción'!$D$108</c:f>
              <c:strCache>
                <c:ptCount val="1"/>
                <c:pt idx="0">
                  <c:v>AÑO 2019</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'indicadores de satisfacción'!$B$109</c:f>
              <c:strCache>
                <c:ptCount val="1"/>
                <c:pt idx="0">
                  <c:v>PROCESO CONCILIACIÓN Y ARBITRAJE</c:v>
                </c:pt>
              </c:strCache>
            </c:strRef>
          </c:cat>
          <c:val>
            <c:numRef>
              <c:f>'indicadores de satisfacción'!$D$109</c:f>
              <c:numCache>
                <c:formatCode>General</c:formatCode>
                <c:ptCount val="1"/>
                <c:pt idx="0">
                  <c:v>40</c:v>
                </c:pt>
              </c:numCache>
            </c:numRef>
          </c:val>
          <c:extLst>
            <c:ext xmlns:c16="http://schemas.microsoft.com/office/drawing/2014/chart" uri="{C3380CC4-5D6E-409C-BE32-E72D297353CC}">
              <c16:uniqueId val="{00000001-DDD3-409F-962E-2D2769BBDADD}"/>
            </c:ext>
          </c:extLst>
        </c:ser>
        <c:ser>
          <c:idx val="2"/>
          <c:order val="2"/>
          <c:tx>
            <c:strRef>
              <c:f>'indicadores de satisfacción'!$E$108</c:f>
              <c:strCache>
                <c:ptCount val="1"/>
                <c:pt idx="0">
                  <c:v>AÑO 2020 </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'indicadores de satisfacción'!$B$109</c:f>
              <c:strCache>
                <c:ptCount val="1"/>
                <c:pt idx="0">
                  <c:v>PROCESO CONCILIACIÓN Y ARBITRAJE</c:v>
                </c:pt>
              </c:strCache>
            </c:strRef>
          </c:cat>
          <c:val>
            <c:numRef>
              <c:f>'indicadores de satisfacción'!$E$109</c:f>
              <c:numCache>
                <c:formatCode>General</c:formatCode>
                <c:ptCount val="1"/>
                <c:pt idx="0">
                  <c:v>35</c:v>
                </c:pt>
              </c:numCache>
            </c:numRef>
          </c:val>
          <c:extLst>
            <c:ext xmlns:c16="http://schemas.microsoft.com/office/drawing/2014/chart" uri="{C3380CC4-5D6E-409C-BE32-E72D297353CC}">
              <c16:uniqueId val="{00000002-DDD3-409F-962E-2D2769BBDADD}"/>
            </c:ext>
          </c:extLst>
        </c:ser>
        <c:ser>
          <c:idx val="3"/>
          <c:order val="3"/>
          <c:tx>
            <c:strRef>
              <c:f>'indicadores de satisfacción'!$F$108</c:f>
              <c:strCache>
                <c:ptCount val="1"/>
                <c:pt idx="0">
                  <c:v>ago-21</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'indicadores de satisfacción'!$B$109</c:f>
              <c:strCache>
                <c:ptCount val="1"/>
                <c:pt idx="0">
                  <c:v>PROCESO CONCILIACIÓN Y ARBITRAJE</c:v>
                </c:pt>
              </c:strCache>
            </c:strRef>
          </c:cat>
          <c:val>
            <c:numRef>
              <c:f>'indicadores de satisfacción'!$F$109</c:f>
              <c:numCache>
                <c:formatCode>General</c:formatCode>
                <c:ptCount val="1"/>
                <c:pt idx="0">
                  <c:v>39</c:v>
                </c:pt>
              </c:numCache>
            </c:numRef>
          </c:val>
          <c:extLst>
            <c:ext xmlns:c16="http://schemas.microsoft.com/office/drawing/2014/chart" uri="{C3380CC4-5D6E-409C-BE32-E72D297353CC}">
              <c16:uniqueId val="{00000003-DDD3-409F-962E-2D2769BBDADD}"/>
            </c:ext>
          </c:extLst>
        </c:ser>
        <c:dLbls>
          <c:dLblPos val="inEnd"/>
          <c:showLegendKey val="0"/>
          <c:showVal val="1"/>
          <c:showCatName val="0"/>
          <c:showSerName val="0"/>
          <c:showPercent val="0"/>
          <c:showBubbleSize val="0"/>
        </c:dLbls>
        <c:gapWidth val="80"/>
        <c:overlap val="25"/>
        <c:axId val="424990352"/>
        <c:axId val="424990744"/>
      </c:barChart>
      <c:catAx>
        <c:axId val="424990352"/>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cap="none" spc="20" normalizeH="0" baseline="0">
                <a:solidFill>
                  <a:schemeClr val="tx1">
                    <a:lumMod val="65000"/>
                    <a:lumOff val="35000"/>
                  </a:schemeClr>
                </a:solidFill>
                <a:latin typeface="+mn-lt"/>
                <a:ea typeface="+mn-ea"/>
                <a:cs typeface="+mn-cs"/>
              </a:defRPr>
            </a:pPr>
            <a:endParaRPr lang="es-CO"/>
          </a:p>
        </c:txPr>
        <c:crossAx val="424990744"/>
        <c:crosses val="autoZero"/>
        <c:auto val="1"/>
        <c:lblAlgn val="ctr"/>
        <c:lblOffset val="100"/>
        <c:noMultiLvlLbl val="0"/>
      </c:catAx>
      <c:valAx>
        <c:axId val="424990744"/>
        <c:scaling>
          <c:orientation val="minMax"/>
        </c:scaling>
        <c:delete val="0"/>
        <c:axPos val="l"/>
        <c:majorGridlines>
          <c:spPr>
            <a:ln w="9525" cap="flat" cmpd="sng" algn="ctr">
              <a:solidFill>
                <a:schemeClr val="tx1">
                  <a:lumMod val="5000"/>
                  <a:lumOff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spc="20" baseline="0">
                <a:solidFill>
                  <a:schemeClr val="tx1">
                    <a:lumMod val="65000"/>
                    <a:lumOff val="35000"/>
                  </a:schemeClr>
                </a:solidFill>
                <a:latin typeface="+mn-lt"/>
                <a:ea typeface="+mn-ea"/>
                <a:cs typeface="+mn-cs"/>
              </a:defRPr>
            </a:pPr>
            <a:endParaRPr lang="es-CO"/>
          </a:p>
        </c:txPr>
        <c:crossAx val="4249903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dirty="0"/>
              <a:t>TENDENCIAS </a:t>
            </a:r>
            <a:r>
              <a:rPr lang="en-US" baseline="0" dirty="0"/>
              <a:t> % MOVIMIENTO REGISTRO MERCANTIL META 5% MAS QUE EL AÑO ANTERIOR</a:t>
            </a:r>
            <a:endParaRPr lang="en-US" dirty="0"/>
          </a:p>
        </c:rich>
      </c:tx>
      <c:layout>
        <c:manualLayout>
          <c:xMode val="edge"/>
          <c:yMode val="edge"/>
          <c:x val="0.16344923547134274"/>
          <c:y val="5.724872542699886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CO"/>
        </a:p>
      </c:txPr>
    </c:title>
    <c:autoTitleDeleted val="0"/>
    <c:plotArea>
      <c:layout/>
      <c:barChart>
        <c:barDir val="bar"/>
        <c:grouping val="clustered"/>
        <c:varyColors val="0"/>
        <c:ser>
          <c:idx val="0"/>
          <c:order val="0"/>
          <c:tx>
            <c:strRef>
              <c:f>'indicadores de satisfacción'!$C$119</c:f>
              <c:strCache>
                <c:ptCount val="1"/>
                <c:pt idx="0">
                  <c:v>AÑO 2018</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'indicadores de satisfacción'!$B$120</c:f>
              <c:strCache>
                <c:ptCount val="1"/>
                <c:pt idx="0">
                  <c:v>PROCESO REGISTRO PÚBLICO</c:v>
                </c:pt>
              </c:strCache>
            </c:strRef>
          </c:cat>
          <c:val>
            <c:numRef>
              <c:f>'indicadores de satisfacción'!$C$120</c:f>
              <c:numCache>
                <c:formatCode>0.0%</c:formatCode>
                <c:ptCount val="1"/>
                <c:pt idx="0">
                  <c:v>0.29499999999999998</c:v>
                </c:pt>
              </c:numCache>
            </c:numRef>
          </c:val>
          <c:extLst>
            <c:ext xmlns:c16="http://schemas.microsoft.com/office/drawing/2014/chart" uri="{C3380CC4-5D6E-409C-BE32-E72D297353CC}">
              <c16:uniqueId val="{00000000-01B0-438C-BDD3-1C518B652804}"/>
            </c:ext>
          </c:extLst>
        </c:ser>
        <c:ser>
          <c:idx val="1"/>
          <c:order val="1"/>
          <c:tx>
            <c:strRef>
              <c:f>'indicadores de satisfacción'!$D$119</c:f>
              <c:strCache>
                <c:ptCount val="1"/>
                <c:pt idx="0">
                  <c:v>AÑO 2019</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'indicadores de satisfacción'!$B$120</c:f>
              <c:strCache>
                <c:ptCount val="1"/>
                <c:pt idx="0">
                  <c:v>PROCESO REGISTRO PÚBLICO</c:v>
                </c:pt>
              </c:strCache>
            </c:strRef>
          </c:cat>
          <c:val>
            <c:numRef>
              <c:f>'indicadores de satisfacción'!$D$120</c:f>
              <c:numCache>
                <c:formatCode>0.0%</c:formatCode>
                <c:ptCount val="1"/>
                <c:pt idx="0">
                  <c:v>1.7549999999999999</c:v>
                </c:pt>
              </c:numCache>
            </c:numRef>
          </c:val>
          <c:extLst>
            <c:ext xmlns:c16="http://schemas.microsoft.com/office/drawing/2014/chart" uri="{C3380CC4-5D6E-409C-BE32-E72D297353CC}">
              <c16:uniqueId val="{00000001-01B0-438C-BDD3-1C518B652804}"/>
            </c:ext>
          </c:extLst>
        </c:ser>
        <c:ser>
          <c:idx val="2"/>
          <c:order val="2"/>
          <c:tx>
            <c:strRef>
              <c:f>'indicadores de satisfacción'!$E$119</c:f>
              <c:strCache>
                <c:ptCount val="1"/>
                <c:pt idx="0">
                  <c:v>AÑO 2020 </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'indicadores de satisfacción'!$B$120</c:f>
              <c:strCache>
                <c:ptCount val="1"/>
                <c:pt idx="0">
                  <c:v>PROCESO REGISTRO PÚBLICO</c:v>
                </c:pt>
              </c:strCache>
            </c:strRef>
          </c:cat>
          <c:val>
            <c:numRef>
              <c:f>'indicadores de satisfacción'!$E$120</c:f>
              <c:numCache>
                <c:formatCode>0.00%</c:formatCode>
                <c:ptCount val="1"/>
                <c:pt idx="0">
                  <c:v>-0.14940000000000001</c:v>
                </c:pt>
              </c:numCache>
            </c:numRef>
          </c:val>
          <c:extLst>
            <c:ext xmlns:c16="http://schemas.microsoft.com/office/drawing/2014/chart" uri="{C3380CC4-5D6E-409C-BE32-E72D297353CC}">
              <c16:uniqueId val="{00000002-01B0-438C-BDD3-1C518B652804}"/>
            </c:ext>
          </c:extLst>
        </c:ser>
        <c:ser>
          <c:idx val="3"/>
          <c:order val="3"/>
          <c:tx>
            <c:strRef>
              <c:f>'indicadores de satisfacción'!$F$119</c:f>
              <c:strCache>
                <c:ptCount val="1"/>
                <c:pt idx="0">
                  <c:v>jun-21</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'indicadores de satisfacción'!$B$120</c:f>
              <c:strCache>
                <c:ptCount val="1"/>
                <c:pt idx="0">
                  <c:v>PROCESO REGISTRO PÚBLICO</c:v>
                </c:pt>
              </c:strCache>
            </c:strRef>
          </c:cat>
          <c:val>
            <c:numRef>
              <c:f>'indicadores de satisfacción'!$F$120</c:f>
              <c:numCache>
                <c:formatCode>0.0%</c:formatCode>
                <c:ptCount val="1"/>
                <c:pt idx="0">
                  <c:v>0.13700000000000001</c:v>
                </c:pt>
              </c:numCache>
            </c:numRef>
          </c:val>
          <c:extLst>
            <c:ext xmlns:c16="http://schemas.microsoft.com/office/drawing/2014/chart" uri="{C3380CC4-5D6E-409C-BE32-E72D297353CC}">
              <c16:uniqueId val="{00000003-01B0-438C-BDD3-1C518B652804}"/>
            </c:ext>
          </c:extLst>
        </c:ser>
        <c:dLbls>
          <c:dLblPos val="inEnd"/>
          <c:showLegendKey val="0"/>
          <c:showVal val="1"/>
          <c:showCatName val="0"/>
          <c:showSerName val="0"/>
          <c:showPercent val="0"/>
          <c:showBubbleSize val="0"/>
        </c:dLbls>
        <c:gapWidth val="115"/>
        <c:overlap val="-20"/>
        <c:axId val="424991528"/>
        <c:axId val="424991920"/>
      </c:barChart>
      <c:catAx>
        <c:axId val="424991528"/>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424991920"/>
        <c:crosses val="autoZero"/>
        <c:auto val="1"/>
        <c:lblAlgn val="ctr"/>
        <c:lblOffset val="100"/>
        <c:noMultiLvlLbl val="0"/>
      </c:catAx>
      <c:valAx>
        <c:axId val="424991920"/>
        <c:scaling>
          <c:orientation val="minMax"/>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4249915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r>
              <a:rPr lang="en-US" dirty="0"/>
              <a:t> </a:t>
            </a:r>
            <a:r>
              <a:rPr lang="en-US" b="1" dirty="0"/>
              <a:t>TENDENCIAS</a:t>
            </a:r>
            <a:r>
              <a:rPr lang="en-US" b="1" baseline="0" dirty="0"/>
              <a:t> % MOVIMIENTO REGISTRO ESAL META 5% MAS QUE EL AÑO ANTERIOR</a:t>
            </a:r>
            <a:r>
              <a:rPr lang="en-US" b="1" dirty="0"/>
              <a:t>   </a:t>
            </a:r>
          </a:p>
        </c:rich>
      </c:tx>
      <c:overlay val="0"/>
      <c:spPr>
        <a:noFill/>
        <a:ln>
          <a:noFill/>
        </a:ln>
        <a:effectLst/>
      </c:spPr>
      <c:txPr>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endParaRPr lang="es-CO"/>
        </a:p>
      </c:txPr>
    </c:title>
    <c:autoTitleDeleted val="0"/>
    <c:plotArea>
      <c:layout>
        <c:manualLayout>
          <c:layoutTarget val="inner"/>
          <c:xMode val="edge"/>
          <c:yMode val="edge"/>
          <c:x val="0.1236631066029933"/>
          <c:y val="0.1405511111111111"/>
          <c:w val="0.85734257524068191"/>
          <c:h val="0.73900402449693792"/>
        </c:manualLayout>
      </c:layout>
      <c:barChart>
        <c:barDir val="col"/>
        <c:grouping val="clustered"/>
        <c:varyColors val="0"/>
        <c:ser>
          <c:idx val="0"/>
          <c:order val="0"/>
          <c:tx>
            <c:strRef>
              <c:f>'[seguimiento 9.3 Tendencias revisión N-17 2021 (2) (1) (2).xlsx]indicadores de satisfacción'!$C$136</c:f>
              <c:strCache>
                <c:ptCount val="1"/>
                <c:pt idx="0">
                  <c:v>AÑO 2018</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(2) (1) (2).xlsx]indicadores de satisfacción'!$B$137</c:f>
              <c:strCache>
                <c:ptCount val="1"/>
                <c:pt idx="0">
                  <c:v>PROCESO REGISTRO PÚBLICO</c:v>
                </c:pt>
              </c:strCache>
            </c:strRef>
          </c:cat>
          <c:val>
            <c:numRef>
              <c:f>'[seguimiento 9.3 Tendencias revisión N-17 2021 (2) (1) (2).xlsx]indicadores de satisfacción'!$C$137</c:f>
              <c:numCache>
                <c:formatCode>0.00%</c:formatCode>
                <c:ptCount val="1"/>
                <c:pt idx="0">
                  <c:v>0.79749999999999999</c:v>
                </c:pt>
              </c:numCache>
            </c:numRef>
          </c:val>
          <c:extLst>
            <c:ext xmlns:c16="http://schemas.microsoft.com/office/drawing/2014/chart" uri="{C3380CC4-5D6E-409C-BE32-E72D297353CC}">
              <c16:uniqueId val="{00000000-C9E7-4C7B-B08B-607285887CC9}"/>
            </c:ext>
          </c:extLst>
        </c:ser>
        <c:ser>
          <c:idx val="1"/>
          <c:order val="1"/>
          <c:tx>
            <c:strRef>
              <c:f>'[seguimiento 9.3 Tendencias revisión N-17 2021 (2) (1) (2).xlsx]indicadores de satisfacción'!$D$136</c:f>
              <c:strCache>
                <c:ptCount val="1"/>
                <c:pt idx="0">
                  <c:v>AÑO 2019</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(2) (1) (2).xlsx]indicadores de satisfacción'!$B$137</c:f>
              <c:strCache>
                <c:ptCount val="1"/>
                <c:pt idx="0">
                  <c:v>PROCESO REGISTRO PÚBLICO</c:v>
                </c:pt>
              </c:strCache>
            </c:strRef>
          </c:cat>
          <c:val>
            <c:numRef>
              <c:f>'[seguimiento 9.3 Tendencias revisión N-17 2021 (2) (1) (2).xlsx]indicadores de satisfacción'!$D$137</c:f>
              <c:numCache>
                <c:formatCode>0.0%</c:formatCode>
                <c:ptCount val="1"/>
                <c:pt idx="0">
                  <c:v>1.5409999999999999</c:v>
                </c:pt>
              </c:numCache>
            </c:numRef>
          </c:val>
          <c:extLst>
            <c:ext xmlns:c16="http://schemas.microsoft.com/office/drawing/2014/chart" uri="{C3380CC4-5D6E-409C-BE32-E72D297353CC}">
              <c16:uniqueId val="{00000001-C9E7-4C7B-B08B-607285887CC9}"/>
            </c:ext>
          </c:extLst>
        </c:ser>
        <c:ser>
          <c:idx val="2"/>
          <c:order val="2"/>
          <c:tx>
            <c:strRef>
              <c:f>'[seguimiento 9.3 Tendencias revisión N-17 2021 (2) (1) (2).xlsx]indicadores de satisfacción'!$E$136</c:f>
              <c:strCache>
                <c:ptCount val="1"/>
                <c:pt idx="0">
                  <c:v>AÑO 2020 </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(2) (1) (2).xlsx]indicadores de satisfacción'!$B$137</c:f>
              <c:strCache>
                <c:ptCount val="1"/>
                <c:pt idx="0">
                  <c:v>PROCESO REGISTRO PÚBLICO</c:v>
                </c:pt>
              </c:strCache>
            </c:strRef>
          </c:cat>
          <c:val>
            <c:numRef>
              <c:f>'[seguimiento 9.3 Tendencias revisión N-17 2021 (2) (1) (2).xlsx]indicadores de satisfacción'!$E$137</c:f>
              <c:numCache>
                <c:formatCode>0.00%</c:formatCode>
                <c:ptCount val="1"/>
                <c:pt idx="0">
                  <c:v>-0.52149999999999996</c:v>
                </c:pt>
              </c:numCache>
            </c:numRef>
          </c:val>
          <c:extLst>
            <c:ext xmlns:c16="http://schemas.microsoft.com/office/drawing/2014/chart" uri="{C3380CC4-5D6E-409C-BE32-E72D297353CC}">
              <c16:uniqueId val="{00000002-C9E7-4C7B-B08B-607285887CC9}"/>
            </c:ext>
          </c:extLst>
        </c:ser>
        <c:ser>
          <c:idx val="3"/>
          <c:order val="3"/>
          <c:tx>
            <c:strRef>
              <c:f>'[seguimiento 9.3 Tendencias revisión N-17 2021 (2) (1) (2).xlsx]indicadores de satisfacción'!$F$136</c:f>
              <c:strCache>
                <c:ptCount val="1"/>
                <c:pt idx="0">
                  <c:v>jun-21</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(2) (1) (2).xlsx]indicadores de satisfacción'!$B$137</c:f>
              <c:strCache>
                <c:ptCount val="1"/>
                <c:pt idx="0">
                  <c:v>PROCESO REGISTRO PÚBLICO</c:v>
                </c:pt>
              </c:strCache>
            </c:strRef>
          </c:cat>
          <c:val>
            <c:numRef>
              <c:f>'[seguimiento 9.3 Tendencias revisión N-17 2021 (2) (1) (2).xlsx]indicadores de satisfacción'!$F$137</c:f>
              <c:numCache>
                <c:formatCode>0.00%</c:formatCode>
                <c:ptCount val="1"/>
                <c:pt idx="0">
                  <c:v>0.40660000000000002</c:v>
                </c:pt>
              </c:numCache>
            </c:numRef>
          </c:val>
          <c:extLst>
            <c:ext xmlns:c16="http://schemas.microsoft.com/office/drawing/2014/chart" uri="{C3380CC4-5D6E-409C-BE32-E72D297353CC}">
              <c16:uniqueId val="{00000003-C9E7-4C7B-B08B-607285887CC9}"/>
            </c:ext>
          </c:extLst>
        </c:ser>
        <c:dLbls>
          <c:dLblPos val="inEnd"/>
          <c:showLegendKey val="0"/>
          <c:showVal val="1"/>
          <c:showCatName val="0"/>
          <c:showSerName val="0"/>
          <c:showPercent val="0"/>
          <c:showBubbleSize val="0"/>
        </c:dLbls>
        <c:gapWidth val="80"/>
        <c:overlap val="25"/>
        <c:axId val="426704224"/>
        <c:axId val="426704616"/>
      </c:barChart>
      <c:catAx>
        <c:axId val="426704224"/>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cap="none" spc="20" normalizeH="0" baseline="0">
                <a:solidFill>
                  <a:schemeClr val="tx1">
                    <a:lumMod val="65000"/>
                    <a:lumOff val="35000"/>
                  </a:schemeClr>
                </a:solidFill>
                <a:latin typeface="+mn-lt"/>
                <a:ea typeface="+mn-ea"/>
                <a:cs typeface="+mn-cs"/>
              </a:defRPr>
            </a:pPr>
            <a:endParaRPr lang="es-CO"/>
          </a:p>
        </c:txPr>
        <c:crossAx val="426704616"/>
        <c:crosses val="autoZero"/>
        <c:auto val="1"/>
        <c:lblAlgn val="ctr"/>
        <c:lblOffset val="100"/>
        <c:noMultiLvlLbl val="0"/>
      </c:catAx>
      <c:valAx>
        <c:axId val="426704616"/>
        <c:scaling>
          <c:orientation val="minMax"/>
        </c:scaling>
        <c:delete val="0"/>
        <c:axPos val="l"/>
        <c:majorGridlines>
          <c:spPr>
            <a:ln w="9525" cap="flat" cmpd="sng" algn="ctr">
              <a:solidFill>
                <a:schemeClr val="tx1">
                  <a:lumMod val="5000"/>
                  <a:lumOff val="9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spc="20" baseline="0">
                <a:solidFill>
                  <a:schemeClr val="tx1">
                    <a:lumMod val="65000"/>
                    <a:lumOff val="35000"/>
                  </a:schemeClr>
                </a:solidFill>
                <a:latin typeface="+mn-lt"/>
                <a:ea typeface="+mn-ea"/>
                <a:cs typeface="+mn-cs"/>
              </a:defRPr>
            </a:pPr>
            <a:endParaRPr lang="es-CO"/>
          </a:p>
        </c:txPr>
        <c:crossAx val="4267042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r>
              <a:rPr lang="en-US" dirty="0"/>
              <a:t>TENDENCIAS %</a:t>
            </a:r>
            <a:r>
              <a:rPr lang="en-US" baseline="0" dirty="0"/>
              <a:t> CÁMARA MOVIL META 5% MAS QUE EL AÑO ANTERIOR</a:t>
            </a:r>
            <a:endParaRPr lang="en-US" dirty="0"/>
          </a:p>
        </c:rich>
      </c:tx>
      <c:overlay val="0"/>
      <c:spPr>
        <a:noFill/>
        <a:ln>
          <a:noFill/>
        </a:ln>
        <a:effectLst/>
      </c:spPr>
      <c:txPr>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endParaRPr lang="es-CO"/>
        </a:p>
      </c:txPr>
    </c:title>
    <c:autoTitleDeleted val="0"/>
    <c:plotArea>
      <c:layout/>
      <c:barChart>
        <c:barDir val="col"/>
        <c:grouping val="clustered"/>
        <c:varyColors val="0"/>
        <c:ser>
          <c:idx val="0"/>
          <c:order val="0"/>
          <c:tx>
            <c:strRef>
              <c:f>'[seguimiento 9.3 Tendencias revisión N-17 2021 (2) (1) (2).xlsx]indicadores de satisfacción'!$C$149</c:f>
              <c:strCache>
                <c:ptCount val="1"/>
                <c:pt idx="0">
                  <c:v>AÑO 2018</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(2) (1) (2).xlsx]indicadores de satisfacción'!$B$150</c:f>
              <c:strCache>
                <c:ptCount val="1"/>
                <c:pt idx="0">
                  <c:v>PROCESO REGISTRO PÚBLICO</c:v>
                </c:pt>
              </c:strCache>
            </c:strRef>
          </c:cat>
          <c:val>
            <c:numRef>
              <c:f>'[seguimiento 9.3 Tendencias revisión N-17 2021 (2) (1) (2).xlsx]indicadores de satisfacción'!$C$150</c:f>
              <c:numCache>
                <c:formatCode>0%</c:formatCode>
                <c:ptCount val="1"/>
                <c:pt idx="0">
                  <c:v>0.05</c:v>
                </c:pt>
              </c:numCache>
            </c:numRef>
          </c:val>
          <c:extLst>
            <c:ext xmlns:c16="http://schemas.microsoft.com/office/drawing/2014/chart" uri="{C3380CC4-5D6E-409C-BE32-E72D297353CC}">
              <c16:uniqueId val="{00000000-6E4A-4711-973B-4B36C4FEF07B}"/>
            </c:ext>
          </c:extLst>
        </c:ser>
        <c:ser>
          <c:idx val="1"/>
          <c:order val="1"/>
          <c:tx>
            <c:strRef>
              <c:f>'[seguimiento 9.3 Tendencias revisión N-17 2021 (2) (1) (2).xlsx]indicadores de satisfacción'!$D$149</c:f>
              <c:strCache>
                <c:ptCount val="1"/>
                <c:pt idx="0">
                  <c:v>AÑO 2019</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(2) (1) (2).xlsx]indicadores de satisfacción'!$B$150</c:f>
              <c:strCache>
                <c:ptCount val="1"/>
                <c:pt idx="0">
                  <c:v>PROCESO REGISTRO PÚBLICO</c:v>
                </c:pt>
              </c:strCache>
            </c:strRef>
          </c:cat>
          <c:val>
            <c:numRef>
              <c:f>'[seguimiento 9.3 Tendencias revisión N-17 2021 (2) (1) (2).xlsx]indicadores de satisfacción'!$D$150</c:f>
              <c:numCache>
                <c:formatCode>0.00%</c:formatCode>
                <c:ptCount val="1"/>
                <c:pt idx="0">
                  <c:v>0.1166</c:v>
                </c:pt>
              </c:numCache>
            </c:numRef>
          </c:val>
          <c:extLst>
            <c:ext xmlns:c16="http://schemas.microsoft.com/office/drawing/2014/chart" uri="{C3380CC4-5D6E-409C-BE32-E72D297353CC}">
              <c16:uniqueId val="{00000001-6E4A-4711-973B-4B36C4FEF07B}"/>
            </c:ext>
          </c:extLst>
        </c:ser>
        <c:ser>
          <c:idx val="2"/>
          <c:order val="2"/>
          <c:tx>
            <c:strRef>
              <c:f>'[seguimiento 9.3 Tendencias revisión N-17 2021 (2) (1) (2).xlsx]indicadores de satisfacción'!$E$149</c:f>
              <c:strCache>
                <c:ptCount val="1"/>
                <c:pt idx="0">
                  <c:v>AÑO 2020</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(2) (1) (2).xlsx]indicadores de satisfacción'!$B$150</c:f>
              <c:strCache>
                <c:ptCount val="1"/>
                <c:pt idx="0">
                  <c:v>PROCESO REGISTRO PÚBLICO</c:v>
                </c:pt>
              </c:strCache>
            </c:strRef>
          </c:cat>
          <c:val>
            <c:numRef>
              <c:f>'[seguimiento 9.3 Tendencias revisión N-17 2021 (2) (1) (2).xlsx]indicadores de satisfacción'!$E$150</c:f>
              <c:numCache>
                <c:formatCode>0.00%</c:formatCode>
                <c:ptCount val="1"/>
                <c:pt idx="0">
                  <c:v>0.18909999999999999</c:v>
                </c:pt>
              </c:numCache>
            </c:numRef>
          </c:val>
          <c:extLst>
            <c:ext xmlns:c16="http://schemas.microsoft.com/office/drawing/2014/chart" uri="{C3380CC4-5D6E-409C-BE32-E72D297353CC}">
              <c16:uniqueId val="{00000002-6E4A-4711-973B-4B36C4FEF07B}"/>
            </c:ext>
          </c:extLst>
        </c:ser>
        <c:ser>
          <c:idx val="3"/>
          <c:order val="3"/>
          <c:tx>
            <c:strRef>
              <c:f>'[seguimiento 9.3 Tendencias revisión N-17 2021 (2) (1) (2).xlsx]indicadores de satisfacción'!$F$149</c:f>
              <c:strCache>
                <c:ptCount val="1"/>
                <c:pt idx="0">
                  <c:v>ago-21</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(2) (1) (2).xlsx]indicadores de satisfacción'!$B$150</c:f>
              <c:strCache>
                <c:ptCount val="1"/>
                <c:pt idx="0">
                  <c:v>PROCESO REGISTRO PÚBLICO</c:v>
                </c:pt>
              </c:strCache>
            </c:strRef>
          </c:cat>
          <c:val>
            <c:numRef>
              <c:f>'[seguimiento 9.3 Tendencias revisión N-17 2021 (2) (1) (2).xlsx]indicadores de satisfacción'!$F$150</c:f>
              <c:numCache>
                <c:formatCode>0.00%</c:formatCode>
                <c:ptCount val="1"/>
                <c:pt idx="0">
                  <c:v>4.5499999999999999E-2</c:v>
                </c:pt>
              </c:numCache>
            </c:numRef>
          </c:val>
          <c:extLst>
            <c:ext xmlns:c16="http://schemas.microsoft.com/office/drawing/2014/chart" uri="{C3380CC4-5D6E-409C-BE32-E72D297353CC}">
              <c16:uniqueId val="{00000003-6E4A-4711-973B-4B36C4FEF07B}"/>
            </c:ext>
          </c:extLst>
        </c:ser>
        <c:dLbls>
          <c:dLblPos val="inEnd"/>
          <c:showLegendKey val="0"/>
          <c:showVal val="1"/>
          <c:showCatName val="0"/>
          <c:showSerName val="0"/>
          <c:showPercent val="0"/>
          <c:showBubbleSize val="0"/>
        </c:dLbls>
        <c:gapWidth val="80"/>
        <c:overlap val="25"/>
        <c:axId val="426705400"/>
        <c:axId val="426705792"/>
      </c:barChart>
      <c:catAx>
        <c:axId val="426705400"/>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cap="none" spc="20" normalizeH="0" baseline="0">
                <a:solidFill>
                  <a:schemeClr val="tx1">
                    <a:lumMod val="65000"/>
                    <a:lumOff val="35000"/>
                  </a:schemeClr>
                </a:solidFill>
                <a:latin typeface="+mn-lt"/>
                <a:ea typeface="+mn-ea"/>
                <a:cs typeface="+mn-cs"/>
              </a:defRPr>
            </a:pPr>
            <a:endParaRPr lang="es-CO"/>
          </a:p>
        </c:txPr>
        <c:crossAx val="426705792"/>
        <c:crosses val="autoZero"/>
        <c:auto val="1"/>
        <c:lblAlgn val="ctr"/>
        <c:lblOffset val="100"/>
        <c:noMultiLvlLbl val="0"/>
      </c:catAx>
      <c:valAx>
        <c:axId val="426705792"/>
        <c:scaling>
          <c:orientation val="minMax"/>
        </c:scaling>
        <c:delete val="0"/>
        <c:axPos val="l"/>
        <c:majorGridlines>
          <c:spPr>
            <a:ln w="9525" cap="flat" cmpd="sng" algn="ctr">
              <a:solidFill>
                <a:schemeClr val="tx1">
                  <a:lumMod val="5000"/>
                  <a:lumOff val="9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spc="20" baseline="0">
                <a:solidFill>
                  <a:schemeClr val="tx1">
                    <a:lumMod val="65000"/>
                    <a:lumOff val="35000"/>
                  </a:schemeClr>
                </a:solidFill>
                <a:latin typeface="+mn-lt"/>
                <a:ea typeface="+mn-ea"/>
                <a:cs typeface="+mn-cs"/>
              </a:defRPr>
            </a:pPr>
            <a:endParaRPr lang="es-CO"/>
          </a:p>
        </c:txPr>
        <c:crossAx val="4267054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r>
              <a:rPr lang="en-US"/>
              <a:t>TENDENCIAS PROCESO ATENCIÓN AL CLIENTE</a:t>
            </a:r>
          </a:p>
        </c:rich>
      </c:tx>
      <c:overlay val="0"/>
      <c:spPr>
        <a:noFill/>
        <a:ln>
          <a:noFill/>
        </a:ln>
        <a:effectLst/>
      </c:spPr>
      <c:txPr>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endParaRPr lang="es-CO"/>
        </a:p>
      </c:txPr>
    </c:title>
    <c:autoTitleDeleted val="0"/>
    <c:plotArea>
      <c:layout/>
      <c:barChart>
        <c:barDir val="bar"/>
        <c:grouping val="clustered"/>
        <c:varyColors val="0"/>
        <c:ser>
          <c:idx val="0"/>
          <c:order val="0"/>
          <c:tx>
            <c:strRef>
              <c:f>'[seguimiento 9.3 Tendencias revisión N-17 2021 (2) (1) (2).xlsx]indicadores de satisfacción'!$C$279</c:f>
              <c:strCache>
                <c:ptCount val="1"/>
                <c:pt idx="0">
                  <c:v>AÑO 2018</c:v>
                </c:pt>
              </c:strCache>
            </c:strRef>
          </c:tx>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50000"/>
                        <a:lumOff val="50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(2) (1) (2).xlsx]indicadores de satisfacción'!$B$280:$B$283</c:f>
              <c:strCache>
                <c:ptCount val="4"/>
                <c:pt idx="0">
                  <c:v>PROCESO ATENCIÓN AL CLIENTE</c:v>
                </c:pt>
                <c:pt idx="1">
                  <c:v>NÚMERO DE PETICIONES</c:v>
                </c:pt>
                <c:pt idx="2">
                  <c:v>NÚMERO DE QUEJAS</c:v>
                </c:pt>
                <c:pt idx="3">
                  <c:v>NÚMERO DE RECLAMOS</c:v>
                </c:pt>
              </c:strCache>
            </c:strRef>
          </c:cat>
          <c:val>
            <c:numRef>
              <c:f>'[seguimiento 9.3 Tendencias revisión N-17 2021 (2) (1) (2).xlsx]indicadores de satisfacción'!$C$280:$C$283</c:f>
              <c:numCache>
                <c:formatCode>General</c:formatCode>
                <c:ptCount val="4"/>
                <c:pt idx="1">
                  <c:v>22</c:v>
                </c:pt>
                <c:pt idx="2">
                  <c:v>0</c:v>
                </c:pt>
                <c:pt idx="3">
                  <c:v>13</c:v>
                </c:pt>
              </c:numCache>
            </c:numRef>
          </c:val>
          <c:extLst>
            <c:ext xmlns:c16="http://schemas.microsoft.com/office/drawing/2014/chart" uri="{C3380CC4-5D6E-409C-BE32-E72D297353CC}">
              <c16:uniqueId val="{00000000-BE59-4D09-8640-A8AC1A77B681}"/>
            </c:ext>
          </c:extLst>
        </c:ser>
        <c:ser>
          <c:idx val="1"/>
          <c:order val="1"/>
          <c:tx>
            <c:strRef>
              <c:f>'[seguimiento 9.3 Tendencias revisión N-17 2021 (2) (1) (2).xlsx]indicadores de satisfacción'!$D$279</c:f>
              <c:strCache>
                <c:ptCount val="1"/>
                <c:pt idx="0">
                  <c:v>AÑO 2019</c:v>
                </c:pt>
              </c:strCache>
            </c:strRef>
          </c:tx>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50000"/>
                        <a:lumOff val="50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(2) (1) (2).xlsx]indicadores de satisfacción'!$B$280:$B$283</c:f>
              <c:strCache>
                <c:ptCount val="4"/>
                <c:pt idx="0">
                  <c:v>PROCESO ATENCIÓN AL CLIENTE</c:v>
                </c:pt>
                <c:pt idx="1">
                  <c:v>NÚMERO DE PETICIONES</c:v>
                </c:pt>
                <c:pt idx="2">
                  <c:v>NÚMERO DE QUEJAS</c:v>
                </c:pt>
                <c:pt idx="3">
                  <c:v>NÚMERO DE RECLAMOS</c:v>
                </c:pt>
              </c:strCache>
            </c:strRef>
          </c:cat>
          <c:val>
            <c:numRef>
              <c:f>'[seguimiento 9.3 Tendencias revisión N-17 2021 (2) (1) (2).xlsx]indicadores de satisfacción'!$D$280:$D$283</c:f>
              <c:numCache>
                <c:formatCode>General</c:formatCode>
                <c:ptCount val="4"/>
                <c:pt idx="1">
                  <c:v>5</c:v>
                </c:pt>
                <c:pt idx="2">
                  <c:v>1</c:v>
                </c:pt>
                <c:pt idx="3">
                  <c:v>5</c:v>
                </c:pt>
              </c:numCache>
            </c:numRef>
          </c:val>
          <c:extLst>
            <c:ext xmlns:c16="http://schemas.microsoft.com/office/drawing/2014/chart" uri="{C3380CC4-5D6E-409C-BE32-E72D297353CC}">
              <c16:uniqueId val="{00000001-BE59-4D09-8640-A8AC1A77B681}"/>
            </c:ext>
          </c:extLst>
        </c:ser>
        <c:ser>
          <c:idx val="2"/>
          <c:order val="2"/>
          <c:tx>
            <c:strRef>
              <c:f>'[seguimiento 9.3 Tendencias revisión N-17 2021 (2) (1) (2).xlsx]indicadores de satisfacción'!$E$279</c:f>
              <c:strCache>
                <c:ptCount val="1"/>
                <c:pt idx="0">
                  <c:v>AÑO 2020 </c:v>
                </c:pt>
              </c:strCache>
            </c:strRef>
          </c:tx>
          <c:spPr>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9525" cap="flat" cmpd="sng" algn="ctr">
              <a:solidFill>
                <a:schemeClr val="accent3">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50000"/>
                        <a:lumOff val="50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(2) (1) (2).xlsx]indicadores de satisfacción'!$B$280:$B$283</c:f>
              <c:strCache>
                <c:ptCount val="4"/>
                <c:pt idx="0">
                  <c:v>PROCESO ATENCIÓN AL CLIENTE</c:v>
                </c:pt>
                <c:pt idx="1">
                  <c:v>NÚMERO DE PETICIONES</c:v>
                </c:pt>
                <c:pt idx="2">
                  <c:v>NÚMERO DE QUEJAS</c:v>
                </c:pt>
                <c:pt idx="3">
                  <c:v>NÚMERO DE RECLAMOS</c:v>
                </c:pt>
              </c:strCache>
            </c:strRef>
          </c:cat>
          <c:val>
            <c:numRef>
              <c:f>'[seguimiento 9.3 Tendencias revisión N-17 2021 (2) (1) (2).xlsx]indicadores de satisfacción'!$E$280:$E$283</c:f>
              <c:numCache>
                <c:formatCode>General</c:formatCode>
                <c:ptCount val="4"/>
                <c:pt idx="1">
                  <c:v>96</c:v>
                </c:pt>
                <c:pt idx="2">
                  <c:v>2</c:v>
                </c:pt>
                <c:pt idx="3">
                  <c:v>0</c:v>
                </c:pt>
              </c:numCache>
            </c:numRef>
          </c:val>
          <c:extLst>
            <c:ext xmlns:c16="http://schemas.microsoft.com/office/drawing/2014/chart" uri="{C3380CC4-5D6E-409C-BE32-E72D297353CC}">
              <c16:uniqueId val="{00000002-BE59-4D09-8640-A8AC1A77B681}"/>
            </c:ext>
          </c:extLst>
        </c:ser>
        <c:ser>
          <c:idx val="3"/>
          <c:order val="3"/>
          <c:tx>
            <c:strRef>
              <c:f>'[seguimiento 9.3 Tendencias revisión N-17 2021 (2) (1) (2).xlsx]indicadores de satisfacción'!$F$279</c:f>
              <c:strCache>
                <c:ptCount val="1"/>
                <c:pt idx="0">
                  <c:v>jun-21</c:v>
                </c:pt>
              </c:strCache>
            </c:strRef>
          </c:tx>
          <c:spPr>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9525" cap="flat" cmpd="sng" algn="ctr">
              <a:solidFill>
                <a:schemeClr val="accent4">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50000"/>
                        <a:lumOff val="50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(2) (1) (2).xlsx]indicadores de satisfacción'!$B$280:$B$283</c:f>
              <c:strCache>
                <c:ptCount val="4"/>
                <c:pt idx="0">
                  <c:v>PROCESO ATENCIÓN AL CLIENTE</c:v>
                </c:pt>
                <c:pt idx="1">
                  <c:v>NÚMERO DE PETICIONES</c:v>
                </c:pt>
                <c:pt idx="2">
                  <c:v>NÚMERO DE QUEJAS</c:v>
                </c:pt>
                <c:pt idx="3">
                  <c:v>NÚMERO DE RECLAMOS</c:v>
                </c:pt>
              </c:strCache>
            </c:strRef>
          </c:cat>
          <c:val>
            <c:numRef>
              <c:f>'[seguimiento 9.3 Tendencias revisión N-17 2021 (2) (1) (2).xlsx]indicadores de satisfacción'!$F$280:$F$283</c:f>
              <c:numCache>
                <c:formatCode>General</c:formatCode>
                <c:ptCount val="4"/>
                <c:pt idx="1">
                  <c:v>53</c:v>
                </c:pt>
                <c:pt idx="2">
                  <c:v>1</c:v>
                </c:pt>
                <c:pt idx="3">
                  <c:v>1</c:v>
                </c:pt>
              </c:numCache>
            </c:numRef>
          </c:val>
          <c:extLst>
            <c:ext xmlns:c16="http://schemas.microsoft.com/office/drawing/2014/chart" uri="{C3380CC4-5D6E-409C-BE32-E72D297353CC}">
              <c16:uniqueId val="{00000003-BE59-4D09-8640-A8AC1A77B681}"/>
            </c:ext>
          </c:extLst>
        </c:ser>
        <c:dLbls>
          <c:dLblPos val="inEnd"/>
          <c:showLegendKey val="0"/>
          <c:showVal val="1"/>
          <c:showCatName val="0"/>
          <c:showSerName val="0"/>
          <c:showPercent val="0"/>
          <c:showBubbleSize val="0"/>
        </c:dLbls>
        <c:gapWidth val="100"/>
        <c:axId val="253725112"/>
        <c:axId val="253725504"/>
      </c:barChart>
      <c:catAx>
        <c:axId val="25372511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s-CO"/>
          </a:p>
        </c:txPr>
        <c:crossAx val="253725504"/>
        <c:crosses val="autoZero"/>
        <c:auto val="1"/>
        <c:lblAlgn val="ctr"/>
        <c:lblOffset val="100"/>
        <c:noMultiLvlLbl val="0"/>
      </c:catAx>
      <c:valAx>
        <c:axId val="25372550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s-CO"/>
          </a:p>
        </c:txPr>
        <c:crossAx val="2537251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TENDENCIAS %</a:t>
            </a:r>
            <a:r>
              <a:rPr lang="en-US" baseline="0" dirty="0"/>
              <a:t> CRECIMIENTO DE AFILIADOS, META 1% MAS QUE EL AÑO ANTERIOR</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barChart>
        <c:barDir val="bar"/>
        <c:grouping val="clustered"/>
        <c:varyColors val="0"/>
        <c:ser>
          <c:idx val="0"/>
          <c:order val="0"/>
          <c:tx>
            <c:strRef>
              <c:f>'[seguimiento 9.3 Tendencias revisión N-17 2021 (2) (1) (2).xlsx]indicadores de satisfacción'!$C$161</c:f>
              <c:strCache>
                <c:ptCount val="1"/>
                <c:pt idx="0">
                  <c:v>AÑO 2018</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(2) (1) (2).xlsx]indicadores de satisfacción'!$B$162</c:f>
              <c:strCache>
                <c:ptCount val="1"/>
                <c:pt idx="0">
                  <c:v>PROCESO REGISTRO PÚBLICO</c:v>
                </c:pt>
              </c:strCache>
            </c:strRef>
          </c:cat>
          <c:val>
            <c:numRef>
              <c:f>'[seguimiento 9.3 Tendencias revisión N-17 2021 (2) (1) (2).xlsx]indicadores de satisfacción'!$C$162</c:f>
              <c:numCache>
                <c:formatCode>0%</c:formatCode>
                <c:ptCount val="1"/>
                <c:pt idx="0">
                  <c:v>-0.15</c:v>
                </c:pt>
              </c:numCache>
            </c:numRef>
          </c:val>
          <c:extLst>
            <c:ext xmlns:c16="http://schemas.microsoft.com/office/drawing/2014/chart" uri="{C3380CC4-5D6E-409C-BE32-E72D297353CC}">
              <c16:uniqueId val="{00000000-DB0F-4A39-AE34-B965D12BD87C}"/>
            </c:ext>
          </c:extLst>
        </c:ser>
        <c:ser>
          <c:idx val="1"/>
          <c:order val="1"/>
          <c:tx>
            <c:strRef>
              <c:f>'[seguimiento 9.3 Tendencias revisión N-17 2021 (2) (1) (2).xlsx]indicadores de satisfacción'!$D$161</c:f>
              <c:strCache>
                <c:ptCount val="1"/>
                <c:pt idx="0">
                  <c:v>AÑO 2019</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(2) (1) (2).xlsx]indicadores de satisfacción'!$B$162</c:f>
              <c:strCache>
                <c:ptCount val="1"/>
                <c:pt idx="0">
                  <c:v>PROCESO REGISTRO PÚBLICO</c:v>
                </c:pt>
              </c:strCache>
            </c:strRef>
          </c:cat>
          <c:val>
            <c:numRef>
              <c:f>'[seguimiento 9.3 Tendencias revisión N-17 2021 (2) (1) (2).xlsx]indicadores de satisfacción'!$D$162</c:f>
              <c:numCache>
                <c:formatCode>0.00%</c:formatCode>
                <c:ptCount val="1"/>
                <c:pt idx="0">
                  <c:v>-2.2000000000000001E-3</c:v>
                </c:pt>
              </c:numCache>
            </c:numRef>
          </c:val>
          <c:extLst>
            <c:ext xmlns:c16="http://schemas.microsoft.com/office/drawing/2014/chart" uri="{C3380CC4-5D6E-409C-BE32-E72D297353CC}">
              <c16:uniqueId val="{00000001-DB0F-4A39-AE34-B965D12BD87C}"/>
            </c:ext>
          </c:extLst>
        </c:ser>
        <c:ser>
          <c:idx val="2"/>
          <c:order val="2"/>
          <c:tx>
            <c:strRef>
              <c:f>'[seguimiento 9.3 Tendencias revisión N-17 2021 (2) (1) (2).xlsx]indicadores de satisfacción'!$E$161</c:f>
              <c:strCache>
                <c:ptCount val="1"/>
                <c:pt idx="0">
                  <c:v>AÑO 2020 </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(2) (1) (2).xlsx]indicadores de satisfacción'!$B$162</c:f>
              <c:strCache>
                <c:ptCount val="1"/>
                <c:pt idx="0">
                  <c:v>PROCESO REGISTRO PÚBLICO</c:v>
                </c:pt>
              </c:strCache>
            </c:strRef>
          </c:cat>
          <c:val>
            <c:numRef>
              <c:f>'[seguimiento 9.3 Tendencias revisión N-17 2021 (2) (1) (2).xlsx]indicadores de satisfacción'!$E$162</c:f>
              <c:numCache>
                <c:formatCode>0.00%</c:formatCode>
                <c:ptCount val="1"/>
                <c:pt idx="0">
                  <c:v>5.6500000000000002E-2</c:v>
                </c:pt>
              </c:numCache>
            </c:numRef>
          </c:val>
          <c:extLst>
            <c:ext xmlns:c16="http://schemas.microsoft.com/office/drawing/2014/chart" uri="{C3380CC4-5D6E-409C-BE32-E72D297353CC}">
              <c16:uniqueId val="{00000002-DB0F-4A39-AE34-B965D12BD87C}"/>
            </c:ext>
          </c:extLst>
        </c:ser>
        <c:ser>
          <c:idx val="3"/>
          <c:order val="3"/>
          <c:tx>
            <c:strRef>
              <c:f>'[seguimiento 9.3 Tendencias revisión N-17 2021 (2) (1) (2).xlsx]indicadores de satisfacción'!$F$161</c:f>
              <c:strCache>
                <c:ptCount val="1"/>
                <c:pt idx="0">
                  <c:v>ago-21</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(2) (1) (2).xlsx]indicadores de satisfacción'!$B$162</c:f>
              <c:strCache>
                <c:ptCount val="1"/>
                <c:pt idx="0">
                  <c:v>PROCESO REGISTRO PÚBLICO</c:v>
                </c:pt>
              </c:strCache>
            </c:strRef>
          </c:cat>
          <c:val>
            <c:numRef>
              <c:f>'[seguimiento 9.3 Tendencias revisión N-17 2021 (2) (1) (2).xlsx]indicadores de satisfacción'!$F$162</c:f>
              <c:numCache>
                <c:formatCode>0.00%</c:formatCode>
                <c:ptCount val="1"/>
                <c:pt idx="0">
                  <c:v>0.25190000000000001</c:v>
                </c:pt>
              </c:numCache>
            </c:numRef>
          </c:val>
          <c:extLst>
            <c:ext xmlns:c16="http://schemas.microsoft.com/office/drawing/2014/chart" uri="{C3380CC4-5D6E-409C-BE32-E72D297353CC}">
              <c16:uniqueId val="{00000003-DB0F-4A39-AE34-B965D12BD87C}"/>
            </c:ext>
          </c:extLst>
        </c:ser>
        <c:dLbls>
          <c:dLblPos val="inEnd"/>
          <c:showLegendKey val="0"/>
          <c:showVal val="1"/>
          <c:showCatName val="0"/>
          <c:showSerName val="0"/>
          <c:showPercent val="0"/>
          <c:showBubbleSize val="0"/>
        </c:dLbls>
        <c:gapWidth val="182"/>
        <c:axId val="426706576"/>
        <c:axId val="426706968"/>
      </c:barChart>
      <c:catAx>
        <c:axId val="4267065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426706968"/>
        <c:crosses val="autoZero"/>
        <c:auto val="1"/>
        <c:lblAlgn val="ctr"/>
        <c:lblOffset val="100"/>
        <c:noMultiLvlLbl val="0"/>
      </c:catAx>
      <c:valAx>
        <c:axId val="42670696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4267065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r>
              <a:rPr lang="en-US" sz="1800" b="1"/>
              <a:t>TENDENCIAS NO CONFORMIDADES DE AUDITORIAS INTERNAS</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s-CO"/>
        </a:p>
      </c:txPr>
    </c:title>
    <c:autoTitleDeleted val="0"/>
    <c:plotArea>
      <c:layout>
        <c:manualLayout>
          <c:layoutTarget val="inner"/>
          <c:xMode val="edge"/>
          <c:yMode val="edge"/>
          <c:x val="5.3101533780204636E-2"/>
          <c:y val="2.0847739600155128E-2"/>
          <c:w val="0.92464252287128756"/>
          <c:h val="0.71522370712677596"/>
        </c:manualLayout>
      </c:layout>
      <c:barChart>
        <c:barDir val="col"/>
        <c:grouping val="clustered"/>
        <c:varyColors val="0"/>
        <c:ser>
          <c:idx val="0"/>
          <c:order val="0"/>
          <c:tx>
            <c:strRef>
              <c:f>'[seguimiento 9.3 Tendencias revisión N-17 2021 ACTUAL.xlsx]indicadores de satisfacción'!$C$194</c:f>
              <c:strCache>
                <c:ptCount val="1"/>
                <c:pt idx="0">
                  <c:v>AÑO 2018</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ACTUAL.xlsx]indicadores de satisfacción'!$B$195:$B$208</c:f>
              <c:strCache>
                <c:ptCount val="14"/>
                <c:pt idx="0">
                  <c:v>NO CONFORMIDADES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'[seguimiento 9.3 Tendencias revisión N-17 2021 ACTUAL.xlsx]indicadores de satisfacción'!$C$195:$C$208</c:f>
              <c:numCache>
                <c:formatCode>General</c:formatCode>
                <c:ptCount val="14"/>
                <c:pt idx="1">
                  <c:v>3</c:v>
                </c:pt>
                <c:pt idx="2">
                  <c:v>1</c:v>
                </c:pt>
                <c:pt idx="3">
                  <c:v>5</c:v>
                </c:pt>
                <c:pt idx="4">
                  <c:v>1</c:v>
                </c:pt>
                <c:pt idx="5">
                  <c:v>6</c:v>
                </c:pt>
                <c:pt idx="6">
                  <c:v>6</c:v>
                </c:pt>
                <c:pt idx="7">
                  <c:v>1</c:v>
                </c:pt>
                <c:pt idx="8">
                  <c:v>5</c:v>
                </c:pt>
                <c:pt idx="9">
                  <c:v>3</c:v>
                </c:pt>
                <c:pt idx="10">
                  <c:v>2</c:v>
                </c:pt>
                <c:pt idx="11">
                  <c:v>7</c:v>
                </c:pt>
                <c:pt idx="12">
                  <c:v>4</c:v>
                </c:pt>
                <c:pt idx="13">
                  <c:v>44</c:v>
                </c:pt>
              </c:numCache>
            </c:numRef>
          </c:val>
          <c:extLst>
            <c:ext xmlns:c16="http://schemas.microsoft.com/office/drawing/2014/chart" uri="{C3380CC4-5D6E-409C-BE32-E72D297353CC}">
              <c16:uniqueId val="{00000000-9A51-4A3E-A247-3AC0EC38381D}"/>
            </c:ext>
          </c:extLst>
        </c:ser>
        <c:ser>
          <c:idx val="1"/>
          <c:order val="1"/>
          <c:tx>
            <c:strRef>
              <c:f>'[seguimiento 9.3 Tendencias revisión N-17 2021 ACTUAL.xlsx]indicadores de satisfacción'!$D$194</c:f>
              <c:strCache>
                <c:ptCount val="1"/>
                <c:pt idx="0">
                  <c:v>AÑO 2019</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ACTUAL.xlsx]indicadores de satisfacción'!$B$195:$B$208</c:f>
              <c:strCache>
                <c:ptCount val="14"/>
                <c:pt idx="0">
                  <c:v>NO CONFORMIDADES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'[seguimiento 9.3 Tendencias revisión N-17 2021 ACTUAL.xlsx]indicadores de satisfacción'!$D$195:$D$208</c:f>
              <c:numCache>
                <c:formatCode>General</c:formatCode>
                <c:ptCount val="14"/>
                <c:pt idx="1">
                  <c:v>3</c:v>
                </c:pt>
                <c:pt idx="2">
                  <c:v>1</c:v>
                </c:pt>
                <c:pt idx="3">
                  <c:v>8</c:v>
                </c:pt>
                <c:pt idx="4">
                  <c:v>1</c:v>
                </c:pt>
                <c:pt idx="5">
                  <c:v>2</c:v>
                </c:pt>
                <c:pt idx="6">
                  <c:v>8</c:v>
                </c:pt>
                <c:pt idx="7">
                  <c:v>1</c:v>
                </c:pt>
                <c:pt idx="8">
                  <c:v>4</c:v>
                </c:pt>
                <c:pt idx="9">
                  <c:v>4</c:v>
                </c:pt>
                <c:pt idx="10">
                  <c:v>3</c:v>
                </c:pt>
                <c:pt idx="11">
                  <c:v>5</c:v>
                </c:pt>
                <c:pt idx="12">
                  <c:v>4</c:v>
                </c:pt>
                <c:pt idx="13">
                  <c:v>44</c:v>
                </c:pt>
              </c:numCache>
            </c:numRef>
          </c:val>
          <c:extLst>
            <c:ext xmlns:c16="http://schemas.microsoft.com/office/drawing/2014/chart" uri="{C3380CC4-5D6E-409C-BE32-E72D297353CC}">
              <c16:uniqueId val="{00000001-9A51-4A3E-A247-3AC0EC38381D}"/>
            </c:ext>
          </c:extLst>
        </c:ser>
        <c:ser>
          <c:idx val="2"/>
          <c:order val="2"/>
          <c:tx>
            <c:strRef>
              <c:f>'[seguimiento 9.3 Tendencias revisión N-17 2021 ACTUAL.xlsx]indicadores de satisfacción'!$E$194</c:f>
              <c:strCache>
                <c:ptCount val="1"/>
                <c:pt idx="0">
                  <c:v>AÑO 2020</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ACTUAL.xlsx]indicadores de satisfacción'!$B$195:$B$208</c:f>
              <c:strCache>
                <c:ptCount val="14"/>
                <c:pt idx="0">
                  <c:v>NO CONFORMIDADES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'[seguimiento 9.3 Tendencias revisión N-17 2021 ACTUAL.xlsx]indicadores de satisfacción'!$E$195:$E$208</c:f>
              <c:numCache>
                <c:formatCode>General</c:formatCode>
                <c:ptCount val="14"/>
                <c:pt idx="1">
                  <c:v>0</c:v>
                </c:pt>
                <c:pt idx="2">
                  <c:v>0</c:v>
                </c:pt>
                <c:pt idx="3">
                  <c:v>4</c:v>
                </c:pt>
                <c:pt idx="4">
                  <c:v>7</c:v>
                </c:pt>
                <c:pt idx="5">
                  <c:v>0</c:v>
                </c:pt>
                <c:pt idx="6">
                  <c:v>2</c:v>
                </c:pt>
                <c:pt idx="7">
                  <c:v>5</c:v>
                </c:pt>
                <c:pt idx="8">
                  <c:v>4</c:v>
                </c:pt>
                <c:pt idx="9">
                  <c:v>5</c:v>
                </c:pt>
                <c:pt idx="10">
                  <c:v>1</c:v>
                </c:pt>
                <c:pt idx="11">
                  <c:v>9</c:v>
                </c:pt>
                <c:pt idx="12">
                  <c:v>3</c:v>
                </c:pt>
                <c:pt idx="13">
                  <c:v>40</c:v>
                </c:pt>
              </c:numCache>
            </c:numRef>
          </c:val>
          <c:extLst>
            <c:ext xmlns:c16="http://schemas.microsoft.com/office/drawing/2014/chart" uri="{C3380CC4-5D6E-409C-BE32-E72D297353CC}">
              <c16:uniqueId val="{00000002-9A51-4A3E-A247-3AC0EC38381D}"/>
            </c:ext>
          </c:extLst>
        </c:ser>
        <c:ser>
          <c:idx val="3"/>
          <c:order val="3"/>
          <c:tx>
            <c:strRef>
              <c:f>'[seguimiento 9.3 Tendencias revisión N-17 2021 ACTUAL.xlsx]indicadores de satisfacción'!$F$194</c:f>
              <c:strCache>
                <c:ptCount val="1"/>
                <c:pt idx="0">
                  <c:v>AÑO 2021</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ACTUAL.xlsx]indicadores de satisfacción'!$B$195:$B$208</c:f>
              <c:strCache>
                <c:ptCount val="14"/>
                <c:pt idx="0">
                  <c:v>NO CONFORMIDADES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'[seguimiento 9.3 Tendencias revisión N-17 2021 ACTUAL.xlsx]indicadores de satisfacción'!$F$195:$F$208</c:f>
              <c:numCache>
                <c:formatCode>General</c:formatCode>
                <c:ptCount val="14"/>
                <c:pt idx="1">
                  <c:v>2</c:v>
                </c:pt>
                <c:pt idx="2">
                  <c:v>0</c:v>
                </c:pt>
                <c:pt idx="3">
                  <c:v>4</c:v>
                </c:pt>
                <c:pt idx="4">
                  <c:v>5</c:v>
                </c:pt>
                <c:pt idx="5">
                  <c:v>2</c:v>
                </c:pt>
                <c:pt idx="6">
                  <c:v>2</c:v>
                </c:pt>
                <c:pt idx="7">
                  <c:v>2</c:v>
                </c:pt>
                <c:pt idx="8">
                  <c:v>3</c:v>
                </c:pt>
                <c:pt idx="9">
                  <c:v>4</c:v>
                </c:pt>
                <c:pt idx="10">
                  <c:v>3</c:v>
                </c:pt>
                <c:pt idx="11">
                  <c:v>9</c:v>
                </c:pt>
                <c:pt idx="12">
                  <c:v>0</c:v>
                </c:pt>
                <c:pt idx="13">
                  <c:v>36</c:v>
                </c:pt>
              </c:numCache>
            </c:numRef>
          </c:val>
          <c:extLst>
            <c:ext xmlns:c16="http://schemas.microsoft.com/office/drawing/2014/chart" uri="{C3380CC4-5D6E-409C-BE32-E72D297353CC}">
              <c16:uniqueId val="{00000003-9A51-4A3E-A247-3AC0EC38381D}"/>
            </c:ext>
          </c:extLst>
        </c:ser>
        <c:dLbls>
          <c:dLblPos val="inEnd"/>
          <c:showLegendKey val="0"/>
          <c:showVal val="1"/>
          <c:showCatName val="0"/>
          <c:showSerName val="0"/>
          <c:showPercent val="0"/>
          <c:showBubbleSize val="0"/>
        </c:dLbls>
        <c:gapWidth val="100"/>
        <c:overlap val="-24"/>
        <c:axId val="426056928"/>
        <c:axId val="424328888"/>
      </c:barChart>
      <c:catAx>
        <c:axId val="42605692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s-CO"/>
          </a:p>
        </c:txPr>
        <c:crossAx val="424328888"/>
        <c:crosses val="autoZero"/>
        <c:auto val="1"/>
        <c:lblAlgn val="ctr"/>
        <c:lblOffset val="100"/>
        <c:noMultiLvlLbl val="0"/>
      </c:catAx>
      <c:valAx>
        <c:axId val="4243288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4260569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r>
              <a:rPr lang="en-US" sz="2000"/>
              <a:t>TENDENCIAS OPORTUNIDADES DE MEJORA</a:t>
            </a:r>
          </a:p>
        </c:rich>
      </c:tx>
      <c:overlay val="0"/>
      <c:spPr>
        <a:noFill/>
        <a:ln>
          <a:noFill/>
        </a:ln>
        <a:effectLst/>
      </c:spPr>
      <c:txPr>
        <a:bodyPr rot="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s-CO"/>
        </a:p>
      </c:txPr>
    </c:title>
    <c:autoTitleDeleted val="0"/>
    <c:plotArea>
      <c:layout>
        <c:manualLayout>
          <c:layoutTarget val="inner"/>
          <c:xMode val="edge"/>
          <c:yMode val="edge"/>
          <c:x val="0.37266870577693206"/>
          <c:y val="0.11870372248530314"/>
          <c:w val="0.5801207899972034"/>
          <c:h val="0.81087347523292386"/>
        </c:manualLayout>
      </c:layout>
      <c:barChart>
        <c:barDir val="bar"/>
        <c:grouping val="clustered"/>
        <c:varyColors val="0"/>
        <c:ser>
          <c:idx val="0"/>
          <c:order val="0"/>
          <c:tx>
            <c:strRef>
              <c:f>'[seguimiento 9.3 Tendencias revisión N-17 2021 ACTUAL.xlsx]indicadores de satisfacción'!$C$237:$C$238</c:f>
              <c:strCache>
                <c:ptCount val="2"/>
                <c:pt idx="0">
                  <c:v>AÑO 2018</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ACTUAL.xlsx]indicadores de satisfacción'!$B$239:$B$251</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COMPRAS Y ALMACEN</c:v>
                </c:pt>
                <c:pt idx="9">
                  <c:v>TALENTO HUMANO</c:v>
                </c:pt>
                <c:pt idx="10">
                  <c:v>FINANCIERO</c:v>
                </c:pt>
                <c:pt idx="11">
                  <c:v>ATENCIÓN AL CLIENTE</c:v>
                </c:pt>
                <c:pt idx="12">
                  <c:v>TOTAL</c:v>
                </c:pt>
              </c:strCache>
            </c:strRef>
          </c:cat>
          <c:val>
            <c:numRef>
              <c:f>'[seguimiento 9.3 Tendencias revisión N-17 2021 ACTUAL.xlsx]indicadores de satisfacción'!$C$239:$C$251</c:f>
              <c:numCache>
                <c:formatCode>General</c:formatCode>
                <c:ptCount val="13"/>
                <c:pt idx="0">
                  <c:v>2</c:v>
                </c:pt>
                <c:pt idx="1">
                  <c:v>1</c:v>
                </c:pt>
                <c:pt idx="2">
                  <c:v>3</c:v>
                </c:pt>
                <c:pt idx="3">
                  <c:v>5</c:v>
                </c:pt>
                <c:pt idx="4">
                  <c:v>1</c:v>
                </c:pt>
                <c:pt idx="5">
                  <c:v>3</c:v>
                </c:pt>
                <c:pt idx="6">
                  <c:v>2</c:v>
                </c:pt>
                <c:pt idx="7">
                  <c:v>6</c:v>
                </c:pt>
                <c:pt idx="8">
                  <c:v>4</c:v>
                </c:pt>
                <c:pt idx="9">
                  <c:v>6</c:v>
                </c:pt>
                <c:pt idx="10">
                  <c:v>2</c:v>
                </c:pt>
                <c:pt idx="11">
                  <c:v>4</c:v>
                </c:pt>
                <c:pt idx="12">
                  <c:v>39</c:v>
                </c:pt>
              </c:numCache>
            </c:numRef>
          </c:val>
          <c:extLst>
            <c:ext xmlns:c16="http://schemas.microsoft.com/office/drawing/2014/chart" uri="{C3380CC4-5D6E-409C-BE32-E72D297353CC}">
              <c16:uniqueId val="{00000000-5041-4290-9B4C-C8B5026BE255}"/>
            </c:ext>
          </c:extLst>
        </c:ser>
        <c:ser>
          <c:idx val="1"/>
          <c:order val="1"/>
          <c:tx>
            <c:strRef>
              <c:f>'[seguimiento 9.3 Tendencias revisión N-17 2021 ACTUAL.xlsx]indicadores de satisfacción'!$D$237:$D$238</c:f>
              <c:strCache>
                <c:ptCount val="2"/>
                <c:pt idx="0">
                  <c:v>AÑO 2019</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ACTUAL.xlsx]indicadores de satisfacción'!$B$239:$B$251</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COMPRAS Y ALMACEN</c:v>
                </c:pt>
                <c:pt idx="9">
                  <c:v>TALENTO HUMANO</c:v>
                </c:pt>
                <c:pt idx="10">
                  <c:v>FINANCIERO</c:v>
                </c:pt>
                <c:pt idx="11">
                  <c:v>ATENCIÓN AL CLIENTE</c:v>
                </c:pt>
                <c:pt idx="12">
                  <c:v>TOTAL</c:v>
                </c:pt>
              </c:strCache>
            </c:strRef>
          </c:cat>
          <c:val>
            <c:numRef>
              <c:f>'[seguimiento 9.3 Tendencias revisión N-17 2021 ACTUAL.xlsx]indicadores de satisfacción'!$D$239:$D$251</c:f>
              <c:numCache>
                <c:formatCode>General</c:formatCode>
                <c:ptCount val="13"/>
                <c:pt idx="0">
                  <c:v>0</c:v>
                </c:pt>
                <c:pt idx="1">
                  <c:v>1</c:v>
                </c:pt>
                <c:pt idx="2">
                  <c:v>2</c:v>
                </c:pt>
                <c:pt idx="3">
                  <c:v>2</c:v>
                </c:pt>
                <c:pt idx="4">
                  <c:v>4</c:v>
                </c:pt>
                <c:pt idx="5">
                  <c:v>2</c:v>
                </c:pt>
                <c:pt idx="6">
                  <c:v>4</c:v>
                </c:pt>
                <c:pt idx="7">
                  <c:v>3</c:v>
                </c:pt>
                <c:pt idx="8">
                  <c:v>1</c:v>
                </c:pt>
                <c:pt idx="9">
                  <c:v>4</c:v>
                </c:pt>
                <c:pt idx="10">
                  <c:v>2</c:v>
                </c:pt>
                <c:pt idx="11">
                  <c:v>7</c:v>
                </c:pt>
                <c:pt idx="12">
                  <c:v>32</c:v>
                </c:pt>
              </c:numCache>
            </c:numRef>
          </c:val>
          <c:extLst>
            <c:ext xmlns:c16="http://schemas.microsoft.com/office/drawing/2014/chart" uri="{C3380CC4-5D6E-409C-BE32-E72D297353CC}">
              <c16:uniqueId val="{00000001-5041-4290-9B4C-C8B5026BE255}"/>
            </c:ext>
          </c:extLst>
        </c:ser>
        <c:ser>
          <c:idx val="2"/>
          <c:order val="2"/>
          <c:tx>
            <c:strRef>
              <c:f>'[seguimiento 9.3 Tendencias revisión N-17 2021 ACTUAL.xlsx]indicadores de satisfacción'!$E$237:$E$238</c:f>
              <c:strCache>
                <c:ptCount val="2"/>
                <c:pt idx="0">
                  <c:v>AÑO 2020 </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ACTUAL.xlsx]indicadores de satisfacción'!$B$239:$B$251</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COMPRAS Y ALMACEN</c:v>
                </c:pt>
                <c:pt idx="9">
                  <c:v>TALENTO HUMANO</c:v>
                </c:pt>
                <c:pt idx="10">
                  <c:v>FINANCIERO</c:v>
                </c:pt>
                <c:pt idx="11">
                  <c:v>ATENCIÓN AL CLIENTE</c:v>
                </c:pt>
                <c:pt idx="12">
                  <c:v>TOTAL</c:v>
                </c:pt>
              </c:strCache>
            </c:strRef>
          </c:cat>
          <c:val>
            <c:numRef>
              <c:f>'[seguimiento 9.3 Tendencias revisión N-17 2021 ACTUAL.xlsx]indicadores de satisfacción'!$E$239:$E$251</c:f>
              <c:numCache>
                <c:formatCode>General</c:formatCode>
                <c:ptCount val="13"/>
                <c:pt idx="0">
                  <c:v>4</c:v>
                </c:pt>
                <c:pt idx="1">
                  <c:v>2</c:v>
                </c:pt>
                <c:pt idx="2">
                  <c:v>2</c:v>
                </c:pt>
                <c:pt idx="3">
                  <c:v>4</c:v>
                </c:pt>
                <c:pt idx="4">
                  <c:v>3</c:v>
                </c:pt>
                <c:pt idx="5">
                  <c:v>2</c:v>
                </c:pt>
                <c:pt idx="6">
                  <c:v>2</c:v>
                </c:pt>
                <c:pt idx="7">
                  <c:v>2</c:v>
                </c:pt>
                <c:pt idx="8">
                  <c:v>2</c:v>
                </c:pt>
                <c:pt idx="9">
                  <c:v>2</c:v>
                </c:pt>
                <c:pt idx="10">
                  <c:v>4</c:v>
                </c:pt>
                <c:pt idx="11">
                  <c:v>7</c:v>
                </c:pt>
                <c:pt idx="12">
                  <c:v>36</c:v>
                </c:pt>
              </c:numCache>
            </c:numRef>
          </c:val>
          <c:extLst>
            <c:ext xmlns:c16="http://schemas.microsoft.com/office/drawing/2014/chart" uri="{C3380CC4-5D6E-409C-BE32-E72D297353CC}">
              <c16:uniqueId val="{00000002-5041-4290-9B4C-C8B5026BE255}"/>
            </c:ext>
          </c:extLst>
        </c:ser>
        <c:ser>
          <c:idx val="3"/>
          <c:order val="3"/>
          <c:tx>
            <c:strRef>
              <c:f>'[seguimiento 9.3 Tendencias revisión N-17 2021 ACTUAL.xlsx]indicadores de satisfacción'!$F$237:$F$238</c:f>
              <c:strCache>
                <c:ptCount val="2"/>
                <c:pt idx="0">
                  <c:v>AÑO 2021</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ACTUAL.xlsx]indicadores de satisfacción'!$B$239:$B$251</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COMPRAS Y ALMACEN</c:v>
                </c:pt>
                <c:pt idx="9">
                  <c:v>TALENTO HUMANO</c:v>
                </c:pt>
                <c:pt idx="10">
                  <c:v>FINANCIERO</c:v>
                </c:pt>
                <c:pt idx="11">
                  <c:v>ATENCIÓN AL CLIENTE</c:v>
                </c:pt>
                <c:pt idx="12">
                  <c:v>TOTAL</c:v>
                </c:pt>
              </c:strCache>
            </c:strRef>
          </c:cat>
          <c:val>
            <c:numRef>
              <c:f>'[seguimiento 9.3 Tendencias revisión N-17 2021 ACTUAL.xlsx]indicadores de satisfacción'!$F$239:$F$251</c:f>
              <c:numCache>
                <c:formatCode>General</c:formatCode>
                <c:ptCount val="13"/>
                <c:pt idx="0">
                  <c:v>2</c:v>
                </c:pt>
                <c:pt idx="1">
                  <c:v>1</c:v>
                </c:pt>
                <c:pt idx="2">
                  <c:v>2</c:v>
                </c:pt>
                <c:pt idx="3">
                  <c:v>2</c:v>
                </c:pt>
                <c:pt idx="4">
                  <c:v>2</c:v>
                </c:pt>
                <c:pt idx="5">
                  <c:v>1</c:v>
                </c:pt>
                <c:pt idx="6">
                  <c:v>4</c:v>
                </c:pt>
                <c:pt idx="7">
                  <c:v>1</c:v>
                </c:pt>
                <c:pt idx="8">
                  <c:v>2</c:v>
                </c:pt>
                <c:pt idx="9">
                  <c:v>1</c:v>
                </c:pt>
                <c:pt idx="10">
                  <c:v>4</c:v>
                </c:pt>
                <c:pt idx="11">
                  <c:v>3</c:v>
                </c:pt>
                <c:pt idx="12">
                  <c:v>25</c:v>
                </c:pt>
              </c:numCache>
            </c:numRef>
          </c:val>
          <c:extLst>
            <c:ext xmlns:c16="http://schemas.microsoft.com/office/drawing/2014/chart" uri="{C3380CC4-5D6E-409C-BE32-E72D297353CC}">
              <c16:uniqueId val="{00000003-5041-4290-9B4C-C8B5026BE255}"/>
            </c:ext>
          </c:extLst>
        </c:ser>
        <c:dLbls>
          <c:showLegendKey val="0"/>
          <c:showVal val="0"/>
          <c:showCatName val="0"/>
          <c:showSerName val="0"/>
          <c:showPercent val="0"/>
          <c:showBubbleSize val="0"/>
        </c:dLbls>
        <c:gapWidth val="115"/>
        <c:axId val="424329672"/>
        <c:axId val="424330064"/>
      </c:barChart>
      <c:catAx>
        <c:axId val="424329672"/>
        <c:scaling>
          <c:orientation val="maxMin"/>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s-CO"/>
          </a:p>
        </c:txPr>
        <c:crossAx val="424330064"/>
        <c:crosses val="autoZero"/>
        <c:auto val="1"/>
        <c:lblAlgn val="ctr"/>
        <c:lblOffset val="100"/>
        <c:noMultiLvlLbl val="0"/>
      </c:catAx>
      <c:valAx>
        <c:axId val="424330064"/>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4243296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none" spc="20" baseline="0">
                <a:solidFill>
                  <a:schemeClr val="tx1">
                    <a:lumMod val="50000"/>
                    <a:lumOff val="50000"/>
                  </a:schemeClr>
                </a:solidFill>
                <a:latin typeface="+mn-lt"/>
                <a:ea typeface="+mn-ea"/>
                <a:cs typeface="+mn-cs"/>
              </a:defRPr>
            </a:pPr>
            <a:r>
              <a:rPr lang="es-CO" b="1"/>
              <a:t>TENDENCIA</a:t>
            </a:r>
            <a:r>
              <a:rPr lang="es-CO" b="1" baseline="0"/>
              <a:t> DE DESEMPEÑO DE PROVEDORES EXTERNOS</a:t>
            </a:r>
            <a:endParaRPr lang="es-CO" b="1"/>
          </a:p>
        </c:rich>
      </c:tx>
      <c:overlay val="0"/>
      <c:spPr>
        <a:noFill/>
        <a:ln>
          <a:noFill/>
        </a:ln>
        <a:effectLst/>
      </c:spPr>
      <c:txPr>
        <a:bodyPr rot="0" spcFirstLastPara="1" vertOverflow="ellipsis" vert="horz" wrap="square" anchor="ctr" anchorCtr="1"/>
        <a:lstStyle/>
        <a:p>
          <a:pPr>
            <a:defRPr sz="1400" b="1" i="0" u="none" strike="noStrike" kern="1200" cap="none" spc="20" baseline="0">
              <a:solidFill>
                <a:schemeClr val="tx1">
                  <a:lumMod val="50000"/>
                  <a:lumOff val="50000"/>
                </a:schemeClr>
              </a:solidFill>
              <a:latin typeface="+mn-lt"/>
              <a:ea typeface="+mn-ea"/>
              <a:cs typeface="+mn-cs"/>
            </a:defRPr>
          </a:pPr>
          <a:endParaRPr lang="es-CO"/>
        </a:p>
      </c:txPr>
    </c:title>
    <c:autoTitleDeleted val="0"/>
    <c:plotArea>
      <c:layout/>
      <c:barChart>
        <c:barDir val="col"/>
        <c:grouping val="clustered"/>
        <c:varyColors val="0"/>
        <c:ser>
          <c:idx val="0"/>
          <c:order val="0"/>
          <c:tx>
            <c:strRef>
              <c:f>'[seguimiento 9.3 Tendencias revisión N-17 2021 ACTUAL.xlsx]indicadores de satisfacción'!$C$317</c:f>
              <c:strCache>
                <c:ptCount val="1"/>
                <c:pt idx="0">
                  <c:v>AÑO 2018</c:v>
                </c:pt>
              </c:strCache>
            </c:strRef>
          </c:tx>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50000"/>
                        <a:lumOff val="50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ACTUAL.xlsx]indicadores de satisfacción'!$B$318</c:f>
              <c:strCache>
                <c:ptCount val="1"/>
                <c:pt idx="0">
                  <c:v>RESULTADOS DE REEVALUACIÓN</c:v>
                </c:pt>
              </c:strCache>
            </c:strRef>
          </c:cat>
          <c:val>
            <c:numRef>
              <c:f>'[seguimiento 9.3 Tendencias revisión N-17 2021 ACTUAL.xlsx]indicadores de satisfacción'!$C$318</c:f>
              <c:numCache>
                <c:formatCode>0%</c:formatCode>
                <c:ptCount val="1"/>
                <c:pt idx="0">
                  <c:v>0.92</c:v>
                </c:pt>
              </c:numCache>
            </c:numRef>
          </c:val>
          <c:extLst>
            <c:ext xmlns:c16="http://schemas.microsoft.com/office/drawing/2014/chart" uri="{C3380CC4-5D6E-409C-BE32-E72D297353CC}">
              <c16:uniqueId val="{00000000-767D-4B1B-8431-954F1A6B09D6}"/>
            </c:ext>
          </c:extLst>
        </c:ser>
        <c:ser>
          <c:idx val="1"/>
          <c:order val="1"/>
          <c:tx>
            <c:strRef>
              <c:f>'[seguimiento 9.3 Tendencias revisión N-17 2021 ACTUAL.xlsx]indicadores de satisfacción'!$D$317</c:f>
              <c:strCache>
                <c:ptCount val="1"/>
                <c:pt idx="0">
                  <c:v>AÑO 2019</c:v>
                </c:pt>
              </c:strCache>
            </c:strRef>
          </c:tx>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50000"/>
                        <a:lumOff val="50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ACTUAL.xlsx]indicadores de satisfacción'!$B$318</c:f>
              <c:strCache>
                <c:ptCount val="1"/>
                <c:pt idx="0">
                  <c:v>RESULTADOS DE REEVALUACIÓN</c:v>
                </c:pt>
              </c:strCache>
            </c:strRef>
          </c:cat>
          <c:val>
            <c:numRef>
              <c:f>'[seguimiento 9.3 Tendencias revisión N-17 2021 ACTUAL.xlsx]indicadores de satisfacción'!$D$318</c:f>
              <c:numCache>
                <c:formatCode>0.00%</c:formatCode>
                <c:ptCount val="1"/>
                <c:pt idx="0">
                  <c:v>0.95730000000000004</c:v>
                </c:pt>
              </c:numCache>
            </c:numRef>
          </c:val>
          <c:extLst>
            <c:ext xmlns:c16="http://schemas.microsoft.com/office/drawing/2014/chart" uri="{C3380CC4-5D6E-409C-BE32-E72D297353CC}">
              <c16:uniqueId val="{00000001-767D-4B1B-8431-954F1A6B09D6}"/>
            </c:ext>
          </c:extLst>
        </c:ser>
        <c:ser>
          <c:idx val="2"/>
          <c:order val="2"/>
          <c:tx>
            <c:strRef>
              <c:f>'[seguimiento 9.3 Tendencias revisión N-17 2021 ACTUAL.xlsx]indicadores de satisfacción'!$E$317</c:f>
              <c:strCache>
                <c:ptCount val="1"/>
                <c:pt idx="0">
                  <c:v>AÑO 2020</c:v>
                </c:pt>
              </c:strCache>
            </c:strRef>
          </c:tx>
          <c:spPr>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9525" cap="flat" cmpd="sng" algn="ctr">
              <a:solidFill>
                <a:schemeClr val="accent3">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50000"/>
                        <a:lumOff val="50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ACTUAL.xlsx]indicadores de satisfacción'!$B$318</c:f>
              <c:strCache>
                <c:ptCount val="1"/>
                <c:pt idx="0">
                  <c:v>RESULTADOS DE REEVALUACIÓN</c:v>
                </c:pt>
              </c:strCache>
            </c:strRef>
          </c:cat>
          <c:val>
            <c:numRef>
              <c:f>'[seguimiento 9.3 Tendencias revisión N-17 2021 ACTUAL.xlsx]indicadores de satisfacción'!$E$318</c:f>
              <c:numCache>
                <c:formatCode>0.00%</c:formatCode>
                <c:ptCount val="1"/>
                <c:pt idx="0">
                  <c:v>0.95069999999999999</c:v>
                </c:pt>
              </c:numCache>
            </c:numRef>
          </c:val>
          <c:extLst>
            <c:ext xmlns:c16="http://schemas.microsoft.com/office/drawing/2014/chart" uri="{C3380CC4-5D6E-409C-BE32-E72D297353CC}">
              <c16:uniqueId val="{00000002-767D-4B1B-8431-954F1A6B09D6}"/>
            </c:ext>
          </c:extLst>
        </c:ser>
        <c:dLbls>
          <c:dLblPos val="outEnd"/>
          <c:showLegendKey val="0"/>
          <c:showVal val="1"/>
          <c:showCatName val="0"/>
          <c:showSerName val="0"/>
          <c:showPercent val="0"/>
          <c:showBubbleSize val="0"/>
        </c:dLbls>
        <c:gapWidth val="100"/>
        <c:overlap val="-24"/>
        <c:axId val="575868200"/>
        <c:axId val="575872464"/>
      </c:barChart>
      <c:catAx>
        <c:axId val="575868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50000"/>
                    <a:lumOff val="50000"/>
                  </a:schemeClr>
                </a:solidFill>
                <a:latin typeface="+mn-lt"/>
                <a:ea typeface="+mn-ea"/>
                <a:cs typeface="+mn-cs"/>
              </a:defRPr>
            </a:pPr>
            <a:endParaRPr lang="es-CO"/>
          </a:p>
        </c:txPr>
        <c:crossAx val="575872464"/>
        <c:crosses val="autoZero"/>
        <c:auto val="1"/>
        <c:lblAlgn val="ctr"/>
        <c:lblOffset val="100"/>
        <c:noMultiLvlLbl val="0"/>
      </c:catAx>
      <c:valAx>
        <c:axId val="5758724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s-CO"/>
          </a:p>
        </c:txPr>
        <c:crossAx val="5758682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1" i="0" u="none" strike="noStrike" kern="1200" baseline="0">
              <a:solidFill>
                <a:schemeClr val="tx1">
                  <a:lumMod val="50000"/>
                  <a:lumOff val="50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r>
              <a:rPr lang="en-US" b="1"/>
              <a:t>TENDENCIAS DEMANDA</a:t>
            </a:r>
            <a:r>
              <a:rPr lang="en-US" b="1" baseline="0"/>
              <a:t> DE SERVICIOS VIRTUALES META 5%</a:t>
            </a:r>
            <a:r>
              <a:rPr lang="en-US" b="1"/>
              <a:t> </a:t>
            </a:r>
          </a:p>
        </c:rich>
      </c:tx>
      <c:overlay val="0"/>
      <c:spPr>
        <a:noFill/>
        <a:ln>
          <a:noFill/>
        </a:ln>
        <a:effectLst/>
      </c:spPr>
      <c:txPr>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endParaRPr lang="es-CO"/>
        </a:p>
      </c:txPr>
    </c:title>
    <c:autoTitleDeleted val="0"/>
    <c:plotArea>
      <c:layout>
        <c:manualLayout>
          <c:layoutTarget val="inner"/>
          <c:xMode val="edge"/>
          <c:yMode val="edge"/>
          <c:x val="7.5554131364367699E-2"/>
          <c:y val="0.1791601908971425"/>
          <c:w val="0.92444586863563227"/>
          <c:h val="0.54339883537929634"/>
        </c:manualLayout>
      </c:layout>
      <c:barChart>
        <c:barDir val="col"/>
        <c:grouping val="clustered"/>
        <c:varyColors val="0"/>
        <c:ser>
          <c:idx val="0"/>
          <c:order val="0"/>
          <c:tx>
            <c:strRef>
              <c:f>'[seguimiento 9.3 Tendencias revisión N-17 2021 (2) (1) (2).xlsx]indicadores de satisfacción'!$C$289</c:f>
              <c:strCache>
                <c:ptCount val="1"/>
                <c:pt idx="0">
                  <c:v>AÑO 2018</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(2) (1) (2).xlsx]indicadores de satisfacción'!$B$290</c:f>
              <c:strCache>
                <c:ptCount val="1"/>
                <c:pt idx="0">
                  <c:v>PROCESO ATENCIÓN AL CLIENTE</c:v>
                </c:pt>
              </c:strCache>
            </c:strRef>
          </c:cat>
          <c:val>
            <c:numRef>
              <c:f>'[seguimiento 9.3 Tendencias revisión N-17 2021 (2) (1) (2).xlsx]indicadores de satisfacción'!$C$290</c:f>
              <c:numCache>
                <c:formatCode>0%</c:formatCode>
                <c:ptCount val="1"/>
                <c:pt idx="0">
                  <c:v>0.02</c:v>
                </c:pt>
              </c:numCache>
            </c:numRef>
          </c:val>
          <c:extLst>
            <c:ext xmlns:c16="http://schemas.microsoft.com/office/drawing/2014/chart" uri="{C3380CC4-5D6E-409C-BE32-E72D297353CC}">
              <c16:uniqueId val="{00000000-F065-49A6-AE88-0E8A4175BF38}"/>
            </c:ext>
          </c:extLst>
        </c:ser>
        <c:ser>
          <c:idx val="1"/>
          <c:order val="1"/>
          <c:tx>
            <c:strRef>
              <c:f>'[seguimiento 9.3 Tendencias revisión N-17 2021 (2) (1) (2).xlsx]indicadores de satisfacción'!$D$289</c:f>
              <c:strCache>
                <c:ptCount val="1"/>
                <c:pt idx="0">
                  <c:v>AÑO 2019</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(2) (1) (2).xlsx]indicadores de satisfacción'!$B$290</c:f>
              <c:strCache>
                <c:ptCount val="1"/>
                <c:pt idx="0">
                  <c:v>PROCESO ATENCIÓN AL CLIENTE</c:v>
                </c:pt>
              </c:strCache>
            </c:strRef>
          </c:cat>
          <c:val>
            <c:numRef>
              <c:f>'[seguimiento 9.3 Tendencias revisión N-17 2021 (2) (1) (2).xlsx]indicadores de satisfacción'!$D$290</c:f>
              <c:numCache>
                <c:formatCode>0.00%</c:formatCode>
                <c:ptCount val="1"/>
                <c:pt idx="0">
                  <c:v>5.67E-2</c:v>
                </c:pt>
              </c:numCache>
            </c:numRef>
          </c:val>
          <c:extLst>
            <c:ext xmlns:c16="http://schemas.microsoft.com/office/drawing/2014/chart" uri="{C3380CC4-5D6E-409C-BE32-E72D297353CC}">
              <c16:uniqueId val="{00000001-F065-49A6-AE88-0E8A4175BF38}"/>
            </c:ext>
          </c:extLst>
        </c:ser>
        <c:ser>
          <c:idx val="2"/>
          <c:order val="2"/>
          <c:tx>
            <c:strRef>
              <c:f>'[seguimiento 9.3 Tendencias revisión N-17 2021 (2) (1) (2).xlsx]indicadores de satisfacción'!$E$289</c:f>
              <c:strCache>
                <c:ptCount val="1"/>
                <c:pt idx="0">
                  <c:v>AÑO 2020 </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(2) (1) (2).xlsx]indicadores de satisfacción'!$B$290</c:f>
              <c:strCache>
                <c:ptCount val="1"/>
                <c:pt idx="0">
                  <c:v>PROCESO ATENCIÓN AL CLIENTE</c:v>
                </c:pt>
              </c:strCache>
            </c:strRef>
          </c:cat>
          <c:val>
            <c:numRef>
              <c:f>'[seguimiento 9.3 Tendencias revisión N-17 2021 (2) (1) (2).xlsx]indicadores de satisfacción'!$E$290</c:f>
              <c:numCache>
                <c:formatCode>0.00%</c:formatCode>
                <c:ptCount val="1"/>
                <c:pt idx="0">
                  <c:v>0.1993</c:v>
                </c:pt>
              </c:numCache>
            </c:numRef>
          </c:val>
          <c:extLst>
            <c:ext xmlns:c16="http://schemas.microsoft.com/office/drawing/2014/chart" uri="{C3380CC4-5D6E-409C-BE32-E72D297353CC}">
              <c16:uniqueId val="{00000002-F065-49A6-AE88-0E8A4175BF38}"/>
            </c:ext>
          </c:extLst>
        </c:ser>
        <c:ser>
          <c:idx val="3"/>
          <c:order val="3"/>
          <c:tx>
            <c:strRef>
              <c:f>'[seguimiento 9.3 Tendencias revisión N-17 2021 (2) (1) (2).xlsx]indicadores de satisfacción'!$F$289</c:f>
              <c:strCache>
                <c:ptCount val="1"/>
                <c:pt idx="0">
                  <c:v>jun-21</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(2) (1) (2).xlsx]indicadores de satisfacción'!$B$290</c:f>
              <c:strCache>
                <c:ptCount val="1"/>
                <c:pt idx="0">
                  <c:v>PROCESO ATENCIÓN AL CLIENTE</c:v>
                </c:pt>
              </c:strCache>
            </c:strRef>
          </c:cat>
          <c:val>
            <c:numRef>
              <c:f>'[seguimiento 9.3 Tendencias revisión N-17 2021 (2) (1) (2).xlsx]indicadores de satisfacción'!$F$290</c:f>
              <c:numCache>
                <c:formatCode>0.00%</c:formatCode>
                <c:ptCount val="1"/>
                <c:pt idx="0">
                  <c:v>0.18729999999999999</c:v>
                </c:pt>
              </c:numCache>
            </c:numRef>
          </c:val>
          <c:extLst>
            <c:ext xmlns:c16="http://schemas.microsoft.com/office/drawing/2014/chart" uri="{C3380CC4-5D6E-409C-BE32-E72D297353CC}">
              <c16:uniqueId val="{00000003-F065-49A6-AE88-0E8A4175BF38}"/>
            </c:ext>
          </c:extLst>
        </c:ser>
        <c:dLbls>
          <c:dLblPos val="inEnd"/>
          <c:showLegendKey val="0"/>
          <c:showVal val="1"/>
          <c:showCatName val="0"/>
          <c:showSerName val="0"/>
          <c:showPercent val="0"/>
          <c:showBubbleSize val="0"/>
        </c:dLbls>
        <c:gapWidth val="80"/>
        <c:overlap val="25"/>
        <c:axId val="253727464"/>
        <c:axId val="253727856"/>
      </c:barChart>
      <c:catAx>
        <c:axId val="253727464"/>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cap="none" spc="20" normalizeH="0" baseline="0">
                <a:solidFill>
                  <a:schemeClr val="tx1">
                    <a:lumMod val="65000"/>
                    <a:lumOff val="35000"/>
                  </a:schemeClr>
                </a:solidFill>
                <a:latin typeface="+mn-lt"/>
                <a:ea typeface="+mn-ea"/>
                <a:cs typeface="+mn-cs"/>
              </a:defRPr>
            </a:pPr>
            <a:endParaRPr lang="es-CO"/>
          </a:p>
        </c:txPr>
        <c:crossAx val="253727856"/>
        <c:crosses val="autoZero"/>
        <c:auto val="1"/>
        <c:lblAlgn val="ctr"/>
        <c:lblOffset val="100"/>
        <c:noMultiLvlLbl val="0"/>
      </c:catAx>
      <c:valAx>
        <c:axId val="253727856"/>
        <c:scaling>
          <c:orientation val="minMax"/>
        </c:scaling>
        <c:delete val="0"/>
        <c:axPos val="l"/>
        <c:majorGridlines>
          <c:spPr>
            <a:ln w="9525" cap="flat" cmpd="sng" algn="ctr">
              <a:solidFill>
                <a:schemeClr val="tx1">
                  <a:lumMod val="5000"/>
                  <a:lumOff val="9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spc="20" baseline="0">
                <a:solidFill>
                  <a:schemeClr val="tx1">
                    <a:lumMod val="65000"/>
                    <a:lumOff val="35000"/>
                  </a:schemeClr>
                </a:solidFill>
                <a:latin typeface="+mn-lt"/>
                <a:ea typeface="+mn-ea"/>
                <a:cs typeface="+mn-cs"/>
              </a:defRPr>
            </a:pPr>
            <a:endParaRPr lang="es-CO"/>
          </a:p>
        </c:txPr>
        <c:crossAx val="2537274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a:t>TENDENCIAS-OBJETIVOS DE  CALIDAD</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CO"/>
        </a:p>
      </c:txPr>
    </c:title>
    <c:autoTitleDeleted val="0"/>
    <c:plotArea>
      <c:layout/>
      <c:barChart>
        <c:barDir val="bar"/>
        <c:grouping val="clustered"/>
        <c:varyColors val="0"/>
        <c:ser>
          <c:idx val="0"/>
          <c:order val="0"/>
          <c:tx>
            <c:strRef>
              <c:f>'[seguimiento 9.3 Tendencias revisión N-17 2021 (2) (1) (2).xlsx]indicadores de satisfacción'!$C$17</c:f>
              <c:strCache>
                <c:ptCount val="1"/>
                <c:pt idx="0">
                  <c:v>AÑO 2018</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(2) (1) (2).xlsx]indicadores de satisfacción'!$B$18:$B$22</c:f>
              <c:strCache>
                <c:ptCount val="5"/>
                <c:pt idx="0">
                  <c:v>1. Mantener el talento humano competente</c:v>
                </c:pt>
                <c:pt idx="1">
                  <c:v>2. Mejorar continuamente nuestros procesosy mantener la eficacia del sistema de gestión de la calidad</c:v>
                </c:pt>
                <c:pt idx="2">
                  <c:v>3. Liderar un crecimiento Constante</c:v>
                </c:pt>
                <c:pt idx="3">
                  <c:v>4. Mantener una alta calificación en cuánto a la satisfacción de nuestros clientes</c:v>
                </c:pt>
                <c:pt idx="4">
                  <c:v>Total</c:v>
                </c:pt>
              </c:strCache>
            </c:strRef>
          </c:cat>
          <c:val>
            <c:numRef>
              <c:f>'[seguimiento 9.3 Tendencias revisión N-17 2021 (2) (1) (2).xlsx]indicadores de satisfacción'!$C$18:$C$22</c:f>
              <c:numCache>
                <c:formatCode>0%</c:formatCode>
                <c:ptCount val="5"/>
                <c:pt idx="0">
                  <c:v>1</c:v>
                </c:pt>
                <c:pt idx="1">
                  <c:v>1</c:v>
                </c:pt>
                <c:pt idx="2" formatCode="0.00%">
                  <c:v>0.81810000000000005</c:v>
                </c:pt>
                <c:pt idx="3">
                  <c:v>1</c:v>
                </c:pt>
                <c:pt idx="4">
                  <c:v>0.95</c:v>
                </c:pt>
              </c:numCache>
            </c:numRef>
          </c:val>
          <c:extLst>
            <c:ext xmlns:c16="http://schemas.microsoft.com/office/drawing/2014/chart" uri="{C3380CC4-5D6E-409C-BE32-E72D297353CC}">
              <c16:uniqueId val="{00000000-76CA-4EA7-B243-99C7586841AB}"/>
            </c:ext>
          </c:extLst>
        </c:ser>
        <c:ser>
          <c:idx val="1"/>
          <c:order val="1"/>
          <c:tx>
            <c:strRef>
              <c:f>'[seguimiento 9.3 Tendencias revisión N-17 2021 (2) (1) (2).xlsx]indicadores de satisfacción'!$D$17</c:f>
              <c:strCache>
                <c:ptCount val="1"/>
                <c:pt idx="0">
                  <c:v>AÑO 2019</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(2) (1) (2).xlsx]indicadores de satisfacción'!$B$18:$B$22</c:f>
              <c:strCache>
                <c:ptCount val="5"/>
                <c:pt idx="0">
                  <c:v>1. Mantener el talento humano competente</c:v>
                </c:pt>
                <c:pt idx="1">
                  <c:v>2. Mejorar continuamente nuestros procesosy mantener la eficacia del sistema de gestión de la calidad</c:v>
                </c:pt>
                <c:pt idx="2">
                  <c:v>3. Liderar un crecimiento Constante</c:v>
                </c:pt>
                <c:pt idx="3">
                  <c:v>4. Mantener una alta calificación en cuánto a la satisfacción de nuestros clientes</c:v>
                </c:pt>
                <c:pt idx="4">
                  <c:v>Total</c:v>
                </c:pt>
              </c:strCache>
            </c:strRef>
          </c:cat>
          <c:val>
            <c:numRef>
              <c:f>'[seguimiento 9.3 Tendencias revisión N-17 2021 (2) (1) (2).xlsx]indicadores de satisfacción'!$D$18:$D$22</c:f>
              <c:numCache>
                <c:formatCode>0%</c:formatCode>
                <c:ptCount val="5"/>
                <c:pt idx="0">
                  <c:v>1</c:v>
                </c:pt>
                <c:pt idx="1">
                  <c:v>1</c:v>
                </c:pt>
                <c:pt idx="2">
                  <c:v>1</c:v>
                </c:pt>
                <c:pt idx="3">
                  <c:v>1</c:v>
                </c:pt>
                <c:pt idx="4">
                  <c:v>1</c:v>
                </c:pt>
              </c:numCache>
            </c:numRef>
          </c:val>
          <c:extLst>
            <c:ext xmlns:c16="http://schemas.microsoft.com/office/drawing/2014/chart" uri="{C3380CC4-5D6E-409C-BE32-E72D297353CC}">
              <c16:uniqueId val="{00000001-76CA-4EA7-B243-99C7586841AB}"/>
            </c:ext>
          </c:extLst>
        </c:ser>
        <c:ser>
          <c:idx val="2"/>
          <c:order val="2"/>
          <c:tx>
            <c:strRef>
              <c:f>'[seguimiento 9.3 Tendencias revisión N-17 2021 (2) (1) (2).xlsx]indicadores de satisfacción'!$E$17</c:f>
              <c:strCache>
                <c:ptCount val="1"/>
                <c:pt idx="0">
                  <c:v>AÑO 2020</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(2) (1) (2).xlsx]indicadores de satisfacción'!$B$18:$B$22</c:f>
              <c:strCache>
                <c:ptCount val="5"/>
                <c:pt idx="0">
                  <c:v>1. Mantener el talento humano competente</c:v>
                </c:pt>
                <c:pt idx="1">
                  <c:v>2. Mejorar continuamente nuestros procesosy mantener la eficacia del sistema de gestión de la calidad</c:v>
                </c:pt>
                <c:pt idx="2">
                  <c:v>3. Liderar un crecimiento Constante</c:v>
                </c:pt>
                <c:pt idx="3">
                  <c:v>4. Mantener una alta calificación en cuánto a la satisfacción de nuestros clientes</c:v>
                </c:pt>
                <c:pt idx="4">
                  <c:v>Total</c:v>
                </c:pt>
              </c:strCache>
            </c:strRef>
          </c:cat>
          <c:val>
            <c:numRef>
              <c:f>'[seguimiento 9.3 Tendencias revisión N-17 2021 (2) (1) (2).xlsx]indicadores de satisfacción'!$E$18:$E$22</c:f>
              <c:numCache>
                <c:formatCode>0%</c:formatCode>
                <c:ptCount val="5"/>
                <c:pt idx="0">
                  <c:v>1</c:v>
                </c:pt>
                <c:pt idx="1">
                  <c:v>1</c:v>
                </c:pt>
                <c:pt idx="2" formatCode="0.00%">
                  <c:v>0.88880000000000003</c:v>
                </c:pt>
                <c:pt idx="3">
                  <c:v>1</c:v>
                </c:pt>
                <c:pt idx="4" formatCode="0.00%">
                  <c:v>0.97219999999999995</c:v>
                </c:pt>
              </c:numCache>
            </c:numRef>
          </c:val>
          <c:extLst>
            <c:ext xmlns:c16="http://schemas.microsoft.com/office/drawing/2014/chart" uri="{C3380CC4-5D6E-409C-BE32-E72D297353CC}">
              <c16:uniqueId val="{00000002-76CA-4EA7-B243-99C7586841AB}"/>
            </c:ext>
          </c:extLst>
        </c:ser>
        <c:ser>
          <c:idx val="3"/>
          <c:order val="3"/>
          <c:tx>
            <c:strRef>
              <c:f>'[seguimiento 9.3 Tendencias revisión N-17 2021 (2) (1) (2).xlsx]indicadores de satisfacción'!$F$17</c:f>
              <c:strCache>
                <c:ptCount val="1"/>
                <c:pt idx="0">
                  <c:v>ago-21</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(2) (1) (2).xlsx]indicadores de satisfacción'!$B$18:$B$22</c:f>
              <c:strCache>
                <c:ptCount val="5"/>
                <c:pt idx="0">
                  <c:v>1. Mantener el talento humano competente</c:v>
                </c:pt>
                <c:pt idx="1">
                  <c:v>2. Mejorar continuamente nuestros procesosy mantener la eficacia del sistema de gestión de la calidad</c:v>
                </c:pt>
                <c:pt idx="2">
                  <c:v>3. Liderar un crecimiento Constante</c:v>
                </c:pt>
                <c:pt idx="3">
                  <c:v>4. Mantener una alta calificación en cuánto a la satisfacción de nuestros clientes</c:v>
                </c:pt>
                <c:pt idx="4">
                  <c:v>Total</c:v>
                </c:pt>
              </c:strCache>
            </c:strRef>
          </c:cat>
          <c:val>
            <c:numRef>
              <c:f>'[seguimiento 9.3 Tendencias revisión N-17 2021 (2) (1) (2).xlsx]indicadores de satisfacción'!$F$18:$F$22</c:f>
              <c:numCache>
                <c:formatCode>0%</c:formatCode>
                <c:ptCount val="5"/>
                <c:pt idx="0">
                  <c:v>0.35</c:v>
                </c:pt>
                <c:pt idx="1">
                  <c:v>0.5</c:v>
                </c:pt>
                <c:pt idx="2">
                  <c:v>0.7</c:v>
                </c:pt>
                <c:pt idx="3">
                  <c:v>0.5</c:v>
                </c:pt>
                <c:pt idx="4">
                  <c:v>0.51</c:v>
                </c:pt>
              </c:numCache>
            </c:numRef>
          </c:val>
          <c:extLst>
            <c:ext xmlns:c16="http://schemas.microsoft.com/office/drawing/2014/chart" uri="{C3380CC4-5D6E-409C-BE32-E72D297353CC}">
              <c16:uniqueId val="{00000003-76CA-4EA7-B243-99C7586841AB}"/>
            </c:ext>
          </c:extLst>
        </c:ser>
        <c:dLbls>
          <c:dLblPos val="inEnd"/>
          <c:showLegendKey val="0"/>
          <c:showVal val="1"/>
          <c:showCatName val="0"/>
          <c:showSerName val="0"/>
          <c:showPercent val="0"/>
          <c:showBubbleSize val="0"/>
        </c:dLbls>
        <c:gapWidth val="115"/>
        <c:overlap val="-20"/>
        <c:axId val="415419056"/>
        <c:axId val="415419448"/>
      </c:barChart>
      <c:catAx>
        <c:axId val="415419056"/>
        <c:scaling>
          <c:orientation val="maxMin"/>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415419448"/>
        <c:crosses val="autoZero"/>
        <c:auto val="1"/>
        <c:lblAlgn val="ctr"/>
        <c:lblOffset val="100"/>
        <c:noMultiLvlLbl val="0"/>
      </c:catAx>
      <c:valAx>
        <c:axId val="415419448"/>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4154190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r>
              <a:rPr lang="en-US"/>
              <a:t>TENDENCIA-DESEMPEÑO DE LOS PROCESOS</a:t>
            </a:r>
          </a:p>
        </c:rich>
      </c:tx>
      <c:layout>
        <c:manualLayout>
          <c:xMode val="edge"/>
          <c:yMode val="edge"/>
          <c:x val="0.17187489063867017"/>
          <c:y val="1.740075234276468E-2"/>
        </c:manualLayout>
      </c:layout>
      <c:overlay val="0"/>
      <c:spPr>
        <a:noFill/>
        <a:ln>
          <a:noFill/>
        </a:ln>
        <a:effectLst/>
      </c:spPr>
      <c:txPr>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endParaRPr lang="es-CO"/>
        </a:p>
      </c:txPr>
    </c:title>
    <c:autoTitleDeleted val="0"/>
    <c:plotArea>
      <c:layout/>
      <c:barChart>
        <c:barDir val="col"/>
        <c:grouping val="clustered"/>
        <c:varyColors val="0"/>
        <c:ser>
          <c:idx val="0"/>
          <c:order val="0"/>
          <c:tx>
            <c:strRef>
              <c:f>'indicadores de satisfacción'!$C$295</c:f>
              <c:strCache>
                <c:ptCount val="1"/>
                <c:pt idx="0">
                  <c:v>AÑO 2018</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'indicadores de satisfacción'!$B$296</c:f>
              <c:strCache>
                <c:ptCount val="1"/>
                <c:pt idx="0">
                  <c:v>MEJORA DEL SGC-META 80%</c:v>
                </c:pt>
              </c:strCache>
            </c:strRef>
          </c:cat>
          <c:val>
            <c:numRef>
              <c:f>'indicadores de satisfacción'!$C$296</c:f>
              <c:numCache>
                <c:formatCode>0.00%</c:formatCode>
                <c:ptCount val="1"/>
                <c:pt idx="0">
                  <c:v>0.94410000000000005</c:v>
                </c:pt>
              </c:numCache>
            </c:numRef>
          </c:val>
          <c:extLst>
            <c:ext xmlns:c16="http://schemas.microsoft.com/office/drawing/2014/chart" uri="{C3380CC4-5D6E-409C-BE32-E72D297353CC}">
              <c16:uniqueId val="{00000000-F498-4E39-9C05-B418EF84984D}"/>
            </c:ext>
          </c:extLst>
        </c:ser>
        <c:ser>
          <c:idx val="1"/>
          <c:order val="1"/>
          <c:tx>
            <c:strRef>
              <c:f>'indicadores de satisfacción'!$D$295</c:f>
              <c:strCache>
                <c:ptCount val="1"/>
                <c:pt idx="0">
                  <c:v>AÑO 2019</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'indicadores de satisfacción'!$B$296</c:f>
              <c:strCache>
                <c:ptCount val="1"/>
                <c:pt idx="0">
                  <c:v>MEJORA DEL SGC-META 80%</c:v>
                </c:pt>
              </c:strCache>
            </c:strRef>
          </c:cat>
          <c:val>
            <c:numRef>
              <c:f>'indicadores de satisfacción'!$D$296</c:f>
              <c:numCache>
                <c:formatCode>0.00%</c:formatCode>
                <c:ptCount val="1"/>
                <c:pt idx="0">
                  <c:v>0.95420000000000005</c:v>
                </c:pt>
              </c:numCache>
            </c:numRef>
          </c:val>
          <c:extLst>
            <c:ext xmlns:c16="http://schemas.microsoft.com/office/drawing/2014/chart" uri="{C3380CC4-5D6E-409C-BE32-E72D297353CC}">
              <c16:uniqueId val="{00000001-F498-4E39-9C05-B418EF84984D}"/>
            </c:ext>
          </c:extLst>
        </c:ser>
        <c:ser>
          <c:idx val="2"/>
          <c:order val="2"/>
          <c:tx>
            <c:strRef>
              <c:f>'indicadores de satisfacción'!$E$295</c:f>
              <c:strCache>
                <c:ptCount val="1"/>
                <c:pt idx="0">
                  <c:v>AÑO 2020</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'indicadores de satisfacción'!$B$296</c:f>
              <c:strCache>
                <c:ptCount val="1"/>
                <c:pt idx="0">
                  <c:v>MEJORA DEL SGC-META 80%</c:v>
                </c:pt>
              </c:strCache>
            </c:strRef>
          </c:cat>
          <c:val>
            <c:numRef>
              <c:f>'indicadores de satisfacción'!$E$296</c:f>
              <c:numCache>
                <c:formatCode>0.00%</c:formatCode>
                <c:ptCount val="1"/>
                <c:pt idx="0">
                  <c:v>0.96640000000000004</c:v>
                </c:pt>
              </c:numCache>
            </c:numRef>
          </c:val>
          <c:extLst>
            <c:ext xmlns:c16="http://schemas.microsoft.com/office/drawing/2014/chart" uri="{C3380CC4-5D6E-409C-BE32-E72D297353CC}">
              <c16:uniqueId val="{00000002-F498-4E39-9C05-B418EF84984D}"/>
            </c:ext>
          </c:extLst>
        </c:ser>
        <c:ser>
          <c:idx val="3"/>
          <c:order val="3"/>
          <c:tx>
            <c:strRef>
              <c:f>'indicadores de satisfacción'!$F$295</c:f>
              <c:strCache>
                <c:ptCount val="1"/>
                <c:pt idx="0">
                  <c:v> MES DE JUNIO 2021</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'indicadores de satisfacción'!$B$296</c:f>
              <c:strCache>
                <c:ptCount val="1"/>
                <c:pt idx="0">
                  <c:v>MEJORA DEL SGC-META 80%</c:v>
                </c:pt>
              </c:strCache>
            </c:strRef>
          </c:cat>
          <c:val>
            <c:numRef>
              <c:f>'indicadores de satisfacción'!$F$296</c:f>
              <c:numCache>
                <c:formatCode>0.00%</c:formatCode>
                <c:ptCount val="1"/>
                <c:pt idx="0">
                  <c:v>0.96319999999999995</c:v>
                </c:pt>
              </c:numCache>
            </c:numRef>
          </c:val>
          <c:extLst>
            <c:ext xmlns:c16="http://schemas.microsoft.com/office/drawing/2014/chart" uri="{C3380CC4-5D6E-409C-BE32-E72D297353CC}">
              <c16:uniqueId val="{00000003-F498-4E39-9C05-B418EF84984D}"/>
            </c:ext>
          </c:extLst>
        </c:ser>
        <c:dLbls>
          <c:dLblPos val="inEnd"/>
          <c:showLegendKey val="0"/>
          <c:showVal val="1"/>
          <c:showCatName val="0"/>
          <c:showSerName val="0"/>
          <c:showPercent val="0"/>
          <c:showBubbleSize val="0"/>
        </c:dLbls>
        <c:gapWidth val="80"/>
        <c:overlap val="25"/>
        <c:axId val="183896664"/>
        <c:axId val="249151136"/>
      </c:barChart>
      <c:catAx>
        <c:axId val="183896664"/>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cap="none" spc="20" normalizeH="0" baseline="0">
                <a:solidFill>
                  <a:schemeClr val="tx1">
                    <a:lumMod val="65000"/>
                    <a:lumOff val="35000"/>
                  </a:schemeClr>
                </a:solidFill>
                <a:latin typeface="+mn-lt"/>
                <a:ea typeface="+mn-ea"/>
                <a:cs typeface="+mn-cs"/>
              </a:defRPr>
            </a:pPr>
            <a:endParaRPr lang="es-CO"/>
          </a:p>
        </c:txPr>
        <c:crossAx val="249151136"/>
        <c:crosses val="autoZero"/>
        <c:auto val="1"/>
        <c:lblAlgn val="ctr"/>
        <c:lblOffset val="100"/>
        <c:noMultiLvlLbl val="0"/>
      </c:catAx>
      <c:valAx>
        <c:axId val="249151136"/>
        <c:scaling>
          <c:orientation val="minMax"/>
        </c:scaling>
        <c:delete val="0"/>
        <c:axPos val="l"/>
        <c:majorGridlines>
          <c:spPr>
            <a:ln w="9525" cap="flat" cmpd="sng" algn="ctr">
              <a:solidFill>
                <a:schemeClr val="tx1">
                  <a:lumMod val="5000"/>
                  <a:lumOff val="9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spc="20" baseline="0">
                <a:solidFill>
                  <a:schemeClr val="tx1">
                    <a:lumMod val="65000"/>
                    <a:lumOff val="35000"/>
                  </a:schemeClr>
                </a:solidFill>
                <a:latin typeface="+mn-lt"/>
                <a:ea typeface="+mn-ea"/>
                <a:cs typeface="+mn-cs"/>
              </a:defRPr>
            </a:pPr>
            <a:endParaRPr lang="es-CO"/>
          </a:p>
        </c:txPr>
        <c:crossAx val="1838966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cap="none" spc="20" baseline="0">
                <a:solidFill>
                  <a:schemeClr val="tx1">
                    <a:lumMod val="50000"/>
                    <a:lumOff val="50000"/>
                  </a:schemeClr>
                </a:solidFill>
                <a:latin typeface="+mn-lt"/>
                <a:ea typeface="+mn-ea"/>
                <a:cs typeface="+mn-cs"/>
              </a:defRPr>
            </a:pPr>
            <a:r>
              <a:rPr lang="es-CO" sz="1800">
                <a:solidFill>
                  <a:sysClr val="windowText" lastClr="000000"/>
                </a:solidFill>
              </a:rPr>
              <a:t>TENDENCIAS</a:t>
            </a:r>
            <a:r>
              <a:rPr lang="es-CO" sz="1800" baseline="0">
                <a:solidFill>
                  <a:sysClr val="windowText" lastClr="000000"/>
                </a:solidFill>
              </a:rPr>
              <a:t> SALIDAS NO CONFORMES POR PROCESO</a:t>
            </a:r>
            <a:endParaRPr lang="es-CO" sz="1800">
              <a:solidFill>
                <a:sysClr val="windowText" lastClr="000000"/>
              </a:solidFill>
            </a:endParaRPr>
          </a:p>
        </c:rich>
      </c:tx>
      <c:overlay val="0"/>
      <c:spPr>
        <a:solidFill>
          <a:sysClr val="window" lastClr="FFFFFF"/>
        </a:solidFill>
        <a:ln>
          <a:noFill/>
        </a:ln>
        <a:effectLst/>
      </c:spPr>
      <c:txPr>
        <a:bodyPr rot="0" spcFirstLastPara="1" vertOverflow="ellipsis" vert="horz" wrap="square" anchor="ctr" anchorCtr="1"/>
        <a:lstStyle/>
        <a:p>
          <a:pPr>
            <a:defRPr sz="1800" b="0" i="0" u="none" strike="noStrike" kern="1200" cap="none" spc="20" baseline="0">
              <a:solidFill>
                <a:schemeClr val="tx1">
                  <a:lumMod val="50000"/>
                  <a:lumOff val="50000"/>
                </a:schemeClr>
              </a:solidFill>
              <a:latin typeface="+mn-lt"/>
              <a:ea typeface="+mn-ea"/>
              <a:cs typeface="+mn-cs"/>
            </a:defRPr>
          </a:pPr>
          <a:endParaRPr lang="es-CO"/>
        </a:p>
      </c:txPr>
    </c:title>
    <c:autoTitleDeleted val="0"/>
    <c:plotArea>
      <c:layout/>
      <c:barChart>
        <c:barDir val="bar"/>
        <c:grouping val="clustered"/>
        <c:varyColors val="0"/>
        <c:ser>
          <c:idx val="0"/>
          <c:order val="0"/>
          <c:tx>
            <c:strRef>
              <c:f>'[seguimiento 9.3 Tendencias revisión N-17 2021 ACTUAL.xlsx]indicadores de satisfacción'!$C$173:$C$174</c:f>
              <c:strCache>
                <c:ptCount val="2"/>
                <c:pt idx="0">
                  <c:v>AÑO 2018</c:v>
                </c:pt>
              </c:strCache>
            </c:strRef>
          </c:tx>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ysClr val="windowText" lastClr="000000"/>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ACTUAL.xlsx]indicadores de satisfacción'!$B$175:$B$187</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COMPRAS Y ALMACEN</c:v>
                </c:pt>
                <c:pt idx="9">
                  <c:v>TALENTO HUMANO</c:v>
                </c:pt>
                <c:pt idx="10">
                  <c:v>FINANCIERO</c:v>
                </c:pt>
                <c:pt idx="11">
                  <c:v>ATENCIÓN AL CLIENTE</c:v>
                </c:pt>
                <c:pt idx="12">
                  <c:v>TOTAL</c:v>
                </c:pt>
              </c:strCache>
            </c:strRef>
          </c:cat>
          <c:val>
            <c:numRef>
              <c:f>'[seguimiento 9.3 Tendencias revisión N-17 2021 ACTUAL.xlsx]indicadores de satisfacción'!$C$175:$C$187</c:f>
              <c:numCache>
                <c:formatCode>General</c:formatCode>
                <c:ptCount val="13"/>
                <c:pt idx="0">
                  <c:v>0</c:v>
                </c:pt>
                <c:pt idx="1">
                  <c:v>1</c:v>
                </c:pt>
                <c:pt idx="2">
                  <c:v>3</c:v>
                </c:pt>
                <c:pt idx="3">
                  <c:v>5</c:v>
                </c:pt>
                <c:pt idx="4">
                  <c:v>8</c:v>
                </c:pt>
                <c:pt idx="5">
                  <c:v>6</c:v>
                </c:pt>
                <c:pt idx="6">
                  <c:v>3</c:v>
                </c:pt>
                <c:pt idx="7">
                  <c:v>6</c:v>
                </c:pt>
                <c:pt idx="8">
                  <c:v>10</c:v>
                </c:pt>
                <c:pt idx="9">
                  <c:v>0</c:v>
                </c:pt>
                <c:pt idx="10">
                  <c:v>0</c:v>
                </c:pt>
                <c:pt idx="11">
                  <c:v>11</c:v>
                </c:pt>
                <c:pt idx="12">
                  <c:v>53</c:v>
                </c:pt>
              </c:numCache>
            </c:numRef>
          </c:val>
          <c:extLst>
            <c:ext xmlns:c16="http://schemas.microsoft.com/office/drawing/2014/chart" uri="{C3380CC4-5D6E-409C-BE32-E72D297353CC}">
              <c16:uniqueId val="{00000000-F51D-4311-AF09-7376AE6BA5D3}"/>
            </c:ext>
          </c:extLst>
        </c:ser>
        <c:ser>
          <c:idx val="1"/>
          <c:order val="1"/>
          <c:tx>
            <c:strRef>
              <c:f>'[seguimiento 9.3 Tendencias revisión N-17 2021 ACTUAL.xlsx]indicadores de satisfacción'!$D$173:$D$174</c:f>
              <c:strCache>
                <c:ptCount val="2"/>
                <c:pt idx="0">
                  <c:v>AÑO 2019</c:v>
                </c:pt>
              </c:strCache>
            </c:strRef>
          </c:tx>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ysClr val="windowText" lastClr="000000"/>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ACTUAL.xlsx]indicadores de satisfacción'!$B$175:$B$187</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COMPRAS Y ALMACEN</c:v>
                </c:pt>
                <c:pt idx="9">
                  <c:v>TALENTO HUMANO</c:v>
                </c:pt>
                <c:pt idx="10">
                  <c:v>FINANCIERO</c:v>
                </c:pt>
                <c:pt idx="11">
                  <c:v>ATENCIÓN AL CLIENTE</c:v>
                </c:pt>
                <c:pt idx="12">
                  <c:v>TOTAL</c:v>
                </c:pt>
              </c:strCache>
            </c:strRef>
          </c:cat>
          <c:val>
            <c:numRef>
              <c:f>'[seguimiento 9.3 Tendencias revisión N-17 2021 ACTUAL.xlsx]indicadores de satisfacción'!$D$175:$D$187</c:f>
              <c:numCache>
                <c:formatCode>General</c:formatCode>
                <c:ptCount val="13"/>
                <c:pt idx="0">
                  <c:v>0</c:v>
                </c:pt>
                <c:pt idx="1">
                  <c:v>1</c:v>
                </c:pt>
                <c:pt idx="2">
                  <c:v>12</c:v>
                </c:pt>
                <c:pt idx="3">
                  <c:v>7</c:v>
                </c:pt>
                <c:pt idx="4">
                  <c:v>5</c:v>
                </c:pt>
                <c:pt idx="5">
                  <c:v>3</c:v>
                </c:pt>
                <c:pt idx="6">
                  <c:v>4</c:v>
                </c:pt>
                <c:pt idx="7">
                  <c:v>7</c:v>
                </c:pt>
                <c:pt idx="8">
                  <c:v>6</c:v>
                </c:pt>
                <c:pt idx="9">
                  <c:v>1</c:v>
                </c:pt>
                <c:pt idx="10">
                  <c:v>18</c:v>
                </c:pt>
                <c:pt idx="11">
                  <c:v>6</c:v>
                </c:pt>
                <c:pt idx="12">
                  <c:v>70</c:v>
                </c:pt>
              </c:numCache>
            </c:numRef>
          </c:val>
          <c:extLst>
            <c:ext xmlns:c16="http://schemas.microsoft.com/office/drawing/2014/chart" uri="{C3380CC4-5D6E-409C-BE32-E72D297353CC}">
              <c16:uniqueId val="{00000001-F51D-4311-AF09-7376AE6BA5D3}"/>
            </c:ext>
          </c:extLst>
        </c:ser>
        <c:ser>
          <c:idx val="2"/>
          <c:order val="2"/>
          <c:tx>
            <c:strRef>
              <c:f>'[seguimiento 9.3 Tendencias revisión N-17 2021 ACTUAL.xlsx]indicadores de satisfacción'!$E$173:$E$174</c:f>
              <c:strCache>
                <c:ptCount val="2"/>
                <c:pt idx="0">
                  <c:v>AÑO 2020</c:v>
                </c:pt>
              </c:strCache>
            </c:strRef>
          </c:tx>
          <c:spPr>
            <a:solidFill>
              <a:sysClr val="window" lastClr="FFFFFF"/>
            </a:solidFill>
            <a:ln w="9525" cap="flat" cmpd="sng" algn="ctr">
              <a:solidFill>
                <a:schemeClr val="accent3">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ysClr val="windowText" lastClr="000000"/>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ACTUAL.xlsx]indicadores de satisfacción'!$B$175:$B$187</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COMPRAS Y ALMACEN</c:v>
                </c:pt>
                <c:pt idx="9">
                  <c:v>TALENTO HUMANO</c:v>
                </c:pt>
                <c:pt idx="10">
                  <c:v>FINANCIERO</c:v>
                </c:pt>
                <c:pt idx="11">
                  <c:v>ATENCIÓN AL CLIENTE</c:v>
                </c:pt>
                <c:pt idx="12">
                  <c:v>TOTAL</c:v>
                </c:pt>
              </c:strCache>
            </c:strRef>
          </c:cat>
          <c:val>
            <c:numRef>
              <c:f>'[seguimiento 9.3 Tendencias revisión N-17 2021 ACTUAL.xlsx]indicadores de satisfacción'!$E$175:$E$187</c:f>
              <c:numCache>
                <c:formatCode>General</c:formatCode>
                <c:ptCount val="13"/>
                <c:pt idx="0">
                  <c:v>3</c:v>
                </c:pt>
                <c:pt idx="1">
                  <c:v>2</c:v>
                </c:pt>
                <c:pt idx="2">
                  <c:v>23</c:v>
                </c:pt>
                <c:pt idx="3">
                  <c:v>3</c:v>
                </c:pt>
                <c:pt idx="4">
                  <c:v>4</c:v>
                </c:pt>
                <c:pt idx="5">
                  <c:v>1</c:v>
                </c:pt>
                <c:pt idx="6">
                  <c:v>3</c:v>
                </c:pt>
                <c:pt idx="7">
                  <c:v>8</c:v>
                </c:pt>
                <c:pt idx="8">
                  <c:v>1</c:v>
                </c:pt>
                <c:pt idx="9">
                  <c:v>0</c:v>
                </c:pt>
                <c:pt idx="10">
                  <c:v>16</c:v>
                </c:pt>
                <c:pt idx="11">
                  <c:v>0</c:v>
                </c:pt>
                <c:pt idx="12">
                  <c:v>64</c:v>
                </c:pt>
              </c:numCache>
            </c:numRef>
          </c:val>
          <c:extLst>
            <c:ext xmlns:c16="http://schemas.microsoft.com/office/drawing/2014/chart" uri="{C3380CC4-5D6E-409C-BE32-E72D297353CC}">
              <c16:uniqueId val="{00000002-F51D-4311-AF09-7376AE6BA5D3}"/>
            </c:ext>
          </c:extLst>
        </c:ser>
        <c:ser>
          <c:idx val="3"/>
          <c:order val="3"/>
          <c:tx>
            <c:strRef>
              <c:f>'[seguimiento 9.3 Tendencias revisión N-17 2021 ACTUAL.xlsx]indicadores de satisfacción'!$F$173:$F$174</c:f>
              <c:strCache>
                <c:ptCount val="2"/>
                <c:pt idx="0">
                  <c:v>AÑO 2021</c:v>
                </c:pt>
              </c:strCache>
            </c:strRef>
          </c:tx>
          <c:spPr>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9525" cap="flat" cmpd="sng" algn="ctr">
              <a:solidFill>
                <a:schemeClr val="accent4">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ysClr val="windowText" lastClr="000000"/>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ACTUAL.xlsx]indicadores de satisfacción'!$B$175:$B$187</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COMPRAS Y ALMACEN</c:v>
                </c:pt>
                <c:pt idx="9">
                  <c:v>TALENTO HUMANO</c:v>
                </c:pt>
                <c:pt idx="10">
                  <c:v>FINANCIERO</c:v>
                </c:pt>
                <c:pt idx="11">
                  <c:v>ATENCIÓN AL CLIENTE</c:v>
                </c:pt>
                <c:pt idx="12">
                  <c:v>TOTAL</c:v>
                </c:pt>
              </c:strCache>
            </c:strRef>
          </c:cat>
          <c:val>
            <c:numRef>
              <c:f>'[seguimiento 9.3 Tendencias revisión N-17 2021 ACTUAL.xlsx]indicadores de satisfacción'!$F$175:$F$187</c:f>
              <c:numCache>
                <c:formatCode>General</c:formatCode>
                <c:ptCount val="13"/>
                <c:pt idx="0">
                  <c:v>1</c:v>
                </c:pt>
                <c:pt idx="1">
                  <c:v>2</c:v>
                </c:pt>
                <c:pt idx="2">
                  <c:v>16</c:v>
                </c:pt>
                <c:pt idx="4">
                  <c:v>3</c:v>
                </c:pt>
                <c:pt idx="5">
                  <c:v>0</c:v>
                </c:pt>
                <c:pt idx="6">
                  <c:v>6</c:v>
                </c:pt>
                <c:pt idx="7">
                  <c:v>6</c:v>
                </c:pt>
                <c:pt idx="8">
                  <c:v>0</c:v>
                </c:pt>
                <c:pt idx="9">
                  <c:v>0</c:v>
                </c:pt>
                <c:pt idx="10">
                  <c:v>6</c:v>
                </c:pt>
                <c:pt idx="11">
                  <c:v>1</c:v>
                </c:pt>
                <c:pt idx="12">
                  <c:v>41</c:v>
                </c:pt>
              </c:numCache>
            </c:numRef>
          </c:val>
          <c:extLst>
            <c:ext xmlns:c16="http://schemas.microsoft.com/office/drawing/2014/chart" uri="{C3380CC4-5D6E-409C-BE32-E72D297353CC}">
              <c16:uniqueId val="{00000003-F51D-4311-AF09-7376AE6BA5D3}"/>
            </c:ext>
          </c:extLst>
        </c:ser>
        <c:dLbls>
          <c:dLblPos val="inEnd"/>
          <c:showLegendKey val="0"/>
          <c:showVal val="1"/>
          <c:showCatName val="0"/>
          <c:showSerName val="0"/>
          <c:showPercent val="0"/>
          <c:showBubbleSize val="0"/>
        </c:dLbls>
        <c:gapWidth val="100"/>
        <c:axId val="431145360"/>
        <c:axId val="431152248"/>
      </c:barChart>
      <c:catAx>
        <c:axId val="4311453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s-CO"/>
          </a:p>
        </c:txPr>
        <c:crossAx val="431152248"/>
        <c:crosses val="autoZero"/>
        <c:auto val="1"/>
        <c:lblAlgn val="ctr"/>
        <c:lblOffset val="100"/>
        <c:noMultiLvlLbl val="0"/>
      </c:catAx>
      <c:valAx>
        <c:axId val="43115224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s-CO"/>
          </a:p>
        </c:txPr>
        <c:crossAx val="4311453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50000"/>
                  <a:lumOff val="50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a:t>TENDENCIAS NO CONFORMIDADES DE AUDITORIAS INTERNAS</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CO"/>
        </a:p>
      </c:txPr>
    </c:title>
    <c:autoTitleDeleted val="0"/>
    <c:plotArea>
      <c:layout>
        <c:manualLayout>
          <c:layoutTarget val="inner"/>
          <c:xMode val="edge"/>
          <c:yMode val="edge"/>
          <c:x val="5.3101533780204636E-2"/>
          <c:y val="2.0847739600155128E-2"/>
          <c:w val="0.92464252287128756"/>
          <c:h val="0.71522370712677596"/>
        </c:manualLayout>
      </c:layout>
      <c:barChart>
        <c:barDir val="col"/>
        <c:grouping val="clustered"/>
        <c:varyColors val="0"/>
        <c:ser>
          <c:idx val="0"/>
          <c:order val="0"/>
          <c:tx>
            <c:strRef>
              <c:f>'[seguimiento 9.3 Tendencias revisión N-17 2021 ACTUAL.xlsx]indicadores de satisfacción'!$C$194</c:f>
              <c:strCache>
                <c:ptCount val="1"/>
                <c:pt idx="0">
                  <c:v>AÑO 2018</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ACTUAL.xlsx]indicadores de satisfacción'!$B$195:$B$208</c:f>
              <c:strCache>
                <c:ptCount val="14"/>
                <c:pt idx="0">
                  <c:v>NO CONFORMIDADES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'[seguimiento 9.3 Tendencias revisión N-17 2021 ACTUAL.xlsx]indicadores de satisfacción'!$C$195:$C$208</c:f>
              <c:numCache>
                <c:formatCode>General</c:formatCode>
                <c:ptCount val="14"/>
                <c:pt idx="1">
                  <c:v>3</c:v>
                </c:pt>
                <c:pt idx="2">
                  <c:v>1</c:v>
                </c:pt>
                <c:pt idx="3">
                  <c:v>5</c:v>
                </c:pt>
                <c:pt idx="4">
                  <c:v>1</c:v>
                </c:pt>
                <c:pt idx="5">
                  <c:v>6</c:v>
                </c:pt>
                <c:pt idx="6">
                  <c:v>6</c:v>
                </c:pt>
                <c:pt idx="7">
                  <c:v>1</c:v>
                </c:pt>
                <c:pt idx="8">
                  <c:v>5</c:v>
                </c:pt>
                <c:pt idx="9">
                  <c:v>3</c:v>
                </c:pt>
                <c:pt idx="10">
                  <c:v>2</c:v>
                </c:pt>
                <c:pt idx="11">
                  <c:v>7</c:v>
                </c:pt>
                <c:pt idx="12">
                  <c:v>4</c:v>
                </c:pt>
                <c:pt idx="13">
                  <c:v>44</c:v>
                </c:pt>
              </c:numCache>
            </c:numRef>
          </c:val>
          <c:extLst>
            <c:ext xmlns:c16="http://schemas.microsoft.com/office/drawing/2014/chart" uri="{C3380CC4-5D6E-409C-BE32-E72D297353CC}">
              <c16:uniqueId val="{00000000-BECC-472C-9B74-11E9640F260C}"/>
            </c:ext>
          </c:extLst>
        </c:ser>
        <c:ser>
          <c:idx val="1"/>
          <c:order val="1"/>
          <c:tx>
            <c:strRef>
              <c:f>'[seguimiento 9.3 Tendencias revisión N-17 2021 ACTUAL.xlsx]indicadores de satisfacción'!$D$194</c:f>
              <c:strCache>
                <c:ptCount val="1"/>
                <c:pt idx="0">
                  <c:v>AÑO 2019</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ACTUAL.xlsx]indicadores de satisfacción'!$B$195:$B$208</c:f>
              <c:strCache>
                <c:ptCount val="14"/>
                <c:pt idx="0">
                  <c:v>NO CONFORMIDADES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'[seguimiento 9.3 Tendencias revisión N-17 2021 ACTUAL.xlsx]indicadores de satisfacción'!$D$195:$D$208</c:f>
              <c:numCache>
                <c:formatCode>General</c:formatCode>
                <c:ptCount val="14"/>
                <c:pt idx="1">
                  <c:v>3</c:v>
                </c:pt>
                <c:pt idx="2">
                  <c:v>1</c:v>
                </c:pt>
                <c:pt idx="3">
                  <c:v>8</c:v>
                </c:pt>
                <c:pt idx="4">
                  <c:v>1</c:v>
                </c:pt>
                <c:pt idx="5">
                  <c:v>2</c:v>
                </c:pt>
                <c:pt idx="6">
                  <c:v>8</c:v>
                </c:pt>
                <c:pt idx="7">
                  <c:v>1</c:v>
                </c:pt>
                <c:pt idx="8">
                  <c:v>4</c:v>
                </c:pt>
                <c:pt idx="9">
                  <c:v>4</c:v>
                </c:pt>
                <c:pt idx="10">
                  <c:v>3</c:v>
                </c:pt>
                <c:pt idx="11">
                  <c:v>5</c:v>
                </c:pt>
                <c:pt idx="12">
                  <c:v>4</c:v>
                </c:pt>
                <c:pt idx="13">
                  <c:v>44</c:v>
                </c:pt>
              </c:numCache>
            </c:numRef>
          </c:val>
          <c:extLst>
            <c:ext xmlns:c16="http://schemas.microsoft.com/office/drawing/2014/chart" uri="{C3380CC4-5D6E-409C-BE32-E72D297353CC}">
              <c16:uniqueId val="{00000001-BECC-472C-9B74-11E9640F260C}"/>
            </c:ext>
          </c:extLst>
        </c:ser>
        <c:ser>
          <c:idx val="2"/>
          <c:order val="2"/>
          <c:tx>
            <c:strRef>
              <c:f>'[seguimiento 9.3 Tendencias revisión N-17 2021 ACTUAL.xlsx]indicadores de satisfacción'!$E$194</c:f>
              <c:strCache>
                <c:ptCount val="1"/>
                <c:pt idx="0">
                  <c:v>AÑO 2020</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ACTUAL.xlsx]indicadores de satisfacción'!$B$195:$B$208</c:f>
              <c:strCache>
                <c:ptCount val="14"/>
                <c:pt idx="0">
                  <c:v>NO CONFORMIDADES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'[seguimiento 9.3 Tendencias revisión N-17 2021 ACTUAL.xlsx]indicadores de satisfacción'!$E$195:$E$208</c:f>
              <c:numCache>
                <c:formatCode>General</c:formatCode>
                <c:ptCount val="14"/>
                <c:pt idx="1">
                  <c:v>0</c:v>
                </c:pt>
                <c:pt idx="2">
                  <c:v>0</c:v>
                </c:pt>
                <c:pt idx="3">
                  <c:v>4</c:v>
                </c:pt>
                <c:pt idx="4">
                  <c:v>7</c:v>
                </c:pt>
                <c:pt idx="5">
                  <c:v>0</c:v>
                </c:pt>
                <c:pt idx="6">
                  <c:v>2</c:v>
                </c:pt>
                <c:pt idx="7">
                  <c:v>5</c:v>
                </c:pt>
                <c:pt idx="8">
                  <c:v>4</c:v>
                </c:pt>
                <c:pt idx="9">
                  <c:v>5</c:v>
                </c:pt>
                <c:pt idx="10">
                  <c:v>1</c:v>
                </c:pt>
                <c:pt idx="11">
                  <c:v>9</c:v>
                </c:pt>
                <c:pt idx="12">
                  <c:v>3</c:v>
                </c:pt>
                <c:pt idx="13">
                  <c:v>40</c:v>
                </c:pt>
              </c:numCache>
            </c:numRef>
          </c:val>
          <c:extLst>
            <c:ext xmlns:c16="http://schemas.microsoft.com/office/drawing/2014/chart" uri="{C3380CC4-5D6E-409C-BE32-E72D297353CC}">
              <c16:uniqueId val="{00000002-BECC-472C-9B74-11E9640F260C}"/>
            </c:ext>
          </c:extLst>
        </c:ser>
        <c:ser>
          <c:idx val="3"/>
          <c:order val="3"/>
          <c:tx>
            <c:strRef>
              <c:f>'[seguimiento 9.3 Tendencias revisión N-17 2021 ACTUAL.xlsx]indicadores de satisfacción'!$F$194</c:f>
              <c:strCache>
                <c:ptCount val="1"/>
                <c:pt idx="0">
                  <c:v>AÑO 2021</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ACTUAL.xlsx]indicadores de satisfacción'!$B$195:$B$208</c:f>
              <c:strCache>
                <c:ptCount val="14"/>
                <c:pt idx="0">
                  <c:v>NO CONFORMIDADES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'[seguimiento 9.3 Tendencias revisión N-17 2021 ACTUAL.xlsx]indicadores de satisfacción'!$F$195:$F$208</c:f>
              <c:numCache>
                <c:formatCode>General</c:formatCode>
                <c:ptCount val="14"/>
                <c:pt idx="1">
                  <c:v>2</c:v>
                </c:pt>
                <c:pt idx="2">
                  <c:v>0</c:v>
                </c:pt>
                <c:pt idx="3">
                  <c:v>4</c:v>
                </c:pt>
                <c:pt idx="4">
                  <c:v>5</c:v>
                </c:pt>
                <c:pt idx="5">
                  <c:v>2</c:v>
                </c:pt>
                <c:pt idx="6">
                  <c:v>2</c:v>
                </c:pt>
                <c:pt idx="7">
                  <c:v>2</c:v>
                </c:pt>
                <c:pt idx="8">
                  <c:v>3</c:v>
                </c:pt>
                <c:pt idx="9">
                  <c:v>4</c:v>
                </c:pt>
                <c:pt idx="10">
                  <c:v>3</c:v>
                </c:pt>
                <c:pt idx="11">
                  <c:v>9</c:v>
                </c:pt>
                <c:pt idx="12">
                  <c:v>0</c:v>
                </c:pt>
                <c:pt idx="13">
                  <c:v>36</c:v>
                </c:pt>
              </c:numCache>
            </c:numRef>
          </c:val>
          <c:extLst>
            <c:ext xmlns:c16="http://schemas.microsoft.com/office/drawing/2014/chart" uri="{C3380CC4-5D6E-409C-BE32-E72D297353CC}">
              <c16:uniqueId val="{00000003-BECC-472C-9B74-11E9640F260C}"/>
            </c:ext>
          </c:extLst>
        </c:ser>
        <c:dLbls>
          <c:dLblPos val="inEnd"/>
          <c:showLegendKey val="0"/>
          <c:showVal val="1"/>
          <c:showCatName val="0"/>
          <c:showSerName val="0"/>
          <c:showPercent val="0"/>
          <c:showBubbleSize val="0"/>
        </c:dLbls>
        <c:gapWidth val="100"/>
        <c:overlap val="-24"/>
        <c:axId val="417596008"/>
        <c:axId val="417596400"/>
      </c:barChart>
      <c:catAx>
        <c:axId val="41759600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s-CO"/>
          </a:p>
        </c:txPr>
        <c:crossAx val="417596400"/>
        <c:crosses val="autoZero"/>
        <c:auto val="1"/>
        <c:lblAlgn val="ctr"/>
        <c:lblOffset val="100"/>
        <c:noMultiLvlLbl val="0"/>
      </c:catAx>
      <c:valAx>
        <c:axId val="4175964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4175960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US" sz="1600" b="1"/>
              <a:t>ACCIONES CORRECTIVAS ABIERTAS Y CERRADAS </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barChart>
        <c:barDir val="bar"/>
        <c:grouping val="clustered"/>
        <c:varyColors val="0"/>
        <c:ser>
          <c:idx val="0"/>
          <c:order val="0"/>
          <c:tx>
            <c:strRef>
              <c:f>'[seguimiento 9.3 Tendencias revisión N-17 2021 ACTUAL.xlsx]indicadores de satisfacción'!$C$216:$C$217</c:f>
              <c:strCache>
                <c:ptCount val="2"/>
                <c:pt idx="0">
                  <c:v>AÑO 2018</c:v>
                </c:pt>
              </c:strCache>
            </c:strRef>
          </c:tx>
          <c:spPr>
            <a:solidFill>
              <a:schemeClr val="accent1"/>
            </a:solidFill>
            <a:ln>
              <a:noFill/>
            </a:ln>
            <a:effectLst/>
          </c:spPr>
          <c:invertIfNegative val="0"/>
          <c:cat>
            <c:strRef>
              <c:f>'[seguimiento 9.3 Tendencias revisión N-17 2021 ACTUAL.xlsx]indicadores de satisfacción'!$B$218:$B$230</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GESTIÓN DE COMPRAS</c:v>
                </c:pt>
                <c:pt idx="9">
                  <c:v>TALENTO HUMANO</c:v>
                </c:pt>
                <c:pt idx="10">
                  <c:v>FINANCIERO</c:v>
                </c:pt>
                <c:pt idx="11">
                  <c:v>ATENCIÓN AL CLIENTE</c:v>
                </c:pt>
                <c:pt idx="12">
                  <c:v>TOTAL</c:v>
                </c:pt>
              </c:strCache>
            </c:strRef>
          </c:cat>
          <c:val>
            <c:numRef>
              <c:f>'[seguimiento 9.3 Tendencias revisión N-17 2021 ACTUAL.xlsx]indicadores de satisfacción'!$C$218:$C$230</c:f>
              <c:numCache>
                <c:formatCode>0%</c:formatCode>
                <c:ptCount val="13"/>
                <c:pt idx="0">
                  <c:v>1</c:v>
                </c:pt>
                <c:pt idx="1">
                  <c:v>1</c:v>
                </c:pt>
                <c:pt idx="2">
                  <c:v>1</c:v>
                </c:pt>
                <c:pt idx="3">
                  <c:v>1</c:v>
                </c:pt>
                <c:pt idx="4">
                  <c:v>1</c:v>
                </c:pt>
                <c:pt idx="5">
                  <c:v>1</c:v>
                </c:pt>
                <c:pt idx="6">
                  <c:v>1</c:v>
                </c:pt>
                <c:pt idx="7">
                  <c:v>1</c:v>
                </c:pt>
                <c:pt idx="8">
                  <c:v>1</c:v>
                </c:pt>
                <c:pt idx="9">
                  <c:v>1</c:v>
                </c:pt>
                <c:pt idx="10">
                  <c:v>1</c:v>
                </c:pt>
                <c:pt idx="11">
                  <c:v>1</c:v>
                </c:pt>
                <c:pt idx="12">
                  <c:v>1</c:v>
                </c:pt>
              </c:numCache>
            </c:numRef>
          </c:val>
          <c:extLst>
            <c:ext xmlns:c16="http://schemas.microsoft.com/office/drawing/2014/chart" uri="{C3380CC4-5D6E-409C-BE32-E72D297353CC}">
              <c16:uniqueId val="{00000000-E92D-488A-8F5A-3AE7EB0CF8EA}"/>
            </c:ext>
          </c:extLst>
        </c:ser>
        <c:ser>
          <c:idx val="1"/>
          <c:order val="1"/>
          <c:tx>
            <c:strRef>
              <c:f>'[seguimiento 9.3 Tendencias revisión N-17 2021 ACTUAL.xlsx]indicadores de satisfacción'!$D$216:$D$217</c:f>
              <c:strCache>
                <c:ptCount val="2"/>
                <c:pt idx="0">
                  <c:v>AÑO 2019</c:v>
                </c:pt>
              </c:strCache>
            </c:strRef>
          </c:tx>
          <c:spPr>
            <a:solidFill>
              <a:schemeClr val="accent2"/>
            </a:solidFill>
            <a:ln>
              <a:noFill/>
            </a:ln>
            <a:effectLst/>
          </c:spPr>
          <c:invertIfNegative val="0"/>
          <c:cat>
            <c:strRef>
              <c:f>'[seguimiento 9.3 Tendencias revisión N-17 2021 ACTUAL.xlsx]indicadores de satisfacción'!$B$218:$B$230</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GESTIÓN DE COMPRAS</c:v>
                </c:pt>
                <c:pt idx="9">
                  <c:v>TALENTO HUMANO</c:v>
                </c:pt>
                <c:pt idx="10">
                  <c:v>FINANCIERO</c:v>
                </c:pt>
                <c:pt idx="11">
                  <c:v>ATENCIÓN AL CLIENTE</c:v>
                </c:pt>
                <c:pt idx="12">
                  <c:v>TOTAL</c:v>
                </c:pt>
              </c:strCache>
            </c:strRef>
          </c:cat>
          <c:val>
            <c:numRef>
              <c:f>'[seguimiento 9.3 Tendencias revisión N-17 2021 ACTUAL.xlsx]indicadores de satisfacción'!$D$218:$D$230</c:f>
              <c:numCache>
                <c:formatCode>0%</c:formatCode>
                <c:ptCount val="13"/>
                <c:pt idx="0">
                  <c:v>1</c:v>
                </c:pt>
                <c:pt idx="1">
                  <c:v>1</c:v>
                </c:pt>
                <c:pt idx="2">
                  <c:v>1</c:v>
                </c:pt>
                <c:pt idx="3">
                  <c:v>1</c:v>
                </c:pt>
                <c:pt idx="4">
                  <c:v>1</c:v>
                </c:pt>
                <c:pt idx="5">
                  <c:v>1</c:v>
                </c:pt>
                <c:pt idx="6">
                  <c:v>1</c:v>
                </c:pt>
                <c:pt idx="7">
                  <c:v>1</c:v>
                </c:pt>
                <c:pt idx="8">
                  <c:v>1</c:v>
                </c:pt>
                <c:pt idx="9">
                  <c:v>1</c:v>
                </c:pt>
                <c:pt idx="10">
                  <c:v>1</c:v>
                </c:pt>
                <c:pt idx="11">
                  <c:v>1</c:v>
                </c:pt>
                <c:pt idx="12">
                  <c:v>1</c:v>
                </c:pt>
              </c:numCache>
            </c:numRef>
          </c:val>
          <c:extLst>
            <c:ext xmlns:c16="http://schemas.microsoft.com/office/drawing/2014/chart" uri="{C3380CC4-5D6E-409C-BE32-E72D297353CC}">
              <c16:uniqueId val="{00000001-E92D-488A-8F5A-3AE7EB0CF8EA}"/>
            </c:ext>
          </c:extLst>
        </c:ser>
        <c:ser>
          <c:idx val="2"/>
          <c:order val="2"/>
          <c:tx>
            <c:strRef>
              <c:f>'[seguimiento 9.3 Tendencias revisión N-17 2021 ACTUAL.xlsx]indicadores de satisfacción'!$E$216:$E$217</c:f>
              <c:strCache>
                <c:ptCount val="2"/>
                <c:pt idx="0">
                  <c:v>AÑO 2020</c:v>
                </c:pt>
              </c:strCache>
            </c:strRef>
          </c:tx>
          <c:spPr>
            <a:solidFill>
              <a:schemeClr val="accent3"/>
            </a:solidFill>
            <a:ln>
              <a:noFill/>
            </a:ln>
            <a:effectLst/>
          </c:spPr>
          <c:invertIfNegative val="0"/>
          <c:cat>
            <c:strRef>
              <c:f>'[seguimiento 9.3 Tendencias revisión N-17 2021 ACTUAL.xlsx]indicadores de satisfacción'!$B$218:$B$230</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GESTIÓN DE COMPRAS</c:v>
                </c:pt>
                <c:pt idx="9">
                  <c:v>TALENTO HUMANO</c:v>
                </c:pt>
                <c:pt idx="10">
                  <c:v>FINANCIERO</c:v>
                </c:pt>
                <c:pt idx="11">
                  <c:v>ATENCIÓN AL CLIENTE</c:v>
                </c:pt>
                <c:pt idx="12">
                  <c:v>TOTAL</c:v>
                </c:pt>
              </c:strCache>
            </c:strRef>
          </c:cat>
          <c:val>
            <c:numRef>
              <c:f>'[seguimiento 9.3 Tendencias revisión N-17 2021 ACTUAL.xlsx]indicadores de satisfacción'!$E$218:$E$230</c:f>
              <c:numCache>
                <c:formatCode>0%</c:formatCode>
                <c:ptCount val="13"/>
                <c:pt idx="0">
                  <c:v>1</c:v>
                </c:pt>
                <c:pt idx="1">
                  <c:v>1</c:v>
                </c:pt>
                <c:pt idx="2">
                  <c:v>0.5</c:v>
                </c:pt>
                <c:pt idx="3">
                  <c:v>1</c:v>
                </c:pt>
                <c:pt idx="4">
                  <c:v>1</c:v>
                </c:pt>
                <c:pt idx="5">
                  <c:v>1</c:v>
                </c:pt>
                <c:pt idx="6">
                  <c:v>1</c:v>
                </c:pt>
                <c:pt idx="7">
                  <c:v>1</c:v>
                </c:pt>
                <c:pt idx="8">
                  <c:v>1</c:v>
                </c:pt>
                <c:pt idx="9">
                  <c:v>1</c:v>
                </c:pt>
                <c:pt idx="10">
                  <c:v>1</c:v>
                </c:pt>
                <c:pt idx="11">
                  <c:v>1</c:v>
                </c:pt>
                <c:pt idx="12">
                  <c:v>0.96</c:v>
                </c:pt>
              </c:numCache>
            </c:numRef>
          </c:val>
          <c:extLst>
            <c:ext xmlns:c16="http://schemas.microsoft.com/office/drawing/2014/chart" uri="{C3380CC4-5D6E-409C-BE32-E72D297353CC}">
              <c16:uniqueId val="{00000002-E92D-488A-8F5A-3AE7EB0CF8EA}"/>
            </c:ext>
          </c:extLst>
        </c:ser>
        <c:ser>
          <c:idx val="3"/>
          <c:order val="3"/>
          <c:tx>
            <c:strRef>
              <c:f>'[seguimiento 9.3 Tendencias revisión N-17 2021 ACTUAL.xlsx]indicadores de satisfacción'!$F$216:$F$217</c:f>
              <c:strCache>
                <c:ptCount val="2"/>
                <c:pt idx="0">
                  <c:v>AÑO 2021</c:v>
                </c:pt>
              </c:strCache>
            </c:strRef>
          </c:tx>
          <c:spPr>
            <a:solidFill>
              <a:schemeClr val="accent4"/>
            </a:solidFill>
            <a:ln>
              <a:noFill/>
            </a:ln>
            <a:effectLst/>
          </c:spPr>
          <c:invertIfNegative val="0"/>
          <c:cat>
            <c:strRef>
              <c:f>'[seguimiento 9.3 Tendencias revisión N-17 2021 ACTUAL.xlsx]indicadores de satisfacción'!$B$218:$B$230</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GESTIÓN DE COMPRAS</c:v>
                </c:pt>
                <c:pt idx="9">
                  <c:v>TALENTO HUMANO</c:v>
                </c:pt>
                <c:pt idx="10">
                  <c:v>FINANCIERO</c:v>
                </c:pt>
                <c:pt idx="11">
                  <c:v>ATENCIÓN AL CLIENTE</c:v>
                </c:pt>
                <c:pt idx="12">
                  <c:v>TOTAL</c:v>
                </c:pt>
              </c:strCache>
            </c:strRef>
          </c:cat>
          <c:val>
            <c:numRef>
              <c:f>'[seguimiento 9.3 Tendencias revisión N-17 2021 ACTUAL.xlsx]indicadores de satisfacción'!$F$218:$F$230</c:f>
              <c:numCache>
                <c:formatCode>0%</c:formatCode>
                <c:ptCount val="13"/>
                <c:pt idx="0">
                  <c:v>1</c:v>
                </c:pt>
                <c:pt idx="1">
                  <c:v>1</c:v>
                </c:pt>
                <c:pt idx="2">
                  <c:v>0.25</c:v>
                </c:pt>
                <c:pt idx="3">
                  <c:v>0</c:v>
                </c:pt>
                <c:pt idx="4">
                  <c:v>1</c:v>
                </c:pt>
                <c:pt idx="5">
                  <c:v>1</c:v>
                </c:pt>
                <c:pt idx="6">
                  <c:v>1</c:v>
                </c:pt>
                <c:pt idx="7">
                  <c:v>1</c:v>
                </c:pt>
                <c:pt idx="8">
                  <c:v>0</c:v>
                </c:pt>
                <c:pt idx="9">
                  <c:v>1</c:v>
                </c:pt>
                <c:pt idx="10">
                  <c:v>0.25</c:v>
                </c:pt>
                <c:pt idx="11">
                  <c:v>1</c:v>
                </c:pt>
                <c:pt idx="12">
                  <c:v>0.63</c:v>
                </c:pt>
              </c:numCache>
            </c:numRef>
          </c:val>
          <c:extLst>
            <c:ext xmlns:c16="http://schemas.microsoft.com/office/drawing/2014/chart" uri="{C3380CC4-5D6E-409C-BE32-E72D297353CC}">
              <c16:uniqueId val="{00000003-E92D-488A-8F5A-3AE7EB0CF8EA}"/>
            </c:ext>
          </c:extLst>
        </c:ser>
        <c:dLbls>
          <c:showLegendKey val="0"/>
          <c:showVal val="0"/>
          <c:showCatName val="0"/>
          <c:showSerName val="0"/>
          <c:showPercent val="0"/>
          <c:showBubbleSize val="0"/>
        </c:dLbls>
        <c:gapWidth val="182"/>
        <c:axId val="572191624"/>
        <c:axId val="572193592"/>
      </c:barChart>
      <c:catAx>
        <c:axId val="57219162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s-CO"/>
          </a:p>
        </c:txPr>
        <c:crossAx val="572193592"/>
        <c:crosses val="autoZero"/>
        <c:auto val="1"/>
        <c:lblAlgn val="ctr"/>
        <c:lblOffset val="100"/>
        <c:noMultiLvlLbl val="0"/>
      </c:catAx>
      <c:valAx>
        <c:axId val="572193592"/>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5721916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none" spc="20" baseline="0">
                <a:solidFill>
                  <a:schemeClr val="tx1">
                    <a:lumMod val="50000"/>
                    <a:lumOff val="50000"/>
                  </a:schemeClr>
                </a:solidFill>
                <a:latin typeface="+mn-lt"/>
                <a:ea typeface="+mn-ea"/>
                <a:cs typeface="+mn-cs"/>
              </a:defRPr>
            </a:pPr>
            <a:r>
              <a:rPr lang="es-CO" b="1"/>
              <a:t>TENDENCIAS</a:t>
            </a:r>
            <a:r>
              <a:rPr lang="es-CO" b="1" baseline="0"/>
              <a:t> NÚMERO DE CAPACITACIONES META 24</a:t>
            </a:r>
            <a:endParaRPr lang="es-CO" b="1"/>
          </a:p>
        </c:rich>
      </c:tx>
      <c:overlay val="0"/>
      <c:spPr>
        <a:noFill/>
        <a:ln>
          <a:noFill/>
        </a:ln>
        <a:effectLst/>
      </c:spPr>
      <c:txPr>
        <a:bodyPr rot="0" spcFirstLastPara="1" vertOverflow="ellipsis" vert="horz" wrap="square" anchor="ctr" anchorCtr="1"/>
        <a:lstStyle/>
        <a:p>
          <a:pPr>
            <a:defRPr sz="1400" b="1" i="0" u="none" strike="noStrike" kern="1200" cap="none" spc="20" baseline="0">
              <a:solidFill>
                <a:schemeClr val="tx1">
                  <a:lumMod val="50000"/>
                  <a:lumOff val="50000"/>
                </a:schemeClr>
              </a:solidFill>
              <a:latin typeface="+mn-lt"/>
              <a:ea typeface="+mn-ea"/>
              <a:cs typeface="+mn-cs"/>
            </a:defRPr>
          </a:pPr>
          <a:endParaRPr lang="es-CO"/>
        </a:p>
      </c:txPr>
    </c:title>
    <c:autoTitleDeleted val="0"/>
    <c:plotArea>
      <c:layout>
        <c:manualLayout>
          <c:layoutTarget val="inner"/>
          <c:xMode val="edge"/>
          <c:yMode val="edge"/>
          <c:x val="3.8550908911307379E-2"/>
          <c:y val="0.11278512157652981"/>
          <c:w val="0.92767360750532535"/>
          <c:h val="0.73975209651034946"/>
        </c:manualLayout>
      </c:layout>
      <c:barChart>
        <c:barDir val="col"/>
        <c:grouping val="clustered"/>
        <c:varyColors val="0"/>
        <c:ser>
          <c:idx val="0"/>
          <c:order val="0"/>
          <c:tx>
            <c:strRef>
              <c:f>'[seguimiento 9.3 Tendencias revisión N-17 2021 ACTUAL.xlsx]indicadores de satisfacción'!$C$27</c:f>
              <c:strCache>
                <c:ptCount val="1"/>
                <c:pt idx="0">
                  <c:v>AÑO 2018</c:v>
                </c:pt>
              </c:strCache>
            </c:strRef>
          </c:tx>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50000"/>
                        <a:lumOff val="50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ACTUAL.xlsx]indicadores de satisfacción'!$B$28:$B$29</c:f>
              <c:strCache>
                <c:ptCount val="2"/>
                <c:pt idx="0">
                  <c:v>PROCESO CAPACITACIÓN</c:v>
                </c:pt>
                <c:pt idx="1">
                  <c:v>NÚMERO DE CAPACITACIÓNES META 24</c:v>
                </c:pt>
              </c:strCache>
            </c:strRef>
          </c:cat>
          <c:val>
            <c:numRef>
              <c:f>'[seguimiento 9.3 Tendencias revisión N-17 2021 ACTUAL.xlsx]indicadores de satisfacción'!$C$28:$C$29</c:f>
              <c:numCache>
                <c:formatCode>General</c:formatCode>
                <c:ptCount val="2"/>
                <c:pt idx="0">
                  <c:v>36</c:v>
                </c:pt>
              </c:numCache>
            </c:numRef>
          </c:val>
          <c:extLst>
            <c:ext xmlns:c16="http://schemas.microsoft.com/office/drawing/2014/chart" uri="{C3380CC4-5D6E-409C-BE32-E72D297353CC}">
              <c16:uniqueId val="{00000000-063E-41CD-9D4E-5E870C77C2EB}"/>
            </c:ext>
          </c:extLst>
        </c:ser>
        <c:ser>
          <c:idx val="1"/>
          <c:order val="1"/>
          <c:tx>
            <c:strRef>
              <c:f>'[seguimiento 9.3 Tendencias revisión N-17 2021 ACTUAL.xlsx]indicadores de satisfacción'!$D$27</c:f>
              <c:strCache>
                <c:ptCount val="1"/>
                <c:pt idx="0">
                  <c:v>AÑO 2019</c:v>
                </c:pt>
              </c:strCache>
            </c:strRef>
          </c:tx>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50000"/>
                        <a:lumOff val="50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ACTUAL.xlsx]indicadores de satisfacción'!$B$28:$B$29</c:f>
              <c:strCache>
                <c:ptCount val="2"/>
                <c:pt idx="0">
                  <c:v>PROCESO CAPACITACIÓN</c:v>
                </c:pt>
                <c:pt idx="1">
                  <c:v>NÚMERO DE CAPACITACIÓNES META 24</c:v>
                </c:pt>
              </c:strCache>
            </c:strRef>
          </c:cat>
          <c:val>
            <c:numRef>
              <c:f>'[seguimiento 9.3 Tendencias revisión N-17 2021 ACTUAL.xlsx]indicadores de satisfacción'!$D$28:$D$29</c:f>
              <c:numCache>
                <c:formatCode>General</c:formatCode>
                <c:ptCount val="2"/>
                <c:pt idx="0">
                  <c:v>53</c:v>
                </c:pt>
              </c:numCache>
            </c:numRef>
          </c:val>
          <c:extLst>
            <c:ext xmlns:c16="http://schemas.microsoft.com/office/drawing/2014/chart" uri="{C3380CC4-5D6E-409C-BE32-E72D297353CC}">
              <c16:uniqueId val="{00000001-063E-41CD-9D4E-5E870C77C2EB}"/>
            </c:ext>
          </c:extLst>
        </c:ser>
        <c:ser>
          <c:idx val="2"/>
          <c:order val="2"/>
          <c:tx>
            <c:strRef>
              <c:f>'[seguimiento 9.3 Tendencias revisión N-17 2021 ACTUAL.xlsx]indicadores de satisfacción'!$E$27</c:f>
              <c:strCache>
                <c:ptCount val="1"/>
                <c:pt idx="0">
                  <c:v>AÑO 2020</c:v>
                </c:pt>
              </c:strCache>
            </c:strRef>
          </c:tx>
          <c:spPr>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9525" cap="flat" cmpd="sng" algn="ctr">
              <a:solidFill>
                <a:schemeClr val="accent3">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50000"/>
                        <a:lumOff val="50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ACTUAL.xlsx]indicadores de satisfacción'!$B$28:$B$29</c:f>
              <c:strCache>
                <c:ptCount val="2"/>
                <c:pt idx="0">
                  <c:v>PROCESO CAPACITACIÓN</c:v>
                </c:pt>
                <c:pt idx="1">
                  <c:v>NÚMERO DE CAPACITACIÓNES META 24</c:v>
                </c:pt>
              </c:strCache>
            </c:strRef>
          </c:cat>
          <c:val>
            <c:numRef>
              <c:f>'[seguimiento 9.3 Tendencias revisión N-17 2021 ACTUAL.xlsx]indicadores de satisfacción'!$E$28:$E$29</c:f>
              <c:numCache>
                <c:formatCode>General</c:formatCode>
                <c:ptCount val="2"/>
                <c:pt idx="0">
                  <c:v>85</c:v>
                </c:pt>
              </c:numCache>
            </c:numRef>
          </c:val>
          <c:extLst>
            <c:ext xmlns:c16="http://schemas.microsoft.com/office/drawing/2014/chart" uri="{C3380CC4-5D6E-409C-BE32-E72D297353CC}">
              <c16:uniqueId val="{00000002-063E-41CD-9D4E-5E870C77C2EB}"/>
            </c:ext>
          </c:extLst>
        </c:ser>
        <c:ser>
          <c:idx val="3"/>
          <c:order val="3"/>
          <c:tx>
            <c:strRef>
              <c:f>'[seguimiento 9.3 Tendencias revisión N-17 2021 ACTUAL.xlsx]indicadores de satisfacción'!$F$27</c:f>
              <c:strCache>
                <c:ptCount val="1"/>
                <c:pt idx="0">
                  <c:v>jun-21</c:v>
                </c:pt>
              </c:strCache>
            </c:strRef>
          </c:tx>
          <c:spPr>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9525" cap="flat" cmpd="sng" algn="ctr">
              <a:solidFill>
                <a:schemeClr val="accent4">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50000"/>
                        <a:lumOff val="50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ACTUAL.xlsx]indicadores de satisfacción'!$B$28:$B$29</c:f>
              <c:strCache>
                <c:ptCount val="2"/>
                <c:pt idx="0">
                  <c:v>PROCESO CAPACITACIÓN</c:v>
                </c:pt>
                <c:pt idx="1">
                  <c:v>NÚMERO DE CAPACITACIÓNES META 24</c:v>
                </c:pt>
              </c:strCache>
            </c:strRef>
          </c:cat>
          <c:val>
            <c:numRef>
              <c:f>'[seguimiento 9.3 Tendencias revisión N-17 2021 ACTUAL.xlsx]indicadores de satisfacción'!$F$28:$F$29</c:f>
              <c:numCache>
                <c:formatCode>General</c:formatCode>
                <c:ptCount val="2"/>
                <c:pt idx="0">
                  <c:v>32</c:v>
                </c:pt>
              </c:numCache>
            </c:numRef>
          </c:val>
          <c:extLst>
            <c:ext xmlns:c16="http://schemas.microsoft.com/office/drawing/2014/chart" uri="{C3380CC4-5D6E-409C-BE32-E72D297353CC}">
              <c16:uniqueId val="{00000003-063E-41CD-9D4E-5E870C77C2EB}"/>
            </c:ext>
          </c:extLst>
        </c:ser>
        <c:dLbls>
          <c:dLblPos val="outEnd"/>
          <c:showLegendKey val="0"/>
          <c:showVal val="1"/>
          <c:showCatName val="0"/>
          <c:showSerName val="0"/>
          <c:showPercent val="0"/>
          <c:showBubbleSize val="0"/>
        </c:dLbls>
        <c:gapWidth val="100"/>
        <c:overlap val="-24"/>
        <c:axId val="417599144"/>
        <c:axId val="417599536"/>
      </c:barChart>
      <c:catAx>
        <c:axId val="417599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50000"/>
                    <a:lumOff val="50000"/>
                  </a:schemeClr>
                </a:solidFill>
                <a:latin typeface="+mn-lt"/>
                <a:ea typeface="+mn-ea"/>
                <a:cs typeface="+mn-cs"/>
              </a:defRPr>
            </a:pPr>
            <a:endParaRPr lang="es-CO"/>
          </a:p>
        </c:txPr>
        <c:crossAx val="417599536"/>
        <c:crosses val="autoZero"/>
        <c:auto val="1"/>
        <c:lblAlgn val="ctr"/>
        <c:lblOffset val="100"/>
        <c:noMultiLvlLbl val="0"/>
      </c:catAx>
      <c:valAx>
        <c:axId val="4175995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s-CO"/>
          </a:p>
        </c:txPr>
        <c:crossAx val="4175991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1" i="0" u="none" strike="noStrike" kern="1200" baseline="0">
              <a:solidFill>
                <a:schemeClr val="tx1">
                  <a:lumMod val="50000"/>
                  <a:lumOff val="50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0.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9">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13.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4.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15.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16.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17.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8.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19.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19">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2.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3.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5.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19">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3" Type="http://schemas.openxmlformats.org/officeDocument/2006/relationships/hyperlink" Target="http://www.enlace/" TargetMode="External"/><Relationship Id="rId2" Type="http://schemas.openxmlformats.org/officeDocument/2006/relationships/image" Target="../media/image2.emf"/><Relationship Id="rId1" Type="http://schemas.openxmlformats.org/officeDocument/2006/relationships/theme" Target="../theme/theme3.xml"/><Relationship Id="rId4" Type="http://schemas.openxmlformats.org/officeDocument/2006/relationships/image" Target="../media/image3.emf"/></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5142" name="Rectangle 6"/>
          <p:cNvSpPr>
            <a:spLocks noGrp="1" noChangeArrowheads="1"/>
          </p:cNvSpPr>
          <p:nvPr>
            <p:ph type="hdr" sz="quarter"/>
          </p:nvPr>
        </p:nvSpPr>
        <p:spPr bwMode="auto">
          <a:xfrm>
            <a:off x="1089025" y="158750"/>
            <a:ext cx="4921250" cy="576263"/>
          </a:xfrm>
          <a:prstGeom prst="rect">
            <a:avLst/>
          </a:prstGeom>
          <a:noFill/>
          <a:ln w="9525">
            <a:noFill/>
            <a:miter lim="800000"/>
            <a:headEnd/>
            <a:tailEnd/>
          </a:ln>
        </p:spPr>
        <p:txBody>
          <a:bodyPr vert="horz" wrap="square" lIns="105070" tIns="52537" rIns="105070" bIns="52537" numCol="1" anchor="t" anchorCtr="0" compatLnSpc="1">
            <a:prstTxWarp prst="textNoShape">
              <a:avLst/>
            </a:prstTxWarp>
          </a:bodyPr>
          <a:lstStyle>
            <a:lvl1pPr algn="ctr" defTabSz="1047750">
              <a:defRPr sz="1500" b="1">
                <a:solidFill>
                  <a:srgbClr val="000000"/>
                </a:solidFill>
                <a:cs typeface="Arial" charset="0"/>
              </a:defRPr>
            </a:lvl1pPr>
          </a:lstStyle>
          <a:p>
            <a:pPr>
              <a:defRPr/>
            </a:pPr>
            <a:r>
              <a:rPr lang="es-MX"/>
              <a:t>INFORME DE GESTIÓN DE LOS PROCESO</a:t>
            </a:r>
          </a:p>
          <a:p>
            <a:pPr>
              <a:defRPr/>
            </a:pPr>
            <a:r>
              <a:rPr lang="es-MX"/>
              <a:t>BOG110-07</a:t>
            </a:r>
            <a:endParaRPr lang="es-ES"/>
          </a:p>
        </p:txBody>
      </p:sp>
      <p:pic>
        <p:nvPicPr>
          <p:cNvPr id="84995" name="Picture 8"/>
          <p:cNvPicPr>
            <a:picLocks noChangeAspect="1" noChangeArrowheads="1"/>
          </p:cNvPicPr>
          <p:nvPr/>
        </p:nvPicPr>
        <p:blipFill>
          <a:blip r:embed="rId2" cstate="print"/>
          <a:srcRect/>
          <a:stretch>
            <a:fillRect/>
          </a:stretch>
        </p:blipFill>
        <p:spPr bwMode="auto">
          <a:xfrm>
            <a:off x="6083300" y="19050"/>
            <a:ext cx="838200" cy="877888"/>
          </a:xfrm>
          <a:prstGeom prst="rect">
            <a:avLst/>
          </a:prstGeom>
          <a:noFill/>
          <a:ln w="9525">
            <a:noFill/>
            <a:miter lim="800000"/>
            <a:headEnd/>
            <a:tailEnd/>
          </a:ln>
        </p:spPr>
      </p:pic>
      <p:sp>
        <p:nvSpPr>
          <p:cNvPr id="475146" name="Rectangle 10"/>
          <p:cNvSpPr>
            <a:spLocks noGrp="1" noChangeArrowheads="1"/>
          </p:cNvSpPr>
          <p:nvPr>
            <p:ph type="ftr" sz="quarter" idx="2"/>
          </p:nvPr>
        </p:nvSpPr>
        <p:spPr bwMode="auto">
          <a:xfrm>
            <a:off x="120650" y="9572625"/>
            <a:ext cx="6873875" cy="576263"/>
          </a:xfrm>
          <a:prstGeom prst="rect">
            <a:avLst/>
          </a:prstGeom>
          <a:noFill/>
          <a:ln w="9525">
            <a:noFill/>
            <a:miter lim="800000"/>
            <a:headEnd/>
            <a:tailEnd/>
          </a:ln>
        </p:spPr>
        <p:txBody>
          <a:bodyPr vert="horz" wrap="square" lIns="105070" tIns="52537" rIns="105070" bIns="52537" numCol="1" anchor="b" anchorCtr="0" compatLnSpc="1">
            <a:prstTxWarp prst="textNoShape">
              <a:avLst/>
            </a:prstTxWarp>
          </a:bodyPr>
          <a:lstStyle>
            <a:lvl1pPr algn="ctr" defTabSz="1049338">
              <a:defRPr sz="900" b="1" smtClean="0">
                <a:latin typeface="Arial Narrow" pitchFamily="34" charset="0"/>
                <a:cs typeface="Times New Roman" pitchFamily="18" charset="0"/>
                <a:hlinkClick r:id="rId3"/>
              </a:defRPr>
            </a:lvl1pPr>
          </a:lstStyle>
          <a:p>
            <a:pPr>
              <a:defRPr/>
            </a:pPr>
            <a:r>
              <a:rPr lang="es-ES_tradnl"/>
              <a:t>---------------------------------------------------------------------------------------------------------------------------------------------------------------</a:t>
            </a:r>
          </a:p>
          <a:p>
            <a:pPr>
              <a:defRPr/>
            </a:pPr>
            <a:r>
              <a:rPr lang="es-ES_tradnl"/>
              <a:t>Bogotá: Calle 97 A N° 10 - 09; PBX: (57 1) 6009115 - FAX: 2574244; e-mail: bogota@enlaceconsultores.com.co</a:t>
            </a:r>
            <a:endParaRPr lang="es-ES"/>
          </a:p>
          <a:p>
            <a:pPr>
              <a:defRPr/>
            </a:pPr>
            <a:r>
              <a:rPr lang="es-ES"/>
              <a:t>Medellín: Carrera 45 A No. 34 sur - 57 Torre 6 Local 173 Portal del Cerro. </a:t>
            </a:r>
            <a:r>
              <a:rPr lang="es-ES_tradnl"/>
              <a:t>Envigado, Antioquia. Telefono: PBX: (5 74) 2702196</a:t>
            </a:r>
            <a:endParaRPr lang="es-ES"/>
          </a:p>
          <a:p>
            <a:pPr>
              <a:defRPr/>
            </a:pPr>
            <a:r>
              <a:rPr lang="es-ES"/>
              <a:t>Telefax: (57 4) 3326962, e-mail: medellin</a:t>
            </a:r>
            <a:r>
              <a:rPr lang="es-ES_tradnl"/>
              <a:t>@enlaceconsultores.com.co</a:t>
            </a:r>
            <a:endParaRPr lang="pt-BR"/>
          </a:p>
          <a:p>
            <a:pPr>
              <a:defRPr/>
            </a:pPr>
            <a:r>
              <a:rPr lang="pt-BR"/>
              <a:t>www.enlaceconsultores.com.co</a:t>
            </a:r>
            <a:r>
              <a:rPr lang="es-ES"/>
              <a:t> </a:t>
            </a:r>
            <a:endParaRPr lang="es-CO"/>
          </a:p>
        </p:txBody>
      </p:sp>
      <p:pic>
        <p:nvPicPr>
          <p:cNvPr id="84997" name="Picture 12"/>
          <p:cNvPicPr>
            <a:picLocks noChangeAspect="1" noChangeArrowheads="1"/>
          </p:cNvPicPr>
          <p:nvPr/>
        </p:nvPicPr>
        <p:blipFill>
          <a:blip r:embed="rId4" cstate="print"/>
          <a:srcRect/>
          <a:stretch>
            <a:fillRect/>
          </a:stretch>
        </p:blipFill>
        <p:spPr bwMode="auto">
          <a:xfrm>
            <a:off x="63500" y="90488"/>
            <a:ext cx="1058863" cy="1044575"/>
          </a:xfrm>
          <a:prstGeom prst="rect">
            <a:avLst/>
          </a:prstGeom>
          <a:noFill/>
          <a:ln w="9525">
            <a:noFill/>
            <a:miter lim="800000"/>
            <a:headEnd/>
            <a:tailEnd/>
          </a:ln>
        </p:spPr>
      </p:pic>
    </p:spTree>
    <p:extLst>
      <p:ext uri="{BB962C8B-B14F-4D97-AF65-F5344CB8AC3E}">
        <p14:creationId xmlns:p14="http://schemas.microsoft.com/office/powerpoint/2010/main" val="30736583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3650" name="Rectangle 2"/>
          <p:cNvSpPr>
            <a:spLocks noGrp="1" noChangeArrowheads="1"/>
          </p:cNvSpPr>
          <p:nvPr>
            <p:ph type="hdr" sz="quarter"/>
          </p:nvPr>
        </p:nvSpPr>
        <p:spPr bwMode="auto">
          <a:xfrm>
            <a:off x="0" y="0"/>
            <a:ext cx="3076575" cy="511175"/>
          </a:xfrm>
          <a:prstGeom prst="rect">
            <a:avLst/>
          </a:prstGeom>
          <a:noFill/>
          <a:ln w="9525">
            <a:noFill/>
            <a:miter lim="800000"/>
            <a:headEnd/>
            <a:tailEnd/>
          </a:ln>
        </p:spPr>
        <p:txBody>
          <a:bodyPr vert="horz" wrap="square" lIns="99396" tIns="49699" rIns="99396" bIns="49699" numCol="1" anchor="t" anchorCtr="0" compatLnSpc="1">
            <a:prstTxWarp prst="textNoShape">
              <a:avLst/>
            </a:prstTxWarp>
          </a:bodyPr>
          <a:lstStyle>
            <a:lvl1pPr defTabSz="992188">
              <a:defRPr sz="1300">
                <a:cs typeface="+mn-cs"/>
              </a:defRPr>
            </a:lvl1pPr>
          </a:lstStyle>
          <a:p>
            <a:pPr>
              <a:defRPr/>
            </a:pPr>
            <a:endParaRPr lang="es-CO"/>
          </a:p>
        </p:txBody>
      </p:sp>
      <p:sp>
        <p:nvSpPr>
          <p:cNvPr id="283651" name="Rectangle 3"/>
          <p:cNvSpPr>
            <a:spLocks noGrp="1" noChangeArrowheads="1"/>
          </p:cNvSpPr>
          <p:nvPr>
            <p:ph type="dt" idx="1"/>
          </p:nvPr>
        </p:nvSpPr>
        <p:spPr bwMode="auto">
          <a:xfrm>
            <a:off x="4021138" y="0"/>
            <a:ext cx="3076575" cy="511175"/>
          </a:xfrm>
          <a:prstGeom prst="rect">
            <a:avLst/>
          </a:prstGeom>
          <a:noFill/>
          <a:ln w="9525">
            <a:noFill/>
            <a:miter lim="800000"/>
            <a:headEnd/>
            <a:tailEnd/>
          </a:ln>
        </p:spPr>
        <p:txBody>
          <a:bodyPr vert="horz" wrap="square" lIns="99396" tIns="49699" rIns="99396" bIns="49699" numCol="1" anchor="t" anchorCtr="0" compatLnSpc="1">
            <a:prstTxWarp prst="textNoShape">
              <a:avLst/>
            </a:prstTxWarp>
          </a:bodyPr>
          <a:lstStyle>
            <a:lvl1pPr algn="r" defTabSz="992188">
              <a:defRPr sz="1300">
                <a:cs typeface="+mn-cs"/>
              </a:defRPr>
            </a:lvl1pPr>
          </a:lstStyle>
          <a:p>
            <a:pPr>
              <a:defRPr/>
            </a:pPr>
            <a:endParaRPr lang="es-CO"/>
          </a:p>
        </p:txBody>
      </p:sp>
      <p:sp>
        <p:nvSpPr>
          <p:cNvPr id="58372" name="Rectangle 4"/>
          <p:cNvSpPr>
            <a:spLocks noGrp="1" noRot="1" noChangeAspect="1" noChangeArrowheads="1" noTextEdit="1"/>
          </p:cNvSpPr>
          <p:nvPr>
            <p:ph type="sldImg" idx="2"/>
          </p:nvPr>
        </p:nvSpPr>
        <p:spPr bwMode="auto">
          <a:xfrm>
            <a:off x="992188" y="768350"/>
            <a:ext cx="5116512" cy="3836988"/>
          </a:xfrm>
          <a:prstGeom prst="rect">
            <a:avLst/>
          </a:prstGeom>
          <a:noFill/>
          <a:ln w="9525">
            <a:solidFill>
              <a:srgbClr val="000000"/>
            </a:solidFill>
            <a:miter lim="800000"/>
            <a:headEnd/>
            <a:tailEnd/>
          </a:ln>
        </p:spPr>
      </p:sp>
      <p:sp>
        <p:nvSpPr>
          <p:cNvPr id="283653" name="Rectangle 5"/>
          <p:cNvSpPr>
            <a:spLocks noGrp="1" noChangeArrowheads="1"/>
          </p:cNvSpPr>
          <p:nvPr>
            <p:ph type="body" sz="quarter" idx="3"/>
          </p:nvPr>
        </p:nvSpPr>
        <p:spPr bwMode="auto">
          <a:xfrm>
            <a:off x="709613" y="4860925"/>
            <a:ext cx="5680075" cy="4605338"/>
          </a:xfrm>
          <a:prstGeom prst="rect">
            <a:avLst/>
          </a:prstGeom>
          <a:noFill/>
          <a:ln w="9525">
            <a:noFill/>
            <a:miter lim="800000"/>
            <a:headEnd/>
            <a:tailEnd/>
          </a:ln>
        </p:spPr>
        <p:txBody>
          <a:bodyPr vert="horz" wrap="square" lIns="99396" tIns="49699" rIns="99396" bIns="49699" numCol="1" anchor="t" anchorCtr="0" compatLnSpc="1">
            <a:prstTxWarp prst="textNoShape">
              <a:avLst/>
            </a:prstTxWarp>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283654" name="Rectangle 6"/>
          <p:cNvSpPr>
            <a:spLocks noGrp="1" noChangeArrowheads="1"/>
          </p:cNvSpPr>
          <p:nvPr>
            <p:ph type="ftr" sz="quarter" idx="4"/>
          </p:nvPr>
        </p:nvSpPr>
        <p:spPr bwMode="auto">
          <a:xfrm>
            <a:off x="0" y="9721850"/>
            <a:ext cx="3076575" cy="511175"/>
          </a:xfrm>
          <a:prstGeom prst="rect">
            <a:avLst/>
          </a:prstGeom>
          <a:noFill/>
          <a:ln w="9525">
            <a:noFill/>
            <a:miter lim="800000"/>
            <a:headEnd/>
            <a:tailEnd/>
          </a:ln>
        </p:spPr>
        <p:txBody>
          <a:bodyPr vert="horz" wrap="square" lIns="99396" tIns="49699" rIns="99396" bIns="49699" numCol="1" anchor="b" anchorCtr="0" compatLnSpc="1">
            <a:prstTxWarp prst="textNoShape">
              <a:avLst/>
            </a:prstTxWarp>
          </a:bodyPr>
          <a:lstStyle>
            <a:lvl1pPr defTabSz="992188">
              <a:defRPr sz="1300">
                <a:cs typeface="+mn-cs"/>
              </a:defRPr>
            </a:lvl1pPr>
          </a:lstStyle>
          <a:p>
            <a:pPr>
              <a:defRPr/>
            </a:pPr>
            <a:endParaRPr lang="es-CO"/>
          </a:p>
        </p:txBody>
      </p:sp>
      <p:sp>
        <p:nvSpPr>
          <p:cNvPr id="283655" name="Rectangle 7"/>
          <p:cNvSpPr>
            <a:spLocks noGrp="1" noChangeArrowheads="1"/>
          </p:cNvSpPr>
          <p:nvPr>
            <p:ph type="sldNum" sz="quarter" idx="5"/>
          </p:nvPr>
        </p:nvSpPr>
        <p:spPr bwMode="auto">
          <a:xfrm>
            <a:off x="4021138" y="9721850"/>
            <a:ext cx="3076575" cy="511175"/>
          </a:xfrm>
          <a:prstGeom prst="rect">
            <a:avLst/>
          </a:prstGeom>
          <a:noFill/>
          <a:ln w="9525">
            <a:noFill/>
            <a:miter lim="800000"/>
            <a:headEnd/>
            <a:tailEnd/>
          </a:ln>
        </p:spPr>
        <p:txBody>
          <a:bodyPr vert="horz" wrap="square" lIns="99396" tIns="49699" rIns="99396" bIns="49699" numCol="1" anchor="b" anchorCtr="0" compatLnSpc="1">
            <a:prstTxWarp prst="textNoShape">
              <a:avLst/>
            </a:prstTxWarp>
          </a:bodyPr>
          <a:lstStyle>
            <a:lvl1pPr algn="r" defTabSz="992188">
              <a:defRPr sz="1300">
                <a:cs typeface="+mn-cs"/>
              </a:defRPr>
            </a:lvl1pPr>
          </a:lstStyle>
          <a:p>
            <a:pPr>
              <a:defRPr/>
            </a:pPr>
            <a:fld id="{B397CA2E-2E87-44ED-8063-A1BF3FF6B2C3}" type="slidenum">
              <a:rPr lang="es-ES"/>
              <a:pPr>
                <a:defRPr/>
              </a:pPr>
              <a:t>‹Nº›</a:t>
            </a:fld>
            <a:endParaRPr lang="es-ES"/>
          </a:p>
        </p:txBody>
      </p:sp>
    </p:spTree>
    <p:extLst>
      <p:ext uri="{BB962C8B-B14F-4D97-AF65-F5344CB8AC3E}">
        <p14:creationId xmlns:p14="http://schemas.microsoft.com/office/powerpoint/2010/main" val="105989179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2205575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6671008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4570079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2374047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0597622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3669369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8288105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0548478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7296952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4535877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8958791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7986831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4841513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1231254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4982222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2613630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864891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0433107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833055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0841444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3672140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277306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6707388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3399417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8141869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0773840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65721633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1043589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0927244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2427061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0417325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91557000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3523816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69730265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25492183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7004617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49667658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00465795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30557162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08546360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70344791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56140466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83133280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60553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26452406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33617498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8297449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81351693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43423563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84352238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24768460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20992443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85862707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97199502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449456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19733923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51557073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14575033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56213219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13693961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95485805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88174856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57737908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68796153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19767399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2596210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12524000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49615292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67611214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85679684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170158153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42770446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85199651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126158901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5840990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364638357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7151139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60081386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415099032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141700335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290822231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387141287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16228374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6968301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pPr>
              <a:defRPr/>
            </a:pPr>
            <a:fld id="{62F80419-FDCD-49D7-8FCC-E8678E20C38C}" type="datetimeFigureOut">
              <a:rPr lang="es-ES" smtClean="0"/>
              <a:pPr>
                <a:defRPr/>
              </a:pPr>
              <a:t>25/10/2021</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8D8F0FEE-F482-4550-A51F-44B3F12E291F}" type="slidenum">
              <a:rPr lang="es-ES" smtClean="0"/>
              <a:pPr>
                <a:defRPr/>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pPr>
              <a:defRPr/>
            </a:pPr>
            <a:fld id="{2BF8FBCF-5A60-4432-91F4-BB8E734C2826}" type="datetimeFigureOut">
              <a:rPr lang="es-ES" smtClean="0"/>
              <a:pPr>
                <a:defRPr/>
              </a:pPr>
              <a:t>25/10/2021</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4131C46B-26C4-4BB2-8704-8BFBC6E1C34B}" type="slidenum">
              <a:rPr lang="es-ES" smtClean="0"/>
              <a:pPr>
                <a:defRPr/>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pPr>
              <a:defRPr/>
            </a:pPr>
            <a:fld id="{331E2665-3642-4E40-A2ED-E1C6DF3D7F51}" type="datetimeFigureOut">
              <a:rPr lang="es-ES" smtClean="0"/>
              <a:pPr>
                <a:defRPr/>
              </a:pPr>
              <a:t>25/10/2021</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7DE456BE-FB99-449A-985D-C1064BC85214}" type="slidenum">
              <a:rPr lang="es-ES" smtClean="0"/>
              <a:pPr>
                <a:defRPr/>
              </a:pPr>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AndObj">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685800" y="609600"/>
            <a:ext cx="7772400" cy="1143000"/>
          </a:xfrm>
        </p:spPr>
        <p:txBody>
          <a:bodyPr/>
          <a:lstStyle/>
          <a:p>
            <a:r>
              <a:rPr lang="es-ES"/>
              <a:t>Haga clic para modificar el estilo de título del patrón</a:t>
            </a:r>
          </a:p>
        </p:txBody>
      </p:sp>
      <p:sp>
        <p:nvSpPr>
          <p:cNvPr id="3" name="2 Marcador de texto"/>
          <p:cNvSpPr>
            <a:spLocks noGrp="1"/>
          </p:cNvSpPr>
          <p:nvPr>
            <p:ph type="body" sz="half" idx="1"/>
          </p:nvPr>
        </p:nvSpPr>
        <p:spPr>
          <a:xfrm>
            <a:off x="685800" y="1981200"/>
            <a:ext cx="38100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981200"/>
            <a:ext cx="38100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lvl1pPr>
              <a:defRPr/>
            </a:lvl1pPr>
          </a:lstStyle>
          <a:p>
            <a:pPr>
              <a:defRPr/>
            </a:pPr>
            <a:endParaRPr lang="es-ES_tradnl"/>
          </a:p>
        </p:txBody>
      </p:sp>
      <p:sp>
        <p:nvSpPr>
          <p:cNvPr id="6" name="5 Marcador de pie de página"/>
          <p:cNvSpPr>
            <a:spLocks noGrp="1"/>
          </p:cNvSpPr>
          <p:nvPr>
            <p:ph type="ftr" sz="quarter" idx="11"/>
          </p:nvPr>
        </p:nvSpPr>
        <p:spPr/>
        <p:txBody>
          <a:bodyPr/>
          <a:lstStyle>
            <a:lvl1pPr>
              <a:defRPr/>
            </a:lvl1pPr>
          </a:lstStyle>
          <a:p>
            <a:pPr>
              <a:defRPr/>
            </a:pPr>
            <a:endParaRPr lang="es-ES_tradnl"/>
          </a:p>
        </p:txBody>
      </p:sp>
      <p:sp>
        <p:nvSpPr>
          <p:cNvPr id="7" name="6 Marcador de número de diapositiva"/>
          <p:cNvSpPr>
            <a:spLocks noGrp="1"/>
          </p:cNvSpPr>
          <p:nvPr>
            <p:ph type="sldNum" sz="quarter" idx="12"/>
          </p:nvPr>
        </p:nvSpPr>
        <p:spPr/>
        <p:txBody>
          <a:bodyPr/>
          <a:lstStyle>
            <a:lvl1pPr>
              <a:defRPr/>
            </a:lvl1pPr>
          </a:lstStyle>
          <a:p>
            <a:pPr>
              <a:defRPr/>
            </a:pPr>
            <a:fld id="{F99A9FBA-AAB3-48E0-AA7A-8A30111257E1}" type="slidenum">
              <a:rPr lang="es-ES_tradnl"/>
              <a:pPr>
                <a:defRPr/>
              </a:pPr>
              <a:t>‹Nº›</a:t>
            </a:fld>
            <a:endParaRPr lang="es-ES_tradnl"/>
          </a:p>
        </p:txBody>
      </p:sp>
    </p:spTree>
    <p:extLst>
      <p:ext uri="{BB962C8B-B14F-4D97-AF65-F5344CB8AC3E}">
        <p14:creationId xmlns:p14="http://schemas.microsoft.com/office/powerpoint/2010/main" val="33200054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1700213"/>
            <a:ext cx="7772400" cy="43957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5"/>
          <p:cNvSpPr>
            <a:spLocks noGrp="1" noChangeArrowheads="1"/>
          </p:cNvSpPr>
          <p:nvPr>
            <p:ph type="dt" sz="half" idx="10"/>
          </p:nvPr>
        </p:nvSpPr>
        <p:spPr>
          <a:ln/>
        </p:spPr>
        <p:txBody>
          <a:bodyPr/>
          <a:lstStyle>
            <a:lvl1pPr>
              <a:defRPr/>
            </a:lvl1pPr>
          </a:lstStyle>
          <a:p>
            <a:pPr>
              <a:defRPr/>
            </a:pPr>
            <a:fld id="{6DC16D3C-16B9-4A25-BEF7-51930D486526}" type="datetimeFigureOut">
              <a:rPr lang="es-ES"/>
              <a:pPr>
                <a:defRPr/>
              </a:pPr>
              <a:t>25/10/2021</a:t>
            </a:fld>
            <a:endParaRPr lang="es-ES"/>
          </a:p>
        </p:txBody>
      </p:sp>
      <p:sp>
        <p:nvSpPr>
          <p:cNvPr id="4" name="Rectangle 6"/>
          <p:cNvSpPr>
            <a:spLocks noGrp="1" noChangeArrowheads="1"/>
          </p:cNvSpPr>
          <p:nvPr>
            <p:ph type="ftr" sz="quarter" idx="11"/>
          </p:nvPr>
        </p:nvSpPr>
        <p:spPr>
          <a:ln/>
        </p:spPr>
        <p:txBody>
          <a:bodyPr/>
          <a:lstStyle>
            <a:lvl1pPr>
              <a:defRPr/>
            </a:lvl1pPr>
          </a:lstStyle>
          <a:p>
            <a:pPr>
              <a:defRPr/>
            </a:pPr>
            <a:endParaRPr lang="es-ES"/>
          </a:p>
        </p:txBody>
      </p:sp>
      <p:sp>
        <p:nvSpPr>
          <p:cNvPr id="5" name="Rectangle 7"/>
          <p:cNvSpPr>
            <a:spLocks noGrp="1" noChangeArrowheads="1"/>
          </p:cNvSpPr>
          <p:nvPr>
            <p:ph type="sldNum" sz="quarter" idx="12"/>
          </p:nvPr>
        </p:nvSpPr>
        <p:spPr>
          <a:ln/>
        </p:spPr>
        <p:txBody>
          <a:bodyPr/>
          <a:lstStyle>
            <a:lvl1pPr>
              <a:defRPr/>
            </a:lvl1pPr>
          </a:lstStyle>
          <a:p>
            <a:pPr>
              <a:defRPr/>
            </a:pPr>
            <a:fld id="{19E455E4-0CD2-4020-A888-069104895014}" type="slidenum">
              <a:rPr lang="es-ES"/>
              <a:pPr>
                <a:defRPr/>
              </a:pPr>
              <a:t>‹Nº›</a:t>
            </a:fld>
            <a:endParaRPr lang="es-ES"/>
          </a:p>
        </p:txBody>
      </p:sp>
    </p:spTree>
    <p:extLst>
      <p:ext uri="{BB962C8B-B14F-4D97-AF65-F5344CB8AC3E}">
        <p14:creationId xmlns:p14="http://schemas.microsoft.com/office/powerpoint/2010/main" val="3587390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pPr>
              <a:defRPr/>
            </a:pPr>
            <a:fld id="{6489ACA3-8E28-409D-8A40-7CC8A97AEABC}" type="datetimeFigureOut">
              <a:rPr lang="es-ES" smtClean="0"/>
              <a:pPr>
                <a:defRPr/>
              </a:pPr>
              <a:t>25/10/2021</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173C8C84-73CE-47E9-8156-E2B23C2900BA}" type="slidenum">
              <a:rPr lang="es-ES" smtClean="0"/>
              <a:pPr>
                <a:defRPr/>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pPr>
              <a:defRPr/>
            </a:pPr>
            <a:fld id="{737180E7-CBB1-4DFF-A6F5-2E004CE363BA}" type="datetimeFigureOut">
              <a:rPr lang="es-ES" smtClean="0"/>
              <a:pPr>
                <a:defRPr/>
              </a:pPr>
              <a:t>25/10/2021</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9BCD6AD3-C096-4C93-9964-CF25F076577B}" type="slidenum">
              <a:rPr lang="es-ES" smtClean="0"/>
              <a:pPr>
                <a:defRPr/>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pPr>
              <a:defRPr/>
            </a:pPr>
            <a:fld id="{D120E4A2-44C0-4CA2-BE67-A847783EDD80}" type="datetimeFigureOut">
              <a:rPr lang="es-ES" smtClean="0"/>
              <a:pPr>
                <a:defRPr/>
              </a:pPr>
              <a:t>25/10/2021</a:t>
            </a:fld>
            <a:endParaRPr lang="es-E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p:txBody>
          <a:bodyPr/>
          <a:lstStyle/>
          <a:p>
            <a:pPr>
              <a:defRPr/>
            </a:pPr>
            <a:fld id="{BCF5332A-8826-4321-8C48-96414DD1732E}" type="slidenum">
              <a:rPr lang="es-ES" smtClean="0"/>
              <a:pPr>
                <a:defRPr/>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pPr>
              <a:defRPr/>
            </a:pPr>
            <a:fld id="{7919C151-F913-4E9E-957B-73E8A75F8B4B}" type="datetimeFigureOut">
              <a:rPr lang="es-ES" smtClean="0"/>
              <a:pPr>
                <a:defRPr/>
              </a:pPr>
              <a:t>25/10/2021</a:t>
            </a:fld>
            <a:endParaRPr lang="es-ES"/>
          </a:p>
        </p:txBody>
      </p:sp>
      <p:sp>
        <p:nvSpPr>
          <p:cNvPr id="8" name="Footer Placeholder 7"/>
          <p:cNvSpPr>
            <a:spLocks noGrp="1"/>
          </p:cNvSpPr>
          <p:nvPr>
            <p:ph type="ftr" sz="quarter" idx="11"/>
          </p:nvPr>
        </p:nvSpPr>
        <p:spPr/>
        <p:txBody>
          <a:bodyPr/>
          <a:lstStyle/>
          <a:p>
            <a:pPr>
              <a:defRPr/>
            </a:pPr>
            <a:endParaRPr lang="es-ES"/>
          </a:p>
        </p:txBody>
      </p:sp>
      <p:sp>
        <p:nvSpPr>
          <p:cNvPr id="9" name="Slide Number Placeholder 8"/>
          <p:cNvSpPr>
            <a:spLocks noGrp="1"/>
          </p:cNvSpPr>
          <p:nvPr>
            <p:ph type="sldNum" sz="quarter" idx="12"/>
          </p:nvPr>
        </p:nvSpPr>
        <p:spPr/>
        <p:txBody>
          <a:bodyPr/>
          <a:lstStyle/>
          <a:p>
            <a:pPr>
              <a:defRPr/>
            </a:pPr>
            <a:fld id="{4BA97BCB-7C22-4ED8-A82D-F3CF1F3352FD}" type="slidenum">
              <a:rPr lang="es-ES" smtClean="0"/>
              <a:pPr>
                <a:defRPr/>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Date Placeholder 2"/>
          <p:cNvSpPr>
            <a:spLocks noGrp="1"/>
          </p:cNvSpPr>
          <p:nvPr>
            <p:ph type="dt" sz="half" idx="10"/>
          </p:nvPr>
        </p:nvSpPr>
        <p:spPr/>
        <p:txBody>
          <a:bodyPr/>
          <a:lstStyle/>
          <a:p>
            <a:pPr>
              <a:defRPr/>
            </a:pPr>
            <a:fld id="{424F08B8-698D-4BD2-9048-331912A582DC}" type="datetimeFigureOut">
              <a:rPr lang="es-ES" smtClean="0"/>
              <a:pPr>
                <a:defRPr/>
              </a:pPr>
              <a:t>25/10/2021</a:t>
            </a:fld>
            <a:endParaRPr lang="es-ES"/>
          </a:p>
        </p:txBody>
      </p:sp>
      <p:sp>
        <p:nvSpPr>
          <p:cNvPr id="4" name="Footer Placeholder 3"/>
          <p:cNvSpPr>
            <a:spLocks noGrp="1"/>
          </p:cNvSpPr>
          <p:nvPr>
            <p:ph type="ftr" sz="quarter" idx="11"/>
          </p:nvPr>
        </p:nvSpPr>
        <p:spPr/>
        <p:txBody>
          <a:bodyPr/>
          <a:lstStyle/>
          <a:p>
            <a:pPr>
              <a:defRPr/>
            </a:pPr>
            <a:endParaRPr lang="es-ES"/>
          </a:p>
        </p:txBody>
      </p:sp>
      <p:sp>
        <p:nvSpPr>
          <p:cNvPr id="5" name="Slide Number Placeholder 4"/>
          <p:cNvSpPr>
            <a:spLocks noGrp="1"/>
          </p:cNvSpPr>
          <p:nvPr>
            <p:ph type="sldNum" sz="quarter" idx="12"/>
          </p:nvPr>
        </p:nvSpPr>
        <p:spPr/>
        <p:txBody>
          <a:bodyPr/>
          <a:lstStyle/>
          <a:p>
            <a:pPr>
              <a:defRPr/>
            </a:pPr>
            <a:fld id="{38CF00AC-CCC7-4CC2-B260-DA6B0111D86A}" type="slidenum">
              <a:rPr lang="es-ES" smtClean="0"/>
              <a:pPr>
                <a:defRPr/>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C3634D92-4BAB-4CA9-AB92-7A7117AFABAB}" type="datetimeFigureOut">
              <a:rPr lang="es-ES" smtClean="0"/>
              <a:pPr>
                <a:defRPr/>
              </a:pPr>
              <a:t>25/10/2021</a:t>
            </a:fld>
            <a:endParaRPr lang="es-ES"/>
          </a:p>
        </p:txBody>
      </p:sp>
      <p:sp>
        <p:nvSpPr>
          <p:cNvPr id="3" name="Footer Placeholder 2"/>
          <p:cNvSpPr>
            <a:spLocks noGrp="1"/>
          </p:cNvSpPr>
          <p:nvPr>
            <p:ph type="ftr" sz="quarter" idx="11"/>
          </p:nvPr>
        </p:nvSpPr>
        <p:spPr/>
        <p:txBody>
          <a:bodyPr/>
          <a:lstStyle/>
          <a:p>
            <a:pPr>
              <a:defRPr/>
            </a:pPr>
            <a:endParaRPr lang="es-ES"/>
          </a:p>
        </p:txBody>
      </p:sp>
      <p:sp>
        <p:nvSpPr>
          <p:cNvPr id="4" name="Slide Number Placeholder 3"/>
          <p:cNvSpPr>
            <a:spLocks noGrp="1"/>
          </p:cNvSpPr>
          <p:nvPr>
            <p:ph type="sldNum" sz="quarter" idx="12"/>
          </p:nvPr>
        </p:nvSpPr>
        <p:spPr/>
        <p:txBody>
          <a:bodyPr/>
          <a:lstStyle/>
          <a:p>
            <a:pPr>
              <a:defRPr/>
            </a:pPr>
            <a:fld id="{345320D4-7F82-4EFD-A65D-AB5860A8D3D0}" type="slidenum">
              <a:rPr lang="es-ES" smtClean="0"/>
              <a:pPr>
                <a:defRPr/>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pPr>
              <a:defRPr/>
            </a:pPr>
            <a:fld id="{36590BE5-2E6D-444D-9F6B-BFA24647609A}" type="datetimeFigureOut">
              <a:rPr lang="es-ES" smtClean="0"/>
              <a:pPr>
                <a:defRPr/>
              </a:pPr>
              <a:t>25/10/2021</a:t>
            </a:fld>
            <a:endParaRPr lang="es-E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p:txBody>
          <a:bodyPr/>
          <a:lstStyle/>
          <a:p>
            <a:pPr>
              <a:defRPr/>
            </a:pPr>
            <a:fld id="{6E0E113A-8261-49D8-AB3B-624AE2E3A0B1}" type="slidenum">
              <a:rPr lang="es-ES" smtClean="0"/>
              <a:pPr>
                <a:defRPr/>
              </a:pPr>
              <a:t>‹Nº›</a:t>
            </a:fld>
            <a:endParaRPr lang="es-ES"/>
          </a:p>
        </p:txBody>
      </p:sp>
      <p:sp>
        <p:nvSpPr>
          <p:cNvPr id="9" name="Content Placeholder 8"/>
          <p:cNvSpPr>
            <a:spLocks noGrp="1"/>
          </p:cNvSpPr>
          <p:nvPr>
            <p:ph sz="quarter" idx="13"/>
          </p:nvPr>
        </p:nvSpPr>
        <p:spPr>
          <a:xfrm>
            <a:off x="304800" y="381000"/>
            <a:ext cx="7772400" cy="494284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s-ES"/>
              <a:t>Haga clic para modificar el estilo de título del patrón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8" name="Date Placeholder 7"/>
          <p:cNvSpPr>
            <a:spLocks noGrp="1"/>
          </p:cNvSpPr>
          <p:nvPr>
            <p:ph type="dt" sz="half" idx="10"/>
          </p:nvPr>
        </p:nvSpPr>
        <p:spPr/>
        <p:txBody>
          <a:bodyPr/>
          <a:lstStyle/>
          <a:p>
            <a:pPr>
              <a:defRPr/>
            </a:pPr>
            <a:fld id="{76F42A3C-C051-47E9-8E87-098EC65D7645}" type="datetimeFigureOut">
              <a:rPr lang="es-ES" smtClean="0"/>
              <a:pPr>
                <a:defRPr/>
              </a:pPr>
              <a:t>25/10/2021</a:t>
            </a:fld>
            <a:endParaRPr lang="es-ES"/>
          </a:p>
        </p:txBody>
      </p:sp>
      <p:sp>
        <p:nvSpPr>
          <p:cNvPr id="9" name="Slide Number Placeholder 8"/>
          <p:cNvSpPr>
            <a:spLocks noGrp="1"/>
          </p:cNvSpPr>
          <p:nvPr>
            <p:ph type="sldNum" sz="quarter" idx="11"/>
          </p:nvPr>
        </p:nvSpPr>
        <p:spPr/>
        <p:txBody>
          <a:bodyPr/>
          <a:lstStyle/>
          <a:p>
            <a:pPr>
              <a:defRPr/>
            </a:pPr>
            <a:fld id="{4A85D7AB-E80C-4271-8C01-E5303FD9A7D3}" type="slidenum">
              <a:rPr lang="es-ES" smtClean="0"/>
              <a:pPr>
                <a:defRPr/>
              </a:pPr>
              <a:t>‹Nº›</a:t>
            </a:fld>
            <a:endParaRPr lang="es-ES"/>
          </a:p>
        </p:txBody>
      </p:sp>
      <p:sp>
        <p:nvSpPr>
          <p:cNvPr id="10" name="Footer Placeholder 9"/>
          <p:cNvSpPr>
            <a:spLocks noGrp="1"/>
          </p:cNvSpPr>
          <p:nvPr>
            <p:ph type="ftr" sz="quarter" idx="12"/>
          </p:nvPr>
        </p:nvSpPr>
        <p:spPr/>
        <p:txBody>
          <a:bodyPr/>
          <a:lstStyle/>
          <a:p>
            <a:pPr>
              <a:defRPr/>
            </a:pPr>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pPr>
              <a:defRPr/>
            </a:pPr>
            <a:fld id="{6AC93309-1CA1-4C02-A33A-A80FB6E45437}" type="slidenum">
              <a:rPr lang="es-ES" smtClean="0"/>
              <a:pPr>
                <a:defRPr/>
              </a:pPr>
              <a:t>‹Nº›</a:t>
            </a:fld>
            <a:endParaRPr lang="es-E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pPr>
              <a:defRPr/>
            </a:pPr>
            <a:endParaRPr lang="es-E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pPr>
              <a:defRPr/>
            </a:pPr>
            <a:fld id="{89C5203A-45E7-46FC-90AA-5CE197DD6610}" type="datetimeFigureOut">
              <a:rPr lang="es-ES" smtClean="0"/>
              <a:pPr>
                <a:defRPr/>
              </a:pPr>
              <a:t>25/10/2021</a:t>
            </a:fld>
            <a:endParaRPr lang="es-ES"/>
          </a:p>
        </p:txBody>
      </p:sp>
      <p:sp>
        <p:nvSpPr>
          <p:cNvPr id="9" name="Rectangle 2"/>
          <p:cNvSpPr>
            <a:spLocks noChangeArrowheads="1"/>
          </p:cNvSpPr>
          <p:nvPr userDrawn="1"/>
        </p:nvSpPr>
        <p:spPr bwMode="auto">
          <a:xfrm>
            <a:off x="0" y="0"/>
            <a:ext cx="9144000" cy="1268413"/>
          </a:xfrm>
          <a:prstGeom prst="rect">
            <a:avLst/>
          </a:prstGeom>
          <a:gradFill rotWithShape="1">
            <a:gsLst>
              <a:gs pos="0">
                <a:srgbClr val="004F76"/>
              </a:gs>
              <a:gs pos="100000">
                <a:srgbClr val="004F76">
                  <a:gamma/>
                  <a:shade val="46275"/>
                  <a:invGamma/>
                </a:srgbClr>
              </a:gs>
            </a:gsLst>
            <a:lin ang="5400000" scaled="1"/>
          </a:gradFill>
          <a:ln w="9525">
            <a:noFill/>
            <a:miter lim="800000"/>
            <a:headEnd/>
            <a:tailEnd/>
          </a:ln>
          <a:effectLst/>
        </p:spPr>
        <p:txBody>
          <a:bodyPr wrap="none" anchor="ctr"/>
          <a:lstStyle/>
          <a:p>
            <a:pPr>
              <a:defRPr/>
            </a:pPr>
            <a:endParaRPr lang="es-ES">
              <a:cs typeface="+mn-cs"/>
            </a:endParaRPr>
          </a:p>
        </p:txBody>
      </p:sp>
    </p:spTree>
  </p:cSld>
  <p:clrMap bg1="lt1" tx1="dk1" bg2="lt2" tx2="dk2" accent1="accent1" accent2="accent2" accent3="accent3" accent4="accent4" accent5="accent5" accent6="accent6" hlink="hlink" folHlink="folHlink"/>
  <p:sldLayoutIdLst>
    <p:sldLayoutId id="2147485443" r:id="rId1"/>
    <p:sldLayoutId id="2147485444" r:id="rId2"/>
    <p:sldLayoutId id="2147485445" r:id="rId3"/>
    <p:sldLayoutId id="2147485446" r:id="rId4"/>
    <p:sldLayoutId id="2147485447" r:id="rId5"/>
    <p:sldLayoutId id="2147485448" r:id="rId6"/>
    <p:sldLayoutId id="2147485449" r:id="rId7"/>
    <p:sldLayoutId id="2147485450" r:id="rId8"/>
    <p:sldLayoutId id="2147485451" r:id="rId9"/>
    <p:sldLayoutId id="2147485452" r:id="rId10"/>
    <p:sldLayoutId id="2147485453" r:id="rId11"/>
    <p:sldLayoutId id="2147485454" r:id="rId12"/>
    <p:sldLayoutId id="2147485455" r:id="rId13"/>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tiff"/></Relationships>
</file>

<file path=ppt/slides/_rels/slide1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tiff"/></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10.jp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chart" Target="../charts/chart1.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chart" Target="../charts/chart2.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chart" Target="../charts/chart3.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tiff"/></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tiff"/><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wmf"/><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chart" Target="../charts/chart5.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chart" Target="../charts/chart6.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5.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chart" Target="../charts/chart8.xml"/></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chart" Target="../charts/chart9.xml"/></Relationships>
</file>

<file path=ppt/slides/_rels/slide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chart" Target="../charts/chart10.xml"/></Relationships>
</file>

<file path=ppt/slides/_rels/slide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chart" Target="../charts/chart11.xml"/></Relationships>
</file>

<file path=ppt/slides/_rels/slide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2.xml"/><Relationship Id="rId1" Type="http://schemas.openxmlformats.org/officeDocument/2006/relationships/slideLayout" Target="../slideLayouts/slideLayout7.xml"/><Relationship Id="rId4" Type="http://schemas.openxmlformats.org/officeDocument/2006/relationships/chart" Target="../charts/chart12.xml"/></Relationships>
</file>

<file path=ppt/slides/_rels/slide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4.xml"/><Relationship Id="rId1" Type="http://schemas.openxmlformats.org/officeDocument/2006/relationships/slideLayout" Target="../slideLayouts/slideLayout7.xml"/><Relationship Id="rId4" Type="http://schemas.openxmlformats.org/officeDocument/2006/relationships/chart" Target="../charts/chart13.xml"/></Relationships>
</file>

<file path=ppt/slides/_rels/slide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6.xml"/><Relationship Id="rId1" Type="http://schemas.openxmlformats.org/officeDocument/2006/relationships/slideLayout" Target="../slideLayouts/slideLayout7.xml"/><Relationship Id="rId4" Type="http://schemas.openxmlformats.org/officeDocument/2006/relationships/chart" Target="../charts/chart14.xml"/></Relationships>
</file>

<file path=ppt/slides/_rels/slide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8.xml"/><Relationship Id="rId1" Type="http://schemas.openxmlformats.org/officeDocument/2006/relationships/slideLayout" Target="../slideLayouts/slideLayout7.xml"/><Relationship Id="rId4" Type="http://schemas.openxmlformats.org/officeDocument/2006/relationships/chart" Target="../charts/chart15.xml"/></Relationships>
</file>

<file path=ppt/slides/_rels/slide6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0.xml"/><Relationship Id="rId1" Type="http://schemas.openxmlformats.org/officeDocument/2006/relationships/slideLayout" Target="../slideLayouts/slideLayout7.xml"/><Relationship Id="rId4" Type="http://schemas.openxmlformats.org/officeDocument/2006/relationships/chart" Target="../charts/chart16.xml"/></Relationships>
</file>

<file path=ppt/slides/_rels/slide6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2.xml"/><Relationship Id="rId1" Type="http://schemas.openxmlformats.org/officeDocument/2006/relationships/slideLayout" Target="../slideLayouts/slideLayout7.xml"/><Relationship Id="rId4" Type="http://schemas.openxmlformats.org/officeDocument/2006/relationships/chart" Target="../charts/chart17.xml"/></Relationships>
</file>

<file path=ppt/slides/_rels/slide6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4.xml"/><Relationship Id="rId1" Type="http://schemas.openxmlformats.org/officeDocument/2006/relationships/slideLayout" Target="../slideLayouts/slideLayout7.xml"/><Relationship Id="rId4" Type="http://schemas.openxmlformats.org/officeDocument/2006/relationships/chart" Target="../charts/chart18.xml"/></Relationships>
</file>

<file path=ppt/slides/_rels/slide7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6.xml"/><Relationship Id="rId1" Type="http://schemas.openxmlformats.org/officeDocument/2006/relationships/slideLayout" Target="../slideLayouts/slideLayout7.xml"/><Relationship Id="rId4" Type="http://schemas.openxmlformats.org/officeDocument/2006/relationships/chart" Target="../charts/chart19.xml"/></Relationships>
</file>

<file path=ppt/slides/_rels/slide7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8.xml"/><Relationship Id="rId1" Type="http://schemas.openxmlformats.org/officeDocument/2006/relationships/slideLayout" Target="../slideLayouts/slideLayout7.xml"/><Relationship Id="rId4" Type="http://schemas.openxmlformats.org/officeDocument/2006/relationships/chart" Target="../charts/chart20.xml"/></Relationships>
</file>

<file path=ppt/slides/_rels/slide7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7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8.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4.xml"/><Relationship Id="rId1" Type="http://schemas.openxmlformats.org/officeDocument/2006/relationships/slideLayout" Target="../slideLayouts/slideLayout7.xml"/><Relationship Id="rId4" Type="http://schemas.openxmlformats.org/officeDocument/2006/relationships/chart" Target="../charts/chart23.xml"/></Relationships>
</file>

<file path=ppt/slides/_rels/slide8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76.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8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78.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8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49">
            <a:extLst>
              <a:ext uri="{FF2B5EF4-FFF2-40B4-BE49-F238E27FC236}">
                <a16:creationId xmlns:a16="http://schemas.microsoft.com/office/drawing/2014/main" id="{FA72EA74-BEBC-2848-8E5F-315F5CE0A9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2364" y="181512"/>
            <a:ext cx="3322809" cy="2200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n 3">
            <a:extLst>
              <a:ext uri="{FF2B5EF4-FFF2-40B4-BE49-F238E27FC236}">
                <a16:creationId xmlns:a16="http://schemas.microsoft.com/office/drawing/2014/main" id="{4A16C300-F77B-4B51-8222-71C159B74E61}"/>
              </a:ext>
            </a:extLst>
          </p:cNvPr>
          <p:cNvPicPr>
            <a:picLocks noChangeAspect="1"/>
          </p:cNvPicPr>
          <p:nvPr/>
        </p:nvPicPr>
        <p:blipFill>
          <a:blip r:embed="rId4"/>
          <a:stretch>
            <a:fillRect/>
          </a:stretch>
        </p:blipFill>
        <p:spPr>
          <a:xfrm>
            <a:off x="7020272" y="381727"/>
            <a:ext cx="1301364" cy="1815881"/>
          </a:xfrm>
          <a:prstGeom prst="rect">
            <a:avLst/>
          </a:prstGeom>
        </p:spPr>
      </p:pic>
      <p:sp>
        <p:nvSpPr>
          <p:cNvPr id="5" name="7 CuadroTexto">
            <a:extLst>
              <a:ext uri="{FF2B5EF4-FFF2-40B4-BE49-F238E27FC236}">
                <a16:creationId xmlns:a16="http://schemas.microsoft.com/office/drawing/2014/main" id="{20AD372E-F604-4772-92E3-8578E1D1BF5A}"/>
              </a:ext>
            </a:extLst>
          </p:cNvPr>
          <p:cNvSpPr txBox="1"/>
          <p:nvPr/>
        </p:nvSpPr>
        <p:spPr>
          <a:xfrm>
            <a:off x="611560" y="3068960"/>
            <a:ext cx="7992887" cy="2739211"/>
          </a:xfrm>
          <a:prstGeom prst="rect">
            <a:avLst/>
          </a:prstGeom>
          <a:noFill/>
        </p:spPr>
        <p:txBody>
          <a:bodyPr wrap="square" rtlCol="0">
            <a:spAutoFit/>
          </a:bodyPr>
          <a:lstStyle/>
          <a:p>
            <a:pPr algn="ctr"/>
            <a:r>
              <a:rPr lang="es-ES" sz="3200" b="1" dirty="0">
                <a:solidFill>
                  <a:srgbClr val="FF0000"/>
                </a:solidFill>
                <a:latin typeface="Arial Black" pitchFamily="34" charset="0"/>
              </a:rPr>
              <a:t>RENDICIÓN DE CUENTAS</a:t>
            </a:r>
          </a:p>
          <a:p>
            <a:pPr algn="ctr"/>
            <a:r>
              <a:rPr lang="es-ES" sz="2800" b="1" dirty="0">
                <a:solidFill>
                  <a:srgbClr val="FF0000"/>
                </a:solidFill>
                <a:latin typeface="Arial Black" pitchFamily="34" charset="0"/>
              </a:rPr>
              <a:t> </a:t>
            </a:r>
          </a:p>
          <a:p>
            <a:pPr algn="ctr"/>
            <a:r>
              <a:rPr lang="es-ES" sz="2800" b="1" dirty="0">
                <a:solidFill>
                  <a:srgbClr val="FF0000"/>
                </a:solidFill>
                <a:latin typeface="Arial Black" pitchFamily="34" charset="0"/>
              </a:rPr>
              <a:t>26 DE OCTUBRE DEL AÑO 2021</a:t>
            </a:r>
          </a:p>
          <a:p>
            <a:pPr algn="ctr"/>
            <a:endParaRPr lang="es-ES" sz="2800" b="1" dirty="0">
              <a:latin typeface="Arial Black" pitchFamily="34" charset="0"/>
            </a:endParaRPr>
          </a:p>
          <a:p>
            <a:pPr algn="ctr"/>
            <a:endParaRPr lang="es-ES" sz="2800" b="1" dirty="0">
              <a:latin typeface="Arial Black" pitchFamily="34" charset="0"/>
            </a:endParaRPr>
          </a:p>
          <a:p>
            <a:pPr algn="ctr"/>
            <a:r>
              <a:rPr lang="es-ES" sz="2800" b="1" dirty="0">
                <a:latin typeface="Arial Black" pitchFamily="34" charset="0"/>
              </a:rPr>
              <a:t>PRESIDENCIA EJECUTIVA</a:t>
            </a:r>
          </a:p>
        </p:txBody>
      </p:sp>
    </p:spTree>
  </p:cSld>
  <p:clrMapOvr>
    <a:overrideClrMapping bg1="lt1" tx1="dk1" bg2="lt2" tx2="dk2" accent1="accent1" accent2="accent2" accent3="accent3" accent4="accent4" accent5="accent5" accent6="accent6" hlink="hlink" folHlink="folHlink"/>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10</a:t>
            </a:fld>
            <a:endParaRPr lang="es-ES" sz="1000" dirty="0">
              <a:solidFill>
                <a:schemeClr val="bg1"/>
              </a:solidFill>
            </a:endParaRPr>
          </a:p>
        </p:txBody>
      </p:sp>
      <p:sp>
        <p:nvSpPr>
          <p:cNvPr id="78849" name="Rectangle 1"/>
          <p:cNvSpPr>
            <a:spLocks noChangeArrowheads="1"/>
          </p:cNvSpPr>
          <p:nvPr/>
        </p:nvSpPr>
        <p:spPr bwMode="auto">
          <a:xfrm>
            <a:off x="289999" y="1628800"/>
            <a:ext cx="853244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r>
              <a:rPr lang="es-CO" sz="3200" b="1" dirty="0">
                <a:solidFill>
                  <a:srgbClr val="FF0000"/>
                </a:solidFill>
                <a:latin typeface="Arial" pitchFamily="34" charset="0"/>
                <a:ea typeface="Rockwell"/>
                <a:cs typeface="Arial" pitchFamily="34" charset="0"/>
              </a:rPr>
              <a:t>2. ACCIONES DE SEGUIMIENTO DE REVISIONES PREVIAS EFECTUADAS POR LA DIRECCIÓN </a:t>
            </a:r>
          </a:p>
        </p:txBody>
      </p:sp>
      <p:pic>
        <p:nvPicPr>
          <p:cNvPr id="7" name="Picture 1"/>
          <p:cNvPicPr>
            <a:picLocks noChangeAspect="1" noChangeArrowheads="1"/>
          </p:cNvPicPr>
          <p:nvPr/>
        </p:nvPicPr>
        <p:blipFill>
          <a:blip r:embed="rId3" cstate="print"/>
          <a:srcRect/>
          <a:stretch>
            <a:fillRect/>
          </a:stretch>
        </p:blipFill>
        <p:spPr bwMode="auto">
          <a:xfrm>
            <a:off x="3571868" y="3717032"/>
            <a:ext cx="1948174" cy="2000264"/>
          </a:xfrm>
          <a:prstGeom prst="rect">
            <a:avLst/>
          </a:prstGeom>
          <a:noFill/>
          <a:ln w="9525">
            <a:noFill/>
            <a:miter lim="800000"/>
            <a:headEnd/>
            <a:tailEnd/>
          </a:ln>
          <a:effectLst/>
        </p:spPr>
      </p:pic>
      <p:pic>
        <p:nvPicPr>
          <p:cNvPr id="6" name="Picture 49">
            <a:extLst>
              <a:ext uri="{FF2B5EF4-FFF2-40B4-BE49-F238E27FC236}">
                <a16:creationId xmlns:a16="http://schemas.microsoft.com/office/drawing/2014/main" id="{EF65C474-2D52-4F40-9FA4-7F11A2103B7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16632"/>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20284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11</a:t>
            </a:fld>
            <a:endParaRPr lang="es-ES" sz="1000" dirty="0">
              <a:solidFill>
                <a:schemeClr val="bg1"/>
              </a:solidFill>
            </a:endParaRPr>
          </a:p>
        </p:txBody>
      </p:sp>
      <p:pic>
        <p:nvPicPr>
          <p:cNvPr id="8" name="Imagen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35413" y="26349325"/>
            <a:ext cx="2957512" cy="644525"/>
          </a:xfrm>
          <a:prstGeom prst="rect">
            <a:avLst/>
          </a:prstGeom>
        </p:spPr>
      </p:pic>
      <p:graphicFrame>
        <p:nvGraphicFramePr>
          <p:cNvPr id="4" name="Tabla 3">
            <a:extLst>
              <a:ext uri="{FF2B5EF4-FFF2-40B4-BE49-F238E27FC236}">
                <a16:creationId xmlns:a16="http://schemas.microsoft.com/office/drawing/2014/main" id="{DE9DDF8B-989A-421B-AA9A-645B0A6C78EB}"/>
              </a:ext>
            </a:extLst>
          </p:cNvPr>
          <p:cNvGraphicFramePr>
            <a:graphicFrameLocks noGrp="1"/>
          </p:cNvGraphicFramePr>
          <p:nvPr/>
        </p:nvGraphicFramePr>
        <p:xfrm>
          <a:off x="0" y="85986"/>
          <a:ext cx="8892481" cy="6655383"/>
        </p:xfrm>
        <a:graphic>
          <a:graphicData uri="http://schemas.openxmlformats.org/drawingml/2006/table">
            <a:tbl>
              <a:tblPr>
                <a:tableStyleId>{5C22544A-7EE6-4342-B048-85BDC9FD1C3A}</a:tableStyleId>
              </a:tblPr>
              <a:tblGrid>
                <a:gridCol w="314807">
                  <a:extLst>
                    <a:ext uri="{9D8B030D-6E8A-4147-A177-3AD203B41FA5}">
                      <a16:colId xmlns:a16="http://schemas.microsoft.com/office/drawing/2014/main" val="3261136920"/>
                    </a:ext>
                  </a:extLst>
                </a:gridCol>
                <a:gridCol w="405431">
                  <a:extLst>
                    <a:ext uri="{9D8B030D-6E8A-4147-A177-3AD203B41FA5}">
                      <a16:colId xmlns:a16="http://schemas.microsoft.com/office/drawing/2014/main" val="596502028"/>
                    </a:ext>
                  </a:extLst>
                </a:gridCol>
                <a:gridCol w="992117">
                  <a:extLst>
                    <a:ext uri="{9D8B030D-6E8A-4147-A177-3AD203B41FA5}">
                      <a16:colId xmlns:a16="http://schemas.microsoft.com/office/drawing/2014/main" val="3441642586"/>
                    </a:ext>
                  </a:extLst>
                </a:gridCol>
                <a:gridCol w="705928">
                  <a:extLst>
                    <a:ext uri="{9D8B030D-6E8A-4147-A177-3AD203B41FA5}">
                      <a16:colId xmlns:a16="http://schemas.microsoft.com/office/drawing/2014/main" val="1180384880"/>
                    </a:ext>
                  </a:extLst>
                </a:gridCol>
                <a:gridCol w="529447">
                  <a:extLst>
                    <a:ext uri="{9D8B030D-6E8A-4147-A177-3AD203B41FA5}">
                      <a16:colId xmlns:a16="http://schemas.microsoft.com/office/drawing/2014/main" val="1391881282"/>
                    </a:ext>
                  </a:extLst>
                </a:gridCol>
                <a:gridCol w="578734">
                  <a:extLst>
                    <a:ext uri="{9D8B030D-6E8A-4147-A177-3AD203B41FA5}">
                      <a16:colId xmlns:a16="http://schemas.microsoft.com/office/drawing/2014/main" val="1570782534"/>
                    </a:ext>
                  </a:extLst>
                </a:gridCol>
                <a:gridCol w="1132030">
                  <a:extLst>
                    <a:ext uri="{9D8B030D-6E8A-4147-A177-3AD203B41FA5}">
                      <a16:colId xmlns:a16="http://schemas.microsoft.com/office/drawing/2014/main" val="2001428588"/>
                    </a:ext>
                  </a:extLst>
                </a:gridCol>
                <a:gridCol w="782245">
                  <a:extLst>
                    <a:ext uri="{9D8B030D-6E8A-4147-A177-3AD203B41FA5}">
                      <a16:colId xmlns:a16="http://schemas.microsoft.com/office/drawing/2014/main" val="2901209266"/>
                    </a:ext>
                  </a:extLst>
                </a:gridCol>
                <a:gridCol w="604174">
                  <a:extLst>
                    <a:ext uri="{9D8B030D-6E8A-4147-A177-3AD203B41FA5}">
                      <a16:colId xmlns:a16="http://schemas.microsoft.com/office/drawing/2014/main" val="2282450878"/>
                    </a:ext>
                  </a:extLst>
                </a:gridCol>
                <a:gridCol w="548526">
                  <a:extLst>
                    <a:ext uri="{9D8B030D-6E8A-4147-A177-3AD203B41FA5}">
                      <a16:colId xmlns:a16="http://schemas.microsoft.com/office/drawing/2014/main" val="2633694920"/>
                    </a:ext>
                  </a:extLst>
                </a:gridCol>
                <a:gridCol w="195562">
                  <a:extLst>
                    <a:ext uri="{9D8B030D-6E8A-4147-A177-3AD203B41FA5}">
                      <a16:colId xmlns:a16="http://schemas.microsoft.com/office/drawing/2014/main" val="3752958056"/>
                    </a:ext>
                  </a:extLst>
                </a:gridCol>
                <a:gridCol w="195562">
                  <a:extLst>
                    <a:ext uri="{9D8B030D-6E8A-4147-A177-3AD203B41FA5}">
                      <a16:colId xmlns:a16="http://schemas.microsoft.com/office/drawing/2014/main" val="896708283"/>
                    </a:ext>
                  </a:extLst>
                </a:gridCol>
                <a:gridCol w="634383">
                  <a:extLst>
                    <a:ext uri="{9D8B030D-6E8A-4147-A177-3AD203B41FA5}">
                      <a16:colId xmlns:a16="http://schemas.microsoft.com/office/drawing/2014/main" val="3829905453"/>
                    </a:ext>
                  </a:extLst>
                </a:gridCol>
                <a:gridCol w="891951">
                  <a:extLst>
                    <a:ext uri="{9D8B030D-6E8A-4147-A177-3AD203B41FA5}">
                      <a16:colId xmlns:a16="http://schemas.microsoft.com/office/drawing/2014/main" val="2919637760"/>
                    </a:ext>
                  </a:extLst>
                </a:gridCol>
                <a:gridCol w="381584">
                  <a:extLst>
                    <a:ext uri="{9D8B030D-6E8A-4147-A177-3AD203B41FA5}">
                      <a16:colId xmlns:a16="http://schemas.microsoft.com/office/drawing/2014/main" val="1661210335"/>
                    </a:ext>
                  </a:extLst>
                </a:gridCol>
              </a:tblGrid>
              <a:tr h="195300">
                <a:tc rowSpan="2" gridSpan="2">
                  <a:txBody>
                    <a:bodyPr/>
                    <a:lstStyle/>
                    <a:p>
                      <a:pPr algn="l" fontAlgn="b"/>
                      <a:r>
                        <a:rPr lang="es-CO" sz="1000" u="none" strike="noStrike" dirty="0">
                          <a:effectLst/>
                        </a:rPr>
                        <a:t> </a:t>
                      </a:r>
                      <a:endParaRPr lang="es-CO" sz="1000" b="0" i="0" u="none" strike="noStrike" dirty="0">
                        <a:solidFill>
                          <a:srgbClr val="000000"/>
                        </a:solidFill>
                        <a:effectLst/>
                        <a:latin typeface="Calibri" panose="020F0502020204030204" pitchFamily="34" charset="0"/>
                      </a:endParaRPr>
                    </a:p>
                  </a:txBody>
                  <a:tcPr marL="0" marR="0" marT="0" marB="0"/>
                </a:tc>
                <a:tc rowSpan="2" hMerge="1">
                  <a:txBody>
                    <a:bodyPr/>
                    <a:lstStyle/>
                    <a:p>
                      <a:endParaRPr lang="es-CO"/>
                    </a:p>
                  </a:txBody>
                  <a:tcPr/>
                </a:tc>
                <a:tc gridSpan="11">
                  <a:txBody>
                    <a:bodyPr/>
                    <a:lstStyle/>
                    <a:p>
                      <a:pPr algn="ctr" fontAlgn="ctr"/>
                      <a:r>
                        <a:rPr lang="es-CO" sz="1000" u="none" strike="noStrike" dirty="0">
                          <a:effectLst/>
                        </a:rPr>
                        <a:t>PLANEACIÓN </a:t>
                      </a:r>
                      <a:endParaRPr lang="es-CO" sz="1000" b="1"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a:txBody>
                    <a:bodyPr/>
                    <a:lstStyle/>
                    <a:p>
                      <a:pPr algn="ctr" fontAlgn="ctr"/>
                      <a:r>
                        <a:rPr lang="es-CO" sz="1000" u="none" strike="noStrike">
                          <a:effectLst/>
                        </a:rPr>
                        <a:t>VERSIÓN: 1</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715642059"/>
                  </a:ext>
                </a:extLst>
              </a:tr>
              <a:tr h="312628">
                <a:tc gridSpan="2" vMerge="1">
                  <a:txBody>
                    <a:bodyPr/>
                    <a:lstStyle/>
                    <a:p>
                      <a:endParaRPr lang="es-CO"/>
                    </a:p>
                  </a:txBody>
                  <a:tcPr/>
                </a:tc>
                <a:tc hMerge="1" vMerge="1">
                  <a:txBody>
                    <a:bodyPr/>
                    <a:lstStyle/>
                    <a:p>
                      <a:endParaRPr lang="es-CO"/>
                    </a:p>
                  </a:txBody>
                  <a:tcPr/>
                </a:tc>
                <a:tc gridSpan="11">
                  <a:txBody>
                    <a:bodyPr/>
                    <a:lstStyle/>
                    <a:p>
                      <a:pPr algn="ctr" fontAlgn="ctr"/>
                      <a:r>
                        <a:rPr lang="es-ES" sz="1000" u="none" strike="noStrike">
                          <a:effectLst/>
                        </a:rPr>
                        <a:t>PLAN DE MEJORAMIENTO REVISIÓN POR LA DIRECCIÓN</a:t>
                      </a:r>
                      <a:endParaRPr lang="es-ES" sz="1000" b="1" i="0" u="none" strike="noStrike">
                        <a:solidFill>
                          <a:srgbClr val="000000"/>
                        </a:solidFill>
                        <a:effectLst/>
                        <a:latin typeface="Arial" panose="020B0604020202020204" pitchFamily="34" charset="0"/>
                      </a:endParaRPr>
                    </a:p>
                  </a:txBody>
                  <a:tcPr marL="0" marR="0" marT="0" marB="0" anchor="ct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a:txBody>
                    <a:bodyPr/>
                    <a:lstStyle/>
                    <a:p>
                      <a:pPr algn="ctr" fontAlgn="ctr"/>
                      <a:r>
                        <a:rPr lang="es-CO" sz="1000" u="none" strike="noStrike">
                          <a:effectLst/>
                        </a:rPr>
                        <a:t>FECHA:07 /06/2018</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406048468"/>
                  </a:ext>
                </a:extLst>
              </a:tr>
              <a:tr h="156314">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435664420"/>
                  </a:ext>
                </a:extLst>
              </a:tr>
              <a:tr h="312628">
                <a:tc>
                  <a:txBody>
                    <a:bodyPr/>
                    <a:lstStyle/>
                    <a:p>
                      <a:pPr algn="l" fontAlgn="b"/>
                      <a:r>
                        <a:rPr lang="es-CO" sz="1000" u="none" strike="noStrike">
                          <a:effectLst/>
                        </a:rPr>
                        <a:t>FECHA:</a:t>
                      </a:r>
                      <a:endParaRPr lang="es-CO"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gridSpan="2">
                  <a:txBody>
                    <a:bodyPr/>
                    <a:lstStyle/>
                    <a:p>
                      <a:pPr algn="l" fontAlgn="b"/>
                      <a:r>
                        <a:rPr lang="es-ES" sz="1000" u="none" strike="noStrike">
                          <a:effectLst/>
                        </a:rPr>
                        <a:t> 13 de octubre de 2021- Seguimiento</a:t>
                      </a:r>
                      <a:endParaRPr lang="es-ES" sz="1000" b="0" i="0" u="none" strike="noStrike">
                        <a:solidFill>
                          <a:srgbClr val="000000"/>
                        </a:solidFill>
                        <a:effectLst/>
                        <a:latin typeface="Arial" panose="020B0604020202020204" pitchFamily="34" charset="0"/>
                      </a:endParaRPr>
                    </a:p>
                  </a:txBody>
                  <a:tcPr marL="0" marR="0" marT="0" marB="0" anchor="b"/>
                </a:tc>
                <a:tc hMerge="1">
                  <a:txBody>
                    <a:bodyPr/>
                    <a:lstStyle/>
                    <a:p>
                      <a:endParaRPr lang="es-CO"/>
                    </a:p>
                  </a:txBody>
                  <a:tcPr/>
                </a:tc>
                <a:tc>
                  <a:txBody>
                    <a:bodyPr/>
                    <a:lstStyle/>
                    <a:p>
                      <a:pPr algn="just" rtl="0" fontAlgn="ct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rtl="0" fontAlgn="ctr"/>
                      <a:endParaRPr lang="es-CO" sz="1000" b="0" i="0" u="none" strike="noStrike" dirty="0">
                        <a:solidFill>
                          <a:srgbClr val="000000"/>
                        </a:solidFill>
                        <a:effectLst/>
                        <a:latin typeface="Arial" panose="020B0604020202020204" pitchFamily="34" charset="0"/>
                      </a:endParaRPr>
                    </a:p>
                  </a:txBody>
                  <a:tcPr marL="0" marR="0" marT="0" marB="0" anchor="ctr"/>
                </a:tc>
                <a:tc>
                  <a:txBody>
                    <a:bodyPr/>
                    <a:lstStyle/>
                    <a:p>
                      <a:pPr algn="just" rtl="0" fontAlgn="ct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2596907"/>
                  </a:ext>
                </a:extLst>
              </a:tr>
              <a:tr h="156314">
                <a:tc>
                  <a:txBody>
                    <a:bodyPr/>
                    <a:lstStyle/>
                    <a:p>
                      <a:pPr algn="l" fontAlgn="b"/>
                      <a:endParaRPr lang="es-CO"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516876137"/>
                  </a:ext>
                </a:extLst>
              </a:tr>
              <a:tr h="312628">
                <a:tc rowSpan="2">
                  <a:txBody>
                    <a:bodyPr/>
                    <a:lstStyle/>
                    <a:p>
                      <a:pPr algn="ctr" fontAlgn="ctr"/>
                      <a:r>
                        <a:rPr lang="es-CO" sz="1000" u="none" strike="noStrike" dirty="0">
                          <a:effectLst/>
                        </a:rPr>
                        <a:t>No</a:t>
                      </a:r>
                      <a:endParaRPr lang="es-CO" sz="1000" b="1" i="0" u="none" strike="noStrike" dirty="0">
                        <a:solidFill>
                          <a:srgbClr val="000000"/>
                        </a:solidFill>
                        <a:effectLst/>
                        <a:latin typeface="Arial" panose="020B0604020202020204" pitchFamily="34" charset="0"/>
                      </a:endParaRPr>
                    </a:p>
                  </a:txBody>
                  <a:tcPr marL="0" marR="0" marT="0" marB="0" anchor="ctr"/>
                </a:tc>
                <a:tc rowSpan="2" gridSpan="2">
                  <a:txBody>
                    <a:bodyPr/>
                    <a:lstStyle/>
                    <a:p>
                      <a:pPr algn="ctr" fontAlgn="ctr"/>
                      <a:r>
                        <a:rPr lang="es-CO" sz="1000" u="none" strike="noStrike" dirty="0">
                          <a:effectLst/>
                        </a:rPr>
                        <a:t>ACTIVIDAD</a:t>
                      </a:r>
                      <a:endParaRPr lang="es-CO" sz="1000" b="1" i="0" u="none" strike="noStrike" dirty="0">
                        <a:solidFill>
                          <a:srgbClr val="000000"/>
                        </a:solidFill>
                        <a:effectLst/>
                        <a:latin typeface="Arial" panose="020B0604020202020204" pitchFamily="34" charset="0"/>
                      </a:endParaRPr>
                    </a:p>
                  </a:txBody>
                  <a:tcPr marL="0" marR="0" marT="0" marB="0" anchor="ctr"/>
                </a:tc>
                <a:tc rowSpan="2" hMerge="1">
                  <a:txBody>
                    <a:bodyPr/>
                    <a:lstStyle/>
                    <a:p>
                      <a:endParaRPr lang="es-CO"/>
                    </a:p>
                  </a:txBody>
                  <a:tcPr/>
                </a:tc>
                <a:tc rowSpan="2">
                  <a:txBody>
                    <a:bodyPr/>
                    <a:lstStyle/>
                    <a:p>
                      <a:pPr algn="ctr" fontAlgn="ctr"/>
                      <a:r>
                        <a:rPr lang="es-CO" sz="1000" u="none" strike="noStrike" dirty="0">
                          <a:effectLst/>
                        </a:rPr>
                        <a:t>TIPO DE ACCIÓN</a:t>
                      </a:r>
                      <a:endParaRPr lang="es-CO" sz="1000" b="1" i="0" u="none" strike="noStrike" dirty="0">
                        <a:solidFill>
                          <a:srgbClr val="000000"/>
                        </a:solidFill>
                        <a:effectLst/>
                        <a:latin typeface="Arial" panose="020B0604020202020204" pitchFamily="34" charset="0"/>
                      </a:endParaRPr>
                    </a:p>
                  </a:txBody>
                  <a:tcPr marL="0" marR="0" marT="0" marB="0" anchor="ctr"/>
                </a:tc>
                <a:tc rowSpan="2">
                  <a:txBody>
                    <a:bodyPr/>
                    <a:lstStyle/>
                    <a:p>
                      <a:pPr algn="ctr" fontAlgn="ctr"/>
                      <a:r>
                        <a:rPr lang="es-CO" sz="1000" u="none" strike="noStrike" dirty="0">
                          <a:effectLst/>
                        </a:rPr>
                        <a:t>QUIEN</a:t>
                      </a:r>
                      <a:endParaRPr lang="es-CO" sz="1000" b="1" i="0" u="none" strike="noStrike" dirty="0">
                        <a:solidFill>
                          <a:srgbClr val="000000"/>
                        </a:solidFill>
                        <a:effectLst/>
                        <a:latin typeface="Arial" panose="020B0604020202020204" pitchFamily="34" charset="0"/>
                      </a:endParaRPr>
                    </a:p>
                  </a:txBody>
                  <a:tcPr marL="0" marR="0" marT="0" marB="0" anchor="ctr"/>
                </a:tc>
                <a:tc rowSpan="2">
                  <a:txBody>
                    <a:bodyPr/>
                    <a:lstStyle/>
                    <a:p>
                      <a:pPr algn="ctr" fontAlgn="ctr"/>
                      <a:r>
                        <a:rPr lang="es-CO" sz="1000" u="none" strike="noStrike" dirty="0">
                          <a:effectLst/>
                        </a:rPr>
                        <a:t>DONDE</a:t>
                      </a:r>
                      <a:endParaRPr lang="es-CO" sz="1000" b="1" i="0" u="none" strike="noStrike" dirty="0">
                        <a:solidFill>
                          <a:srgbClr val="000000"/>
                        </a:solidFill>
                        <a:effectLst/>
                        <a:latin typeface="Arial" panose="020B0604020202020204" pitchFamily="34" charset="0"/>
                      </a:endParaRPr>
                    </a:p>
                  </a:txBody>
                  <a:tcPr marL="0" marR="0" marT="0" marB="0" anchor="ctr"/>
                </a:tc>
                <a:tc rowSpan="2">
                  <a:txBody>
                    <a:bodyPr/>
                    <a:lstStyle/>
                    <a:p>
                      <a:pPr algn="ctr" fontAlgn="ctr"/>
                      <a:r>
                        <a:rPr lang="es-CO" sz="1000" u="none" strike="noStrike" dirty="0">
                          <a:effectLst/>
                        </a:rPr>
                        <a:t>CUANDO</a:t>
                      </a:r>
                      <a:endParaRPr lang="es-CO" sz="1000" b="1" i="0" u="none" strike="noStrike" dirty="0">
                        <a:solidFill>
                          <a:srgbClr val="000000"/>
                        </a:solidFill>
                        <a:effectLst/>
                        <a:latin typeface="Arial" panose="020B0604020202020204" pitchFamily="34" charset="0"/>
                      </a:endParaRPr>
                    </a:p>
                  </a:txBody>
                  <a:tcPr marL="0" marR="0" marT="0" marB="0" anchor="ctr"/>
                </a:tc>
                <a:tc rowSpan="2">
                  <a:txBody>
                    <a:bodyPr/>
                    <a:lstStyle/>
                    <a:p>
                      <a:pPr algn="ctr" fontAlgn="ctr"/>
                      <a:r>
                        <a:rPr lang="es-CO" sz="1000" u="none" strike="noStrike" dirty="0">
                          <a:effectLst/>
                        </a:rPr>
                        <a:t>COMO</a:t>
                      </a:r>
                      <a:endParaRPr lang="es-CO" sz="1000" b="1" i="0" u="none" strike="noStrike" dirty="0">
                        <a:solidFill>
                          <a:srgbClr val="000000"/>
                        </a:solidFill>
                        <a:effectLst/>
                        <a:latin typeface="Arial" panose="020B0604020202020204" pitchFamily="34" charset="0"/>
                      </a:endParaRPr>
                    </a:p>
                  </a:txBody>
                  <a:tcPr marL="0" marR="0" marT="0" marB="0" anchor="ctr"/>
                </a:tc>
                <a:tc rowSpan="2">
                  <a:txBody>
                    <a:bodyPr/>
                    <a:lstStyle/>
                    <a:p>
                      <a:pPr algn="ctr" fontAlgn="ctr"/>
                      <a:r>
                        <a:rPr lang="es-CO" sz="1000" u="none" strike="noStrike" dirty="0">
                          <a:effectLst/>
                        </a:rPr>
                        <a:t>SEGUIMIENTO</a:t>
                      </a:r>
                      <a:endParaRPr lang="es-CO" sz="1000" b="1" i="0" u="none" strike="noStrike" dirty="0">
                        <a:solidFill>
                          <a:srgbClr val="000000"/>
                        </a:solidFill>
                        <a:effectLst/>
                        <a:latin typeface="Arial" panose="020B0604020202020204" pitchFamily="34" charset="0"/>
                      </a:endParaRPr>
                    </a:p>
                  </a:txBody>
                  <a:tcPr marL="0" marR="0" marT="0" marB="0" anchor="ctr"/>
                </a:tc>
                <a:tc rowSpan="2">
                  <a:txBody>
                    <a:bodyPr/>
                    <a:lstStyle/>
                    <a:p>
                      <a:pPr algn="ctr" fontAlgn="ctr"/>
                      <a:r>
                        <a:rPr lang="es-CO" sz="1000" u="none" strike="noStrike" dirty="0">
                          <a:effectLst/>
                        </a:rPr>
                        <a:t>RECURSOS</a:t>
                      </a:r>
                      <a:endParaRPr lang="es-CO" sz="1000" b="1" i="0" u="none" strike="noStrike" dirty="0">
                        <a:solidFill>
                          <a:srgbClr val="000000"/>
                        </a:solidFill>
                        <a:effectLst/>
                        <a:latin typeface="Arial" panose="020B0604020202020204" pitchFamily="34" charset="0"/>
                      </a:endParaRPr>
                    </a:p>
                  </a:txBody>
                  <a:tcPr marL="0" marR="0" marT="0" marB="0" anchor="ctr"/>
                </a:tc>
                <a:tc gridSpan="2">
                  <a:txBody>
                    <a:bodyPr/>
                    <a:lstStyle/>
                    <a:p>
                      <a:pPr algn="ctr" fontAlgn="b"/>
                      <a:r>
                        <a:rPr lang="es-CO" sz="1000" u="none" strike="noStrike">
                          <a:effectLst/>
                        </a:rPr>
                        <a:t>CONFORME</a:t>
                      </a:r>
                      <a:endParaRPr lang="es-CO" sz="1000" b="1" i="0" u="none" strike="noStrike">
                        <a:solidFill>
                          <a:srgbClr val="000000"/>
                        </a:solidFill>
                        <a:effectLst/>
                        <a:latin typeface="Arial" panose="020B0604020202020204" pitchFamily="34" charset="0"/>
                      </a:endParaRPr>
                    </a:p>
                  </a:txBody>
                  <a:tcPr marL="0" marR="0" marT="0" marB="0" anchor="b"/>
                </a:tc>
                <a:tc hMerge="1">
                  <a:txBody>
                    <a:bodyPr/>
                    <a:lstStyle/>
                    <a:p>
                      <a:endParaRPr lang="es-CO"/>
                    </a:p>
                  </a:txBody>
                  <a:tcPr/>
                </a:tc>
                <a:tc rowSpan="2" gridSpan="2">
                  <a:txBody>
                    <a:bodyPr/>
                    <a:lstStyle/>
                    <a:p>
                      <a:pPr algn="ctr" fontAlgn="ctr"/>
                      <a:r>
                        <a:rPr lang="es-CO" sz="1000" u="none" strike="noStrike">
                          <a:effectLst/>
                        </a:rPr>
                        <a:t>OBSERVACIONES</a:t>
                      </a:r>
                      <a:endParaRPr lang="es-CO" sz="1000" b="1" i="0" u="none" strike="noStrike">
                        <a:solidFill>
                          <a:srgbClr val="000000"/>
                        </a:solidFill>
                        <a:effectLst/>
                        <a:latin typeface="Arial" panose="020B0604020202020204" pitchFamily="34" charset="0"/>
                      </a:endParaRPr>
                    </a:p>
                  </a:txBody>
                  <a:tcPr marL="0" marR="0" marT="0" marB="0" anchor="ctr"/>
                </a:tc>
                <a:tc rowSpan="2" hMerge="1">
                  <a:txBody>
                    <a:bodyPr/>
                    <a:lstStyle/>
                    <a:p>
                      <a:endParaRPr lang="es-CO"/>
                    </a:p>
                  </a:txBody>
                  <a:tcPr/>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983481060"/>
                  </a:ext>
                </a:extLst>
              </a:tr>
              <a:tr h="156314">
                <a:tc vMerge="1">
                  <a:txBody>
                    <a:bodyPr/>
                    <a:lstStyle/>
                    <a:p>
                      <a:endParaRPr lang="es-CO"/>
                    </a:p>
                  </a:txBody>
                  <a:tcPr/>
                </a:tc>
                <a:tc gridSpan="2" vMerge="1">
                  <a:txBody>
                    <a:bodyPr/>
                    <a:lstStyle/>
                    <a:p>
                      <a:endParaRPr lang="es-CO"/>
                    </a:p>
                  </a:txBody>
                  <a:tcPr/>
                </a:tc>
                <a:tc hMerge="1"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fontAlgn="b"/>
                      <a:r>
                        <a:rPr lang="es-CO" sz="1000" u="none" strike="noStrike" dirty="0">
                          <a:effectLst/>
                        </a:rPr>
                        <a:t>SI</a:t>
                      </a:r>
                      <a:endParaRPr lang="es-CO" sz="1000" b="1"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000" u="none" strike="noStrike" dirty="0">
                          <a:effectLst/>
                        </a:rPr>
                        <a:t>NO</a:t>
                      </a:r>
                      <a:endParaRPr lang="es-CO" sz="1000" b="1" i="0" u="none" strike="noStrike" dirty="0">
                        <a:solidFill>
                          <a:srgbClr val="000000"/>
                        </a:solidFill>
                        <a:effectLst/>
                        <a:latin typeface="Arial" panose="020B0604020202020204" pitchFamily="34" charset="0"/>
                      </a:endParaRPr>
                    </a:p>
                  </a:txBody>
                  <a:tcPr marL="0" marR="0" marT="0" marB="0" anchor="b"/>
                </a:tc>
                <a:tc gridSpan="2" vMerge="1">
                  <a:txBody>
                    <a:bodyPr/>
                    <a:lstStyle/>
                    <a:p>
                      <a:endParaRPr lang="es-CO"/>
                    </a:p>
                  </a:txBody>
                  <a:tcPr/>
                </a:tc>
                <a:tc hMerge="1" vMerge="1">
                  <a:txBody>
                    <a:bodyPr/>
                    <a:lstStyle/>
                    <a:p>
                      <a:endParaRPr lang="es-CO"/>
                    </a:p>
                  </a:txBody>
                  <a:tcPr/>
                </a:tc>
                <a:tc>
                  <a:txBody>
                    <a:bodyPr/>
                    <a:lstStyle/>
                    <a:p>
                      <a:pPr algn="l" fontAlgn="b"/>
                      <a:endParaRPr lang="es-CO" sz="10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180812731"/>
                  </a:ext>
                </a:extLst>
              </a:tr>
              <a:tr h="1406825">
                <a:tc>
                  <a:txBody>
                    <a:bodyPr/>
                    <a:lstStyle/>
                    <a:p>
                      <a:pPr algn="ctr" fontAlgn="ctr"/>
                      <a:r>
                        <a:rPr lang="es-CO" sz="1000" u="none" strike="noStrike">
                          <a:effectLst/>
                        </a:rPr>
                        <a:t>1</a:t>
                      </a:r>
                      <a:endParaRPr lang="es-CO" sz="1000" b="1" i="0"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es-ES" sz="1000" u="none" strike="noStrike">
                          <a:effectLst/>
                        </a:rPr>
                        <a:t>COMPRA DOS (2) PANELES SOLARES PARA VALLAS DE LOS OUTLETH FRA</a:t>
                      </a:r>
                      <a:br>
                        <a:rPr lang="es-ES" sz="1000" u="none" strike="noStrike">
                          <a:effectLst/>
                        </a:rPr>
                      </a:br>
                      <a:r>
                        <a:rPr lang="es-ES" sz="1000" u="none" strike="noStrike">
                          <a:effectLst/>
                        </a:rPr>
                        <a:t>(SISTEMA SOLAR PARA ABASTECIMIENTO DE ENERGÍA EN VALLAS PARA CALLES DE LOS OUTLES)</a:t>
                      </a:r>
                      <a:endParaRPr lang="es-ES" sz="1000" b="1" i="0" u="none" strike="noStrike">
                        <a:solidFill>
                          <a:srgbClr val="000000"/>
                        </a:solidFill>
                        <a:effectLst/>
                        <a:latin typeface="Arial" panose="020B0604020202020204" pitchFamily="34" charset="0"/>
                      </a:endParaRPr>
                    </a:p>
                  </a:txBody>
                  <a:tcPr marL="0" marR="0" marT="0" marB="0" anchor="ctr"/>
                </a:tc>
                <a:tc hMerge="1">
                  <a:txBody>
                    <a:bodyPr/>
                    <a:lstStyle/>
                    <a:p>
                      <a:endParaRPr lang="es-CO"/>
                    </a:p>
                  </a:txBody>
                  <a:tcPr/>
                </a:tc>
                <a:tc>
                  <a:txBody>
                    <a:bodyPr/>
                    <a:lstStyle/>
                    <a:p>
                      <a:pPr algn="l" fontAlgn="ctr"/>
                      <a:r>
                        <a:rPr lang="es-CO" sz="1000" u="none" strike="noStrike" dirty="0">
                          <a:effectLst/>
                        </a:rPr>
                        <a:t>Mejora</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Departamento de Competitividad y proyectos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CALLE DE LOS OULTEH</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28 DE DICIEMBRE DE 2020</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dirty="0">
                          <a:effectLst/>
                        </a:rPr>
                        <a:t>Por medio del proceso de compras</a:t>
                      </a:r>
                      <a:endParaRPr lang="es-ES" sz="10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Tècnicos</a:t>
                      </a:r>
                      <a:br>
                        <a:rPr lang="es-CO" sz="1000" u="none" strike="noStrike">
                          <a:effectLst/>
                        </a:rPr>
                      </a:br>
                      <a:r>
                        <a:rPr lang="es-CO" sz="1000" u="none" strike="noStrike">
                          <a:effectLst/>
                        </a:rPr>
                        <a:t>Financieros</a:t>
                      </a:r>
                      <a:br>
                        <a:rPr lang="es-CO" sz="1000"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6766" marR="0" marT="0" marB="0" anchor="ctr"/>
                </a:tc>
                <a:tc>
                  <a:txBody>
                    <a:bodyPr/>
                    <a:lstStyle/>
                    <a:p>
                      <a:pPr algn="ctr" fontAlgn="b"/>
                      <a:r>
                        <a:rPr lang="es-CO" sz="1000" u="none" strike="noStrike">
                          <a:effectLst/>
                        </a:rPr>
                        <a:t> </a:t>
                      </a:r>
                      <a:endParaRPr lang="es-CO" sz="1000" b="1" i="0" u="none" strike="noStrike">
                        <a:solidFill>
                          <a:srgbClr val="000000"/>
                        </a:solidFill>
                        <a:effectLst/>
                        <a:latin typeface="Arial" panose="020B0604020202020204" pitchFamily="34" charset="0"/>
                      </a:endParaRPr>
                    </a:p>
                  </a:txBody>
                  <a:tcPr marL="0" marR="0" marT="0" marB="0" anchor="b"/>
                </a:tc>
                <a:tc gridSpan="2">
                  <a:txBody>
                    <a:bodyPr/>
                    <a:lstStyle/>
                    <a:p>
                      <a:pPr algn="l" fontAlgn="ctr"/>
                      <a:r>
                        <a:rPr lang="es-CO" sz="1000" u="none" strike="noStrike">
                          <a:effectLst/>
                        </a:rPr>
                        <a:t>Se cumplio satisfactoriamente</a:t>
                      </a:r>
                      <a:endParaRPr lang="es-CO" sz="1000" b="0" i="0" u="none" strike="noStrike">
                        <a:solidFill>
                          <a:srgbClr val="000000"/>
                        </a:solidFill>
                        <a:effectLst/>
                        <a:latin typeface="Arial" panose="020B0604020202020204" pitchFamily="34" charset="0"/>
                      </a:endParaRPr>
                    </a:p>
                  </a:txBody>
                  <a:tcPr marL="0" marR="0" marT="0" marB="0" anchor="ctr"/>
                </a:tc>
                <a:tc hMerge="1">
                  <a:txBody>
                    <a:bodyPr/>
                    <a:lstStyle/>
                    <a:p>
                      <a:endParaRPr lang="es-CO"/>
                    </a:p>
                  </a:txBody>
                  <a:tcPr/>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011736352"/>
                  </a:ext>
                </a:extLst>
              </a:tr>
              <a:tr h="1145409">
                <a:tc>
                  <a:txBody>
                    <a:bodyPr/>
                    <a:lstStyle/>
                    <a:p>
                      <a:pPr algn="ctr" fontAlgn="ctr"/>
                      <a:r>
                        <a:rPr lang="es-CO" sz="1000" u="none" strike="noStrike">
                          <a:effectLst/>
                        </a:rPr>
                        <a:t>2</a:t>
                      </a:r>
                      <a:endParaRPr lang="es-CO" sz="1000" b="1" i="0"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es-CO" sz="1000" u="none" strike="noStrike">
                          <a:effectLst/>
                        </a:rPr>
                        <a:t>COMPRA ACCESORIOS PARA COMPUTADORES:  80 conectores RJ METALICOS, 2 REGULADORES POWER8, 4 MOUSE Y 1 SWITHC DE 8 PUERTOS</a:t>
                      </a:r>
                      <a:endParaRPr lang="es-CO" sz="1000" b="1" i="0" u="none" strike="noStrike">
                        <a:solidFill>
                          <a:srgbClr val="000000"/>
                        </a:solidFill>
                        <a:effectLst/>
                        <a:latin typeface="Arial" panose="020B0604020202020204" pitchFamily="34" charset="0"/>
                      </a:endParaRPr>
                    </a:p>
                  </a:txBody>
                  <a:tcPr marL="0" marR="0" marT="0" marB="0" anchor="ctr"/>
                </a:tc>
                <a:tc hMerge="1">
                  <a:txBody>
                    <a:bodyPr/>
                    <a:lstStyle/>
                    <a:p>
                      <a:endParaRPr lang="es-CO"/>
                    </a:p>
                  </a:txBody>
                  <a:tcPr/>
                </a:tc>
                <a:tc>
                  <a:txBody>
                    <a:bodyPr/>
                    <a:lstStyle/>
                    <a:p>
                      <a:pPr algn="l" fontAlgn="ctr"/>
                      <a:r>
                        <a:rPr lang="es-CO" sz="1000" u="none" strike="noStrike">
                          <a:effectLst/>
                        </a:rPr>
                        <a:t>Mejora</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Planeación</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Todos los procesos</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29 de enero de 2021</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dirty="0">
                          <a:effectLst/>
                        </a:rPr>
                        <a:t>Por medio del proceso de compras</a:t>
                      </a:r>
                      <a:endParaRPr lang="es-ES" sz="10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Tècnicos</a:t>
                      </a:r>
                      <a:br>
                        <a:rPr lang="es-CO" sz="1000" u="none" strike="noStrike">
                          <a:effectLst/>
                        </a:rPr>
                      </a:br>
                      <a:r>
                        <a:rPr lang="es-CO" sz="1000" u="none" strike="noStrike">
                          <a:effectLst/>
                        </a:rPr>
                        <a:t>Financieros</a:t>
                      </a:r>
                      <a:br>
                        <a:rPr lang="es-CO" sz="1000"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6766" marR="0" marT="0" marB="0" anchor="ctr"/>
                </a:tc>
                <a:tc>
                  <a:txBody>
                    <a:bodyPr/>
                    <a:lstStyle/>
                    <a:p>
                      <a:pPr algn="ctr" fontAlgn="b"/>
                      <a:r>
                        <a:rPr lang="es-CO" sz="1000" u="none" strike="noStrike">
                          <a:effectLst/>
                        </a:rPr>
                        <a:t> </a:t>
                      </a:r>
                      <a:endParaRPr lang="es-CO" sz="1000" b="1" i="0" u="none" strike="noStrike">
                        <a:solidFill>
                          <a:srgbClr val="000000"/>
                        </a:solidFill>
                        <a:effectLst/>
                        <a:latin typeface="Arial" panose="020B0604020202020204" pitchFamily="34" charset="0"/>
                      </a:endParaRPr>
                    </a:p>
                  </a:txBody>
                  <a:tcPr marL="0" marR="0" marT="0" marB="0" anchor="b"/>
                </a:tc>
                <a:tc gridSpan="2">
                  <a:txBody>
                    <a:bodyPr/>
                    <a:lstStyle/>
                    <a:p>
                      <a:pPr algn="l" fontAlgn="ctr"/>
                      <a:r>
                        <a:rPr lang="es-CO" sz="1000" u="none" strike="noStrike">
                          <a:effectLst/>
                        </a:rPr>
                        <a:t>Se cumplio satisfactoriamente</a:t>
                      </a:r>
                      <a:endParaRPr lang="es-CO" sz="1000" b="0" i="0" u="none" strike="noStrike">
                        <a:solidFill>
                          <a:srgbClr val="000000"/>
                        </a:solidFill>
                        <a:effectLst/>
                        <a:latin typeface="Arial" panose="020B0604020202020204" pitchFamily="34" charset="0"/>
                      </a:endParaRPr>
                    </a:p>
                  </a:txBody>
                  <a:tcPr marL="0" marR="0" marT="0" marB="0" anchor="ctr"/>
                </a:tc>
                <a:tc hMerge="1">
                  <a:txBody>
                    <a:bodyPr/>
                    <a:lstStyle/>
                    <a:p>
                      <a:endParaRPr lang="es-CO"/>
                    </a:p>
                  </a:txBody>
                  <a:tcPr/>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667414426"/>
                  </a:ext>
                </a:extLst>
              </a:tr>
              <a:tr h="781570">
                <a:tc>
                  <a:txBody>
                    <a:bodyPr/>
                    <a:lstStyle/>
                    <a:p>
                      <a:pPr algn="ctr" fontAlgn="ctr"/>
                      <a:r>
                        <a:rPr lang="es-CO" sz="1000" u="none" strike="noStrike">
                          <a:effectLst/>
                        </a:rPr>
                        <a:t>3</a:t>
                      </a:r>
                      <a:endParaRPr lang="es-CO" sz="1000" b="1" i="0"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es-CO" sz="1000" u="none" strike="noStrike">
                          <a:effectLst/>
                        </a:rPr>
                        <a:t>REMODELACIÓN 3 PISO</a:t>
                      </a:r>
                      <a:endParaRPr lang="es-CO" sz="1000" b="1" i="0" u="none" strike="noStrike">
                        <a:solidFill>
                          <a:srgbClr val="000000"/>
                        </a:solidFill>
                        <a:effectLst/>
                        <a:latin typeface="Arial" panose="020B0604020202020204" pitchFamily="34" charset="0"/>
                      </a:endParaRPr>
                    </a:p>
                  </a:txBody>
                  <a:tcPr marL="0" marR="0" marT="0" marB="0" anchor="ctr"/>
                </a:tc>
                <a:tc hMerge="1">
                  <a:txBody>
                    <a:bodyPr/>
                    <a:lstStyle/>
                    <a:p>
                      <a:endParaRPr lang="es-CO"/>
                    </a:p>
                  </a:txBody>
                  <a:tcPr/>
                </a:tc>
                <a:tc>
                  <a:txBody>
                    <a:bodyPr/>
                    <a:lstStyle/>
                    <a:p>
                      <a:pPr algn="l" fontAlgn="ctr"/>
                      <a:r>
                        <a:rPr lang="es-CO" sz="1000" u="none" strike="noStrike">
                          <a:effectLst/>
                        </a:rPr>
                        <a:t>Mejora</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Planeación</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Todos los procesos</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30 de nero de 2021</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Por medio del proceso de compras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dirty="0">
                          <a:effectLst/>
                        </a:rPr>
                        <a:t>X</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Tècnicos</a:t>
                      </a:r>
                      <a:br>
                        <a:rPr lang="es-CO" sz="1000" u="none" strike="noStrike">
                          <a:effectLst/>
                        </a:rPr>
                      </a:br>
                      <a:r>
                        <a:rPr lang="es-CO" sz="1000" u="none" strike="noStrike">
                          <a:effectLst/>
                        </a:rPr>
                        <a:t>Financieros</a:t>
                      </a:r>
                      <a:br>
                        <a:rPr lang="es-CO" sz="1000"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6766" marR="0" marT="0" marB="0" anchor="ctr"/>
                </a:tc>
                <a:tc>
                  <a:txBody>
                    <a:bodyPr/>
                    <a:lstStyle/>
                    <a:p>
                      <a:pPr algn="ctr" fontAlgn="b"/>
                      <a:r>
                        <a:rPr lang="es-CO" sz="1000" u="none" strike="noStrike">
                          <a:effectLst/>
                        </a:rPr>
                        <a:t> </a:t>
                      </a:r>
                      <a:endParaRPr lang="es-CO" sz="1000" b="1" i="0" u="none" strike="noStrike">
                        <a:solidFill>
                          <a:srgbClr val="000000"/>
                        </a:solidFill>
                        <a:effectLst/>
                        <a:latin typeface="Arial" panose="020B0604020202020204" pitchFamily="34" charset="0"/>
                      </a:endParaRPr>
                    </a:p>
                  </a:txBody>
                  <a:tcPr marL="0" marR="0" marT="0" marB="0" anchor="b"/>
                </a:tc>
                <a:tc gridSpan="2">
                  <a:txBody>
                    <a:bodyPr/>
                    <a:lstStyle/>
                    <a:p>
                      <a:pPr algn="l" fontAlgn="ctr"/>
                      <a:r>
                        <a:rPr lang="es-CO" sz="1000" u="none" strike="noStrike">
                          <a:effectLst/>
                        </a:rPr>
                        <a:t>se cumplio satisfactoriamente</a:t>
                      </a:r>
                      <a:endParaRPr lang="es-CO" sz="1000" b="1" i="0" u="none" strike="noStrike">
                        <a:solidFill>
                          <a:srgbClr val="000000"/>
                        </a:solidFill>
                        <a:effectLst/>
                        <a:latin typeface="Arial" panose="020B0604020202020204" pitchFamily="34" charset="0"/>
                      </a:endParaRPr>
                    </a:p>
                  </a:txBody>
                  <a:tcPr marL="0" marR="0" marT="0" marB="0" anchor="ctr"/>
                </a:tc>
                <a:tc hMerge="1">
                  <a:txBody>
                    <a:bodyPr/>
                    <a:lstStyle/>
                    <a:p>
                      <a:endParaRPr lang="es-CO"/>
                    </a:p>
                  </a:txBody>
                  <a:tcPr/>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368640464"/>
                  </a:ext>
                </a:extLst>
              </a:tr>
              <a:tr h="937883">
                <a:tc>
                  <a:txBody>
                    <a:bodyPr/>
                    <a:lstStyle/>
                    <a:p>
                      <a:pPr algn="ctr" fontAlgn="ctr"/>
                      <a:r>
                        <a:rPr lang="es-CO" sz="1000" u="none" strike="noStrike">
                          <a:effectLst/>
                        </a:rPr>
                        <a:t>4</a:t>
                      </a:r>
                      <a:endParaRPr lang="es-CO" sz="1000" b="1" i="0"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es-ES" sz="1000" u="none" strike="noStrike">
                          <a:effectLst/>
                        </a:rPr>
                        <a:t>MONITOR HP VI94 18-5 UN PC 280 G3 INTEL CORE I5-8500 Y DOS PORTATILES CON LICENCIAS HP245 G7 R5 3500U</a:t>
                      </a:r>
                      <a:endParaRPr lang="es-ES" sz="1000" b="1" i="0" u="none" strike="noStrike">
                        <a:solidFill>
                          <a:srgbClr val="000000"/>
                        </a:solidFill>
                        <a:effectLst/>
                        <a:latin typeface="Arial" panose="020B0604020202020204" pitchFamily="34" charset="0"/>
                      </a:endParaRPr>
                    </a:p>
                  </a:txBody>
                  <a:tcPr marL="0" marR="0" marT="0" marB="0" anchor="ctr"/>
                </a:tc>
                <a:tc hMerge="1">
                  <a:txBody>
                    <a:bodyPr/>
                    <a:lstStyle/>
                    <a:p>
                      <a:endParaRPr lang="es-CO"/>
                    </a:p>
                  </a:txBody>
                  <a:tcPr/>
                </a:tc>
                <a:tc>
                  <a:txBody>
                    <a:bodyPr/>
                    <a:lstStyle/>
                    <a:p>
                      <a:pPr algn="l" fontAlgn="ctr"/>
                      <a:r>
                        <a:rPr lang="es-CO" sz="1000" u="none" strike="noStrike">
                          <a:effectLst/>
                        </a:rPr>
                        <a:t>Mejora</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Capacitación</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jefe de capacitación, usuarios</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7 de febrero de 2021</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Por medio del proceso de compras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dirty="0">
                          <a:effectLst/>
                        </a:rPr>
                        <a:t>X</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Humanos</a:t>
                      </a:r>
                      <a:br>
                        <a:rPr lang="es-CO" sz="1000" u="none" strike="noStrike" dirty="0">
                          <a:effectLst/>
                        </a:rPr>
                      </a:br>
                      <a:r>
                        <a:rPr lang="es-CO" sz="1000" u="none" strike="noStrike" dirty="0">
                          <a:effectLst/>
                        </a:rPr>
                        <a:t>Técnicos</a:t>
                      </a:r>
                      <a:br>
                        <a:rPr lang="es-CO" sz="1000" u="none" strike="noStrike" dirty="0">
                          <a:effectLst/>
                        </a:rPr>
                      </a:br>
                      <a:r>
                        <a:rPr lang="es-CO" sz="1000" u="none" strike="noStrike" dirty="0">
                          <a:effectLst/>
                        </a:rPr>
                        <a:t>Financieros</a:t>
                      </a:r>
                      <a:br>
                        <a:rPr lang="es-CO" sz="1000" u="none" strike="noStrike" dirty="0">
                          <a:effectLst/>
                        </a:rPr>
                      </a:b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6766" marR="0" marT="0" marB="0" anchor="ctr"/>
                </a:tc>
                <a:tc>
                  <a:txBody>
                    <a:bodyPr/>
                    <a:lstStyle/>
                    <a:p>
                      <a:pPr algn="ctr" fontAlgn="b"/>
                      <a:r>
                        <a:rPr lang="es-CO" sz="1000" u="none" strike="noStrike">
                          <a:effectLst/>
                        </a:rPr>
                        <a:t> </a:t>
                      </a:r>
                      <a:endParaRPr lang="es-CO" sz="1000" b="1" i="0" u="none" strike="noStrike">
                        <a:solidFill>
                          <a:srgbClr val="000000"/>
                        </a:solidFill>
                        <a:effectLst/>
                        <a:latin typeface="Arial" panose="020B0604020202020204" pitchFamily="34" charset="0"/>
                      </a:endParaRPr>
                    </a:p>
                  </a:txBody>
                  <a:tcPr marL="0" marR="0" marT="0" marB="0" anchor="b"/>
                </a:tc>
                <a:tc gridSpan="3">
                  <a:txBody>
                    <a:bodyPr/>
                    <a:lstStyle/>
                    <a:p>
                      <a:pPr algn="l" fontAlgn="ctr"/>
                      <a:r>
                        <a:rPr lang="es-CO" sz="1000" u="none" strike="noStrike">
                          <a:effectLst/>
                        </a:rPr>
                        <a:t>Se cumplio satisfactoriamente</a:t>
                      </a:r>
                      <a:endParaRPr lang="es-CO" sz="1000" b="1" i="0" u="none" strike="noStrike">
                        <a:solidFill>
                          <a:srgbClr val="000000"/>
                        </a:solidFill>
                        <a:effectLst/>
                        <a:latin typeface="Arial" panose="020B0604020202020204" pitchFamily="34" charset="0"/>
                      </a:endParaRPr>
                    </a:p>
                  </a:txBody>
                  <a:tcPr marL="0" marR="0" marT="0" marB="0" anchor="ct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356014928"/>
                  </a:ext>
                </a:extLst>
              </a:tr>
              <a:tr h="781570">
                <a:tc>
                  <a:txBody>
                    <a:bodyPr/>
                    <a:lstStyle/>
                    <a:p>
                      <a:pPr algn="ctr" fontAlgn="ctr"/>
                      <a:r>
                        <a:rPr lang="es-CO" sz="1000" u="none" strike="noStrike">
                          <a:effectLst/>
                        </a:rPr>
                        <a:t>5</a:t>
                      </a:r>
                      <a:endParaRPr lang="es-CO" sz="1000" b="1" i="0"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es-ES" sz="1000" u="none" strike="noStrike">
                          <a:effectLst/>
                        </a:rPr>
                        <a:t>IMPRESORA FS P326 BN DE 60 PPM A4 (RP69700207) F E FC2-1579 PARA EL</a:t>
                      </a:r>
                      <a:br>
                        <a:rPr lang="es-ES" sz="1000" u="none" strike="noStrike">
                          <a:effectLst/>
                        </a:rPr>
                      </a:br>
                      <a:r>
                        <a:rPr lang="es-ES" sz="1000" u="none" strike="noStrike">
                          <a:effectLst/>
                        </a:rPr>
                        <a:t>AREA DE CAJA</a:t>
                      </a:r>
                      <a:endParaRPr lang="es-ES" sz="1000" b="1" i="0" u="none" strike="noStrike">
                        <a:solidFill>
                          <a:srgbClr val="000000"/>
                        </a:solidFill>
                        <a:effectLst/>
                        <a:latin typeface="Arial" panose="020B0604020202020204" pitchFamily="34" charset="0"/>
                      </a:endParaRPr>
                    </a:p>
                  </a:txBody>
                  <a:tcPr marL="0" marR="0" marT="0" marB="0" anchor="ctr"/>
                </a:tc>
                <a:tc hMerge="1">
                  <a:txBody>
                    <a:bodyPr/>
                    <a:lstStyle/>
                    <a:p>
                      <a:endParaRPr lang="es-CO"/>
                    </a:p>
                  </a:txBody>
                  <a:tcPr/>
                </a:tc>
                <a:tc>
                  <a:txBody>
                    <a:bodyPr/>
                    <a:lstStyle/>
                    <a:p>
                      <a:pPr algn="l" fontAlgn="ctr"/>
                      <a:r>
                        <a:rPr lang="es-CO" sz="1000" u="none" strike="noStrike">
                          <a:effectLst/>
                        </a:rPr>
                        <a:t>Mejora</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Registro Público</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area de caja</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marzo 16 de 2021</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Por medio del proceso de compras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Humanos</a:t>
                      </a:r>
                      <a:br>
                        <a:rPr lang="es-CO" sz="1000" u="none" strike="noStrike" dirty="0">
                          <a:effectLst/>
                        </a:rPr>
                      </a:br>
                      <a:r>
                        <a:rPr lang="es-CO" sz="1000" u="none" strike="noStrike" dirty="0">
                          <a:effectLst/>
                        </a:rPr>
                        <a:t>Técnico</a:t>
                      </a:r>
                      <a:br>
                        <a:rPr lang="es-CO" sz="1000" u="none" strike="noStrike" dirty="0">
                          <a:effectLst/>
                        </a:rPr>
                      </a:br>
                      <a:r>
                        <a:rPr lang="es-CO" sz="1000" u="none" strike="noStrike" dirty="0">
                          <a:effectLst/>
                        </a:rPr>
                        <a:t>Financieros</a:t>
                      </a:r>
                      <a:br>
                        <a:rPr lang="es-CO" sz="1000" u="none" strike="noStrike" dirty="0">
                          <a:effectLst/>
                        </a:rPr>
                      </a:b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6766" marR="0" marT="0" marB="0" anchor="ctr"/>
                </a:tc>
                <a:tc>
                  <a:txBody>
                    <a:bodyPr/>
                    <a:lstStyle/>
                    <a:p>
                      <a:pPr algn="ctr" fontAlgn="ctr"/>
                      <a:r>
                        <a:rPr lang="es-CO" sz="1000" u="none" strike="noStrike">
                          <a:effectLst/>
                        </a:rPr>
                        <a:t> </a:t>
                      </a:r>
                      <a:endParaRPr lang="es-CO" sz="1000" b="0" i="0"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es-CO" sz="1000" u="none" strike="noStrike">
                          <a:effectLst/>
                        </a:rPr>
                        <a:t>Se cumplio satisfactoriamente</a:t>
                      </a:r>
                      <a:endParaRPr lang="es-CO" sz="1000" b="0" i="0" u="none" strike="noStrike">
                        <a:solidFill>
                          <a:srgbClr val="000000"/>
                        </a:solidFill>
                        <a:effectLst/>
                        <a:latin typeface="Arial" panose="020B0604020202020204" pitchFamily="34" charset="0"/>
                      </a:endParaRPr>
                    </a:p>
                  </a:txBody>
                  <a:tcPr marL="0" marR="0" marT="0" marB="0" anchor="ctr"/>
                </a:tc>
                <a:tc hMerge="1">
                  <a:txBody>
                    <a:bodyPr/>
                    <a:lstStyle/>
                    <a:p>
                      <a:endParaRPr lang="es-CO"/>
                    </a:p>
                  </a:txBody>
                  <a:tcPr/>
                </a:tc>
                <a:tc>
                  <a:txBody>
                    <a:bodyPr/>
                    <a:lstStyle/>
                    <a:p>
                      <a:pPr algn="l" fontAlgn="b"/>
                      <a:endParaRPr lang="es-CO" sz="10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472003506"/>
                  </a:ext>
                </a:extLst>
              </a:tr>
            </a:tbl>
          </a:graphicData>
        </a:graphic>
      </p:graphicFrame>
      <p:pic>
        <p:nvPicPr>
          <p:cNvPr id="11" name="Picture 49">
            <a:extLst>
              <a:ext uri="{FF2B5EF4-FFF2-40B4-BE49-F238E27FC236}">
                <a16:creationId xmlns:a16="http://schemas.microsoft.com/office/drawing/2014/main" id="{325B16D8-76FF-42EA-AE55-C9AFF262762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054" y="85986"/>
            <a:ext cx="658417" cy="575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52609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12</a:t>
            </a:fld>
            <a:endParaRPr lang="es-ES" sz="1000" dirty="0">
              <a:solidFill>
                <a:schemeClr val="bg1"/>
              </a:solidFill>
            </a:endParaRPr>
          </a:p>
        </p:txBody>
      </p:sp>
      <p:graphicFrame>
        <p:nvGraphicFramePr>
          <p:cNvPr id="3" name="Tabla 2">
            <a:extLst>
              <a:ext uri="{FF2B5EF4-FFF2-40B4-BE49-F238E27FC236}">
                <a16:creationId xmlns:a16="http://schemas.microsoft.com/office/drawing/2014/main" id="{616B760B-3152-4EE3-BE1D-E56A5FE972CE}"/>
              </a:ext>
            </a:extLst>
          </p:cNvPr>
          <p:cNvGraphicFramePr>
            <a:graphicFrameLocks noGrp="1"/>
          </p:cNvGraphicFramePr>
          <p:nvPr/>
        </p:nvGraphicFramePr>
        <p:xfrm>
          <a:off x="251520" y="188640"/>
          <a:ext cx="8640959" cy="6552729"/>
        </p:xfrm>
        <a:graphic>
          <a:graphicData uri="http://schemas.openxmlformats.org/drawingml/2006/table">
            <a:tbl>
              <a:tblPr>
                <a:tableStyleId>{5C22544A-7EE6-4342-B048-85BDC9FD1C3A}</a:tableStyleId>
              </a:tblPr>
              <a:tblGrid>
                <a:gridCol w="322604">
                  <a:extLst>
                    <a:ext uri="{9D8B030D-6E8A-4147-A177-3AD203B41FA5}">
                      <a16:colId xmlns:a16="http://schemas.microsoft.com/office/drawing/2014/main" val="756802738"/>
                    </a:ext>
                  </a:extLst>
                </a:gridCol>
                <a:gridCol w="1417846">
                  <a:extLst>
                    <a:ext uri="{9D8B030D-6E8A-4147-A177-3AD203B41FA5}">
                      <a16:colId xmlns:a16="http://schemas.microsoft.com/office/drawing/2014/main" val="2404338099"/>
                    </a:ext>
                  </a:extLst>
                </a:gridCol>
                <a:gridCol w="716181">
                  <a:extLst>
                    <a:ext uri="{9D8B030D-6E8A-4147-A177-3AD203B41FA5}">
                      <a16:colId xmlns:a16="http://schemas.microsoft.com/office/drawing/2014/main" val="3683528302"/>
                    </a:ext>
                  </a:extLst>
                </a:gridCol>
                <a:gridCol w="537136">
                  <a:extLst>
                    <a:ext uri="{9D8B030D-6E8A-4147-A177-3AD203B41FA5}">
                      <a16:colId xmlns:a16="http://schemas.microsoft.com/office/drawing/2014/main" val="2950473114"/>
                    </a:ext>
                  </a:extLst>
                </a:gridCol>
                <a:gridCol w="587139">
                  <a:extLst>
                    <a:ext uri="{9D8B030D-6E8A-4147-A177-3AD203B41FA5}">
                      <a16:colId xmlns:a16="http://schemas.microsoft.com/office/drawing/2014/main" val="1206153868"/>
                    </a:ext>
                  </a:extLst>
                </a:gridCol>
                <a:gridCol w="1148473">
                  <a:extLst>
                    <a:ext uri="{9D8B030D-6E8A-4147-A177-3AD203B41FA5}">
                      <a16:colId xmlns:a16="http://schemas.microsoft.com/office/drawing/2014/main" val="1855603144"/>
                    </a:ext>
                  </a:extLst>
                </a:gridCol>
                <a:gridCol w="793607">
                  <a:extLst>
                    <a:ext uri="{9D8B030D-6E8A-4147-A177-3AD203B41FA5}">
                      <a16:colId xmlns:a16="http://schemas.microsoft.com/office/drawing/2014/main" val="889771321"/>
                    </a:ext>
                  </a:extLst>
                </a:gridCol>
                <a:gridCol w="612949">
                  <a:extLst>
                    <a:ext uri="{9D8B030D-6E8A-4147-A177-3AD203B41FA5}">
                      <a16:colId xmlns:a16="http://schemas.microsoft.com/office/drawing/2014/main" val="3163761906"/>
                    </a:ext>
                  </a:extLst>
                </a:gridCol>
                <a:gridCol w="556492">
                  <a:extLst>
                    <a:ext uri="{9D8B030D-6E8A-4147-A177-3AD203B41FA5}">
                      <a16:colId xmlns:a16="http://schemas.microsoft.com/office/drawing/2014/main" val="3811875639"/>
                    </a:ext>
                  </a:extLst>
                </a:gridCol>
                <a:gridCol w="200015">
                  <a:extLst>
                    <a:ext uri="{9D8B030D-6E8A-4147-A177-3AD203B41FA5}">
                      <a16:colId xmlns:a16="http://schemas.microsoft.com/office/drawing/2014/main" val="3572129841"/>
                    </a:ext>
                  </a:extLst>
                </a:gridCol>
                <a:gridCol w="200015">
                  <a:extLst>
                    <a:ext uri="{9D8B030D-6E8A-4147-A177-3AD203B41FA5}">
                      <a16:colId xmlns:a16="http://schemas.microsoft.com/office/drawing/2014/main" val="2971014243"/>
                    </a:ext>
                  </a:extLst>
                </a:gridCol>
                <a:gridCol w="1548502">
                  <a:extLst>
                    <a:ext uri="{9D8B030D-6E8A-4147-A177-3AD203B41FA5}">
                      <a16:colId xmlns:a16="http://schemas.microsoft.com/office/drawing/2014/main" val="3201470189"/>
                    </a:ext>
                  </a:extLst>
                </a:gridCol>
              </a:tblGrid>
              <a:tr h="1471183">
                <a:tc>
                  <a:txBody>
                    <a:bodyPr/>
                    <a:lstStyle/>
                    <a:p>
                      <a:pPr algn="ctr" fontAlgn="ctr"/>
                      <a:r>
                        <a:rPr lang="es-CO" sz="1000" u="none" strike="noStrike" dirty="0">
                          <a:effectLst/>
                        </a:rPr>
                        <a:t>6</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dirty="0">
                          <a:effectLst/>
                        </a:rPr>
                        <a:t>COMPRA DE DISCO DURO PARA EL AREA DE CAJA Y ELEMENTOS PARA SISTEMAS EN UTILIZACION DE CAMARA MOVIL</a:t>
                      </a:r>
                      <a:endParaRPr lang="es-E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Mejora</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Registro Público</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area de caja, cámara movil</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marzo 25 de 2021</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Por medio del proceso de compras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Tècnicos</a:t>
                      </a:r>
                      <a:br>
                        <a:rPr lang="es-CO" sz="1000" u="none" strike="noStrike">
                          <a:effectLst/>
                        </a:rPr>
                      </a:br>
                      <a:r>
                        <a:rPr lang="es-CO" sz="1000" u="none" strike="noStrike">
                          <a:effectLst/>
                        </a:rPr>
                        <a:t>Financieros</a:t>
                      </a:r>
                      <a:br>
                        <a:rPr lang="es-CO" sz="1000"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8413" marR="0" marT="0" marB="0" anchor="ctr"/>
                </a:tc>
                <a:tc>
                  <a:txBody>
                    <a:bodyPr/>
                    <a:lstStyle/>
                    <a:p>
                      <a:pPr algn="ctr" fontAlgn="ctr"/>
                      <a:r>
                        <a:rPr lang="es-CO" sz="1000" u="none" strike="noStrike">
                          <a:effectLst/>
                        </a:rPr>
                        <a:t> </a:t>
                      </a: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Se cumplio satisfactoriamente</a:t>
                      </a:r>
                      <a:endParaRPr lang="es-CO" sz="10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2911988204"/>
                  </a:ext>
                </a:extLst>
              </a:tr>
              <a:tr h="1145137">
                <a:tc>
                  <a:txBody>
                    <a:bodyPr/>
                    <a:lstStyle/>
                    <a:p>
                      <a:pPr algn="ctr" fontAlgn="ctr"/>
                      <a:r>
                        <a:rPr lang="es-CO" sz="1000" u="none" strike="noStrike">
                          <a:effectLst/>
                        </a:rPr>
                        <a:t>7</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COMPRA UNIDAD FUSORA PX IMPRESORA ,SEGUN FRA A389</a:t>
                      </a:r>
                      <a:br>
                        <a:rPr lang="es-CO" sz="1000" u="none" strike="noStrike">
                          <a:effectLst/>
                        </a:rPr>
                      </a:br>
                      <a:r>
                        <a:rPr lang="es-CO" sz="1000" u="none" strike="noStrike">
                          <a:effectLst/>
                        </a:rPr>
                        <a:t>RAD 21-1014 DEL 14/04/2021</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Mejora</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Departamento de Competitividad y Proyectos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Jefe de departamento de competitividad y proyectos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14 de abril de 2021</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Por medio del proceso de compras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Tècnicos</a:t>
                      </a:r>
                      <a:br>
                        <a:rPr lang="es-CO" sz="1000" u="none" strike="noStrike">
                          <a:effectLst/>
                        </a:rPr>
                      </a:br>
                      <a:r>
                        <a:rPr lang="es-CO" sz="1000" u="none" strike="noStrike">
                          <a:effectLst/>
                        </a:rPr>
                        <a:t>Financieros</a:t>
                      </a:r>
                      <a:br>
                        <a:rPr lang="es-CO" sz="1000"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8413" marR="0" marT="0" marB="0" anchor="ctr"/>
                </a:tc>
                <a:tc>
                  <a:txBody>
                    <a:bodyPr/>
                    <a:lstStyle/>
                    <a:p>
                      <a:pPr algn="ctr" fontAlgn="ctr"/>
                      <a:r>
                        <a:rPr lang="es-CO" sz="1000" u="none" strike="noStrike">
                          <a:effectLst/>
                        </a:rPr>
                        <a:t> </a:t>
                      </a: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Se cumplió satisfactoriamente</a:t>
                      </a:r>
                      <a:endParaRPr lang="es-CO" sz="1000" b="0" i="0" u="none" strike="noStrike" dirty="0">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234404345"/>
                  </a:ext>
                </a:extLst>
              </a:tr>
              <a:tr h="1200804">
                <a:tc>
                  <a:txBody>
                    <a:bodyPr/>
                    <a:lstStyle/>
                    <a:p>
                      <a:pPr algn="ctr" fontAlgn="ctr"/>
                      <a:r>
                        <a:rPr lang="es-CO" sz="1000" u="none" strike="noStrike">
                          <a:effectLst/>
                        </a:rPr>
                        <a:t>8</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PANTALLA LG IPS DE 29 PULGADAS PARA EL AREA DE COMUNICACIONES F</a:t>
                      </a:r>
                      <a:br>
                        <a:rPr lang="es-CO" sz="1000" u="none" strike="noStrike">
                          <a:effectLst/>
                        </a:rPr>
                      </a:br>
                      <a:r>
                        <a:rPr lang="es-CO" sz="1000" u="none" strike="noStrike">
                          <a:effectLst/>
                        </a:rPr>
                        <a:t>E FC2 1904 RAD 21-1172</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Mejora</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Jefe de capacitación</a:t>
                      </a:r>
                      <a:br>
                        <a:rPr lang="es-CO" sz="1000"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Oficina de capacitación</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28 de abril  de 2021</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Por medio del proceso de compras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Tècnicos</a:t>
                      </a:r>
                      <a:br>
                        <a:rPr lang="es-CO" sz="1000" u="none" strike="noStrike">
                          <a:effectLst/>
                        </a:rPr>
                      </a:br>
                      <a:r>
                        <a:rPr lang="es-CO" sz="1000" u="none" strike="noStrike">
                          <a:effectLst/>
                        </a:rPr>
                        <a:t>Financieros</a:t>
                      </a:r>
                      <a:br>
                        <a:rPr lang="es-CO" sz="1000"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8413" marR="0" marT="0" marB="0" anchor="ctr"/>
                </a:tc>
                <a:tc>
                  <a:txBody>
                    <a:bodyPr/>
                    <a:lstStyle/>
                    <a:p>
                      <a:pPr algn="ctr" fontAlgn="ctr"/>
                      <a:r>
                        <a:rPr lang="es-CO" sz="1000" u="none" strike="noStrike">
                          <a:effectLst/>
                        </a:rPr>
                        <a:t> </a:t>
                      </a: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se cumplio satisfactoriamente</a:t>
                      </a:r>
                      <a:endParaRPr lang="es-CO" sz="10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3061544729"/>
                  </a:ext>
                </a:extLst>
              </a:tr>
              <a:tr h="1137185">
                <a:tc>
                  <a:txBody>
                    <a:bodyPr/>
                    <a:lstStyle/>
                    <a:p>
                      <a:pPr algn="ctr" fontAlgn="ctr"/>
                      <a:r>
                        <a:rPr lang="es-CO" sz="1000" u="none" strike="noStrike">
                          <a:effectLst/>
                        </a:rPr>
                        <a:t>9</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COMPRA MESA EJECUTIVA AUDITORIO CCI III PISO F E FEV 33 RAD 21-1290</a:t>
                      </a:r>
                      <a:br>
                        <a:rPr lang="es-CO" sz="1000" u="none" strike="noStrike">
                          <a:effectLst/>
                        </a:rPr>
                      </a:br>
                      <a:r>
                        <a:rPr lang="es-CO" sz="1000" u="none" strike="noStrike">
                          <a:effectLst/>
                        </a:rPr>
                        <a:t>DEL 13/05/2021</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Mejora</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Planeación</a:t>
                      </a:r>
                      <a:br>
                        <a:rPr lang="es-CO" sz="1000"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Todos los procesos, Partes Interesadas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13 de mayo de 2021</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Por medio del proceso de compras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Tècnicos</a:t>
                      </a:r>
                      <a:br>
                        <a:rPr lang="es-CO" sz="1000" u="none" strike="noStrike">
                          <a:effectLst/>
                        </a:rPr>
                      </a:br>
                      <a:r>
                        <a:rPr lang="es-CO" sz="1000" u="none" strike="noStrike">
                          <a:effectLst/>
                        </a:rPr>
                        <a:t>Financieros</a:t>
                      </a:r>
                      <a:br>
                        <a:rPr lang="es-CO" sz="1000"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8413" marR="0" marT="0" marB="0" anchor="ctr"/>
                </a:tc>
                <a:tc>
                  <a:txBody>
                    <a:bodyPr/>
                    <a:lstStyle/>
                    <a:p>
                      <a:pPr algn="ctr" fontAlgn="ctr"/>
                      <a:r>
                        <a:rPr lang="es-CO" sz="1000" u="none" strike="noStrike">
                          <a:effectLst/>
                        </a:rPr>
                        <a:t> </a:t>
                      </a: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Se cumplio satisfactoriamente</a:t>
                      </a:r>
                      <a:endParaRPr lang="es-CO" sz="10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940059214"/>
                  </a:ext>
                </a:extLst>
              </a:tr>
              <a:tr h="1598420">
                <a:tc>
                  <a:txBody>
                    <a:bodyPr/>
                    <a:lstStyle/>
                    <a:p>
                      <a:pPr algn="ctr" fontAlgn="ctr"/>
                      <a:r>
                        <a:rPr lang="es-CO" sz="1000" u="none" strike="noStrike">
                          <a:effectLst/>
                        </a:rPr>
                        <a:t>10</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COMPRA DE UN COMPUTADOR DE ESCRITORIO MARCA DELL, PARA EL ÁREA DE SISTEMAS PROY3YSN 13GZ513 F.E. FC2 2017</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Mejora</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Departamento Administrativo y financiera</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area de sistemas</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27 de mayo de 2021</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Por medio del proceso de compras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Tècnicos</a:t>
                      </a:r>
                      <a:br>
                        <a:rPr lang="es-CO" sz="1000" u="none" strike="noStrike">
                          <a:effectLst/>
                        </a:rPr>
                      </a:br>
                      <a:r>
                        <a:rPr lang="es-CO" sz="1000" u="none" strike="noStrike">
                          <a:effectLst/>
                        </a:rPr>
                        <a:t>Financieros</a:t>
                      </a:r>
                      <a:br>
                        <a:rPr lang="es-CO" sz="1000"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8413" marR="0" marT="0" marB="0" anchor="ctr"/>
                </a:tc>
                <a:tc>
                  <a:txBody>
                    <a:bodyPr/>
                    <a:lstStyle/>
                    <a:p>
                      <a:pPr algn="ctr" fontAlgn="ctr"/>
                      <a:r>
                        <a:rPr lang="es-CO" sz="1000" u="none" strike="noStrike">
                          <a:effectLst/>
                        </a:rPr>
                        <a:t> </a:t>
                      </a: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Se cumplió satisfactoriamente</a:t>
                      </a:r>
                      <a:endParaRPr lang="es-CO" sz="1000" b="0" i="0" u="none" strike="noStrike" dirty="0">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913950557"/>
                  </a:ext>
                </a:extLst>
              </a:tr>
            </a:tbl>
          </a:graphicData>
        </a:graphic>
      </p:graphicFrame>
    </p:spTree>
    <p:extLst>
      <p:ext uri="{BB962C8B-B14F-4D97-AF65-F5344CB8AC3E}">
        <p14:creationId xmlns:p14="http://schemas.microsoft.com/office/powerpoint/2010/main" val="42783531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13</a:t>
            </a:fld>
            <a:endParaRPr lang="es-ES" sz="1000" dirty="0">
              <a:solidFill>
                <a:schemeClr val="bg1"/>
              </a:solidFill>
            </a:endParaRPr>
          </a:p>
        </p:txBody>
      </p:sp>
      <p:graphicFrame>
        <p:nvGraphicFramePr>
          <p:cNvPr id="2" name="Tabla 1">
            <a:extLst>
              <a:ext uri="{FF2B5EF4-FFF2-40B4-BE49-F238E27FC236}">
                <a16:creationId xmlns:a16="http://schemas.microsoft.com/office/drawing/2014/main" id="{5E7DB293-1760-4A35-8BEC-8499F6B06DD6}"/>
              </a:ext>
            </a:extLst>
          </p:cNvPr>
          <p:cNvGraphicFramePr>
            <a:graphicFrameLocks noGrp="1"/>
          </p:cNvGraphicFramePr>
          <p:nvPr/>
        </p:nvGraphicFramePr>
        <p:xfrm>
          <a:off x="179512" y="260648"/>
          <a:ext cx="8712968" cy="6480720"/>
        </p:xfrm>
        <a:graphic>
          <a:graphicData uri="http://schemas.openxmlformats.org/drawingml/2006/table">
            <a:tbl>
              <a:tblPr>
                <a:tableStyleId>{5C22544A-7EE6-4342-B048-85BDC9FD1C3A}</a:tableStyleId>
              </a:tblPr>
              <a:tblGrid>
                <a:gridCol w="325292">
                  <a:extLst>
                    <a:ext uri="{9D8B030D-6E8A-4147-A177-3AD203B41FA5}">
                      <a16:colId xmlns:a16="http://schemas.microsoft.com/office/drawing/2014/main" val="3327595704"/>
                    </a:ext>
                  </a:extLst>
                </a:gridCol>
                <a:gridCol w="1429662">
                  <a:extLst>
                    <a:ext uri="{9D8B030D-6E8A-4147-A177-3AD203B41FA5}">
                      <a16:colId xmlns:a16="http://schemas.microsoft.com/office/drawing/2014/main" val="2545570135"/>
                    </a:ext>
                  </a:extLst>
                </a:gridCol>
                <a:gridCol w="722149">
                  <a:extLst>
                    <a:ext uri="{9D8B030D-6E8A-4147-A177-3AD203B41FA5}">
                      <a16:colId xmlns:a16="http://schemas.microsoft.com/office/drawing/2014/main" val="2036112224"/>
                    </a:ext>
                  </a:extLst>
                </a:gridCol>
                <a:gridCol w="541613">
                  <a:extLst>
                    <a:ext uri="{9D8B030D-6E8A-4147-A177-3AD203B41FA5}">
                      <a16:colId xmlns:a16="http://schemas.microsoft.com/office/drawing/2014/main" val="2879307312"/>
                    </a:ext>
                  </a:extLst>
                </a:gridCol>
                <a:gridCol w="592032">
                  <a:extLst>
                    <a:ext uri="{9D8B030D-6E8A-4147-A177-3AD203B41FA5}">
                      <a16:colId xmlns:a16="http://schemas.microsoft.com/office/drawing/2014/main" val="3131040888"/>
                    </a:ext>
                  </a:extLst>
                </a:gridCol>
                <a:gridCol w="1158043">
                  <a:extLst>
                    <a:ext uri="{9D8B030D-6E8A-4147-A177-3AD203B41FA5}">
                      <a16:colId xmlns:a16="http://schemas.microsoft.com/office/drawing/2014/main" val="1857367379"/>
                    </a:ext>
                  </a:extLst>
                </a:gridCol>
                <a:gridCol w="800220">
                  <a:extLst>
                    <a:ext uri="{9D8B030D-6E8A-4147-A177-3AD203B41FA5}">
                      <a16:colId xmlns:a16="http://schemas.microsoft.com/office/drawing/2014/main" val="1209865907"/>
                    </a:ext>
                  </a:extLst>
                </a:gridCol>
                <a:gridCol w="618056">
                  <a:extLst>
                    <a:ext uri="{9D8B030D-6E8A-4147-A177-3AD203B41FA5}">
                      <a16:colId xmlns:a16="http://schemas.microsoft.com/office/drawing/2014/main" val="3216739678"/>
                    </a:ext>
                  </a:extLst>
                </a:gridCol>
                <a:gridCol w="561131">
                  <a:extLst>
                    <a:ext uri="{9D8B030D-6E8A-4147-A177-3AD203B41FA5}">
                      <a16:colId xmlns:a16="http://schemas.microsoft.com/office/drawing/2014/main" val="2055309240"/>
                    </a:ext>
                  </a:extLst>
                </a:gridCol>
                <a:gridCol w="201682">
                  <a:extLst>
                    <a:ext uri="{9D8B030D-6E8A-4147-A177-3AD203B41FA5}">
                      <a16:colId xmlns:a16="http://schemas.microsoft.com/office/drawing/2014/main" val="2147540272"/>
                    </a:ext>
                  </a:extLst>
                </a:gridCol>
                <a:gridCol w="201682">
                  <a:extLst>
                    <a:ext uri="{9D8B030D-6E8A-4147-A177-3AD203B41FA5}">
                      <a16:colId xmlns:a16="http://schemas.microsoft.com/office/drawing/2014/main" val="3799715655"/>
                    </a:ext>
                  </a:extLst>
                </a:gridCol>
                <a:gridCol w="1561406">
                  <a:extLst>
                    <a:ext uri="{9D8B030D-6E8A-4147-A177-3AD203B41FA5}">
                      <a16:colId xmlns:a16="http://schemas.microsoft.com/office/drawing/2014/main" val="389555152"/>
                    </a:ext>
                  </a:extLst>
                </a:gridCol>
              </a:tblGrid>
              <a:tr h="1303427">
                <a:tc>
                  <a:txBody>
                    <a:bodyPr/>
                    <a:lstStyle/>
                    <a:p>
                      <a:pPr algn="ctr" fontAlgn="ctr"/>
                      <a:r>
                        <a:rPr lang="es-CO" sz="1000" u="none" strike="noStrike" dirty="0">
                          <a:effectLst/>
                        </a:rPr>
                        <a:t>11</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dirty="0">
                          <a:effectLst/>
                        </a:rPr>
                        <a:t>COMPRA DE LAMPARAS LED PARA AUDITORIO, ATENCIAL AL CLIENTE,</a:t>
                      </a:r>
                      <a:br>
                        <a:rPr lang="es-ES" sz="1000" u="none" strike="noStrike" dirty="0">
                          <a:effectLst/>
                        </a:rPr>
                      </a:br>
                      <a:r>
                        <a:rPr lang="es-ES" sz="1000" u="none" strike="noStrike" dirty="0">
                          <a:effectLst/>
                        </a:rPr>
                        <a:t>BAÑOS Y ARCHIVO</a:t>
                      </a:r>
                      <a:endParaRPr lang="es-E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Mejora</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Planeación, Registro público</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Todos los procesos</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11 de junio de 2021</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Por medio del proceso de compras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Tècnicos</a:t>
                      </a:r>
                      <a:br>
                        <a:rPr lang="es-CO" sz="1000" u="none" strike="noStrike">
                          <a:effectLst/>
                        </a:rPr>
                      </a:br>
                      <a:r>
                        <a:rPr lang="es-CO" sz="1000" u="none" strike="noStrike">
                          <a:effectLst/>
                        </a:rPr>
                        <a:t>Financieros</a:t>
                      </a:r>
                      <a:br>
                        <a:rPr lang="es-CO" sz="1000"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8413" marR="0" marT="0" marB="0" anchor="ctr"/>
                </a:tc>
                <a:tc>
                  <a:txBody>
                    <a:bodyPr/>
                    <a:lstStyle/>
                    <a:p>
                      <a:pPr algn="ctr" fontAlgn="ctr"/>
                      <a:r>
                        <a:rPr lang="es-CO" sz="1000" u="none" strike="noStrike">
                          <a:effectLst/>
                        </a:rPr>
                        <a:t> </a:t>
                      </a: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se cumplio satisfactoriamente</a:t>
                      </a:r>
                      <a:endParaRPr lang="es-CO" sz="10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568138767"/>
                  </a:ext>
                </a:extLst>
              </a:tr>
              <a:tr h="1063130">
                <a:tc>
                  <a:txBody>
                    <a:bodyPr/>
                    <a:lstStyle/>
                    <a:p>
                      <a:pPr algn="ctr" fontAlgn="ctr"/>
                      <a:r>
                        <a:rPr lang="es-CO" sz="1000" u="none" strike="noStrike">
                          <a:effectLst/>
                        </a:rPr>
                        <a:t>12</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COMPRA MEP PARA DIVISIÓN DONDE SE UBICA EL RACK Y EL ARCHIVO SGUN FRA 5339 DEL 08/06/2021</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Mejora</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Registro Público</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área de gestión Documental</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dirty="0">
                          <a:effectLst/>
                        </a:rPr>
                        <a:t>11 de junio de 2021</a:t>
                      </a:r>
                      <a:endParaRPr lang="es-E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Por medio del proceso de compras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Tècnicos</a:t>
                      </a:r>
                      <a:br>
                        <a:rPr lang="es-CO" sz="1000" u="none" strike="noStrike">
                          <a:effectLst/>
                        </a:rPr>
                      </a:br>
                      <a:r>
                        <a:rPr lang="es-CO" sz="1000" u="none" strike="noStrike">
                          <a:effectLst/>
                        </a:rPr>
                        <a:t>Financieros</a:t>
                      </a:r>
                      <a:br>
                        <a:rPr lang="es-CO" sz="1000"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8413" marR="0" marT="0" marB="0" anchor="ctr"/>
                </a:tc>
                <a:tc>
                  <a:txBody>
                    <a:bodyPr/>
                    <a:lstStyle/>
                    <a:p>
                      <a:pPr algn="l" fontAlgn="ctr"/>
                      <a:r>
                        <a:rPr lang="es-CO" sz="1000" u="none" strike="noStrike">
                          <a:effectLst/>
                        </a:rPr>
                        <a:t> </a:t>
                      </a: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Se cumplio satisfactoriamente</a:t>
                      </a:r>
                      <a:endParaRPr lang="es-CO" sz="10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834575845"/>
                  </a:ext>
                </a:extLst>
              </a:tr>
              <a:tr h="1805863">
                <a:tc>
                  <a:txBody>
                    <a:bodyPr/>
                    <a:lstStyle/>
                    <a:p>
                      <a:pPr algn="ctr" fontAlgn="ctr"/>
                      <a:r>
                        <a:rPr lang="es-CO" sz="1000" u="none" strike="noStrike">
                          <a:effectLst/>
                        </a:rPr>
                        <a:t>13</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C0MPRA SEIS TONERS COLOR NEGRO Y DE COLORES SGUN F E PC 28 DEL 10/06/2021 CMPRA TONER PARA VARIOS COMPUTADORES FE PC 19 RAD 21-858 DEL</a:t>
                      </a:r>
                      <a:br>
                        <a:rPr lang="es-ES" sz="1000" u="none" strike="noStrike">
                          <a:effectLst/>
                        </a:rPr>
                      </a:br>
                      <a:r>
                        <a:rPr lang="es-ES" sz="1000" u="none" strike="noStrike">
                          <a:effectLst/>
                        </a:rPr>
                        <a:t>05/04/2021</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Mejora</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Planeación</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Todos los procesos</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17 de junio de 2021</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Por medio del proceso de compras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dirty="0">
                          <a:effectLst/>
                        </a:rPr>
                        <a:t>X</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Tècnicos</a:t>
                      </a:r>
                      <a:br>
                        <a:rPr lang="es-CO" sz="1000" u="none" strike="noStrike">
                          <a:effectLst/>
                        </a:rPr>
                      </a:br>
                      <a:r>
                        <a:rPr lang="es-CO" sz="1000" u="none" strike="noStrike">
                          <a:effectLst/>
                        </a:rPr>
                        <a:t>Financieros</a:t>
                      </a:r>
                      <a:br>
                        <a:rPr lang="es-CO" sz="1000"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8413" marR="0" marT="0" marB="0" anchor="ctr"/>
                </a:tc>
                <a:tc>
                  <a:txBody>
                    <a:bodyPr/>
                    <a:lstStyle/>
                    <a:p>
                      <a:pPr algn="l" fontAlgn="ctr"/>
                      <a:r>
                        <a:rPr lang="es-CO" sz="1000" u="none" strike="noStrike" dirty="0">
                          <a:effectLst/>
                        </a:rPr>
                        <a:t> </a:t>
                      </a:r>
                      <a:endParaRPr lang="es-CO" sz="1000" b="0"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Se cumplio satisfactoriamente</a:t>
                      </a:r>
                      <a:endParaRPr lang="es-CO" sz="10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76536570"/>
                  </a:ext>
                </a:extLst>
              </a:tr>
              <a:tr h="1223326">
                <a:tc>
                  <a:txBody>
                    <a:bodyPr/>
                    <a:lstStyle/>
                    <a:p>
                      <a:pPr algn="ctr" fontAlgn="ctr"/>
                      <a:r>
                        <a:rPr lang="es-CO" sz="1000" u="none" strike="noStrike">
                          <a:effectLst/>
                        </a:rPr>
                        <a:t>14</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COMPRA ELEMENTOS PARA COMPUTADORES TECLADO USB CABLE STEREO A</a:t>
                      </a:r>
                      <a:br>
                        <a:rPr lang="es-CO" sz="1000" u="none" strike="noStrike">
                          <a:effectLst/>
                        </a:rPr>
                      </a:br>
                      <a:r>
                        <a:rPr lang="es-CO" sz="1000" u="none" strike="noStrike">
                          <a:effectLst/>
                        </a:rPr>
                        <a:t>STEREO FRA 9104 RAD 21-1830 </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Mejora</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Planeción</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SISTEMAS, REGISTRO PUBLICO, COMUNICACIONES, LOGISTICA</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27 de julio de 202</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Por medio del proceso de compras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Tècnicos</a:t>
                      </a:r>
                      <a:br>
                        <a:rPr lang="es-CO" sz="1000" u="none" strike="noStrike">
                          <a:effectLst/>
                        </a:rPr>
                      </a:br>
                      <a:r>
                        <a:rPr lang="es-CO" sz="1000" u="none" strike="noStrike">
                          <a:effectLst/>
                        </a:rPr>
                        <a:t>Financieros</a:t>
                      </a:r>
                      <a:br>
                        <a:rPr lang="es-CO" sz="1000"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8413" marR="0" marT="0" marB="0" anchor="ctr"/>
                </a:tc>
                <a:tc>
                  <a:txBody>
                    <a:bodyPr/>
                    <a:lstStyle/>
                    <a:p>
                      <a:pPr algn="l" fontAlgn="ctr"/>
                      <a:r>
                        <a:rPr lang="es-CO" sz="1000" u="none" strike="noStrike">
                          <a:effectLst/>
                        </a:rPr>
                        <a:t> </a:t>
                      </a: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se cumplió satisfactoriamente</a:t>
                      </a:r>
                      <a:endParaRPr lang="es-CO" sz="1000" b="0" i="0" u="none" strike="noStrike" dirty="0">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2053213289"/>
                  </a:ext>
                </a:extLst>
              </a:tr>
              <a:tr h="1084974">
                <a:tc>
                  <a:txBody>
                    <a:bodyPr/>
                    <a:lstStyle/>
                    <a:p>
                      <a:pPr algn="ctr" fontAlgn="ctr"/>
                      <a:r>
                        <a:rPr lang="es-CO" sz="1000" u="none" strike="noStrike">
                          <a:effectLst/>
                        </a:rPr>
                        <a:t>15</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pt-BR" sz="1000" u="none" strike="noStrike">
                          <a:effectLst/>
                        </a:rPr>
                        <a:t>COMPRA COMPUTADOR PARA COMPETITIVIDADPCI XPRESS KISGSTON</a:t>
                      </a:r>
                      <a:br>
                        <a:rPr lang="pt-BR" sz="1000" u="none" strike="noStrike">
                          <a:effectLst/>
                        </a:rPr>
                      </a:br>
                      <a:r>
                        <a:rPr lang="pt-BR" sz="1000" u="none" strike="noStrike">
                          <a:effectLst/>
                        </a:rPr>
                        <a:t>MONITOR HP P24H G4 60.45CM FEV FC2 2546</a:t>
                      </a:r>
                      <a:endParaRPr lang="pt-BR"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Mejora</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Departamento de Competitividad y Proyectos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Jefe de departamento de competitividad y proyectos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pt-BR" sz="1000" u="none" strike="noStrike">
                          <a:effectLst/>
                        </a:rPr>
                        <a:t>24 de agosto de 2021</a:t>
                      </a:r>
                      <a:endParaRPr lang="pt-BR"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Por medio del proceso de compras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Tècnicos</a:t>
                      </a:r>
                      <a:br>
                        <a:rPr lang="es-CO" sz="1000" u="none" strike="noStrike">
                          <a:effectLst/>
                        </a:rPr>
                      </a:br>
                      <a:r>
                        <a:rPr lang="es-CO" sz="1000" u="none" strike="noStrike">
                          <a:effectLst/>
                        </a:rPr>
                        <a:t>Financieros</a:t>
                      </a:r>
                      <a:br>
                        <a:rPr lang="es-CO" sz="1000"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8413" marR="0" marT="0" marB="0" anchor="ctr"/>
                </a:tc>
                <a:tc>
                  <a:txBody>
                    <a:bodyPr/>
                    <a:lstStyle/>
                    <a:p>
                      <a:pPr algn="l" fontAlgn="ctr"/>
                      <a:r>
                        <a:rPr lang="es-CO" sz="1000" u="none" strike="noStrike">
                          <a:effectLst/>
                        </a:rPr>
                        <a:t> </a:t>
                      </a: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Se cumplió satisfactoriamente</a:t>
                      </a:r>
                      <a:endParaRPr lang="es-CO" sz="1000" b="0" i="0" u="none" strike="noStrike" dirty="0">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2251161033"/>
                  </a:ext>
                </a:extLst>
              </a:tr>
            </a:tbl>
          </a:graphicData>
        </a:graphic>
      </p:graphicFrame>
    </p:spTree>
    <p:extLst>
      <p:ext uri="{BB962C8B-B14F-4D97-AF65-F5344CB8AC3E}">
        <p14:creationId xmlns:p14="http://schemas.microsoft.com/office/powerpoint/2010/main" val="4047256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14</a:t>
            </a:fld>
            <a:endParaRPr lang="es-ES" sz="1000" dirty="0">
              <a:solidFill>
                <a:schemeClr val="bg1"/>
              </a:solidFill>
            </a:endParaRPr>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57438" y="42505313"/>
            <a:ext cx="2957512" cy="644525"/>
          </a:xfrm>
          <a:prstGeom prst="rect">
            <a:avLst/>
          </a:prstGeom>
        </p:spPr>
      </p:pic>
      <p:graphicFrame>
        <p:nvGraphicFramePr>
          <p:cNvPr id="3" name="Tabla 2">
            <a:extLst>
              <a:ext uri="{FF2B5EF4-FFF2-40B4-BE49-F238E27FC236}">
                <a16:creationId xmlns:a16="http://schemas.microsoft.com/office/drawing/2014/main" id="{0EC377EC-215D-4ECB-88D2-B2D43EE8614D}"/>
              </a:ext>
            </a:extLst>
          </p:cNvPr>
          <p:cNvGraphicFramePr>
            <a:graphicFrameLocks noGrp="1"/>
          </p:cNvGraphicFramePr>
          <p:nvPr/>
        </p:nvGraphicFramePr>
        <p:xfrm>
          <a:off x="179512" y="188640"/>
          <a:ext cx="8712965" cy="6552728"/>
        </p:xfrm>
        <a:graphic>
          <a:graphicData uri="http://schemas.openxmlformats.org/drawingml/2006/table">
            <a:tbl>
              <a:tblPr>
                <a:tableStyleId>{5C22544A-7EE6-4342-B048-85BDC9FD1C3A}</a:tableStyleId>
              </a:tblPr>
              <a:tblGrid>
                <a:gridCol w="325291">
                  <a:extLst>
                    <a:ext uri="{9D8B030D-6E8A-4147-A177-3AD203B41FA5}">
                      <a16:colId xmlns:a16="http://schemas.microsoft.com/office/drawing/2014/main" val="2125736271"/>
                    </a:ext>
                  </a:extLst>
                </a:gridCol>
                <a:gridCol w="1429662">
                  <a:extLst>
                    <a:ext uri="{9D8B030D-6E8A-4147-A177-3AD203B41FA5}">
                      <a16:colId xmlns:a16="http://schemas.microsoft.com/office/drawing/2014/main" val="3267723678"/>
                    </a:ext>
                  </a:extLst>
                </a:gridCol>
                <a:gridCol w="722150">
                  <a:extLst>
                    <a:ext uri="{9D8B030D-6E8A-4147-A177-3AD203B41FA5}">
                      <a16:colId xmlns:a16="http://schemas.microsoft.com/office/drawing/2014/main" val="3081590740"/>
                    </a:ext>
                  </a:extLst>
                </a:gridCol>
                <a:gridCol w="541612">
                  <a:extLst>
                    <a:ext uri="{9D8B030D-6E8A-4147-A177-3AD203B41FA5}">
                      <a16:colId xmlns:a16="http://schemas.microsoft.com/office/drawing/2014/main" val="2308816560"/>
                    </a:ext>
                  </a:extLst>
                </a:gridCol>
                <a:gridCol w="592032">
                  <a:extLst>
                    <a:ext uri="{9D8B030D-6E8A-4147-A177-3AD203B41FA5}">
                      <a16:colId xmlns:a16="http://schemas.microsoft.com/office/drawing/2014/main" val="425166269"/>
                    </a:ext>
                  </a:extLst>
                </a:gridCol>
                <a:gridCol w="1158043">
                  <a:extLst>
                    <a:ext uri="{9D8B030D-6E8A-4147-A177-3AD203B41FA5}">
                      <a16:colId xmlns:a16="http://schemas.microsoft.com/office/drawing/2014/main" val="3062582082"/>
                    </a:ext>
                  </a:extLst>
                </a:gridCol>
                <a:gridCol w="800220">
                  <a:extLst>
                    <a:ext uri="{9D8B030D-6E8A-4147-A177-3AD203B41FA5}">
                      <a16:colId xmlns:a16="http://schemas.microsoft.com/office/drawing/2014/main" val="228569315"/>
                    </a:ext>
                  </a:extLst>
                </a:gridCol>
                <a:gridCol w="618056">
                  <a:extLst>
                    <a:ext uri="{9D8B030D-6E8A-4147-A177-3AD203B41FA5}">
                      <a16:colId xmlns:a16="http://schemas.microsoft.com/office/drawing/2014/main" val="2541339959"/>
                    </a:ext>
                  </a:extLst>
                </a:gridCol>
                <a:gridCol w="561129">
                  <a:extLst>
                    <a:ext uri="{9D8B030D-6E8A-4147-A177-3AD203B41FA5}">
                      <a16:colId xmlns:a16="http://schemas.microsoft.com/office/drawing/2014/main" val="3563753055"/>
                    </a:ext>
                  </a:extLst>
                </a:gridCol>
                <a:gridCol w="201682">
                  <a:extLst>
                    <a:ext uri="{9D8B030D-6E8A-4147-A177-3AD203B41FA5}">
                      <a16:colId xmlns:a16="http://schemas.microsoft.com/office/drawing/2014/main" val="3267595372"/>
                    </a:ext>
                  </a:extLst>
                </a:gridCol>
                <a:gridCol w="201682">
                  <a:extLst>
                    <a:ext uri="{9D8B030D-6E8A-4147-A177-3AD203B41FA5}">
                      <a16:colId xmlns:a16="http://schemas.microsoft.com/office/drawing/2014/main" val="2240224102"/>
                    </a:ext>
                  </a:extLst>
                </a:gridCol>
                <a:gridCol w="1561406">
                  <a:extLst>
                    <a:ext uri="{9D8B030D-6E8A-4147-A177-3AD203B41FA5}">
                      <a16:colId xmlns:a16="http://schemas.microsoft.com/office/drawing/2014/main" val="3543353112"/>
                    </a:ext>
                  </a:extLst>
                </a:gridCol>
              </a:tblGrid>
              <a:tr h="1070566">
                <a:tc>
                  <a:txBody>
                    <a:bodyPr/>
                    <a:lstStyle/>
                    <a:p>
                      <a:pPr algn="ctr" fontAlgn="ctr"/>
                      <a:r>
                        <a:rPr lang="es-CO" sz="1000" u="none" strike="noStrike" dirty="0">
                          <a:effectLst/>
                        </a:rPr>
                        <a:t>16</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Compra de Equipo con plan para el área de almacén</a:t>
                      </a:r>
                      <a:br>
                        <a:rPr lang="es-ES" sz="1000" u="none" strike="noStrike">
                          <a:effectLst/>
                        </a:rPr>
                      </a:b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mejora</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Departamento Administrativo y financiera</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area de almacén</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pt-BR" sz="1000" u="none" strike="noStrike">
                          <a:effectLst/>
                        </a:rPr>
                        <a:t>29 de agosto de 2021</a:t>
                      </a:r>
                      <a:endParaRPr lang="pt-BR"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Por medio del proceso de compras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Tècnicos</a:t>
                      </a:r>
                      <a:br>
                        <a:rPr lang="es-CO" sz="1000" u="none" strike="noStrike">
                          <a:effectLst/>
                        </a:rPr>
                      </a:br>
                      <a:r>
                        <a:rPr lang="es-CO" sz="1000" u="none" strike="noStrike">
                          <a:effectLst/>
                        </a:rPr>
                        <a:t>Financieros</a:t>
                      </a:r>
                      <a:br>
                        <a:rPr lang="es-CO" sz="1000"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8413" marR="0" marT="0" marB="0" anchor="ctr"/>
                </a:tc>
                <a:tc>
                  <a:txBody>
                    <a:bodyPr/>
                    <a:lstStyle/>
                    <a:p>
                      <a:pPr algn="l" fontAlgn="ctr"/>
                      <a:r>
                        <a:rPr lang="es-CO" sz="1000" u="none" strike="noStrike">
                          <a:effectLst/>
                        </a:rPr>
                        <a:t> </a:t>
                      </a: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se cumplio satisfactoriamente</a:t>
                      </a:r>
                      <a:endParaRPr lang="es-CO" sz="10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2042200684"/>
                  </a:ext>
                </a:extLst>
              </a:tr>
              <a:tr h="1379522">
                <a:tc>
                  <a:txBody>
                    <a:bodyPr/>
                    <a:lstStyle/>
                    <a:p>
                      <a:pPr algn="ctr" fontAlgn="ctr"/>
                      <a:r>
                        <a:rPr lang="es-CO" sz="1000" u="none" strike="noStrike">
                          <a:effectLst/>
                        </a:rPr>
                        <a:t>17</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COMPRA DE ARCHIVADORES PX REG 1 Y AUX 2 DE REG FEV FEV 500024468</a:t>
                      </a:r>
                      <a:br>
                        <a:rPr lang="es-ES" sz="1000" u="none" strike="noStrike">
                          <a:effectLst/>
                        </a:rPr>
                      </a:br>
                      <a:r>
                        <a:rPr lang="es-ES" sz="1000" u="none" strike="noStrike">
                          <a:effectLst/>
                        </a:rPr>
                        <a:t>1 4 GAVETAS Y DOS CAJONERA 3 GAVETAS NEGRO</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Mejora</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Registro Público</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AUXILILAR 2 DE REGISTRO, PROFESIONAL 1 DE REGISTRO</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17 de septiembre de 2021</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Por medio del proceso de compras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Tècnicos</a:t>
                      </a:r>
                      <a:br>
                        <a:rPr lang="es-CO" sz="1000" u="none" strike="noStrike">
                          <a:effectLst/>
                        </a:rPr>
                      </a:br>
                      <a:r>
                        <a:rPr lang="es-CO" sz="1000" u="none" strike="noStrike">
                          <a:effectLst/>
                        </a:rPr>
                        <a:t>Financieros</a:t>
                      </a:r>
                      <a:br>
                        <a:rPr lang="es-CO" sz="1000"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8413" marR="0" marT="0" marB="0" anchor="ctr"/>
                </a:tc>
                <a:tc>
                  <a:txBody>
                    <a:bodyPr/>
                    <a:lstStyle/>
                    <a:p>
                      <a:pPr algn="l" fontAlgn="ctr"/>
                      <a:r>
                        <a:rPr lang="es-CO" sz="1000" u="none" strike="noStrike">
                          <a:effectLst/>
                        </a:rPr>
                        <a:t> </a:t>
                      </a: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se cumplio satisfactoriamente</a:t>
                      </a:r>
                      <a:endParaRPr lang="es-CO" sz="10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2310568586"/>
                  </a:ext>
                </a:extLst>
              </a:tr>
              <a:tr h="1465741">
                <a:tc>
                  <a:txBody>
                    <a:bodyPr/>
                    <a:lstStyle/>
                    <a:p>
                      <a:pPr algn="ctr" fontAlgn="ctr"/>
                      <a:r>
                        <a:rPr lang="es-CO" sz="1000" u="none" strike="noStrike">
                          <a:effectLst/>
                        </a:rPr>
                        <a:t>18</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COMPRA DE UNA PANTALLA GRANDE PARA COORDINACION GESTION</a:t>
                      </a:r>
                      <a:br>
                        <a:rPr lang="es-CO" sz="1000" u="none" strike="noStrike">
                          <a:effectLst/>
                        </a:rPr>
                      </a:br>
                      <a:r>
                        <a:rPr lang="es-CO" sz="1000" u="none" strike="noStrike">
                          <a:effectLst/>
                        </a:rPr>
                        <a:t>DOCUMENTAL FRA 9312 DEL RAD 21-2383 DEL 22/09/2021</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Mejora</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Registro Público</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area de gestión documental</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23 de septiembre de 2021</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Por medio del proceso de compras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Tècnicos</a:t>
                      </a:r>
                      <a:br>
                        <a:rPr lang="es-CO" sz="1000" u="none" strike="noStrike">
                          <a:effectLst/>
                        </a:rPr>
                      </a:br>
                      <a:r>
                        <a:rPr lang="es-CO" sz="1000" u="none" strike="noStrike">
                          <a:effectLst/>
                        </a:rPr>
                        <a:t>Financieros</a:t>
                      </a:r>
                      <a:br>
                        <a:rPr lang="es-CO" sz="1000"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8413" marR="0" marT="0" marB="0" anchor="ctr"/>
                </a:tc>
                <a:tc>
                  <a:txBody>
                    <a:bodyPr/>
                    <a:lstStyle/>
                    <a:p>
                      <a:pPr algn="l" fontAlgn="ctr"/>
                      <a:r>
                        <a:rPr lang="es-CO" sz="1000" u="none" strike="noStrike">
                          <a:effectLst/>
                        </a:rPr>
                        <a:t> </a:t>
                      </a: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Se cumplio satisfactoriamente</a:t>
                      </a:r>
                      <a:endParaRPr lang="es-CO" sz="10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3443366635"/>
                  </a:ext>
                </a:extLst>
              </a:tr>
              <a:tr h="1049011">
                <a:tc>
                  <a:txBody>
                    <a:bodyPr/>
                    <a:lstStyle/>
                    <a:p>
                      <a:pPr algn="ctr" fontAlgn="ctr"/>
                      <a:r>
                        <a:rPr lang="es-CO" sz="1000" u="none" strike="noStrike">
                          <a:effectLst/>
                        </a:rPr>
                        <a:t>19</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COMPRA DE ELEMENTOS DE BIOSEGURIDAD Y IMPLEMENTACIÓN DE PROTOCOLOS DE BIOSEGURIDAD</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Mejora</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PLANEACIÓN</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Todos los procesos, partes interesadas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6 de marzo de 2021-30 de agosto de 2021</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Por medio del proceso de compras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Tècnicos</a:t>
                      </a:r>
                      <a:br>
                        <a:rPr lang="es-CO" sz="1000" u="none" strike="noStrike">
                          <a:effectLst/>
                        </a:rPr>
                      </a:br>
                      <a:r>
                        <a:rPr lang="es-CO" sz="1000" u="none" strike="noStrike">
                          <a:effectLst/>
                        </a:rPr>
                        <a:t>Financieros</a:t>
                      </a:r>
                      <a:br>
                        <a:rPr lang="es-CO" sz="1000"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8413" marR="0" marT="0" marB="0" anchor="ctr"/>
                </a:tc>
                <a:tc>
                  <a:txBody>
                    <a:bodyPr/>
                    <a:lstStyle/>
                    <a:p>
                      <a:pPr algn="l" fontAlgn="ctr"/>
                      <a:r>
                        <a:rPr lang="es-CO" sz="1000" u="none" strike="noStrike">
                          <a:effectLst/>
                        </a:rPr>
                        <a:t> </a:t>
                      </a: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Se cumplio satisfactoriamente</a:t>
                      </a:r>
                      <a:endParaRPr lang="es-CO" sz="10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05540810"/>
                  </a:ext>
                </a:extLst>
              </a:tr>
              <a:tr h="1587888">
                <a:tc>
                  <a:txBody>
                    <a:bodyPr/>
                    <a:lstStyle/>
                    <a:p>
                      <a:pPr algn="ctr" fontAlgn="ctr"/>
                      <a:r>
                        <a:rPr lang="es-CO" sz="1000" u="none" strike="noStrike">
                          <a:effectLst/>
                        </a:rPr>
                        <a:t>20</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CENTRO DE INVESTIGACIONES ECONOMICA Y ALAINZAS ESTRATEGICAS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Oportunidad</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Planeación</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Nueva Jefatura de Investigaciones y alianzas Estrátegicas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15 de marzo de 2021-6 de mayo de 2021</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Por medio de reuniones para analizar funciones del nuevo cargo y posteriormente la aprobación de presidencia ejecutiva</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dirty="0">
                          <a:effectLst/>
                        </a:rPr>
                        <a:t>X</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Tècnicos</a:t>
                      </a:r>
                      <a:br>
                        <a:rPr lang="es-CO" sz="1000" u="none" strike="noStrike">
                          <a:effectLst/>
                        </a:rPr>
                      </a:br>
                      <a:r>
                        <a:rPr lang="es-CO" sz="1000" u="none" strike="noStrike">
                          <a:effectLst/>
                        </a:rPr>
                        <a:t>Financieros</a:t>
                      </a:r>
                      <a:br>
                        <a:rPr lang="es-CO" sz="1000"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8413" marR="0" marT="0" marB="0" anchor="ctr"/>
                </a:tc>
                <a:tc>
                  <a:txBody>
                    <a:bodyPr/>
                    <a:lstStyle/>
                    <a:p>
                      <a:pPr algn="l" fontAlgn="ctr"/>
                      <a:r>
                        <a:rPr lang="es-CO" sz="1000" u="none" strike="noStrike">
                          <a:effectLst/>
                        </a:rPr>
                        <a:t> </a:t>
                      </a: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Se cumplió satisfactoriamente</a:t>
                      </a:r>
                      <a:endParaRPr lang="es-CO" sz="1000" b="0" i="0" u="none" strike="noStrike" dirty="0">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361866035"/>
                  </a:ext>
                </a:extLst>
              </a:tr>
            </a:tbl>
          </a:graphicData>
        </a:graphic>
      </p:graphicFrame>
    </p:spTree>
    <p:extLst>
      <p:ext uri="{BB962C8B-B14F-4D97-AF65-F5344CB8AC3E}">
        <p14:creationId xmlns:p14="http://schemas.microsoft.com/office/powerpoint/2010/main" val="40194342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15</a:t>
            </a:fld>
            <a:endParaRPr lang="es-ES" sz="1000" dirty="0">
              <a:solidFill>
                <a:schemeClr val="bg1"/>
              </a:solidFill>
            </a:endParaRPr>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57438" y="42505313"/>
            <a:ext cx="2957512" cy="644525"/>
          </a:xfrm>
          <a:prstGeom prst="rect">
            <a:avLst/>
          </a:prstGeom>
        </p:spPr>
      </p:pic>
      <p:graphicFrame>
        <p:nvGraphicFramePr>
          <p:cNvPr id="2" name="Tabla 1">
            <a:extLst>
              <a:ext uri="{FF2B5EF4-FFF2-40B4-BE49-F238E27FC236}">
                <a16:creationId xmlns:a16="http://schemas.microsoft.com/office/drawing/2014/main" id="{90A880A2-C099-43ED-948B-5568D973342A}"/>
              </a:ext>
            </a:extLst>
          </p:cNvPr>
          <p:cNvGraphicFramePr>
            <a:graphicFrameLocks noGrp="1"/>
          </p:cNvGraphicFramePr>
          <p:nvPr/>
        </p:nvGraphicFramePr>
        <p:xfrm>
          <a:off x="323528" y="116632"/>
          <a:ext cx="8352927" cy="6552728"/>
        </p:xfrm>
        <a:graphic>
          <a:graphicData uri="http://schemas.openxmlformats.org/drawingml/2006/table">
            <a:tbl>
              <a:tblPr>
                <a:tableStyleId>{5C22544A-7EE6-4342-B048-85BDC9FD1C3A}</a:tableStyleId>
              </a:tblPr>
              <a:tblGrid>
                <a:gridCol w="360040">
                  <a:extLst>
                    <a:ext uri="{9D8B030D-6E8A-4147-A177-3AD203B41FA5}">
                      <a16:colId xmlns:a16="http://schemas.microsoft.com/office/drawing/2014/main" val="1621797258"/>
                    </a:ext>
                  </a:extLst>
                </a:gridCol>
                <a:gridCol w="1322395">
                  <a:extLst>
                    <a:ext uri="{9D8B030D-6E8A-4147-A177-3AD203B41FA5}">
                      <a16:colId xmlns:a16="http://schemas.microsoft.com/office/drawing/2014/main" val="2184859081"/>
                    </a:ext>
                  </a:extLst>
                </a:gridCol>
                <a:gridCol w="692309">
                  <a:extLst>
                    <a:ext uri="{9D8B030D-6E8A-4147-A177-3AD203B41FA5}">
                      <a16:colId xmlns:a16="http://schemas.microsoft.com/office/drawing/2014/main" val="718151079"/>
                    </a:ext>
                  </a:extLst>
                </a:gridCol>
                <a:gridCol w="519231">
                  <a:extLst>
                    <a:ext uri="{9D8B030D-6E8A-4147-A177-3AD203B41FA5}">
                      <a16:colId xmlns:a16="http://schemas.microsoft.com/office/drawing/2014/main" val="4284294398"/>
                    </a:ext>
                  </a:extLst>
                </a:gridCol>
                <a:gridCol w="567569">
                  <a:extLst>
                    <a:ext uri="{9D8B030D-6E8A-4147-A177-3AD203B41FA5}">
                      <a16:colId xmlns:a16="http://schemas.microsoft.com/office/drawing/2014/main" val="3635882691"/>
                    </a:ext>
                  </a:extLst>
                </a:gridCol>
                <a:gridCol w="1110190">
                  <a:extLst>
                    <a:ext uri="{9D8B030D-6E8A-4147-A177-3AD203B41FA5}">
                      <a16:colId xmlns:a16="http://schemas.microsoft.com/office/drawing/2014/main" val="2902726997"/>
                    </a:ext>
                  </a:extLst>
                </a:gridCol>
                <a:gridCol w="767152">
                  <a:extLst>
                    <a:ext uri="{9D8B030D-6E8A-4147-A177-3AD203B41FA5}">
                      <a16:colId xmlns:a16="http://schemas.microsoft.com/office/drawing/2014/main" val="984233755"/>
                    </a:ext>
                  </a:extLst>
                </a:gridCol>
                <a:gridCol w="592517">
                  <a:extLst>
                    <a:ext uri="{9D8B030D-6E8A-4147-A177-3AD203B41FA5}">
                      <a16:colId xmlns:a16="http://schemas.microsoft.com/office/drawing/2014/main" val="2864793932"/>
                    </a:ext>
                  </a:extLst>
                </a:gridCol>
                <a:gridCol w="537944">
                  <a:extLst>
                    <a:ext uri="{9D8B030D-6E8A-4147-A177-3AD203B41FA5}">
                      <a16:colId xmlns:a16="http://schemas.microsoft.com/office/drawing/2014/main" val="2004551553"/>
                    </a:ext>
                  </a:extLst>
                </a:gridCol>
                <a:gridCol w="193347">
                  <a:extLst>
                    <a:ext uri="{9D8B030D-6E8A-4147-A177-3AD203B41FA5}">
                      <a16:colId xmlns:a16="http://schemas.microsoft.com/office/drawing/2014/main" val="1546030940"/>
                    </a:ext>
                  </a:extLst>
                </a:gridCol>
                <a:gridCol w="193347">
                  <a:extLst>
                    <a:ext uri="{9D8B030D-6E8A-4147-A177-3AD203B41FA5}">
                      <a16:colId xmlns:a16="http://schemas.microsoft.com/office/drawing/2014/main" val="1310730980"/>
                    </a:ext>
                  </a:extLst>
                </a:gridCol>
                <a:gridCol w="1496886">
                  <a:extLst>
                    <a:ext uri="{9D8B030D-6E8A-4147-A177-3AD203B41FA5}">
                      <a16:colId xmlns:a16="http://schemas.microsoft.com/office/drawing/2014/main" val="3692068617"/>
                    </a:ext>
                  </a:extLst>
                </a:gridCol>
              </a:tblGrid>
              <a:tr h="1606879">
                <a:tc>
                  <a:txBody>
                    <a:bodyPr/>
                    <a:lstStyle/>
                    <a:p>
                      <a:pPr algn="ctr" fontAlgn="ctr"/>
                      <a:r>
                        <a:rPr lang="es-CO" sz="1000" u="none" strike="noStrike" dirty="0">
                          <a:effectLst/>
                        </a:rPr>
                        <a:t>21</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ACTUALIZACIÓN </a:t>
                      </a:r>
                      <a:r>
                        <a:rPr lang="es-CO" sz="1000" u="none" strike="noStrike" dirty="0">
                          <a:effectLst/>
                        </a:rPr>
                        <a:t>PROCEDIMIENTO DE INSOLVENCIA PARA  PERSONA NATURAL NO COMERCIANTE</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Oportunidad</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dirty="0">
                          <a:effectLst/>
                        </a:rPr>
                        <a:t>Centro de Conciliación y Arbitraje</a:t>
                      </a:r>
                      <a:endParaRPr lang="es-E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Director de centro de conciliación y Arbitraje</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15 de octubre de 2021</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Estructurarprocedimiento  por el director del centro de conciliación  y aprobar procedimiento por presidencia ejecutiva</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Tècnicos</a:t>
                      </a:r>
                      <a:br>
                        <a:rPr lang="es-CO" sz="1000" u="none" strike="noStrike">
                          <a:effectLst/>
                        </a:rPr>
                      </a:br>
                      <a:r>
                        <a:rPr lang="es-CO" sz="1000" u="none" strike="noStrike">
                          <a:effectLst/>
                        </a:rPr>
                        <a:t>Financieros</a:t>
                      </a:r>
                      <a:br>
                        <a:rPr lang="es-CO" sz="1000"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8413" marR="0" marT="0" marB="0" anchor="ctr"/>
                </a:tc>
                <a:tc>
                  <a:txBody>
                    <a:bodyPr/>
                    <a:lstStyle/>
                    <a:p>
                      <a:pPr algn="l" fontAlgn="ctr"/>
                      <a:r>
                        <a:rPr lang="es-CO" sz="1000" u="none" strike="noStrike">
                          <a:effectLst/>
                        </a:rPr>
                        <a:t> </a:t>
                      </a: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Se cumplio satisfactoriamente</a:t>
                      </a:r>
                      <a:endParaRPr lang="es-CO" sz="10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498183820"/>
                  </a:ext>
                </a:extLst>
              </a:tr>
              <a:tr h="1168639">
                <a:tc>
                  <a:txBody>
                    <a:bodyPr/>
                    <a:lstStyle/>
                    <a:p>
                      <a:pPr algn="ctr" fontAlgn="ctr"/>
                      <a:r>
                        <a:rPr lang="es-CO" sz="1000" u="none" strike="noStrike">
                          <a:effectLst/>
                        </a:rPr>
                        <a:t>22</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IMPLEMENTACIÓN DE COMPLIANCE LEGAL</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Oportunidad</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Planeación</a:t>
                      </a:r>
                      <a:br>
                        <a:rPr lang="es-CO" sz="1000" u="none" strike="noStrike" dirty="0">
                          <a:effectLst/>
                        </a:rPr>
                      </a:b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Todos los procesos</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dirty="0">
                          <a:effectLst/>
                        </a:rPr>
                        <a:t>01 de Junio de 2021- 28 de febrero de 2022</a:t>
                      </a:r>
                      <a:endParaRPr lang="es-E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dirty="0">
                          <a:effectLst/>
                        </a:rPr>
                        <a:t>Por medio de un asesor externo con colaboración de todos los procesos</a:t>
                      </a:r>
                      <a:endParaRPr lang="es-ES" sz="10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Técnicos </a:t>
                      </a:r>
                      <a:br>
                        <a:rPr lang="es-CO" sz="1000" u="none" strike="noStrike">
                          <a:effectLst/>
                        </a:rPr>
                      </a:br>
                      <a:r>
                        <a:rPr lang="es-CO" sz="1000" u="none" strike="noStrike">
                          <a:effectLst/>
                        </a:rPr>
                        <a:t>Financieros </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 </a:t>
                      </a:r>
                      <a:endParaRPr lang="es-CO" sz="1000" b="1" i="0" u="none" strike="noStrike">
                        <a:solidFill>
                          <a:srgbClr val="000000"/>
                        </a:solidFill>
                        <a:effectLst/>
                        <a:latin typeface="Arial" panose="020B0604020202020204" pitchFamily="34" charset="0"/>
                      </a:endParaRPr>
                    </a:p>
                  </a:txBody>
                  <a:tcPr marL="38413" marR="0" marT="0" marB="0" anchor="ctr"/>
                </a:tc>
                <a:tc>
                  <a:txBody>
                    <a:bodyPr/>
                    <a:lstStyle/>
                    <a:p>
                      <a:pPr algn="l" fontAlgn="ctr"/>
                      <a:r>
                        <a:rPr lang="es-CO" sz="1000" u="none" strike="noStrike">
                          <a:effectLst/>
                        </a:rPr>
                        <a:t> </a:t>
                      </a: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En proceso de ejecución, se encuentra en la fase de diagnostico</a:t>
                      </a:r>
                      <a:endParaRPr lang="es-ES" sz="10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3085738635"/>
                  </a:ext>
                </a:extLst>
              </a:tr>
              <a:tr h="994735">
                <a:tc>
                  <a:txBody>
                    <a:bodyPr/>
                    <a:lstStyle/>
                    <a:p>
                      <a:pPr algn="ctr" fontAlgn="ctr"/>
                      <a:r>
                        <a:rPr lang="es-CO" sz="1000" u="none" strike="noStrike">
                          <a:effectLst/>
                        </a:rPr>
                        <a:t>23</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IMPLEMENTACIÓN MODULO DE RIESGOS Y OPORTUNIDADES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Oportunidad</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Control y Mejoramiento</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Todos los procesos</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30 de Diciembre de 2021</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Por medio de un asesor externo con colaboración de todos los procesos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Técnicos </a:t>
                      </a:r>
                      <a:br>
                        <a:rPr lang="es-CO" sz="1000" u="none" strike="noStrike">
                          <a:effectLst/>
                        </a:rPr>
                      </a:br>
                      <a:r>
                        <a:rPr lang="es-CO" sz="1000" u="none" strike="noStrike">
                          <a:effectLst/>
                        </a:rPr>
                        <a:t>Financieros </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8413" marR="0" marT="0" marB="0" anchor="ctr"/>
                </a:tc>
                <a:tc>
                  <a:txBody>
                    <a:bodyPr/>
                    <a:lstStyle/>
                    <a:p>
                      <a:pPr algn="l" fontAlgn="ctr"/>
                      <a:r>
                        <a:rPr lang="es-CO" sz="1000" u="none" strike="noStrike">
                          <a:effectLst/>
                        </a:rPr>
                        <a:t> </a:t>
                      </a: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Se cumplio Satisfactoriamente</a:t>
                      </a:r>
                      <a:endParaRPr lang="es-CO" sz="10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740189574"/>
                  </a:ext>
                </a:extLst>
              </a:tr>
              <a:tr h="1168639">
                <a:tc>
                  <a:txBody>
                    <a:bodyPr/>
                    <a:lstStyle/>
                    <a:p>
                      <a:pPr algn="ctr" fontAlgn="ctr"/>
                      <a:r>
                        <a:rPr lang="es-CO" sz="1000" u="none" strike="noStrike">
                          <a:effectLst/>
                        </a:rPr>
                        <a:t>24</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dirty="0">
                          <a:effectLst/>
                        </a:rPr>
                        <a:t>IMPLEMENTACIÓN MODULO DE ACCIONES CORRECTIVAS Y DE MEJORA</a:t>
                      </a:r>
                      <a:endParaRPr lang="es-E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Oportunidad</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Control y Mejoramiento</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Todos los procesos</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20 de Diciembre de 2021</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dirty="0">
                          <a:effectLst/>
                        </a:rPr>
                        <a:t>Por medio de un asesor externo con colaboración de todos los procesos</a:t>
                      </a:r>
                      <a:endParaRPr lang="es-ES" sz="10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dirty="0">
                          <a:effectLst/>
                        </a:rPr>
                        <a:t> </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Humanos</a:t>
                      </a:r>
                      <a:br>
                        <a:rPr lang="es-CO" sz="1000" u="none" strike="noStrike" dirty="0">
                          <a:effectLst/>
                        </a:rPr>
                      </a:br>
                      <a:r>
                        <a:rPr lang="es-CO" sz="1000" u="none" strike="noStrike" dirty="0">
                          <a:effectLst/>
                        </a:rPr>
                        <a:t>Técnicos </a:t>
                      </a:r>
                      <a:br>
                        <a:rPr lang="es-CO" sz="1000" u="none" strike="noStrike" dirty="0">
                          <a:effectLst/>
                        </a:rPr>
                      </a:br>
                      <a:r>
                        <a:rPr lang="es-CO" sz="1000" u="none" strike="noStrike" dirty="0">
                          <a:effectLst/>
                        </a:rPr>
                        <a:t>Financieros </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 </a:t>
                      </a:r>
                      <a:endParaRPr lang="es-CO" sz="1000" b="1" i="0" u="none" strike="noStrike" dirty="0">
                        <a:solidFill>
                          <a:srgbClr val="000000"/>
                        </a:solidFill>
                        <a:effectLst/>
                        <a:latin typeface="Arial" panose="020B0604020202020204" pitchFamily="34" charset="0"/>
                      </a:endParaRPr>
                    </a:p>
                  </a:txBody>
                  <a:tcPr marL="38413" marR="0" marT="0" marB="0" anchor="ctr"/>
                </a:tc>
                <a:tc>
                  <a:txBody>
                    <a:bodyPr/>
                    <a:lstStyle/>
                    <a:p>
                      <a:pPr algn="l" fontAlgn="ctr"/>
                      <a:r>
                        <a:rPr lang="es-CO" sz="1000" u="none" strike="noStrike">
                          <a:effectLst/>
                        </a:rPr>
                        <a:t> </a:t>
                      </a: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Pendiente por ejecutar</a:t>
                      </a:r>
                      <a:endParaRPr lang="es-CO" sz="1000" b="0" i="0" u="none" strike="noStrike" dirty="0">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3008995765"/>
                  </a:ext>
                </a:extLst>
              </a:tr>
              <a:tr h="1613836">
                <a:tc>
                  <a:txBody>
                    <a:bodyPr/>
                    <a:lstStyle/>
                    <a:p>
                      <a:pPr algn="ctr" fontAlgn="ctr"/>
                      <a:r>
                        <a:rPr lang="es-CO" sz="1000" u="none" strike="noStrike">
                          <a:effectLst/>
                        </a:rPr>
                        <a:t>25</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PUBLICAR Y PROMOCIONAR INSTRUCTIVOS Y MINUTAS DE CREACION DE SOCIEDADES EN PAGINA WEB Y REDES SOCIALES DE LA ENTIDAD</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Oportunidad</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Registro Público</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Atención al Cliente</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30 de junio de 2021</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Por medio de la elaboración y posteriormente la publicación  en la pagina web y redes sociales de la entidad.</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dirty="0">
                          <a:effectLst/>
                        </a:rPr>
                        <a:t>X</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Humanos</a:t>
                      </a:r>
                      <a:br>
                        <a:rPr lang="es-CO" sz="1000" u="none" strike="noStrike" dirty="0">
                          <a:effectLst/>
                        </a:rPr>
                      </a:br>
                      <a:r>
                        <a:rPr lang="es-CO" sz="1000" u="none" strike="noStrike" dirty="0">
                          <a:effectLst/>
                        </a:rPr>
                        <a:t>Técnicos </a:t>
                      </a:r>
                      <a:br>
                        <a:rPr lang="es-CO" sz="1000" u="none" strike="noStrike" dirty="0">
                          <a:effectLst/>
                        </a:rPr>
                      </a:br>
                      <a:r>
                        <a:rPr lang="es-CO" sz="1000" u="none" strike="noStrike" dirty="0">
                          <a:effectLst/>
                        </a:rPr>
                        <a:t>Financieros </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8413" marR="0" marT="0" marB="0" anchor="ctr"/>
                </a:tc>
                <a:tc>
                  <a:txBody>
                    <a:bodyPr/>
                    <a:lstStyle/>
                    <a:p>
                      <a:pPr algn="l" fontAlgn="ctr"/>
                      <a:r>
                        <a:rPr lang="es-CO" sz="1000" u="none" strike="noStrike" dirty="0">
                          <a:effectLst/>
                        </a:rPr>
                        <a:t> </a:t>
                      </a:r>
                      <a:endParaRPr lang="es-CO" sz="1000" b="0"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Se cumplió satisfactoriamente</a:t>
                      </a:r>
                      <a:endParaRPr lang="es-CO" sz="1000" b="0" i="0" u="none" strike="noStrike" dirty="0">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097782869"/>
                  </a:ext>
                </a:extLst>
              </a:tr>
            </a:tbl>
          </a:graphicData>
        </a:graphic>
      </p:graphicFrame>
    </p:spTree>
    <p:extLst>
      <p:ext uri="{BB962C8B-B14F-4D97-AF65-F5344CB8AC3E}">
        <p14:creationId xmlns:p14="http://schemas.microsoft.com/office/powerpoint/2010/main" val="33243349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16</a:t>
            </a:fld>
            <a:endParaRPr lang="es-ES" sz="1000" dirty="0">
              <a:solidFill>
                <a:schemeClr val="bg1"/>
              </a:solidFill>
            </a:endParaRPr>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57438" y="42505313"/>
            <a:ext cx="2957512" cy="644525"/>
          </a:xfrm>
          <a:prstGeom prst="rect">
            <a:avLst/>
          </a:prstGeom>
        </p:spPr>
      </p:pic>
      <p:graphicFrame>
        <p:nvGraphicFramePr>
          <p:cNvPr id="3" name="Tabla 2">
            <a:extLst>
              <a:ext uri="{FF2B5EF4-FFF2-40B4-BE49-F238E27FC236}">
                <a16:creationId xmlns:a16="http://schemas.microsoft.com/office/drawing/2014/main" id="{590639CC-B52B-4971-A49D-49E500048D71}"/>
              </a:ext>
            </a:extLst>
          </p:cNvPr>
          <p:cNvGraphicFramePr>
            <a:graphicFrameLocks noGrp="1"/>
          </p:cNvGraphicFramePr>
          <p:nvPr/>
        </p:nvGraphicFramePr>
        <p:xfrm>
          <a:off x="107504" y="188640"/>
          <a:ext cx="8784976" cy="5616624"/>
        </p:xfrm>
        <a:graphic>
          <a:graphicData uri="http://schemas.openxmlformats.org/drawingml/2006/table">
            <a:tbl>
              <a:tblPr>
                <a:tableStyleId>{5C22544A-7EE6-4342-B048-85BDC9FD1C3A}</a:tableStyleId>
              </a:tblPr>
              <a:tblGrid>
                <a:gridCol w="327980">
                  <a:extLst>
                    <a:ext uri="{9D8B030D-6E8A-4147-A177-3AD203B41FA5}">
                      <a16:colId xmlns:a16="http://schemas.microsoft.com/office/drawing/2014/main" val="391760964"/>
                    </a:ext>
                  </a:extLst>
                </a:gridCol>
                <a:gridCol w="418177">
                  <a:extLst>
                    <a:ext uri="{9D8B030D-6E8A-4147-A177-3AD203B41FA5}">
                      <a16:colId xmlns:a16="http://schemas.microsoft.com/office/drawing/2014/main" val="2830030011"/>
                    </a:ext>
                  </a:extLst>
                </a:gridCol>
                <a:gridCol w="1023302">
                  <a:extLst>
                    <a:ext uri="{9D8B030D-6E8A-4147-A177-3AD203B41FA5}">
                      <a16:colId xmlns:a16="http://schemas.microsoft.com/office/drawing/2014/main" val="1402434943"/>
                    </a:ext>
                  </a:extLst>
                </a:gridCol>
                <a:gridCol w="728119">
                  <a:extLst>
                    <a:ext uri="{9D8B030D-6E8A-4147-A177-3AD203B41FA5}">
                      <a16:colId xmlns:a16="http://schemas.microsoft.com/office/drawing/2014/main" val="3762799324"/>
                    </a:ext>
                  </a:extLst>
                </a:gridCol>
                <a:gridCol w="546090">
                  <a:extLst>
                    <a:ext uri="{9D8B030D-6E8A-4147-A177-3AD203B41FA5}">
                      <a16:colId xmlns:a16="http://schemas.microsoft.com/office/drawing/2014/main" val="2986958465"/>
                    </a:ext>
                  </a:extLst>
                </a:gridCol>
                <a:gridCol w="596925">
                  <a:extLst>
                    <a:ext uri="{9D8B030D-6E8A-4147-A177-3AD203B41FA5}">
                      <a16:colId xmlns:a16="http://schemas.microsoft.com/office/drawing/2014/main" val="1136390105"/>
                    </a:ext>
                  </a:extLst>
                </a:gridCol>
                <a:gridCol w="1167613">
                  <a:extLst>
                    <a:ext uri="{9D8B030D-6E8A-4147-A177-3AD203B41FA5}">
                      <a16:colId xmlns:a16="http://schemas.microsoft.com/office/drawing/2014/main" val="2504230114"/>
                    </a:ext>
                  </a:extLst>
                </a:gridCol>
                <a:gridCol w="806833">
                  <a:extLst>
                    <a:ext uri="{9D8B030D-6E8A-4147-A177-3AD203B41FA5}">
                      <a16:colId xmlns:a16="http://schemas.microsoft.com/office/drawing/2014/main" val="2863512035"/>
                    </a:ext>
                  </a:extLst>
                </a:gridCol>
                <a:gridCol w="623165">
                  <a:extLst>
                    <a:ext uri="{9D8B030D-6E8A-4147-A177-3AD203B41FA5}">
                      <a16:colId xmlns:a16="http://schemas.microsoft.com/office/drawing/2014/main" val="4278644960"/>
                    </a:ext>
                  </a:extLst>
                </a:gridCol>
                <a:gridCol w="565768">
                  <a:extLst>
                    <a:ext uri="{9D8B030D-6E8A-4147-A177-3AD203B41FA5}">
                      <a16:colId xmlns:a16="http://schemas.microsoft.com/office/drawing/2014/main" val="1518703489"/>
                    </a:ext>
                  </a:extLst>
                </a:gridCol>
                <a:gridCol w="203347">
                  <a:extLst>
                    <a:ext uri="{9D8B030D-6E8A-4147-A177-3AD203B41FA5}">
                      <a16:colId xmlns:a16="http://schemas.microsoft.com/office/drawing/2014/main" val="3979949504"/>
                    </a:ext>
                  </a:extLst>
                </a:gridCol>
                <a:gridCol w="203347">
                  <a:extLst>
                    <a:ext uri="{9D8B030D-6E8A-4147-A177-3AD203B41FA5}">
                      <a16:colId xmlns:a16="http://schemas.microsoft.com/office/drawing/2014/main" val="1766423783"/>
                    </a:ext>
                  </a:extLst>
                </a:gridCol>
                <a:gridCol w="654323">
                  <a:extLst>
                    <a:ext uri="{9D8B030D-6E8A-4147-A177-3AD203B41FA5}">
                      <a16:colId xmlns:a16="http://schemas.microsoft.com/office/drawing/2014/main" val="374716674"/>
                    </a:ext>
                  </a:extLst>
                </a:gridCol>
                <a:gridCol w="919987">
                  <a:extLst>
                    <a:ext uri="{9D8B030D-6E8A-4147-A177-3AD203B41FA5}">
                      <a16:colId xmlns:a16="http://schemas.microsoft.com/office/drawing/2014/main" val="3856308535"/>
                    </a:ext>
                  </a:extLst>
                </a:gridCol>
              </a:tblGrid>
              <a:tr h="1970491">
                <a:tc>
                  <a:txBody>
                    <a:bodyPr/>
                    <a:lstStyle/>
                    <a:p>
                      <a:pPr algn="ctr" fontAlgn="ctr"/>
                      <a:r>
                        <a:rPr lang="es-CO" sz="1000" u="none" strike="noStrike" dirty="0">
                          <a:effectLst/>
                        </a:rPr>
                        <a:t>26</a:t>
                      </a:r>
                      <a:endParaRPr lang="es-CO" sz="1000" b="1" i="0" u="none" strike="noStrike" dirty="0">
                        <a:solidFill>
                          <a:srgbClr val="000000"/>
                        </a:solidFill>
                        <a:effectLst/>
                        <a:latin typeface="Arial" panose="020B0604020202020204" pitchFamily="34" charset="0"/>
                      </a:endParaRPr>
                    </a:p>
                  </a:txBody>
                  <a:tcPr marL="0" marR="0" marT="0" marB="0" anchor="ctr"/>
                </a:tc>
                <a:tc gridSpan="2">
                  <a:txBody>
                    <a:bodyPr/>
                    <a:lstStyle/>
                    <a:p>
                      <a:pPr algn="l" fontAlgn="ctr"/>
                      <a:r>
                        <a:rPr lang="es-ES" sz="1000" u="none" strike="noStrike" dirty="0">
                          <a:effectLst/>
                        </a:rPr>
                        <a:t>REALIZAR CONVENIOS INTERINSTITUCIONALES CON ENTIDADES PUBLICAS Y PRIVADAS</a:t>
                      </a:r>
                      <a:endParaRPr lang="es-ES" sz="1000" b="1"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s-CO"/>
                    </a:p>
                  </a:txBody>
                  <a:tcPr/>
                </a:tc>
                <a:tc>
                  <a:txBody>
                    <a:bodyPr/>
                    <a:lstStyle/>
                    <a:p>
                      <a:pPr algn="l" fontAlgn="ctr"/>
                      <a:r>
                        <a:rPr lang="es-CO" sz="1000" u="none" strike="noStrike" dirty="0">
                          <a:effectLst/>
                        </a:rPr>
                        <a:t>Oportunidad</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Planeación</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dirty="0">
                          <a:effectLst/>
                        </a:rPr>
                        <a:t>competitividad y proyectos, capacitación, centro de investigaciones y alianzas estratégicas</a:t>
                      </a:r>
                      <a:endParaRPr lang="es-E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30 de diciembre de 2021</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dirty="0">
                          <a:effectLst/>
                        </a:rPr>
                        <a:t>Por medio de acercamientos a instituciones publicas y privadas</a:t>
                      </a:r>
                      <a:endParaRPr lang="es-ES" sz="10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dirty="0">
                          <a:effectLst/>
                        </a:rPr>
                        <a:t>X</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Humanos</a:t>
                      </a:r>
                      <a:br>
                        <a:rPr lang="es-CO" sz="1000" u="none" strike="noStrike" dirty="0">
                          <a:effectLst/>
                        </a:rPr>
                      </a:br>
                      <a:r>
                        <a:rPr lang="es-CO" sz="1000" u="none" strike="noStrike" dirty="0">
                          <a:effectLst/>
                        </a:rPr>
                        <a:t>Técnicos </a:t>
                      </a:r>
                      <a:br>
                        <a:rPr lang="es-CO" sz="1000" u="none" strike="noStrike" dirty="0">
                          <a:effectLst/>
                        </a:rPr>
                      </a:br>
                      <a:r>
                        <a:rPr lang="es-CO" sz="1000" u="none" strike="noStrike" dirty="0">
                          <a:effectLst/>
                        </a:rPr>
                        <a:t>Financieros </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 </a:t>
                      </a:r>
                      <a:endParaRPr lang="es-CO" sz="1000" b="1" i="0" u="none" strike="noStrike" dirty="0">
                        <a:solidFill>
                          <a:srgbClr val="000000"/>
                        </a:solidFill>
                        <a:effectLst/>
                        <a:latin typeface="Arial" panose="020B0604020202020204" pitchFamily="34" charset="0"/>
                      </a:endParaRPr>
                    </a:p>
                  </a:txBody>
                  <a:tcPr marL="38413" marR="0" marT="0" marB="0" anchor="ctr"/>
                </a:tc>
                <a:tc>
                  <a:txBody>
                    <a:bodyPr/>
                    <a:lstStyle/>
                    <a:p>
                      <a:pPr algn="l" fontAlgn="ctr"/>
                      <a:r>
                        <a:rPr lang="es-CO" sz="1000" u="none" strike="noStrike" dirty="0">
                          <a:effectLst/>
                        </a:rPr>
                        <a:t> </a:t>
                      </a:r>
                      <a:endParaRPr lang="es-CO" sz="1000" b="0" i="0" u="none" strike="noStrike" dirty="0">
                        <a:solidFill>
                          <a:srgbClr val="000000"/>
                        </a:solidFill>
                        <a:effectLst/>
                        <a:latin typeface="Arial" panose="020B0604020202020204" pitchFamily="34" charset="0"/>
                      </a:endParaRPr>
                    </a:p>
                  </a:txBody>
                  <a:tcPr marL="0" marR="0" marT="0" marB="0" anchor="ctr"/>
                </a:tc>
                <a:tc gridSpan="2">
                  <a:txBody>
                    <a:bodyPr/>
                    <a:lstStyle/>
                    <a:p>
                      <a:pPr algn="l" fontAlgn="ctr"/>
                      <a:r>
                        <a:rPr lang="es-ES" sz="1000" u="none" strike="noStrike" dirty="0">
                          <a:effectLst/>
                        </a:rPr>
                        <a:t>En proceso de ejecución, convenios con alcaldías, Innpulsa, cámara de comercio de Cali</a:t>
                      </a:r>
                      <a:endParaRPr lang="es-ES" sz="1000" b="0"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s-CO"/>
                    </a:p>
                  </a:txBody>
                  <a:tcPr/>
                </a:tc>
                <a:extLst>
                  <a:ext uri="{0D108BD9-81ED-4DB2-BD59-A6C34878D82A}">
                    <a16:rowId xmlns:a16="http://schemas.microsoft.com/office/drawing/2014/main" val="1860178198"/>
                  </a:ext>
                </a:extLst>
              </a:tr>
              <a:tr h="992543">
                <a:tc>
                  <a:txBody>
                    <a:bodyPr/>
                    <a:lstStyle/>
                    <a:p>
                      <a:pPr algn="ctr" fontAlgn="ctr"/>
                      <a:r>
                        <a:rPr lang="es-CO" sz="1000" u="none" strike="noStrike">
                          <a:effectLst/>
                        </a:rPr>
                        <a:t>27</a:t>
                      </a:r>
                      <a:endParaRPr lang="es-CO" sz="1000" b="1" i="0"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es-ES" sz="1000" u="none" strike="noStrike" dirty="0">
                          <a:effectLst/>
                        </a:rPr>
                        <a:t>DIGITALIZAR TODA DOCUMENTACIÓN DEL CENTRO DE CONCILIACIÓN Y ARBITRAJE</a:t>
                      </a:r>
                      <a:endParaRPr lang="es-ES" sz="1000" b="1"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s-CO"/>
                    </a:p>
                  </a:txBody>
                  <a:tcPr/>
                </a:tc>
                <a:tc>
                  <a:txBody>
                    <a:bodyPr/>
                    <a:lstStyle/>
                    <a:p>
                      <a:pPr algn="l" fontAlgn="ctr"/>
                      <a:r>
                        <a:rPr lang="es-CO" sz="1000" u="none" strike="noStrike">
                          <a:effectLst/>
                        </a:rPr>
                        <a:t>Oportunidad</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Registro Público</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Gestión documental</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30 de diciembre de 2022</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dirty="0">
                          <a:effectLst/>
                        </a:rPr>
                        <a:t>Por medio de funcionarios del área de gestión documental.</a:t>
                      </a:r>
                      <a:endParaRPr lang="es-ES" sz="10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Técnicos </a:t>
                      </a:r>
                      <a:br>
                        <a:rPr lang="es-CO" sz="1000" u="none" strike="noStrike">
                          <a:effectLst/>
                        </a:rPr>
                      </a:br>
                      <a:r>
                        <a:rPr lang="es-CO" sz="1000" u="none" strike="noStrike">
                          <a:effectLst/>
                        </a:rPr>
                        <a:t>Financieros </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 </a:t>
                      </a:r>
                      <a:endParaRPr lang="es-CO" sz="1000" b="1" i="0" u="none" strike="noStrike">
                        <a:solidFill>
                          <a:srgbClr val="000000"/>
                        </a:solidFill>
                        <a:effectLst/>
                        <a:latin typeface="Arial" panose="020B0604020202020204" pitchFamily="34" charset="0"/>
                      </a:endParaRPr>
                    </a:p>
                  </a:txBody>
                  <a:tcPr marL="38413" marR="0" marT="0" marB="0" anchor="ctr"/>
                </a:tc>
                <a:tc>
                  <a:txBody>
                    <a:bodyPr/>
                    <a:lstStyle/>
                    <a:p>
                      <a:pPr algn="l" fontAlgn="ctr"/>
                      <a:r>
                        <a:rPr lang="es-CO" sz="1000" u="none" strike="noStrike">
                          <a:effectLst/>
                        </a:rPr>
                        <a:t> </a:t>
                      </a:r>
                      <a:endParaRPr lang="es-CO" sz="1000" b="0" i="0"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es-ES" sz="1000" u="none" strike="noStrike" dirty="0">
                          <a:effectLst/>
                        </a:rPr>
                        <a:t>En proceso de ejecución años digitalizados, desde 2002 hasta 2018</a:t>
                      </a:r>
                      <a:endParaRPr lang="es-ES" sz="1000" b="0"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s-CO"/>
                    </a:p>
                  </a:txBody>
                  <a:tcPr/>
                </a:tc>
                <a:extLst>
                  <a:ext uri="{0D108BD9-81ED-4DB2-BD59-A6C34878D82A}">
                    <a16:rowId xmlns:a16="http://schemas.microsoft.com/office/drawing/2014/main" val="2607360247"/>
                  </a:ext>
                </a:extLst>
              </a:tr>
              <a:tr h="1401238">
                <a:tc>
                  <a:txBody>
                    <a:bodyPr/>
                    <a:lstStyle/>
                    <a:p>
                      <a:pPr algn="ctr" fontAlgn="ctr"/>
                      <a:r>
                        <a:rPr lang="es-CO" sz="1000" u="none" strike="noStrike">
                          <a:effectLst/>
                        </a:rPr>
                        <a:t>28</a:t>
                      </a:r>
                      <a:endParaRPr lang="es-CO" sz="1000" b="1" i="0"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es-ES" sz="1000" u="none" strike="noStrike" dirty="0">
                          <a:effectLst/>
                        </a:rPr>
                        <a:t>IMPLEMENTACIÓN DEL SISTEMA DE GESTIÓN AMBIENTAL</a:t>
                      </a:r>
                      <a:endParaRPr lang="es-ES" sz="1000" b="1"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s-CO"/>
                    </a:p>
                  </a:txBody>
                  <a:tcPr/>
                </a:tc>
                <a:tc>
                  <a:txBody>
                    <a:bodyPr/>
                    <a:lstStyle/>
                    <a:p>
                      <a:pPr algn="l" fontAlgn="ctr"/>
                      <a:r>
                        <a:rPr lang="es-CO" sz="1000" u="none" strike="noStrike">
                          <a:effectLst/>
                        </a:rPr>
                        <a:t>Oportunidad</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control y Mejoramiento</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Todos los procesos</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30 de diciembre  de 2022</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dirty="0">
                          <a:effectLst/>
                        </a:rPr>
                        <a:t>Por medio de la contratación de un profesional idóneo para la asesoría.</a:t>
                      </a:r>
                      <a:endParaRPr lang="es-E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 </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Técnicos </a:t>
                      </a:r>
                      <a:br>
                        <a:rPr lang="es-CO" sz="1000" u="none" strike="noStrike">
                          <a:effectLst/>
                        </a:rPr>
                      </a:br>
                      <a:r>
                        <a:rPr lang="es-CO" sz="1000" u="none" strike="noStrike">
                          <a:effectLst/>
                        </a:rPr>
                        <a:t>Financieros </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 </a:t>
                      </a:r>
                      <a:endParaRPr lang="es-CO" sz="1000" b="1" i="0" u="none" strike="noStrike">
                        <a:solidFill>
                          <a:srgbClr val="000000"/>
                        </a:solidFill>
                        <a:effectLst/>
                        <a:latin typeface="Arial" panose="020B0604020202020204" pitchFamily="34" charset="0"/>
                      </a:endParaRPr>
                    </a:p>
                  </a:txBody>
                  <a:tcPr marL="38413" marR="0" marT="0" marB="0" anchor="ctr"/>
                </a:tc>
                <a:tc>
                  <a:txBody>
                    <a:bodyPr/>
                    <a:lstStyle/>
                    <a:p>
                      <a:pPr algn="l" fontAlgn="ctr"/>
                      <a:r>
                        <a:rPr lang="es-CO" sz="1000" u="none" strike="noStrike">
                          <a:effectLst/>
                        </a:rPr>
                        <a:t> </a:t>
                      </a:r>
                      <a:endParaRPr lang="es-CO" sz="1000" b="0" i="0"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es-CO" sz="1000" u="none" strike="noStrike" dirty="0">
                          <a:effectLst/>
                        </a:rPr>
                        <a:t>pendiente por ejecutar</a:t>
                      </a:r>
                      <a:endParaRPr lang="es-CO" sz="1000" b="0"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s-CO"/>
                    </a:p>
                  </a:txBody>
                  <a:tcPr/>
                </a:tc>
                <a:extLst>
                  <a:ext uri="{0D108BD9-81ED-4DB2-BD59-A6C34878D82A}">
                    <a16:rowId xmlns:a16="http://schemas.microsoft.com/office/drawing/2014/main" val="965266767"/>
                  </a:ext>
                </a:extLst>
              </a:tr>
              <a:tr h="197049">
                <a:tc gridSpan="10">
                  <a:txBody>
                    <a:bodyPr/>
                    <a:lstStyle/>
                    <a:p>
                      <a:pPr algn="ctr" fontAlgn="b"/>
                      <a:r>
                        <a:rPr lang="es-CO" sz="1000" u="none" strike="noStrike">
                          <a:effectLst/>
                        </a:rPr>
                        <a:t> </a:t>
                      </a:r>
                      <a:endParaRPr lang="es-CO" sz="1000" b="1" i="0" u="none" strike="noStrike">
                        <a:solidFill>
                          <a:srgbClr val="000000"/>
                        </a:solidFill>
                        <a:effectLst/>
                        <a:latin typeface="Arial" panose="020B0604020202020204" pitchFamily="34" charset="0"/>
                      </a:endParaRPr>
                    </a:p>
                  </a:txBody>
                  <a:tcPr marL="0" marR="0" marT="0" marB="0" anchor="b"/>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a:txBody>
                    <a:bodyPr/>
                    <a:lstStyle/>
                    <a:p>
                      <a:pPr algn="ctr" fontAlgn="b"/>
                      <a:r>
                        <a:rPr lang="es-CO" sz="1000" u="none" strike="noStrike">
                          <a:effectLst/>
                        </a:rPr>
                        <a:t>23</a:t>
                      </a:r>
                      <a:endParaRPr lang="es-CO" sz="1000" b="1"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s-CO" sz="1000" u="none" strike="noStrike">
                          <a:effectLst/>
                        </a:rPr>
                        <a:t>28</a:t>
                      </a:r>
                      <a:endParaRPr lang="es-CO" sz="1000" b="1" i="0" u="none" strike="noStrike">
                        <a:solidFill>
                          <a:srgbClr val="000000"/>
                        </a:solidFill>
                        <a:effectLst/>
                        <a:latin typeface="Arial" panose="020B0604020202020204" pitchFamily="34" charset="0"/>
                      </a:endParaRPr>
                    </a:p>
                  </a:txBody>
                  <a:tcPr marL="0" marR="0" marT="0" marB="0" anchor="b"/>
                </a:tc>
                <a:tc gridSpan="2">
                  <a:txBody>
                    <a:bodyPr/>
                    <a:lstStyle/>
                    <a:p>
                      <a:pPr algn="ctr" fontAlgn="b"/>
                      <a:r>
                        <a:rPr lang="es-CO" sz="1000" u="none" strike="noStrike" dirty="0">
                          <a:effectLst/>
                        </a:rPr>
                        <a:t> </a:t>
                      </a:r>
                      <a:endParaRPr lang="es-CO" sz="1000" b="0" i="0" u="none" strike="noStrike" dirty="0">
                        <a:solidFill>
                          <a:srgbClr val="000000"/>
                        </a:solidFill>
                        <a:effectLst/>
                        <a:latin typeface="Arial" panose="020B0604020202020204" pitchFamily="34" charset="0"/>
                      </a:endParaRPr>
                    </a:p>
                  </a:txBody>
                  <a:tcPr marL="0" marR="0" marT="0" marB="0" anchor="b"/>
                </a:tc>
                <a:tc hMerge="1">
                  <a:txBody>
                    <a:bodyPr/>
                    <a:lstStyle/>
                    <a:p>
                      <a:endParaRPr lang="es-CO"/>
                    </a:p>
                  </a:txBody>
                  <a:tcPr/>
                </a:tc>
                <a:extLst>
                  <a:ext uri="{0D108BD9-81ED-4DB2-BD59-A6C34878D82A}">
                    <a16:rowId xmlns:a16="http://schemas.microsoft.com/office/drawing/2014/main" val="954463901"/>
                  </a:ext>
                </a:extLst>
              </a:tr>
              <a:tr h="197049">
                <a:tc gridSpan="10">
                  <a:txBody>
                    <a:bodyPr/>
                    <a:lstStyle/>
                    <a:p>
                      <a:pPr algn="ctr" fontAlgn="b"/>
                      <a:r>
                        <a:rPr lang="es-CO" sz="1000" u="none" strike="noStrike">
                          <a:effectLst/>
                        </a:rPr>
                        <a:t> </a:t>
                      </a:r>
                      <a:endParaRPr lang="es-CO" sz="1000" b="1" i="0" u="none" strike="noStrike">
                        <a:solidFill>
                          <a:srgbClr val="000000"/>
                        </a:solidFill>
                        <a:effectLst/>
                        <a:latin typeface="Arial" panose="020B0604020202020204" pitchFamily="34" charset="0"/>
                      </a:endParaRPr>
                    </a:p>
                  </a:txBody>
                  <a:tcPr marL="0" marR="0" marT="0" marB="0" anchor="b"/>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gridSpan="2">
                  <a:txBody>
                    <a:bodyPr/>
                    <a:lstStyle/>
                    <a:p>
                      <a:pPr algn="ctr" fontAlgn="b"/>
                      <a:r>
                        <a:rPr lang="es-CO" sz="1000" u="none" strike="noStrike">
                          <a:effectLst/>
                        </a:rPr>
                        <a:t>82,14%</a:t>
                      </a:r>
                      <a:endParaRPr lang="es-CO" sz="1000" b="1" i="0" u="none" strike="noStrike">
                        <a:solidFill>
                          <a:srgbClr val="000000"/>
                        </a:solidFill>
                        <a:effectLst/>
                        <a:latin typeface="Arial" panose="020B0604020202020204" pitchFamily="34" charset="0"/>
                      </a:endParaRPr>
                    </a:p>
                  </a:txBody>
                  <a:tcPr marL="0" marR="0" marT="0" marB="0" anchor="b"/>
                </a:tc>
                <a:tc hMerge="1">
                  <a:txBody>
                    <a:bodyPr/>
                    <a:lstStyle/>
                    <a:p>
                      <a:endParaRPr lang="es-CO"/>
                    </a:p>
                  </a:txBody>
                  <a:tcPr/>
                </a:tc>
                <a:tc gridSpan="2">
                  <a:txBody>
                    <a:bodyPr/>
                    <a:lstStyle/>
                    <a:p>
                      <a:pPr algn="ctr" fontAlgn="b"/>
                      <a:r>
                        <a:rPr lang="es-CO" sz="1000" u="none" strike="noStrike" dirty="0">
                          <a:effectLst/>
                        </a:rPr>
                        <a:t> </a:t>
                      </a:r>
                      <a:endParaRPr lang="es-CO" sz="1000" b="0" i="0" u="none" strike="noStrike" dirty="0">
                        <a:solidFill>
                          <a:srgbClr val="000000"/>
                        </a:solidFill>
                        <a:effectLst/>
                        <a:latin typeface="Arial" panose="020B0604020202020204" pitchFamily="34" charset="0"/>
                      </a:endParaRPr>
                    </a:p>
                  </a:txBody>
                  <a:tcPr marL="0" marR="0" marT="0" marB="0" anchor="b"/>
                </a:tc>
                <a:tc hMerge="1">
                  <a:txBody>
                    <a:bodyPr/>
                    <a:lstStyle/>
                    <a:p>
                      <a:endParaRPr lang="es-CO"/>
                    </a:p>
                  </a:txBody>
                  <a:tcPr/>
                </a:tc>
                <a:extLst>
                  <a:ext uri="{0D108BD9-81ED-4DB2-BD59-A6C34878D82A}">
                    <a16:rowId xmlns:a16="http://schemas.microsoft.com/office/drawing/2014/main" val="3591431827"/>
                  </a:ext>
                </a:extLst>
              </a:tr>
              <a:tr h="326954">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gridSpan="2">
                  <a:txBody>
                    <a:bodyPr/>
                    <a:lstStyle/>
                    <a:p>
                      <a:pPr algn="l" fontAlgn="b"/>
                      <a:r>
                        <a:rPr lang="es-CO" sz="1000" u="none" strike="noStrike">
                          <a:effectLst/>
                        </a:rPr>
                        <a:t>APROBÓ:</a:t>
                      </a:r>
                      <a:endParaRPr lang="es-CO" sz="1000" b="1" i="0" u="none" strike="noStrike">
                        <a:solidFill>
                          <a:srgbClr val="000000"/>
                        </a:solidFill>
                        <a:effectLst/>
                        <a:latin typeface="Arial" panose="020B0604020202020204" pitchFamily="34" charset="0"/>
                      </a:endParaRPr>
                    </a:p>
                  </a:txBody>
                  <a:tcPr marL="0" marR="0" marT="0" marB="0" anchor="b"/>
                </a:tc>
                <a:tc hMerge="1">
                  <a:txBody>
                    <a:bodyPr/>
                    <a:lstStyle/>
                    <a:p>
                      <a:endParaRPr lang="es-CO"/>
                    </a:p>
                  </a:txBody>
                  <a:tcPr/>
                </a:tc>
                <a:tc gridSpan="2">
                  <a:txBody>
                    <a:bodyPr/>
                    <a:lstStyle/>
                    <a:p>
                      <a:pPr algn="l" fontAlgn="b"/>
                      <a:r>
                        <a:rPr lang="es-CO" sz="1000" u="none" strike="noStrike" dirty="0">
                          <a:effectLst/>
                        </a:rPr>
                        <a:t>_____________________________________</a:t>
                      </a:r>
                      <a:endParaRPr lang="es-CO" sz="1000" b="0" i="0" u="none" strike="noStrike" dirty="0">
                        <a:solidFill>
                          <a:srgbClr val="000000"/>
                        </a:solidFill>
                        <a:effectLst/>
                        <a:latin typeface="Arial" panose="020B0604020202020204" pitchFamily="34" charset="0"/>
                      </a:endParaRPr>
                    </a:p>
                  </a:txBody>
                  <a:tcPr marL="0" marR="0" marT="0" marB="0" anchor="b"/>
                </a:tc>
                <a:tc hMerge="1">
                  <a:txBody>
                    <a:bodyPr/>
                    <a:lstStyle/>
                    <a:p>
                      <a:endParaRPr lang="es-CO"/>
                    </a:p>
                  </a:txBody>
                  <a:tcPr/>
                </a:tc>
                <a:extLst>
                  <a:ext uri="{0D108BD9-81ED-4DB2-BD59-A6C34878D82A}">
                    <a16:rowId xmlns:a16="http://schemas.microsoft.com/office/drawing/2014/main" val="3603640680"/>
                  </a:ext>
                </a:extLst>
              </a:tr>
              <a:tr h="326954">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rtl="0" fontAlgn="ct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gridSpan="2">
                  <a:txBody>
                    <a:bodyPr/>
                    <a:lstStyle/>
                    <a:p>
                      <a:pPr algn="l" fontAlgn="b"/>
                      <a:r>
                        <a:rPr lang="es-CO" sz="1000" u="none" strike="noStrike">
                          <a:effectLst/>
                        </a:rPr>
                        <a:t>NOMBRE:</a:t>
                      </a:r>
                      <a:endParaRPr lang="es-CO" sz="1000" b="1" i="0" u="none" strike="noStrike">
                        <a:solidFill>
                          <a:srgbClr val="000000"/>
                        </a:solidFill>
                        <a:effectLst/>
                        <a:latin typeface="Arial" panose="020B0604020202020204" pitchFamily="34" charset="0"/>
                      </a:endParaRPr>
                    </a:p>
                  </a:txBody>
                  <a:tcPr marL="0" marR="0" marT="0" marB="0" anchor="b"/>
                </a:tc>
                <a:tc hMerge="1">
                  <a:txBody>
                    <a:bodyPr/>
                    <a:lstStyle/>
                    <a:p>
                      <a:endParaRPr lang="es-CO"/>
                    </a:p>
                  </a:txBody>
                  <a:tcPr/>
                </a:tc>
                <a:tc>
                  <a:txBody>
                    <a:bodyPr/>
                    <a:lstStyle/>
                    <a:p>
                      <a:pPr algn="l" fontAlgn="b"/>
                      <a:r>
                        <a:rPr lang="es-CO" sz="1000" u="none" strike="noStrike" dirty="0">
                          <a:effectLst/>
                        </a:rPr>
                        <a:t>Jeimy Termal</a:t>
                      </a:r>
                      <a:endParaRPr lang="es-CO" sz="10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s-CO" sz="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959873488"/>
                  </a:ext>
                </a:extLst>
              </a:tr>
              <a:tr h="204346">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rtl="0" fontAlgn="ctr"/>
                      <a:endParaRPr lang="es-CO" sz="1000" b="0" i="0" u="none" strike="noStrike">
                        <a:solidFill>
                          <a:srgbClr val="2F2B20"/>
                        </a:solidFill>
                        <a:effectLst/>
                        <a:latin typeface="Arial" panose="020B0604020202020204" pitchFamily="34" charset="0"/>
                      </a:endParaRPr>
                    </a:p>
                  </a:txBody>
                  <a:tcPr marL="0" marR="0" marT="0" marB="0" anchor="ctr"/>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gridSpan="2">
                  <a:txBody>
                    <a:bodyPr/>
                    <a:lstStyle/>
                    <a:p>
                      <a:pPr algn="l" fontAlgn="b"/>
                      <a:r>
                        <a:rPr lang="es-CO" sz="1000" u="none" strike="noStrike">
                          <a:effectLst/>
                        </a:rPr>
                        <a:t>CARGO:</a:t>
                      </a:r>
                      <a:endParaRPr lang="es-CO" sz="1000" b="1" i="0" u="none" strike="noStrike">
                        <a:solidFill>
                          <a:srgbClr val="000000"/>
                        </a:solidFill>
                        <a:effectLst/>
                        <a:latin typeface="Arial" panose="020B0604020202020204" pitchFamily="34" charset="0"/>
                      </a:endParaRPr>
                    </a:p>
                  </a:txBody>
                  <a:tcPr marL="0" marR="0" marT="0" marB="0" anchor="b"/>
                </a:tc>
                <a:tc hMerge="1">
                  <a:txBody>
                    <a:bodyPr/>
                    <a:lstStyle/>
                    <a:p>
                      <a:endParaRPr lang="es-CO"/>
                    </a:p>
                  </a:txBody>
                  <a:tcPr/>
                </a:tc>
                <a:tc gridSpan="2">
                  <a:txBody>
                    <a:bodyPr/>
                    <a:lstStyle/>
                    <a:p>
                      <a:pPr algn="l" fontAlgn="b"/>
                      <a:r>
                        <a:rPr lang="es-CO" sz="1000" u="none" strike="noStrike" dirty="0">
                          <a:effectLst/>
                        </a:rPr>
                        <a:t>Presidente Ejecutivo</a:t>
                      </a:r>
                      <a:endParaRPr lang="es-CO" sz="1000" b="0" i="0" u="none" strike="noStrike" dirty="0">
                        <a:solidFill>
                          <a:srgbClr val="000000"/>
                        </a:solidFill>
                        <a:effectLst/>
                        <a:latin typeface="Arial" panose="020B0604020202020204" pitchFamily="34" charset="0"/>
                      </a:endParaRPr>
                    </a:p>
                  </a:txBody>
                  <a:tcPr marL="0" marR="0" marT="0" marB="0" anchor="b"/>
                </a:tc>
                <a:tc hMerge="1">
                  <a:txBody>
                    <a:bodyPr/>
                    <a:lstStyle/>
                    <a:p>
                      <a:endParaRPr lang="es-CO"/>
                    </a:p>
                  </a:txBody>
                  <a:tcPr/>
                </a:tc>
                <a:extLst>
                  <a:ext uri="{0D108BD9-81ED-4DB2-BD59-A6C34878D82A}">
                    <a16:rowId xmlns:a16="http://schemas.microsoft.com/office/drawing/2014/main" val="3088226420"/>
                  </a:ext>
                </a:extLst>
              </a:tr>
            </a:tbl>
          </a:graphicData>
        </a:graphic>
      </p:graphicFrame>
    </p:spTree>
    <p:extLst>
      <p:ext uri="{BB962C8B-B14F-4D97-AF65-F5344CB8AC3E}">
        <p14:creationId xmlns:p14="http://schemas.microsoft.com/office/powerpoint/2010/main" val="23596212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2 Subtítulo"/>
          <p:cNvSpPr>
            <a:spLocks/>
          </p:cNvSpPr>
          <p:nvPr/>
        </p:nvSpPr>
        <p:spPr bwMode="auto">
          <a:xfrm>
            <a:off x="395536" y="1340768"/>
            <a:ext cx="8238849" cy="5000660"/>
          </a:xfrm>
          <a:prstGeom prst="rect">
            <a:avLst/>
          </a:prstGeom>
          <a:noFill/>
          <a:ln w="9525" algn="ctr">
            <a:noFill/>
            <a:miter lim="800000"/>
            <a:headEnd/>
            <a:tailEnd/>
          </a:ln>
          <a:effectLst/>
        </p:spPr>
        <p:txBody>
          <a:bodyPr anchor="ctr"/>
          <a:lstStyle/>
          <a:p>
            <a:pPr algn="just">
              <a:buFont typeface="Arial" pitchFamily="34" charset="0"/>
              <a:buChar char="•"/>
            </a:pPr>
            <a:r>
              <a:rPr lang="es-ES" sz="2000" b="1" dirty="0">
                <a:latin typeface="Arial" pitchFamily="34" charset="0"/>
                <a:ea typeface="Tahoma" pitchFamily="34" charset="0"/>
                <a:cs typeface="Arial" pitchFamily="34" charset="0"/>
              </a:rPr>
              <a:t>El nivel de cumplimiento de las acciones del año 2020 es de 100% hasta agosto del año 2021, es de 82,14%, correspondiente a 23 actividades ejecutadas de 28. Dos actividades se ejecutaran  al finalizar la vigencia 2021 y tres actividades en la vigencia 2022.</a:t>
            </a:r>
          </a:p>
          <a:p>
            <a:pPr algn="just">
              <a:buFont typeface="Arial" pitchFamily="34" charset="0"/>
              <a:buChar char="•"/>
            </a:pPr>
            <a:endParaRPr lang="es-ES" sz="2000" b="1" dirty="0">
              <a:latin typeface="Arial" pitchFamily="34" charset="0"/>
              <a:ea typeface="Tahoma" pitchFamily="34" charset="0"/>
              <a:cs typeface="Arial" pitchFamily="34" charset="0"/>
            </a:endParaRPr>
          </a:p>
          <a:p>
            <a:pPr algn="just">
              <a:buFont typeface="Arial" pitchFamily="34" charset="0"/>
              <a:buChar char="•"/>
            </a:pPr>
            <a:r>
              <a:rPr lang="es-ES" sz="2000" b="1" dirty="0">
                <a:latin typeface="Arial" pitchFamily="34" charset="0"/>
                <a:ea typeface="Tahoma" pitchFamily="34" charset="0"/>
                <a:cs typeface="Arial" pitchFamily="34" charset="0"/>
              </a:rPr>
              <a:t>Se concluye que el seguimiento al cumplimiento de las acciones año 2020 y agosto de 2021, fue adecuado asegurando hasta la fecha un  alto nivel de cumplimiento.</a:t>
            </a:r>
          </a:p>
          <a:p>
            <a:pPr algn="just"/>
            <a:endParaRPr lang="es-ES" sz="2400" b="1" dirty="0">
              <a:solidFill>
                <a:srgbClr val="FF9933"/>
              </a:solidFill>
              <a:latin typeface="Arial Black" pitchFamily="34" charset="0"/>
            </a:endParaRPr>
          </a:p>
        </p:txBody>
      </p:sp>
      <p:sp>
        <p:nvSpPr>
          <p:cNvPr id="2" name="1 Rectángulo"/>
          <p:cNvSpPr/>
          <p:nvPr/>
        </p:nvSpPr>
        <p:spPr>
          <a:xfrm>
            <a:off x="2986336" y="1340768"/>
            <a:ext cx="3057248" cy="523220"/>
          </a:xfrm>
          <a:prstGeom prst="rect">
            <a:avLst/>
          </a:prstGeom>
        </p:spPr>
        <p:txBody>
          <a:bodyPr wrap="none">
            <a:spAutoFit/>
          </a:bodyPr>
          <a:lstStyle/>
          <a:p>
            <a:pPr algn="ctr"/>
            <a:r>
              <a:rPr lang="es-ES" sz="2800" b="1" dirty="0">
                <a:solidFill>
                  <a:srgbClr val="FF0000"/>
                </a:solidFill>
                <a:latin typeface="Arial" pitchFamily="34" charset="0"/>
                <a:cs typeface="Arial" pitchFamily="34" charset="0"/>
              </a:rPr>
              <a:t>CONCLUSIONES</a:t>
            </a:r>
          </a:p>
        </p:txBody>
      </p:sp>
      <p:pic>
        <p:nvPicPr>
          <p:cNvPr id="6" name="Picture 49">
            <a:extLst>
              <a:ext uri="{FF2B5EF4-FFF2-40B4-BE49-F238E27FC236}">
                <a16:creationId xmlns:a16="http://schemas.microsoft.com/office/drawing/2014/main" id="{5505257C-7F0D-8742-B9DF-7AF51CF64FC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90124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1"/>
          <p:cNvSpPr>
            <a:spLocks noChangeArrowheads="1"/>
          </p:cNvSpPr>
          <p:nvPr/>
        </p:nvSpPr>
        <p:spPr bwMode="auto">
          <a:xfrm>
            <a:off x="755576" y="-27673"/>
            <a:ext cx="853244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endParaRPr lang="es-CO" sz="2400" b="1" dirty="0">
              <a:solidFill>
                <a:srgbClr val="FF0000"/>
              </a:solidFill>
              <a:latin typeface="Arial" pitchFamily="34" charset="0"/>
              <a:ea typeface="Rockwell"/>
              <a:cs typeface="Arial" pitchFamily="34" charset="0"/>
            </a:endParaRPr>
          </a:p>
          <a:p>
            <a:pPr marL="228600" lvl="0" indent="-228600" algn="ctr"/>
            <a:r>
              <a:rPr lang="es-CO" sz="2400" b="1" dirty="0">
                <a:solidFill>
                  <a:srgbClr val="FF0000"/>
                </a:solidFill>
                <a:latin typeface="Arial" pitchFamily="34" charset="0"/>
                <a:ea typeface="Rockwell"/>
                <a:cs typeface="Arial" pitchFamily="34" charset="0"/>
              </a:rPr>
              <a:t>PLAN DE MEJORA REVISIÓN POR LA DIRECCIÓN PREVIA</a:t>
            </a:r>
            <a:endParaRPr kumimoji="0" lang="es-CO" sz="2400" b="1" i="0" u="none" strike="noStrike" cap="none" normalizeH="0" baseline="0" dirty="0">
              <a:ln>
                <a:noFill/>
              </a:ln>
              <a:solidFill>
                <a:srgbClr val="FF0000"/>
              </a:solidFill>
              <a:effectLst/>
              <a:latin typeface="Arial" pitchFamily="34" charset="0"/>
              <a:ea typeface="Rockwell"/>
              <a:cs typeface="Arial" pitchFamily="34" charset="0"/>
            </a:endParaRPr>
          </a:p>
        </p:txBody>
      </p:sp>
      <p:pic>
        <p:nvPicPr>
          <p:cNvPr id="7" name="Picture 49">
            <a:extLst>
              <a:ext uri="{FF2B5EF4-FFF2-40B4-BE49-F238E27FC236}">
                <a16:creationId xmlns:a16="http://schemas.microsoft.com/office/drawing/2014/main" id="{E301A262-F9C8-DD4B-8495-1BDA0919424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157358" cy="766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Group 79">
            <a:extLst>
              <a:ext uri="{FF2B5EF4-FFF2-40B4-BE49-F238E27FC236}">
                <a16:creationId xmlns:a16="http://schemas.microsoft.com/office/drawing/2014/main" id="{EBD03B99-0E7D-CA42-A21C-C180DE25B783}"/>
              </a:ext>
            </a:extLst>
          </p:cNvPr>
          <p:cNvGraphicFramePr>
            <a:graphicFrameLocks noGrp="1"/>
          </p:cNvGraphicFramePr>
          <p:nvPr/>
        </p:nvGraphicFramePr>
        <p:xfrm>
          <a:off x="82535" y="1561336"/>
          <a:ext cx="8934223" cy="2152248"/>
        </p:xfrm>
        <a:graphic>
          <a:graphicData uri="http://schemas.openxmlformats.org/drawingml/2006/table">
            <a:tbl>
              <a:tblPr/>
              <a:tblGrid>
                <a:gridCol w="1517397">
                  <a:extLst>
                    <a:ext uri="{9D8B030D-6E8A-4147-A177-3AD203B41FA5}">
                      <a16:colId xmlns:a16="http://schemas.microsoft.com/office/drawing/2014/main" val="20000"/>
                    </a:ext>
                  </a:extLst>
                </a:gridCol>
                <a:gridCol w="841458">
                  <a:extLst>
                    <a:ext uri="{9D8B030D-6E8A-4147-A177-3AD203B41FA5}">
                      <a16:colId xmlns:a16="http://schemas.microsoft.com/office/drawing/2014/main" val="20001"/>
                    </a:ext>
                  </a:extLst>
                </a:gridCol>
                <a:gridCol w="1390792">
                  <a:extLst>
                    <a:ext uri="{9D8B030D-6E8A-4147-A177-3AD203B41FA5}">
                      <a16:colId xmlns:a16="http://schemas.microsoft.com/office/drawing/2014/main" val="20002"/>
                    </a:ext>
                  </a:extLst>
                </a:gridCol>
                <a:gridCol w="1008112">
                  <a:extLst>
                    <a:ext uri="{9D8B030D-6E8A-4147-A177-3AD203B41FA5}">
                      <a16:colId xmlns:a16="http://schemas.microsoft.com/office/drawing/2014/main" val="20003"/>
                    </a:ext>
                  </a:extLst>
                </a:gridCol>
                <a:gridCol w="1584176">
                  <a:extLst>
                    <a:ext uri="{9D8B030D-6E8A-4147-A177-3AD203B41FA5}">
                      <a16:colId xmlns:a16="http://schemas.microsoft.com/office/drawing/2014/main" val="20004"/>
                    </a:ext>
                  </a:extLst>
                </a:gridCol>
                <a:gridCol w="1296144">
                  <a:extLst>
                    <a:ext uri="{9D8B030D-6E8A-4147-A177-3AD203B41FA5}">
                      <a16:colId xmlns:a16="http://schemas.microsoft.com/office/drawing/2014/main" val="20005"/>
                    </a:ext>
                  </a:extLst>
                </a:gridCol>
                <a:gridCol w="1296144">
                  <a:extLst>
                    <a:ext uri="{9D8B030D-6E8A-4147-A177-3AD203B41FA5}">
                      <a16:colId xmlns:a16="http://schemas.microsoft.com/office/drawing/2014/main" val="20006"/>
                    </a:ext>
                  </a:extLst>
                </a:gridCol>
              </a:tblGrid>
              <a:tr h="101642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ASPECTO A MEJORAR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ACCIÓN</a:t>
                      </a:r>
                    </a:p>
                    <a:p>
                      <a:pPr marL="0" marR="0" lvl="0" indent="0" algn="ctr" defTabSz="914400" rtl="0" eaLnBrk="1" fontAlgn="base" latinLnBrk="0" hangingPunct="1">
                        <a:lnSpc>
                          <a:spcPct val="100000"/>
                        </a:lnSpc>
                        <a:spcBef>
                          <a:spcPct val="0"/>
                        </a:spcBef>
                        <a:spcAft>
                          <a:spcPct val="0"/>
                        </a:spcAft>
                        <a:buClrTx/>
                        <a:buSzTx/>
                        <a:buFontTx/>
                        <a:buNone/>
                        <a:tabLst/>
                        <a:defRPr/>
                      </a:pPr>
                      <a:r>
                        <a:rPr lang="es-CO" sz="900" dirty="0"/>
                        <a:t>CORRECCIÓN, A.CORRECTIVA, A. MEJORA U OPORTUNIDAD</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2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RESPONSABLE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FECHA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RECURSOS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ENFOQUE DE LA ACCIÓN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PLANIFICAR COMO CAMBIO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extLst>
                  <a:ext uri="{0D108BD9-81ED-4DB2-BD59-A6C34878D82A}">
                    <a16:rowId xmlns:a16="http://schemas.microsoft.com/office/drawing/2014/main" val="10000"/>
                  </a:ext>
                </a:extLst>
              </a:tr>
              <a:tr h="872088">
                <a:tc>
                  <a:txBody>
                    <a:bodyPr/>
                    <a:lstStyle/>
                    <a:p>
                      <a:pPr marL="0" marR="0" lvl="0" indent="0" algn="just" defTabSz="914400" rtl="0" eaLnBrk="1" fontAlgn="base" latinLnBrk="0" hangingPunct="1">
                        <a:lnSpc>
                          <a:spcPct val="100000"/>
                        </a:lnSpc>
                        <a:spcBef>
                          <a:spcPct val="0"/>
                        </a:spcBef>
                        <a:spcAft>
                          <a:spcPct val="0"/>
                        </a:spcAft>
                        <a:buClrTx/>
                        <a:buSzTx/>
                        <a:buFont typeface="+mj-lt"/>
                        <a:buNone/>
                        <a:tabLst/>
                        <a:defRPr/>
                      </a:pPr>
                      <a:r>
                        <a:rPr lang="es-ES" sz="900" u="none" strike="noStrike" dirty="0">
                          <a:effectLst/>
                        </a:rPr>
                        <a:t>IMPLEMENTACIÓN MODULO DE ACCIONES CORRECTIVAS Y DE </a:t>
                      </a:r>
                      <a:r>
                        <a:rPr lang="es-ES" sz="1000" u="none" strike="noStrike" dirty="0">
                          <a:effectLst/>
                        </a:rPr>
                        <a:t>MEJORA</a:t>
                      </a:r>
                      <a:endParaRPr lang="es-ES" sz="1000" b="1" i="0" u="none" strike="noStrike" dirty="0">
                        <a:solidFill>
                          <a:srgbClr val="000000"/>
                        </a:solidFill>
                        <a:effectLst/>
                        <a:latin typeface="Arial" panose="020B0604020202020204" pitchFamily="34" charset="0"/>
                      </a:endParaRPr>
                    </a:p>
                    <a:p>
                      <a:pPr marL="342900" marR="0" lvl="0" indent="-342900" algn="just" defTabSz="914400" rtl="0" eaLnBrk="1" fontAlgn="base" latinLnBrk="0" hangingPunct="1">
                        <a:lnSpc>
                          <a:spcPct val="100000"/>
                        </a:lnSpc>
                        <a:spcBef>
                          <a:spcPct val="0"/>
                        </a:spcBef>
                        <a:spcAft>
                          <a:spcPct val="0"/>
                        </a:spcAft>
                        <a:buClrTx/>
                        <a:buSzTx/>
                        <a:buFont typeface="+mj-lt"/>
                        <a:buAutoNum type="arabicPeriod"/>
                        <a:tabLst/>
                      </a:pP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a:ln>
                            <a:noFill/>
                          </a:ln>
                          <a:solidFill>
                            <a:srgbClr val="000000"/>
                          </a:solidFill>
                          <a:effectLst/>
                          <a:latin typeface="Arial" charset="0"/>
                        </a:rPr>
                        <a:t>oportunidad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a:ln>
                            <a:noFill/>
                          </a:ln>
                          <a:solidFill>
                            <a:srgbClr val="000000"/>
                          </a:solidFill>
                          <a:effectLst/>
                          <a:latin typeface="Arial" charset="0"/>
                        </a:rPr>
                        <a:t>Coordinador de calidad y control Interno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a:ln>
                            <a:noFill/>
                          </a:ln>
                          <a:solidFill>
                            <a:srgbClr val="000000"/>
                          </a:solidFill>
                          <a:effectLst/>
                          <a:latin typeface="Arial" charset="0"/>
                        </a:rPr>
                        <a:t>20 de diciembre de 2021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a:ln>
                            <a:noFill/>
                          </a:ln>
                          <a:solidFill>
                            <a:srgbClr val="000000"/>
                          </a:solidFill>
                          <a:effectLst/>
                          <a:latin typeface="Arial" charset="0"/>
                        </a:rPr>
                        <a:t>Humano, técnicos y financieros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a:ln>
                            <a:noFill/>
                          </a:ln>
                          <a:solidFill>
                            <a:srgbClr val="000000"/>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a:ln>
                            <a:noFill/>
                          </a:ln>
                          <a:solidFill>
                            <a:srgbClr val="000000"/>
                          </a:solidFill>
                          <a:effectLst/>
                          <a:latin typeface="Arial" charset="0"/>
                        </a:rPr>
                        <a:t>Si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bl>
          </a:graphicData>
        </a:graphic>
      </p:graphicFrame>
      <p:graphicFrame>
        <p:nvGraphicFramePr>
          <p:cNvPr id="2" name="Tabla 1"/>
          <p:cNvGraphicFramePr>
            <a:graphicFrameLocks noGrp="1"/>
          </p:cNvGraphicFramePr>
          <p:nvPr/>
        </p:nvGraphicFramePr>
        <p:xfrm>
          <a:off x="78622" y="3713584"/>
          <a:ext cx="8942051" cy="1583080"/>
        </p:xfrm>
        <a:graphic>
          <a:graphicData uri="http://schemas.openxmlformats.org/drawingml/2006/table">
            <a:tbl>
              <a:tblPr/>
              <a:tblGrid>
                <a:gridCol w="1525225">
                  <a:extLst>
                    <a:ext uri="{9D8B030D-6E8A-4147-A177-3AD203B41FA5}">
                      <a16:colId xmlns:a16="http://schemas.microsoft.com/office/drawing/2014/main" val="20000"/>
                    </a:ext>
                  </a:extLst>
                </a:gridCol>
                <a:gridCol w="841458">
                  <a:extLst>
                    <a:ext uri="{9D8B030D-6E8A-4147-A177-3AD203B41FA5}">
                      <a16:colId xmlns:a16="http://schemas.microsoft.com/office/drawing/2014/main" val="20001"/>
                    </a:ext>
                  </a:extLst>
                </a:gridCol>
                <a:gridCol w="1390792">
                  <a:extLst>
                    <a:ext uri="{9D8B030D-6E8A-4147-A177-3AD203B41FA5}">
                      <a16:colId xmlns:a16="http://schemas.microsoft.com/office/drawing/2014/main" val="20002"/>
                    </a:ext>
                  </a:extLst>
                </a:gridCol>
                <a:gridCol w="1008112">
                  <a:extLst>
                    <a:ext uri="{9D8B030D-6E8A-4147-A177-3AD203B41FA5}">
                      <a16:colId xmlns:a16="http://schemas.microsoft.com/office/drawing/2014/main" val="20003"/>
                    </a:ext>
                  </a:extLst>
                </a:gridCol>
                <a:gridCol w="1584176">
                  <a:extLst>
                    <a:ext uri="{9D8B030D-6E8A-4147-A177-3AD203B41FA5}">
                      <a16:colId xmlns:a16="http://schemas.microsoft.com/office/drawing/2014/main" val="20004"/>
                    </a:ext>
                  </a:extLst>
                </a:gridCol>
                <a:gridCol w="1296144">
                  <a:extLst>
                    <a:ext uri="{9D8B030D-6E8A-4147-A177-3AD203B41FA5}">
                      <a16:colId xmlns:a16="http://schemas.microsoft.com/office/drawing/2014/main" val="20005"/>
                    </a:ext>
                  </a:extLst>
                </a:gridCol>
                <a:gridCol w="1296144">
                  <a:extLst>
                    <a:ext uri="{9D8B030D-6E8A-4147-A177-3AD203B41FA5}">
                      <a16:colId xmlns:a16="http://schemas.microsoft.com/office/drawing/2014/main" val="20006"/>
                    </a:ext>
                  </a:extLst>
                </a:gridCol>
              </a:tblGrid>
              <a:tr h="1583080">
                <a:tc>
                  <a:txBody>
                    <a:bodyPr/>
                    <a:lstStyle/>
                    <a:p>
                      <a:pPr marL="0" marR="0" lvl="0" indent="0" algn="just" defTabSz="914400" rtl="0" eaLnBrk="1" fontAlgn="base" latinLnBrk="0" hangingPunct="1">
                        <a:lnSpc>
                          <a:spcPct val="100000"/>
                        </a:lnSpc>
                        <a:spcBef>
                          <a:spcPct val="0"/>
                        </a:spcBef>
                        <a:spcAft>
                          <a:spcPct val="0"/>
                        </a:spcAft>
                        <a:buClrTx/>
                        <a:buSzTx/>
                        <a:buFont typeface="+mj-lt"/>
                        <a:buNone/>
                        <a:tabLst/>
                        <a:defRPr/>
                      </a:pPr>
                      <a:r>
                        <a:rPr lang="es-ES" sz="1000" u="none" strike="noStrike" dirty="0">
                          <a:effectLst/>
                        </a:rPr>
                        <a:t>REALIZAR CONVENIOS INTERINSTITUCIONALES CON ENTIDADES PUBLICAS </a:t>
                      </a:r>
                      <a:r>
                        <a:rPr lang="es-ES" sz="1400" u="none" strike="noStrike" dirty="0">
                          <a:effectLst/>
                        </a:rPr>
                        <a:t>Y PRIVADAS</a:t>
                      </a:r>
                      <a:endParaRPr lang="es-ES" sz="1400" b="1" i="0" u="none" strike="noStrike" dirty="0">
                        <a:solidFill>
                          <a:srgbClr val="000000"/>
                        </a:solidFill>
                        <a:effectLst/>
                        <a:latin typeface="Arial" panose="020B0604020202020204" pitchFamily="34" charset="0"/>
                      </a:endParaRPr>
                    </a:p>
                    <a:p>
                      <a:pPr marL="342900" marR="0" lvl="0" indent="-342900" algn="just" defTabSz="914400" rtl="0" eaLnBrk="1" fontAlgn="base" latinLnBrk="0" hangingPunct="1">
                        <a:lnSpc>
                          <a:spcPct val="100000"/>
                        </a:lnSpc>
                        <a:spcBef>
                          <a:spcPct val="0"/>
                        </a:spcBef>
                        <a:spcAft>
                          <a:spcPct val="0"/>
                        </a:spcAft>
                        <a:buClrTx/>
                        <a:buSzTx/>
                        <a:buFont typeface="+mj-lt"/>
                        <a:buAutoNum type="arabicPeriod"/>
                        <a:tabLst/>
                      </a:pP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a:ln>
                            <a:noFill/>
                          </a:ln>
                          <a:solidFill>
                            <a:srgbClr val="000000"/>
                          </a:solidFill>
                          <a:effectLst/>
                          <a:latin typeface="Arial" charset="0"/>
                        </a:rPr>
                        <a:t>oportunidad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100" b="0" i="0" u="none" strike="noStrike" cap="none" normalizeH="0" baseline="0" dirty="0">
                          <a:ln>
                            <a:noFill/>
                          </a:ln>
                          <a:solidFill>
                            <a:srgbClr val="000000"/>
                          </a:solidFill>
                          <a:effectLst/>
                          <a:latin typeface="Arial" charset="0"/>
                        </a:rPr>
                        <a:t>Jefe de competitividad y proyectos, Jefe de centro de investigaciones económicas y alianzas estratégicas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a:ln>
                            <a:noFill/>
                          </a:ln>
                          <a:solidFill>
                            <a:srgbClr val="000000"/>
                          </a:solidFill>
                          <a:effectLst/>
                          <a:latin typeface="Arial" charset="0"/>
                        </a:rPr>
                        <a:t>30 de diciembre de 2021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a:ln>
                            <a:noFill/>
                          </a:ln>
                          <a:solidFill>
                            <a:srgbClr val="000000"/>
                          </a:solidFill>
                          <a:effectLst/>
                          <a:latin typeface="Arial" charset="0"/>
                        </a:rPr>
                        <a:t>Humano, técnicos y financieros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a:ln>
                            <a:noFill/>
                          </a:ln>
                          <a:solidFill>
                            <a:srgbClr val="000000"/>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a:ln>
                            <a:noFill/>
                          </a:ln>
                          <a:solidFill>
                            <a:srgbClr val="000000"/>
                          </a:solidFill>
                          <a:effectLst/>
                          <a:latin typeface="Arial" charset="0"/>
                        </a:rPr>
                        <a:t>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bl>
          </a:graphicData>
        </a:graphic>
      </p:graphicFrame>
      <p:graphicFrame>
        <p:nvGraphicFramePr>
          <p:cNvPr id="3" name="Tabla 2"/>
          <p:cNvGraphicFramePr>
            <a:graphicFrameLocks noGrp="1"/>
          </p:cNvGraphicFramePr>
          <p:nvPr/>
        </p:nvGraphicFramePr>
        <p:xfrm>
          <a:off x="78622" y="5309632"/>
          <a:ext cx="8934224" cy="944880"/>
        </p:xfrm>
        <a:graphic>
          <a:graphicData uri="http://schemas.openxmlformats.org/drawingml/2006/table">
            <a:tbl>
              <a:tblPr/>
              <a:tblGrid>
                <a:gridCol w="1517397">
                  <a:extLst>
                    <a:ext uri="{9D8B030D-6E8A-4147-A177-3AD203B41FA5}">
                      <a16:colId xmlns:a16="http://schemas.microsoft.com/office/drawing/2014/main" val="20000"/>
                    </a:ext>
                  </a:extLst>
                </a:gridCol>
                <a:gridCol w="841458">
                  <a:extLst>
                    <a:ext uri="{9D8B030D-6E8A-4147-A177-3AD203B41FA5}">
                      <a16:colId xmlns:a16="http://schemas.microsoft.com/office/drawing/2014/main" val="20001"/>
                    </a:ext>
                  </a:extLst>
                </a:gridCol>
                <a:gridCol w="1390792">
                  <a:extLst>
                    <a:ext uri="{9D8B030D-6E8A-4147-A177-3AD203B41FA5}">
                      <a16:colId xmlns:a16="http://schemas.microsoft.com/office/drawing/2014/main" val="20002"/>
                    </a:ext>
                  </a:extLst>
                </a:gridCol>
                <a:gridCol w="1008112">
                  <a:extLst>
                    <a:ext uri="{9D8B030D-6E8A-4147-A177-3AD203B41FA5}">
                      <a16:colId xmlns:a16="http://schemas.microsoft.com/office/drawing/2014/main" val="20003"/>
                    </a:ext>
                  </a:extLst>
                </a:gridCol>
                <a:gridCol w="1584177">
                  <a:extLst>
                    <a:ext uri="{9D8B030D-6E8A-4147-A177-3AD203B41FA5}">
                      <a16:colId xmlns:a16="http://schemas.microsoft.com/office/drawing/2014/main" val="20004"/>
                    </a:ext>
                  </a:extLst>
                </a:gridCol>
                <a:gridCol w="1296144">
                  <a:extLst>
                    <a:ext uri="{9D8B030D-6E8A-4147-A177-3AD203B41FA5}">
                      <a16:colId xmlns:a16="http://schemas.microsoft.com/office/drawing/2014/main" val="20005"/>
                    </a:ext>
                  </a:extLst>
                </a:gridCol>
                <a:gridCol w="1296144">
                  <a:extLst>
                    <a:ext uri="{9D8B030D-6E8A-4147-A177-3AD203B41FA5}">
                      <a16:colId xmlns:a16="http://schemas.microsoft.com/office/drawing/2014/main" val="20006"/>
                    </a:ext>
                  </a:extLst>
                </a:gridCol>
              </a:tblGrid>
              <a:tr h="232152">
                <a:tc>
                  <a:txBody>
                    <a:bodyPr/>
                    <a:lstStyle/>
                    <a:p>
                      <a:pPr marL="0" marR="0" lvl="0" indent="0" algn="just" defTabSz="914400" rtl="0" eaLnBrk="1" fontAlgn="base" latinLnBrk="0" hangingPunct="1">
                        <a:lnSpc>
                          <a:spcPct val="100000"/>
                        </a:lnSpc>
                        <a:spcBef>
                          <a:spcPct val="0"/>
                        </a:spcBef>
                        <a:spcAft>
                          <a:spcPct val="0"/>
                        </a:spcAft>
                        <a:buClrTx/>
                        <a:buSzTx/>
                        <a:buFont typeface="+mj-lt"/>
                        <a:buNone/>
                        <a:tabLst/>
                        <a:defRPr/>
                      </a:pPr>
                      <a:r>
                        <a:rPr lang="es-CO" sz="1050" u="none" strike="noStrike" dirty="0">
                          <a:effectLst/>
                        </a:rPr>
                        <a:t>IMPLEMENTACIÓN DE COMPLIANCE LEGAL</a:t>
                      </a:r>
                      <a:endParaRPr lang="es-CO" sz="1050" b="1" i="0" u="none" strike="noStrike" dirty="0">
                        <a:solidFill>
                          <a:srgbClr val="000000"/>
                        </a:solidFill>
                        <a:effectLst/>
                        <a:latin typeface="Arial" panose="020B0604020202020204" pitchFamily="34" charset="0"/>
                      </a:endParaRPr>
                    </a:p>
                    <a:p>
                      <a:pPr marL="0" marR="0" lvl="0" indent="0" algn="just" defTabSz="914400" rtl="0" eaLnBrk="1" fontAlgn="base" latinLnBrk="0" hangingPunct="1">
                        <a:lnSpc>
                          <a:spcPct val="100000"/>
                        </a:lnSpc>
                        <a:spcBef>
                          <a:spcPct val="0"/>
                        </a:spcBef>
                        <a:spcAft>
                          <a:spcPct val="0"/>
                        </a:spcAft>
                        <a:buClrTx/>
                        <a:buSzTx/>
                        <a:buFont typeface="+mj-lt"/>
                        <a:buNone/>
                        <a:tabLst/>
                      </a:pPr>
                      <a:r>
                        <a:rPr kumimoji="0" lang="es-CO" sz="1400" b="1" i="0" u="none" strike="noStrike" cap="none" normalizeH="0" baseline="0" dirty="0">
                          <a:ln>
                            <a:noFill/>
                          </a:ln>
                          <a:solidFill>
                            <a:srgbClr val="000000"/>
                          </a:solidFill>
                          <a:effectLst/>
                          <a:latin typeface="Arial" charset="0"/>
                        </a:rPr>
                        <a:t>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a:ln>
                            <a:noFill/>
                          </a:ln>
                          <a:solidFill>
                            <a:srgbClr val="000000"/>
                          </a:solidFill>
                          <a:effectLst/>
                          <a:latin typeface="Arial" charset="0"/>
                        </a:rPr>
                        <a:t>Oportunidad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a:ln>
                            <a:noFill/>
                          </a:ln>
                          <a:solidFill>
                            <a:srgbClr val="000000"/>
                          </a:solidFill>
                          <a:effectLst/>
                          <a:latin typeface="Arial" charset="0"/>
                        </a:rPr>
                        <a:t>Coordinador de calidad y control Interno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a:ln>
                            <a:noFill/>
                          </a:ln>
                          <a:solidFill>
                            <a:srgbClr val="000000"/>
                          </a:solidFill>
                          <a:effectLst/>
                          <a:latin typeface="Arial" charset="0"/>
                        </a:rPr>
                        <a:t>28 de febrero de 2022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CO" sz="1400" b="0" i="0" u="none" strike="noStrike" cap="none" normalizeH="0" baseline="0" dirty="0">
                          <a:ln>
                            <a:noFill/>
                          </a:ln>
                          <a:solidFill>
                            <a:srgbClr val="000000"/>
                          </a:solidFill>
                          <a:effectLst/>
                          <a:latin typeface="Arial" charset="0"/>
                        </a:rPr>
                        <a:t>Humano, técnicos y financieros</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CO" sz="1400" b="0" i="0" u="none" strike="noStrike" cap="none" normalizeH="0" baseline="0" dirty="0">
                          <a:ln>
                            <a:noFill/>
                          </a:ln>
                          <a:solidFill>
                            <a:srgbClr val="000000"/>
                          </a:solidFill>
                          <a:effectLst/>
                          <a:latin typeface="Arial" charset="0"/>
                        </a:rPr>
                        <a:t>SGC/USUARIO</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a:ln>
                            <a:noFill/>
                          </a:ln>
                          <a:solidFill>
                            <a:srgbClr val="000000"/>
                          </a:solidFill>
                          <a:effectLst/>
                          <a:latin typeface="Arial" charset="0"/>
                        </a:rPr>
                        <a:t>si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0459982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1"/>
          <p:cNvSpPr>
            <a:spLocks noChangeArrowheads="1"/>
          </p:cNvSpPr>
          <p:nvPr/>
        </p:nvSpPr>
        <p:spPr bwMode="auto">
          <a:xfrm>
            <a:off x="755576" y="-212338"/>
            <a:ext cx="853244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endParaRPr lang="es-CO" sz="2400" b="1" dirty="0">
              <a:solidFill>
                <a:srgbClr val="FF0000"/>
              </a:solidFill>
              <a:latin typeface="Arial" pitchFamily="34" charset="0"/>
              <a:ea typeface="Rockwell"/>
              <a:cs typeface="Arial" pitchFamily="34" charset="0"/>
            </a:endParaRPr>
          </a:p>
          <a:p>
            <a:pPr marL="228600" lvl="0" indent="-228600" algn="ctr"/>
            <a:endParaRPr lang="es-CO" sz="2400" b="1" dirty="0">
              <a:solidFill>
                <a:srgbClr val="FF0000"/>
              </a:solidFill>
              <a:latin typeface="Arial" pitchFamily="34" charset="0"/>
              <a:ea typeface="Rockwell"/>
              <a:cs typeface="Arial" pitchFamily="34" charset="0"/>
            </a:endParaRPr>
          </a:p>
          <a:p>
            <a:pPr marL="228600" lvl="0" indent="-228600" algn="ctr"/>
            <a:r>
              <a:rPr lang="es-CO" sz="2400" b="1" dirty="0">
                <a:solidFill>
                  <a:srgbClr val="FF0000"/>
                </a:solidFill>
                <a:latin typeface="Arial" pitchFamily="34" charset="0"/>
                <a:ea typeface="Rockwell"/>
                <a:cs typeface="Arial" pitchFamily="34" charset="0"/>
              </a:rPr>
              <a:t>PLAN DE MEJORA REVISIÓN POR LA DIRECCIÓN PREVIA</a:t>
            </a:r>
            <a:endParaRPr kumimoji="0" lang="es-CO" sz="2400" b="1" i="0" u="none" strike="noStrike" cap="none" normalizeH="0" baseline="0" dirty="0">
              <a:ln>
                <a:noFill/>
              </a:ln>
              <a:solidFill>
                <a:srgbClr val="FF0000"/>
              </a:solidFill>
              <a:effectLst/>
              <a:latin typeface="Arial" pitchFamily="34" charset="0"/>
              <a:ea typeface="Rockwell"/>
              <a:cs typeface="Arial" pitchFamily="34" charset="0"/>
            </a:endParaRPr>
          </a:p>
        </p:txBody>
      </p:sp>
      <p:pic>
        <p:nvPicPr>
          <p:cNvPr id="7" name="Picture 49">
            <a:extLst>
              <a:ext uri="{FF2B5EF4-FFF2-40B4-BE49-F238E27FC236}">
                <a16:creationId xmlns:a16="http://schemas.microsoft.com/office/drawing/2014/main" id="{E301A262-F9C8-DD4B-8495-1BDA0919424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157358" cy="766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Tabla 8">
            <a:extLst>
              <a:ext uri="{FF2B5EF4-FFF2-40B4-BE49-F238E27FC236}">
                <a16:creationId xmlns:a16="http://schemas.microsoft.com/office/drawing/2014/main" id="{C4780F4A-0385-4CAC-B634-715FEDD22637}"/>
              </a:ext>
            </a:extLst>
          </p:cNvPr>
          <p:cNvGraphicFramePr>
            <a:graphicFrameLocks noGrp="1"/>
          </p:cNvGraphicFramePr>
          <p:nvPr/>
        </p:nvGraphicFramePr>
        <p:xfrm>
          <a:off x="213766" y="2106930"/>
          <a:ext cx="8934223" cy="2152248"/>
        </p:xfrm>
        <a:graphic>
          <a:graphicData uri="http://schemas.openxmlformats.org/drawingml/2006/table">
            <a:tbl>
              <a:tblPr/>
              <a:tblGrid>
                <a:gridCol w="1517397">
                  <a:extLst>
                    <a:ext uri="{9D8B030D-6E8A-4147-A177-3AD203B41FA5}">
                      <a16:colId xmlns:a16="http://schemas.microsoft.com/office/drawing/2014/main" val="16768440"/>
                    </a:ext>
                  </a:extLst>
                </a:gridCol>
                <a:gridCol w="841458">
                  <a:extLst>
                    <a:ext uri="{9D8B030D-6E8A-4147-A177-3AD203B41FA5}">
                      <a16:colId xmlns:a16="http://schemas.microsoft.com/office/drawing/2014/main" val="2609337390"/>
                    </a:ext>
                  </a:extLst>
                </a:gridCol>
                <a:gridCol w="1390792">
                  <a:extLst>
                    <a:ext uri="{9D8B030D-6E8A-4147-A177-3AD203B41FA5}">
                      <a16:colId xmlns:a16="http://schemas.microsoft.com/office/drawing/2014/main" val="3617802162"/>
                    </a:ext>
                  </a:extLst>
                </a:gridCol>
                <a:gridCol w="1008112">
                  <a:extLst>
                    <a:ext uri="{9D8B030D-6E8A-4147-A177-3AD203B41FA5}">
                      <a16:colId xmlns:a16="http://schemas.microsoft.com/office/drawing/2014/main" val="2935681802"/>
                    </a:ext>
                  </a:extLst>
                </a:gridCol>
                <a:gridCol w="1584176">
                  <a:extLst>
                    <a:ext uri="{9D8B030D-6E8A-4147-A177-3AD203B41FA5}">
                      <a16:colId xmlns:a16="http://schemas.microsoft.com/office/drawing/2014/main" val="1056250488"/>
                    </a:ext>
                  </a:extLst>
                </a:gridCol>
                <a:gridCol w="1296144">
                  <a:extLst>
                    <a:ext uri="{9D8B030D-6E8A-4147-A177-3AD203B41FA5}">
                      <a16:colId xmlns:a16="http://schemas.microsoft.com/office/drawing/2014/main" val="1175723610"/>
                    </a:ext>
                  </a:extLst>
                </a:gridCol>
                <a:gridCol w="1296144">
                  <a:extLst>
                    <a:ext uri="{9D8B030D-6E8A-4147-A177-3AD203B41FA5}">
                      <a16:colId xmlns:a16="http://schemas.microsoft.com/office/drawing/2014/main" val="827945499"/>
                    </a:ext>
                  </a:extLst>
                </a:gridCol>
              </a:tblGrid>
              <a:tr h="101642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ASPECTO A MEJORAR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ACCIÓN</a:t>
                      </a:r>
                    </a:p>
                    <a:p>
                      <a:pPr marL="0" marR="0" lvl="0" indent="0" algn="ctr" defTabSz="914400" rtl="0" eaLnBrk="1" fontAlgn="base" latinLnBrk="0" hangingPunct="1">
                        <a:lnSpc>
                          <a:spcPct val="100000"/>
                        </a:lnSpc>
                        <a:spcBef>
                          <a:spcPct val="0"/>
                        </a:spcBef>
                        <a:spcAft>
                          <a:spcPct val="0"/>
                        </a:spcAft>
                        <a:buClrTx/>
                        <a:buSzTx/>
                        <a:buFontTx/>
                        <a:buNone/>
                        <a:tabLst/>
                        <a:defRPr/>
                      </a:pPr>
                      <a:r>
                        <a:rPr lang="es-CO" sz="900" dirty="0"/>
                        <a:t>CORRECCIÓN, A.CORRECTIVA, A. MEJORA U OPORTUNIDAD</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2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RESPONSABLE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FECHA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RECURSOS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ENFOQUE DE LA ACCIÓN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PLANIFICAR COMO CAMBIO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extLst>
                  <a:ext uri="{0D108BD9-81ED-4DB2-BD59-A6C34878D82A}">
                    <a16:rowId xmlns:a16="http://schemas.microsoft.com/office/drawing/2014/main" val="3583466136"/>
                  </a:ext>
                </a:extLst>
              </a:tr>
              <a:tr h="872088">
                <a:tc>
                  <a:txBody>
                    <a:bodyPr/>
                    <a:lstStyle/>
                    <a:p>
                      <a:pPr marL="0" marR="0" lvl="0" indent="0" algn="just" defTabSz="914400" rtl="0" eaLnBrk="1" fontAlgn="base" latinLnBrk="0" hangingPunct="1">
                        <a:lnSpc>
                          <a:spcPct val="100000"/>
                        </a:lnSpc>
                        <a:spcBef>
                          <a:spcPct val="0"/>
                        </a:spcBef>
                        <a:spcAft>
                          <a:spcPct val="0"/>
                        </a:spcAft>
                        <a:buClrTx/>
                        <a:buSzTx/>
                        <a:buFont typeface="+mj-lt"/>
                        <a:buNone/>
                        <a:tabLst/>
                        <a:defRPr/>
                      </a:pPr>
                      <a:r>
                        <a:rPr lang="es-ES" sz="1200" u="none" strike="noStrike" dirty="0">
                          <a:effectLst/>
                        </a:rPr>
                        <a:t>IMPLEMENTACIÓN DEL SISTEMA DE GESTIÓN AMBIENTAL</a:t>
                      </a:r>
                      <a:endParaRPr lang="es-ES" sz="1200" b="1" i="0" u="none" strike="noStrike" dirty="0">
                        <a:solidFill>
                          <a:srgbClr val="000000"/>
                        </a:solidFill>
                        <a:effectLst/>
                        <a:latin typeface="Arial" panose="020B060402020202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CO" sz="1400" b="0" i="0" u="none" strike="noStrike" cap="none" normalizeH="0" baseline="0" dirty="0">
                          <a:ln>
                            <a:noFill/>
                          </a:ln>
                          <a:solidFill>
                            <a:srgbClr val="000000"/>
                          </a:solidFill>
                          <a:effectLst/>
                          <a:latin typeface="Arial" charset="0"/>
                        </a:rPr>
                        <a:t>Oportunidad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CO" sz="1400" b="0" i="0" u="none" strike="noStrike" cap="none" normalizeH="0" baseline="0" dirty="0">
                          <a:ln>
                            <a:noFill/>
                          </a:ln>
                          <a:solidFill>
                            <a:srgbClr val="000000"/>
                          </a:solidFill>
                          <a:effectLst/>
                          <a:latin typeface="Arial" charset="0"/>
                        </a:rPr>
                        <a:t>Coordinador de calidad y control Interno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100" b="0" i="0" u="none" strike="noStrike" cap="none" normalizeH="0" baseline="0" dirty="0">
                          <a:ln>
                            <a:noFill/>
                          </a:ln>
                          <a:solidFill>
                            <a:srgbClr val="000000"/>
                          </a:solidFill>
                          <a:effectLst/>
                          <a:latin typeface="Arial" charset="0"/>
                        </a:rPr>
                        <a:t>30 DE DICIEMBRE DE 2022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CO" sz="1400" b="0" i="0" u="none" strike="noStrike" cap="none" normalizeH="0" baseline="0" dirty="0">
                          <a:ln>
                            <a:noFill/>
                          </a:ln>
                          <a:solidFill>
                            <a:srgbClr val="000000"/>
                          </a:solidFill>
                          <a:effectLst/>
                          <a:latin typeface="Arial" charset="0"/>
                        </a:rPr>
                        <a:t>Humano, técnicos y financieros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CO" sz="1400" b="0" i="0" u="none" strike="noStrike" cap="none" normalizeH="0" baseline="0" dirty="0">
                          <a:ln>
                            <a:noFill/>
                          </a:ln>
                          <a:solidFill>
                            <a:srgbClr val="000000"/>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a:ln>
                            <a:noFill/>
                          </a:ln>
                          <a:solidFill>
                            <a:srgbClr val="000000"/>
                          </a:solidFill>
                          <a:effectLst/>
                          <a:latin typeface="Arial" charset="0"/>
                        </a:rPr>
                        <a:t>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4172024469"/>
                  </a:ext>
                </a:extLst>
              </a:tr>
            </a:tbl>
          </a:graphicData>
        </a:graphic>
      </p:graphicFrame>
      <p:graphicFrame>
        <p:nvGraphicFramePr>
          <p:cNvPr id="10" name="Tabla 9">
            <a:extLst>
              <a:ext uri="{FF2B5EF4-FFF2-40B4-BE49-F238E27FC236}">
                <a16:creationId xmlns:a16="http://schemas.microsoft.com/office/drawing/2014/main" id="{91B0EB33-4DD6-49EB-9913-146BC2EE6A32}"/>
              </a:ext>
            </a:extLst>
          </p:cNvPr>
          <p:cNvGraphicFramePr>
            <a:graphicFrameLocks noGrp="1"/>
          </p:cNvGraphicFramePr>
          <p:nvPr/>
        </p:nvGraphicFramePr>
        <p:xfrm>
          <a:off x="209777" y="4259178"/>
          <a:ext cx="8934223" cy="1051560"/>
        </p:xfrm>
        <a:graphic>
          <a:graphicData uri="http://schemas.openxmlformats.org/drawingml/2006/table">
            <a:tbl>
              <a:tblPr/>
              <a:tblGrid>
                <a:gridCol w="1517397">
                  <a:extLst>
                    <a:ext uri="{9D8B030D-6E8A-4147-A177-3AD203B41FA5}">
                      <a16:colId xmlns:a16="http://schemas.microsoft.com/office/drawing/2014/main" val="3743650274"/>
                    </a:ext>
                  </a:extLst>
                </a:gridCol>
                <a:gridCol w="841458">
                  <a:extLst>
                    <a:ext uri="{9D8B030D-6E8A-4147-A177-3AD203B41FA5}">
                      <a16:colId xmlns:a16="http://schemas.microsoft.com/office/drawing/2014/main" val="1179520329"/>
                    </a:ext>
                  </a:extLst>
                </a:gridCol>
                <a:gridCol w="1390792">
                  <a:extLst>
                    <a:ext uri="{9D8B030D-6E8A-4147-A177-3AD203B41FA5}">
                      <a16:colId xmlns:a16="http://schemas.microsoft.com/office/drawing/2014/main" val="3214685784"/>
                    </a:ext>
                  </a:extLst>
                </a:gridCol>
                <a:gridCol w="1008112">
                  <a:extLst>
                    <a:ext uri="{9D8B030D-6E8A-4147-A177-3AD203B41FA5}">
                      <a16:colId xmlns:a16="http://schemas.microsoft.com/office/drawing/2014/main" val="2793078030"/>
                    </a:ext>
                  </a:extLst>
                </a:gridCol>
                <a:gridCol w="1584176">
                  <a:extLst>
                    <a:ext uri="{9D8B030D-6E8A-4147-A177-3AD203B41FA5}">
                      <a16:colId xmlns:a16="http://schemas.microsoft.com/office/drawing/2014/main" val="2109029043"/>
                    </a:ext>
                  </a:extLst>
                </a:gridCol>
                <a:gridCol w="1296144">
                  <a:extLst>
                    <a:ext uri="{9D8B030D-6E8A-4147-A177-3AD203B41FA5}">
                      <a16:colId xmlns:a16="http://schemas.microsoft.com/office/drawing/2014/main" val="1014129575"/>
                    </a:ext>
                  </a:extLst>
                </a:gridCol>
                <a:gridCol w="1296144">
                  <a:extLst>
                    <a:ext uri="{9D8B030D-6E8A-4147-A177-3AD203B41FA5}">
                      <a16:colId xmlns:a16="http://schemas.microsoft.com/office/drawing/2014/main" val="3206836174"/>
                    </a:ext>
                  </a:extLst>
                </a:gridCol>
              </a:tblGrid>
              <a:tr h="640485">
                <a:tc>
                  <a:txBody>
                    <a:bodyPr/>
                    <a:lstStyle/>
                    <a:p>
                      <a:pPr marL="0" marR="0" lvl="0" indent="0" algn="just" defTabSz="914400" rtl="0" eaLnBrk="1" fontAlgn="base" latinLnBrk="0" hangingPunct="1">
                        <a:lnSpc>
                          <a:spcPct val="100000"/>
                        </a:lnSpc>
                        <a:spcBef>
                          <a:spcPct val="0"/>
                        </a:spcBef>
                        <a:spcAft>
                          <a:spcPct val="0"/>
                        </a:spcAft>
                        <a:buClrTx/>
                        <a:buSzTx/>
                        <a:buFont typeface="+mj-lt"/>
                        <a:buNone/>
                        <a:tabLst/>
                        <a:defRPr/>
                      </a:pPr>
                      <a:r>
                        <a:rPr lang="es-ES" sz="1050" u="none" strike="noStrike" dirty="0">
                          <a:effectLst/>
                        </a:rPr>
                        <a:t>DIGITALIZAR TODA DOCUMENTACIÓN DEL CENTRO DE CONCILIACIÓN Y ARBITRAJE</a:t>
                      </a:r>
                      <a:endParaRPr lang="es-ES" sz="1050" b="1" i="0" u="none" strike="noStrike" dirty="0">
                        <a:solidFill>
                          <a:srgbClr val="000000"/>
                        </a:solidFill>
                        <a:effectLst/>
                        <a:latin typeface="Arial" panose="020B0604020202020204" pitchFamily="34" charset="0"/>
                      </a:endParaRPr>
                    </a:p>
                    <a:p>
                      <a:pPr marL="342900" marR="0" lvl="0" indent="-342900" algn="just" defTabSz="914400" rtl="0" eaLnBrk="1" fontAlgn="base" latinLnBrk="0" hangingPunct="1">
                        <a:lnSpc>
                          <a:spcPct val="100000"/>
                        </a:lnSpc>
                        <a:spcBef>
                          <a:spcPct val="0"/>
                        </a:spcBef>
                        <a:spcAft>
                          <a:spcPct val="0"/>
                        </a:spcAft>
                        <a:buClrTx/>
                        <a:buSzTx/>
                        <a:buFont typeface="+mj-lt"/>
                        <a:buAutoNum type="arabicPeriod"/>
                        <a:tabLst/>
                      </a:pPr>
                      <a:endParaRPr kumimoji="0" lang="es-CO" sz="105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a:ln>
                            <a:noFill/>
                          </a:ln>
                          <a:solidFill>
                            <a:srgbClr val="000000"/>
                          </a:solidFill>
                          <a:effectLst/>
                          <a:latin typeface="Arial" charset="0"/>
                        </a:rPr>
                        <a:t>Oportunidad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a:ln>
                            <a:noFill/>
                          </a:ln>
                          <a:solidFill>
                            <a:srgbClr val="000000"/>
                          </a:solidFill>
                          <a:effectLst/>
                          <a:latin typeface="Arial" charset="0"/>
                        </a:rPr>
                        <a:t>Centro de conciliación y 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a:ln>
                            <a:noFill/>
                          </a:ln>
                          <a:solidFill>
                            <a:srgbClr val="000000"/>
                          </a:solidFill>
                          <a:effectLst/>
                          <a:latin typeface="Arial" charset="0"/>
                        </a:rPr>
                        <a:t>30 de diciembre de  de 2022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CO" sz="1400" b="0" i="0" u="none" strike="noStrike" cap="none" normalizeH="0" baseline="0" dirty="0">
                          <a:ln>
                            <a:noFill/>
                          </a:ln>
                          <a:solidFill>
                            <a:srgbClr val="000000"/>
                          </a:solidFill>
                          <a:effectLst/>
                          <a:latin typeface="Arial" charset="0"/>
                        </a:rPr>
                        <a:t>Humano, técnicos y financieros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CO" sz="1400" b="0" i="0" u="none" strike="noStrike" cap="none" normalizeH="0" baseline="0" dirty="0">
                          <a:ln>
                            <a:noFill/>
                          </a:ln>
                          <a:solidFill>
                            <a:srgbClr val="000000"/>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a:ln>
                            <a:noFill/>
                          </a:ln>
                          <a:solidFill>
                            <a:srgbClr val="000000"/>
                          </a:solidFill>
                          <a:effectLst/>
                          <a:latin typeface="Arial" charset="0"/>
                        </a:rPr>
                        <a:t>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533770788"/>
                  </a:ext>
                </a:extLst>
              </a:tr>
            </a:tbl>
          </a:graphicData>
        </a:graphic>
      </p:graphicFrame>
    </p:spTree>
    <p:extLst>
      <p:ext uri="{BB962C8B-B14F-4D97-AF65-F5344CB8AC3E}">
        <p14:creationId xmlns:p14="http://schemas.microsoft.com/office/powerpoint/2010/main" val="29695328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49">
            <a:extLst>
              <a:ext uri="{FF2B5EF4-FFF2-40B4-BE49-F238E27FC236}">
                <a16:creationId xmlns:a16="http://schemas.microsoft.com/office/drawing/2014/main" id="{29D50117-8E5E-A248-97BA-58D0A310EB2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3548" y="300947"/>
            <a:ext cx="1080120" cy="1247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5">
            <a:extLst>
              <a:ext uri="{FF2B5EF4-FFF2-40B4-BE49-F238E27FC236}">
                <a16:creationId xmlns:a16="http://schemas.microsoft.com/office/drawing/2014/main" id="{6C7FD9BF-B872-49F2-814E-D0011D003022}"/>
              </a:ext>
            </a:extLst>
          </p:cNvPr>
          <p:cNvSpPr txBox="1"/>
          <p:nvPr/>
        </p:nvSpPr>
        <p:spPr>
          <a:xfrm>
            <a:off x="1223628" y="2204864"/>
            <a:ext cx="6696744" cy="3108543"/>
          </a:xfrm>
          <a:prstGeom prst="rect">
            <a:avLst/>
          </a:prstGeom>
          <a:noFill/>
        </p:spPr>
        <p:txBody>
          <a:bodyPr wrap="square">
            <a:spAutoFit/>
          </a:bodyPr>
          <a:lstStyle/>
          <a:p>
            <a:pPr algn="just"/>
            <a:r>
              <a:rPr lang="es-ES" sz="2800" b="1" dirty="0">
                <a:solidFill>
                  <a:srgbClr val="FF0000"/>
                </a:solidFill>
                <a:latin typeface="Arial Black" pitchFamily="34" charset="0"/>
              </a:rPr>
              <a:t>5.1.1 DE LA NORMA ISO 9001:2015</a:t>
            </a:r>
          </a:p>
          <a:p>
            <a:pPr algn="just"/>
            <a:endParaRPr lang="es-ES" sz="2800" b="1" dirty="0">
              <a:latin typeface="Arial Black" pitchFamily="34" charset="0"/>
            </a:endParaRPr>
          </a:p>
          <a:p>
            <a:pPr algn="just"/>
            <a:r>
              <a:rPr lang="es-ES" sz="2800" b="1" dirty="0">
                <a:latin typeface="Arial Black" pitchFamily="34" charset="0"/>
              </a:rPr>
              <a:t>“Asumiendo la responsabilidad y obligación de rendir cuentas con relación a la eficacia del sistema de gestión de la calidad”</a:t>
            </a:r>
            <a:endParaRPr lang="en-US" sz="2800" dirty="0"/>
          </a:p>
        </p:txBody>
      </p:sp>
      <p:pic>
        <p:nvPicPr>
          <p:cNvPr id="7" name="Imagen 6">
            <a:extLst>
              <a:ext uri="{FF2B5EF4-FFF2-40B4-BE49-F238E27FC236}">
                <a16:creationId xmlns:a16="http://schemas.microsoft.com/office/drawing/2014/main" id="{9761C27D-8567-45C1-97F3-C7199736E407}"/>
              </a:ext>
            </a:extLst>
          </p:cNvPr>
          <p:cNvPicPr>
            <a:picLocks noChangeAspect="1"/>
          </p:cNvPicPr>
          <p:nvPr/>
        </p:nvPicPr>
        <p:blipFill>
          <a:blip r:embed="rId4"/>
          <a:stretch>
            <a:fillRect/>
          </a:stretch>
        </p:blipFill>
        <p:spPr>
          <a:xfrm>
            <a:off x="7020272" y="444962"/>
            <a:ext cx="1080120" cy="1103057"/>
          </a:xfrm>
          <a:prstGeom prst="rect">
            <a:avLst/>
          </a:prstGeom>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20</a:t>
            </a:fld>
            <a:endParaRPr lang="es-ES" sz="1000" dirty="0">
              <a:solidFill>
                <a:schemeClr val="bg1"/>
              </a:solidFill>
            </a:endParaRPr>
          </a:p>
        </p:txBody>
      </p:sp>
      <p:sp>
        <p:nvSpPr>
          <p:cNvPr id="78849" name="Rectangle 1"/>
          <p:cNvSpPr>
            <a:spLocks noChangeArrowheads="1"/>
          </p:cNvSpPr>
          <p:nvPr/>
        </p:nvSpPr>
        <p:spPr bwMode="auto">
          <a:xfrm>
            <a:off x="289999" y="1875021"/>
            <a:ext cx="853244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r>
              <a:rPr lang="es-CO" sz="3200" b="1" dirty="0">
                <a:solidFill>
                  <a:srgbClr val="FF0000"/>
                </a:solidFill>
                <a:latin typeface="Arial" pitchFamily="34" charset="0"/>
                <a:ea typeface="Rockwell"/>
                <a:cs typeface="Arial" pitchFamily="34" charset="0"/>
              </a:rPr>
              <a:t>3. CAMBIOS EN LAS CUESTIONES INTERNAS O EXTERNAS</a:t>
            </a:r>
          </a:p>
        </p:txBody>
      </p:sp>
      <p:pic>
        <p:nvPicPr>
          <p:cNvPr id="6" name="Picture 2" descr="Resultado de imagen para planeación estratégic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808" y="3140968"/>
            <a:ext cx="3736826" cy="224871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9">
            <a:extLst>
              <a:ext uri="{FF2B5EF4-FFF2-40B4-BE49-F238E27FC236}">
                <a16:creationId xmlns:a16="http://schemas.microsoft.com/office/drawing/2014/main" id="{804294DD-9C79-7E49-A55A-B6BDF437462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32178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1"/>
          <p:cNvSpPr>
            <a:spLocks noChangeArrowheads="1"/>
          </p:cNvSpPr>
          <p:nvPr/>
        </p:nvSpPr>
        <p:spPr bwMode="auto">
          <a:xfrm>
            <a:off x="1547664" y="236448"/>
            <a:ext cx="745232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endParaRPr lang="es-CO" sz="2400" b="1" dirty="0">
              <a:solidFill>
                <a:srgbClr val="FF0000"/>
              </a:solidFill>
              <a:latin typeface="Arial" pitchFamily="34" charset="0"/>
              <a:ea typeface="Rockwell"/>
              <a:cs typeface="Arial" pitchFamily="34" charset="0"/>
            </a:endParaRPr>
          </a:p>
          <a:p>
            <a:pPr marL="228600" lvl="0" indent="-228600" algn="ctr"/>
            <a:r>
              <a:rPr lang="es-CO" sz="2400" b="1" dirty="0">
                <a:solidFill>
                  <a:srgbClr val="FF0000"/>
                </a:solidFill>
                <a:latin typeface="Arial" pitchFamily="34" charset="0"/>
                <a:ea typeface="Rockwell"/>
                <a:cs typeface="Arial" pitchFamily="34" charset="0"/>
              </a:rPr>
              <a:t>CONCLUSIONES CAMBIOS EN </a:t>
            </a:r>
          </a:p>
          <a:p>
            <a:pPr marL="228600" lvl="0" indent="-228600" algn="ctr"/>
            <a:r>
              <a:rPr lang="es-CO" sz="2400" b="1" dirty="0">
                <a:solidFill>
                  <a:srgbClr val="FF0000"/>
                </a:solidFill>
                <a:latin typeface="Arial" pitchFamily="34" charset="0"/>
                <a:ea typeface="Rockwell"/>
                <a:cs typeface="Arial" pitchFamily="34" charset="0"/>
              </a:rPr>
              <a:t>CUESTIONES INTERNAS O EXTERNAS</a:t>
            </a:r>
          </a:p>
        </p:txBody>
      </p:sp>
      <p:sp>
        <p:nvSpPr>
          <p:cNvPr id="7" name="6 CuadroTexto"/>
          <p:cNvSpPr txBox="1"/>
          <p:nvPr/>
        </p:nvSpPr>
        <p:spPr>
          <a:xfrm>
            <a:off x="312906" y="1535881"/>
            <a:ext cx="8507565" cy="4801314"/>
          </a:xfrm>
          <a:prstGeom prst="rect">
            <a:avLst/>
          </a:prstGeom>
          <a:noFill/>
        </p:spPr>
        <p:txBody>
          <a:bodyPr wrap="square" rtlCol="0">
            <a:spAutoFit/>
          </a:bodyPr>
          <a:lstStyle/>
          <a:p>
            <a:pPr algn="just"/>
            <a:endParaRPr lang="es-CO" dirty="0"/>
          </a:p>
          <a:p>
            <a:pPr algn="just"/>
            <a:endParaRPr lang="es-CO" dirty="0"/>
          </a:p>
          <a:p>
            <a:pPr algn="just"/>
            <a:r>
              <a:rPr lang="es-CO" b="1" dirty="0"/>
              <a:t>EL día 04 de febrero de 2021, se reunieron junta directiva y presidencia ejecutiva, en la que analizaron las cuestiones internas y externas, debido a la coyuntura de la pandemia, en la  cual se aprobó remanentes para la reactivación Empresarial, Como documento se tiene el acta de No 873 de junta directiva.</a:t>
            </a:r>
          </a:p>
          <a:p>
            <a:pPr algn="just"/>
            <a:endParaRPr lang="es-CO" b="1" dirty="0"/>
          </a:p>
          <a:p>
            <a:pPr algn="just"/>
            <a:r>
              <a:rPr lang="es-CO" b="1" dirty="0"/>
              <a:t>Se concluye que los cambios identificados,  debido  a la amenaza de la pandemia del covid 19, que esta plasmado en la matriz FODA del plan estratégico definido para el periodo (2020-2024). Para ello se realizo un plan de reactivación Empresarial.</a:t>
            </a:r>
          </a:p>
          <a:p>
            <a:pPr algn="just"/>
            <a:endParaRPr lang="es-CO" b="1" dirty="0"/>
          </a:p>
          <a:p>
            <a:pPr algn="just"/>
            <a:r>
              <a:rPr lang="es-CO" b="1" dirty="0"/>
              <a:t>Se plantea el seguimiento y revisión de la cuestiones internas o externas anualmente o antes si el cambio genera un impacto significativo en el plan estratégico o en las necesidades y expectativas de las partes interesadas.</a:t>
            </a:r>
          </a:p>
          <a:p>
            <a:pPr algn="just"/>
            <a:r>
              <a:rPr lang="es-CO" b="1" dirty="0"/>
              <a:t>  </a:t>
            </a:r>
          </a:p>
        </p:txBody>
      </p:sp>
      <p:pic>
        <p:nvPicPr>
          <p:cNvPr id="6" name="Picture 49">
            <a:extLst>
              <a:ext uri="{FF2B5EF4-FFF2-40B4-BE49-F238E27FC236}">
                <a16:creationId xmlns:a16="http://schemas.microsoft.com/office/drawing/2014/main" id="{4BBBF29C-2D6E-AB4D-9288-830D4E2C5C9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59782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22</a:t>
            </a:fld>
            <a:endParaRPr lang="es-ES" sz="1000" dirty="0">
              <a:solidFill>
                <a:schemeClr val="bg1"/>
              </a:solidFill>
            </a:endParaRPr>
          </a:p>
        </p:txBody>
      </p:sp>
      <p:sp>
        <p:nvSpPr>
          <p:cNvPr id="78849" name="Rectangle 1"/>
          <p:cNvSpPr>
            <a:spLocks noChangeArrowheads="1"/>
          </p:cNvSpPr>
          <p:nvPr/>
        </p:nvSpPr>
        <p:spPr bwMode="auto">
          <a:xfrm>
            <a:off x="300789" y="1084168"/>
            <a:ext cx="853244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r>
              <a:rPr lang="es-CO" sz="3200" b="1" dirty="0">
                <a:solidFill>
                  <a:srgbClr val="FF0000"/>
                </a:solidFill>
                <a:latin typeface="Arial" pitchFamily="34" charset="0"/>
                <a:ea typeface="Rockwell"/>
                <a:cs typeface="Arial" pitchFamily="34" charset="0"/>
              </a:rPr>
              <a:t>PLAN DE MEJORA CAMBIOS EN </a:t>
            </a:r>
          </a:p>
          <a:p>
            <a:pPr marL="228600" lvl="0" indent="-228600" algn="ctr"/>
            <a:r>
              <a:rPr lang="es-CO" sz="3200" b="1" dirty="0">
                <a:solidFill>
                  <a:srgbClr val="FF0000"/>
                </a:solidFill>
                <a:latin typeface="Arial" pitchFamily="34" charset="0"/>
                <a:ea typeface="Rockwell"/>
                <a:cs typeface="Arial" pitchFamily="34" charset="0"/>
              </a:rPr>
              <a:t>CUESTIONES INTERNAS O EXTERNAS</a:t>
            </a:r>
          </a:p>
        </p:txBody>
      </p:sp>
      <p:graphicFrame>
        <p:nvGraphicFramePr>
          <p:cNvPr id="6" name="Group 79"/>
          <p:cNvGraphicFramePr>
            <a:graphicFrameLocks noGrp="1"/>
          </p:cNvGraphicFramePr>
          <p:nvPr/>
        </p:nvGraphicFramePr>
        <p:xfrm>
          <a:off x="300086" y="2178217"/>
          <a:ext cx="8691839" cy="2438400"/>
        </p:xfrm>
        <a:graphic>
          <a:graphicData uri="http://schemas.openxmlformats.org/drawingml/2006/table">
            <a:tbl>
              <a:tblPr/>
              <a:tblGrid>
                <a:gridCol w="1386288">
                  <a:extLst>
                    <a:ext uri="{9D8B030D-6E8A-4147-A177-3AD203B41FA5}">
                      <a16:colId xmlns:a16="http://schemas.microsoft.com/office/drawing/2014/main" val="20000"/>
                    </a:ext>
                  </a:extLst>
                </a:gridCol>
                <a:gridCol w="908572">
                  <a:extLst>
                    <a:ext uri="{9D8B030D-6E8A-4147-A177-3AD203B41FA5}">
                      <a16:colId xmlns:a16="http://schemas.microsoft.com/office/drawing/2014/main" val="20001"/>
                    </a:ext>
                  </a:extLst>
                </a:gridCol>
                <a:gridCol w="1665579">
                  <a:extLst>
                    <a:ext uri="{9D8B030D-6E8A-4147-A177-3AD203B41FA5}">
                      <a16:colId xmlns:a16="http://schemas.microsoft.com/office/drawing/2014/main" val="20002"/>
                    </a:ext>
                  </a:extLst>
                </a:gridCol>
                <a:gridCol w="842968">
                  <a:extLst>
                    <a:ext uri="{9D8B030D-6E8A-4147-A177-3AD203B41FA5}">
                      <a16:colId xmlns:a16="http://schemas.microsoft.com/office/drawing/2014/main" val="20003"/>
                    </a:ext>
                  </a:extLst>
                </a:gridCol>
                <a:gridCol w="1224136">
                  <a:extLst>
                    <a:ext uri="{9D8B030D-6E8A-4147-A177-3AD203B41FA5}">
                      <a16:colId xmlns:a16="http://schemas.microsoft.com/office/drawing/2014/main" val="20004"/>
                    </a:ext>
                  </a:extLst>
                </a:gridCol>
                <a:gridCol w="1296144">
                  <a:extLst>
                    <a:ext uri="{9D8B030D-6E8A-4147-A177-3AD203B41FA5}">
                      <a16:colId xmlns:a16="http://schemas.microsoft.com/office/drawing/2014/main" val="20005"/>
                    </a:ext>
                  </a:extLst>
                </a:gridCol>
                <a:gridCol w="1368152">
                  <a:extLst>
                    <a:ext uri="{9D8B030D-6E8A-4147-A177-3AD203B41FA5}">
                      <a16:colId xmlns:a16="http://schemas.microsoft.com/office/drawing/2014/main" val="20006"/>
                    </a:ext>
                  </a:extLst>
                </a:gridCol>
              </a:tblGrid>
              <a:tr h="431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ASPECTO A MEJORAR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ACCIÓN</a:t>
                      </a:r>
                    </a:p>
                    <a:p>
                      <a:pPr marL="0" marR="0" lvl="0" indent="0" algn="ctr" defTabSz="914400" rtl="0" eaLnBrk="1" fontAlgn="base" latinLnBrk="0" hangingPunct="1">
                        <a:lnSpc>
                          <a:spcPct val="100000"/>
                        </a:lnSpc>
                        <a:spcBef>
                          <a:spcPct val="0"/>
                        </a:spcBef>
                        <a:spcAft>
                          <a:spcPct val="0"/>
                        </a:spcAft>
                        <a:buClrTx/>
                        <a:buSzTx/>
                        <a:buFontTx/>
                        <a:buNone/>
                        <a:tabLst/>
                        <a:defRPr/>
                      </a:pPr>
                      <a:r>
                        <a:rPr lang="es-CO" sz="900" dirty="0"/>
                        <a:t>CORRECCIÓN, A.CORRECTIVA, A. MEJORA U OPORTUNIDAD</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4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RESPONSABLE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FECHA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RECURSOS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ENFOQUE DE LA ACCIÓN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PLANIFICAR COMO CAMBIO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extLst>
                  <a:ext uri="{0D108BD9-81ED-4DB2-BD59-A6C34878D82A}">
                    <a16:rowId xmlns:a16="http://schemas.microsoft.com/office/drawing/2014/main" val="10000"/>
                  </a:ext>
                </a:extLst>
              </a:tr>
              <a:tr h="87208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Plan de  actividades para la Reactivación Empresarial</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Oportunidad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CO" sz="1400" b="1" i="0" u="none" strike="noStrike" cap="none" normalizeH="0" baseline="0" dirty="0">
                          <a:ln>
                            <a:noFill/>
                          </a:ln>
                          <a:solidFill>
                            <a:srgbClr val="000000"/>
                          </a:solidFill>
                          <a:effectLst/>
                          <a:latin typeface="Arial" charset="0"/>
                        </a:rPr>
                        <a:t>Presidencia Ejecutiva, jefes de departamento y lideres de proceso</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30  de diciembre 2021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Humanos, financieros, tecnológicos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CO" sz="1400" b="1" i="0" u="none" strike="noStrike" cap="none" normalizeH="0" baseline="0" dirty="0">
                          <a:ln>
                            <a:noFill/>
                          </a:ln>
                          <a:solidFill>
                            <a:srgbClr val="000000"/>
                          </a:solidFill>
                          <a:effectLst/>
                          <a:latin typeface="Arial" charset="0"/>
                        </a:rPr>
                        <a:t>SGC/usuario</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bl>
          </a:graphicData>
        </a:graphic>
      </p:graphicFrame>
      <p:pic>
        <p:nvPicPr>
          <p:cNvPr id="7" name="Picture 49">
            <a:extLst>
              <a:ext uri="{FF2B5EF4-FFF2-40B4-BE49-F238E27FC236}">
                <a16:creationId xmlns:a16="http://schemas.microsoft.com/office/drawing/2014/main" id="{6776CAFE-F8AB-BC40-A630-66EF0E2FA80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00199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23</a:t>
            </a:fld>
            <a:endParaRPr lang="es-ES" sz="1000" dirty="0">
              <a:solidFill>
                <a:schemeClr val="bg1"/>
              </a:solidFill>
            </a:endParaRPr>
          </a:p>
        </p:txBody>
      </p:sp>
      <p:sp>
        <p:nvSpPr>
          <p:cNvPr id="78849" name="Rectangle 1"/>
          <p:cNvSpPr>
            <a:spLocks noChangeArrowheads="1"/>
          </p:cNvSpPr>
          <p:nvPr/>
        </p:nvSpPr>
        <p:spPr bwMode="auto">
          <a:xfrm>
            <a:off x="1817761" y="378420"/>
            <a:ext cx="684076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r>
              <a:rPr lang="es-CO" sz="4000" b="1" dirty="0">
                <a:solidFill>
                  <a:srgbClr val="FF0000"/>
                </a:solidFill>
                <a:latin typeface="Arial" pitchFamily="34" charset="0"/>
                <a:ea typeface="Rockwell"/>
                <a:cs typeface="Arial" pitchFamily="34" charset="0"/>
              </a:rPr>
              <a:t>4. DESEMPEÑO Y EFICACIA DEL SISTEMA RELATIVA A:  </a:t>
            </a:r>
          </a:p>
        </p:txBody>
      </p:sp>
      <p:pic>
        <p:nvPicPr>
          <p:cNvPr id="6"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26038" y="1916832"/>
            <a:ext cx="1638449" cy="2187413"/>
          </a:xfrm>
          <a:prstGeom prst="rect">
            <a:avLst/>
          </a:prstGeom>
        </p:spPr>
      </p:pic>
      <p:sp>
        <p:nvSpPr>
          <p:cNvPr id="8" name="Rectangle 1"/>
          <p:cNvSpPr>
            <a:spLocks noChangeArrowheads="1"/>
          </p:cNvSpPr>
          <p:nvPr/>
        </p:nvSpPr>
        <p:spPr bwMode="auto">
          <a:xfrm>
            <a:off x="184192" y="3061683"/>
            <a:ext cx="6846329"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r>
              <a:rPr lang="es-CO" sz="3200" b="1" dirty="0">
                <a:solidFill>
                  <a:srgbClr val="FF0000"/>
                </a:solidFill>
                <a:latin typeface="Arial" pitchFamily="34" charset="0"/>
                <a:ea typeface="Rockwell"/>
                <a:cs typeface="Arial" pitchFamily="34" charset="0"/>
              </a:rPr>
              <a:t>4.1 SATISFACCIÓN DEL CLIENTE Y RETROALIMENTACIÓN DE LAS PARTES INTERESADAS </a:t>
            </a:r>
          </a:p>
        </p:txBody>
      </p:sp>
      <p:pic>
        <p:nvPicPr>
          <p:cNvPr id="9" name="8 Image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36386" y="5013176"/>
            <a:ext cx="2403509" cy="1511748"/>
          </a:xfrm>
          <a:prstGeom prst="rect">
            <a:avLst/>
          </a:prstGeom>
        </p:spPr>
      </p:pic>
      <p:pic>
        <p:nvPicPr>
          <p:cNvPr id="10" name="Picture 49">
            <a:extLst>
              <a:ext uri="{FF2B5EF4-FFF2-40B4-BE49-F238E27FC236}">
                <a16:creationId xmlns:a16="http://schemas.microsoft.com/office/drawing/2014/main" id="{B28F33A4-E821-8C44-9787-C86048395F3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9721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2 Subtítulo"/>
          <p:cNvSpPr>
            <a:spLocks/>
          </p:cNvSpPr>
          <p:nvPr/>
        </p:nvSpPr>
        <p:spPr bwMode="auto">
          <a:xfrm>
            <a:off x="107504" y="-399912"/>
            <a:ext cx="8824482" cy="3252848"/>
          </a:xfrm>
          <a:prstGeom prst="rect">
            <a:avLst/>
          </a:prstGeom>
          <a:noFill/>
          <a:ln w="9525">
            <a:noFill/>
            <a:miter lim="800000"/>
            <a:headEnd/>
            <a:tailEnd/>
          </a:ln>
        </p:spPr>
        <p:txBody>
          <a:bodyPr anchor="ctr"/>
          <a:lstStyle/>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400" dirty="0">
              <a:solidFill>
                <a:srgbClr val="FF9933"/>
              </a:solidFill>
              <a:latin typeface="Arial" pitchFamily="34" charset="0"/>
              <a:ea typeface="Tahoma" pitchFamily="34" charset="0"/>
              <a:cs typeface="Arial" pitchFamily="34" charset="0"/>
            </a:endParaRPr>
          </a:p>
          <a:p>
            <a:pPr algn="just"/>
            <a:endParaRPr lang="es-ES" b="1" dirty="0"/>
          </a:p>
        </p:txBody>
      </p:sp>
      <p:pic>
        <p:nvPicPr>
          <p:cNvPr id="8" name="Picture 49">
            <a:extLst>
              <a:ext uri="{FF2B5EF4-FFF2-40B4-BE49-F238E27FC236}">
                <a16:creationId xmlns:a16="http://schemas.microsoft.com/office/drawing/2014/main" id="{7E678ED8-E6D6-EB49-944D-989CEC8BF30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373382" cy="909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Gráfico 5">
            <a:extLst>
              <a:ext uri="{FF2B5EF4-FFF2-40B4-BE49-F238E27FC236}">
                <a16:creationId xmlns:a16="http://schemas.microsoft.com/office/drawing/2014/main" id="{00000000-0008-0000-0100-000019000000}"/>
              </a:ext>
            </a:extLst>
          </p:cNvPr>
          <p:cNvGraphicFramePr>
            <a:graphicFrameLocks/>
          </p:cNvGraphicFramePr>
          <p:nvPr/>
        </p:nvGraphicFramePr>
        <p:xfrm>
          <a:off x="1480886" y="188640"/>
          <a:ext cx="6547500" cy="381642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Tabla 1">
            <a:extLst>
              <a:ext uri="{FF2B5EF4-FFF2-40B4-BE49-F238E27FC236}">
                <a16:creationId xmlns:a16="http://schemas.microsoft.com/office/drawing/2014/main" id="{A01DB546-F6EB-47CE-BFF0-46D7752F5869}"/>
              </a:ext>
            </a:extLst>
          </p:cNvPr>
          <p:cNvGraphicFramePr>
            <a:graphicFrameLocks noGrp="1"/>
          </p:cNvGraphicFramePr>
          <p:nvPr/>
        </p:nvGraphicFramePr>
        <p:xfrm>
          <a:off x="1115615" y="4005065"/>
          <a:ext cx="7344819" cy="2592288"/>
        </p:xfrm>
        <a:graphic>
          <a:graphicData uri="http://schemas.openxmlformats.org/drawingml/2006/table">
            <a:tbl>
              <a:tblPr>
                <a:tableStyleId>{5C22544A-7EE6-4342-B048-85BDC9FD1C3A}</a:tableStyleId>
              </a:tblPr>
              <a:tblGrid>
                <a:gridCol w="2219656">
                  <a:extLst>
                    <a:ext uri="{9D8B030D-6E8A-4147-A177-3AD203B41FA5}">
                      <a16:colId xmlns:a16="http://schemas.microsoft.com/office/drawing/2014/main" val="3940852714"/>
                    </a:ext>
                  </a:extLst>
                </a:gridCol>
                <a:gridCol w="922779">
                  <a:extLst>
                    <a:ext uri="{9D8B030D-6E8A-4147-A177-3AD203B41FA5}">
                      <a16:colId xmlns:a16="http://schemas.microsoft.com/office/drawing/2014/main" val="1480838"/>
                    </a:ext>
                  </a:extLst>
                </a:gridCol>
                <a:gridCol w="997599">
                  <a:extLst>
                    <a:ext uri="{9D8B030D-6E8A-4147-A177-3AD203B41FA5}">
                      <a16:colId xmlns:a16="http://schemas.microsoft.com/office/drawing/2014/main" val="161413829"/>
                    </a:ext>
                  </a:extLst>
                </a:gridCol>
                <a:gridCol w="1633568">
                  <a:extLst>
                    <a:ext uri="{9D8B030D-6E8A-4147-A177-3AD203B41FA5}">
                      <a16:colId xmlns:a16="http://schemas.microsoft.com/office/drawing/2014/main" val="1262725210"/>
                    </a:ext>
                  </a:extLst>
                </a:gridCol>
                <a:gridCol w="1571217">
                  <a:extLst>
                    <a:ext uri="{9D8B030D-6E8A-4147-A177-3AD203B41FA5}">
                      <a16:colId xmlns:a16="http://schemas.microsoft.com/office/drawing/2014/main" val="1788292937"/>
                    </a:ext>
                  </a:extLst>
                </a:gridCol>
              </a:tblGrid>
              <a:tr h="432048">
                <a:tc>
                  <a:txBody>
                    <a:bodyPr/>
                    <a:lstStyle/>
                    <a:p>
                      <a:pPr algn="ctr" fontAlgn="b"/>
                      <a:r>
                        <a:rPr lang="es-CO" sz="1400" u="none" strike="noStrike">
                          <a:effectLst/>
                        </a:rPr>
                        <a:t>PROCESO</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a:effectLst/>
                        </a:rPr>
                        <a:t>AÑO 2018</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a:effectLst/>
                        </a:rPr>
                        <a:t>AÑO 2019</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a:effectLst/>
                        </a:rPr>
                        <a:t>AÑO 2020 </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a:effectLst/>
                        </a:rPr>
                        <a:t>ago-21</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544674848"/>
                  </a:ext>
                </a:extLst>
              </a:tr>
              <a:tr h="864096">
                <a:tc>
                  <a:txBody>
                    <a:bodyPr/>
                    <a:lstStyle/>
                    <a:p>
                      <a:pPr algn="ctr" fontAlgn="b"/>
                      <a:r>
                        <a:rPr lang="es-CO" sz="1400" u="none" strike="noStrike">
                          <a:effectLst/>
                        </a:rPr>
                        <a:t>REGISTRO PUBLICO-ATENCIÓN AL USUARIO</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91,41%</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91,58%</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97,25%</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97,62%</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33090659"/>
                  </a:ext>
                </a:extLst>
              </a:tr>
              <a:tr h="432048">
                <a:tc>
                  <a:txBody>
                    <a:bodyPr/>
                    <a:lstStyle/>
                    <a:p>
                      <a:pPr algn="ctr" fontAlgn="b"/>
                      <a:r>
                        <a:rPr lang="es-CO" sz="1400" u="none" strike="noStrike">
                          <a:effectLst/>
                        </a:rPr>
                        <a:t>CAPACITACIÓN</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96,16%</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94,52%</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92,27%</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93,14%</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112643368"/>
                  </a:ext>
                </a:extLst>
              </a:tr>
              <a:tr h="432048">
                <a:tc>
                  <a:txBody>
                    <a:bodyPr/>
                    <a:lstStyle/>
                    <a:p>
                      <a:pPr algn="ctr" fontAlgn="b"/>
                      <a:r>
                        <a:rPr lang="es-CO" sz="1400" u="none" strike="noStrike">
                          <a:effectLst/>
                        </a:rPr>
                        <a:t>PROMOCIÓN COMERCIAL</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86,6%</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86,16%</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92%</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858739685"/>
                  </a:ext>
                </a:extLst>
              </a:tr>
              <a:tr h="432048">
                <a:tc>
                  <a:txBody>
                    <a:bodyPr/>
                    <a:lstStyle/>
                    <a:p>
                      <a:pPr algn="ctr" fontAlgn="b"/>
                      <a:r>
                        <a:rPr lang="es-CO" sz="1400" u="none" strike="noStrike">
                          <a:effectLst/>
                        </a:rPr>
                        <a:t>CONCILIACIÓN Y ARBITRAJE</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99,91%</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100%</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659995503"/>
                  </a:ext>
                </a:extLst>
              </a:tr>
            </a:tbl>
          </a:graphicData>
        </a:graphic>
      </p:graphicFrame>
    </p:spTree>
    <p:extLst>
      <p:ext uri="{BB962C8B-B14F-4D97-AF65-F5344CB8AC3E}">
        <p14:creationId xmlns:p14="http://schemas.microsoft.com/office/powerpoint/2010/main" val="17372210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2 Subtítulo"/>
          <p:cNvSpPr>
            <a:spLocks/>
          </p:cNvSpPr>
          <p:nvPr/>
        </p:nvSpPr>
        <p:spPr bwMode="auto">
          <a:xfrm>
            <a:off x="755576" y="-399912"/>
            <a:ext cx="8176410" cy="2460760"/>
          </a:xfrm>
          <a:prstGeom prst="rect">
            <a:avLst/>
          </a:prstGeom>
          <a:noFill/>
          <a:ln w="9525">
            <a:noFill/>
            <a:miter lim="800000"/>
            <a:headEnd/>
            <a:tailEnd/>
          </a:ln>
        </p:spPr>
        <p:txBody>
          <a:bodyPr anchor="ctr"/>
          <a:lstStyle/>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r>
              <a:rPr lang="es-ES" sz="2800" b="1" dirty="0">
                <a:solidFill>
                  <a:srgbClr val="FF0000"/>
                </a:solidFill>
                <a:latin typeface="Arial" pitchFamily="34" charset="0"/>
                <a:ea typeface="Tahoma" pitchFamily="34" charset="0"/>
                <a:cs typeface="Arial" pitchFamily="34" charset="0"/>
              </a:rPr>
              <a:t>CONCLUSIÓN</a:t>
            </a:r>
          </a:p>
          <a:p>
            <a:pPr marL="342900" indent="-342900" algn="ctr"/>
            <a:endParaRPr lang="es-ES" sz="2800" dirty="0">
              <a:latin typeface="Arial" pitchFamily="34" charset="0"/>
              <a:ea typeface="Tahoma" pitchFamily="34" charset="0"/>
              <a:cs typeface="Arial" pitchFamily="34" charset="0"/>
            </a:endParaRPr>
          </a:p>
          <a:p>
            <a:pPr marL="342900" indent="-342900" algn="just"/>
            <a:r>
              <a:rPr lang="es-ES" sz="2400" dirty="0">
                <a:latin typeface="Arial" pitchFamily="34" charset="0"/>
                <a:ea typeface="Tahoma" pitchFamily="34" charset="0"/>
                <a:cs typeface="Arial" pitchFamily="34" charset="0"/>
              </a:rPr>
              <a:t>    </a:t>
            </a:r>
            <a:r>
              <a:rPr lang="es-ES" sz="2000" b="1" dirty="0">
                <a:latin typeface="Arial" pitchFamily="34" charset="0"/>
                <a:ea typeface="Tahoma" pitchFamily="34" charset="0"/>
                <a:cs typeface="Arial" pitchFamily="34" charset="0"/>
              </a:rPr>
              <a:t>Se observa que hasta el mes de agosto de 2021 en el proceso de registro de registro Público obtuvo el 97,62% de satisfacción por parte de los usuarios, esto debido a que el servicio es ágil y oportuno. En el proceso de capacitación empresarial se obtuvo el 93,14% de satisfacción al usuario, debido a que las capacitaciones que se ofrecen son de acuerdo a las necesidades de nuestros empresarios, las capacitaciones se realizaron de manera virtual y presencial. El proceso de promoción comercial obtuvo un 100% de la satisfacción de los usuarios, gracias a la ejecución de las diferentes actividades virtuales y presenciales que beneficiaron  a los empresarios. El proceso de conciliación y arbitraje obtuvo el 100% de satisfacción de los usuarios, gracias a su excelente servicio.  Por lo tanto se observa que los procesos lograron mantener y superar la satisfacción con relación a las vigencias 2018,2019 y 2020 cumpliendo las metas propuestas del indicador de satisfacción de los procesos.</a:t>
            </a:r>
          </a:p>
          <a:p>
            <a:pPr marL="342900" indent="-342900" algn="just"/>
            <a:endParaRPr lang="es-ES" sz="2000" b="1" dirty="0">
              <a:latin typeface="Arial" pitchFamily="34" charset="0"/>
              <a:ea typeface="Tahoma" pitchFamily="34" charset="0"/>
              <a:cs typeface="Arial" pitchFamily="34" charset="0"/>
            </a:endParaRPr>
          </a:p>
          <a:p>
            <a:pPr algn="just"/>
            <a:endParaRPr lang="es-ES" b="1" dirty="0"/>
          </a:p>
        </p:txBody>
      </p:sp>
      <p:pic>
        <p:nvPicPr>
          <p:cNvPr id="8" name="Picture 49">
            <a:extLst>
              <a:ext uri="{FF2B5EF4-FFF2-40B4-BE49-F238E27FC236}">
                <a16:creationId xmlns:a16="http://schemas.microsoft.com/office/drawing/2014/main" id="{7E678ED8-E6D6-EB49-944D-989CEC8BF30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373382" cy="909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63810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26</a:t>
            </a:fld>
            <a:endParaRPr lang="es-ES" sz="1000" dirty="0">
              <a:solidFill>
                <a:schemeClr val="bg1"/>
              </a:solidFill>
            </a:endParaRPr>
          </a:p>
        </p:txBody>
      </p:sp>
      <p:sp>
        <p:nvSpPr>
          <p:cNvPr id="34819" name="2 Subtítulo"/>
          <p:cNvSpPr>
            <a:spLocks/>
          </p:cNvSpPr>
          <p:nvPr/>
        </p:nvSpPr>
        <p:spPr bwMode="auto">
          <a:xfrm>
            <a:off x="-108520" y="1556792"/>
            <a:ext cx="8786874" cy="426348"/>
          </a:xfrm>
          <a:prstGeom prst="rect">
            <a:avLst/>
          </a:prstGeom>
          <a:noFill/>
          <a:ln w="9525">
            <a:noFill/>
            <a:miter lim="800000"/>
            <a:headEnd/>
            <a:tailEnd/>
          </a:ln>
        </p:spPr>
        <p:txBody>
          <a:bodyPr anchor="ctr"/>
          <a:lstStyle/>
          <a:p>
            <a:pPr marL="342900" indent="-342900" algn="ctr"/>
            <a:r>
              <a:rPr lang="es-ES" b="1" dirty="0">
                <a:solidFill>
                  <a:srgbClr val="FF0000"/>
                </a:solidFill>
                <a:latin typeface="Arial" pitchFamily="34" charset="0"/>
                <a:ea typeface="Tahoma" pitchFamily="34" charset="0"/>
                <a:cs typeface="Arial" pitchFamily="34" charset="0"/>
              </a:rPr>
              <a:t>ESTADO PQRS</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algn="ctr"/>
            <a:endParaRPr lang="es-ES" dirty="0">
              <a:latin typeface="Arial" pitchFamily="34" charset="0"/>
              <a:ea typeface="Tahoma" pitchFamily="34" charset="0"/>
              <a:cs typeface="Arial" pitchFamily="34" charset="0"/>
            </a:endParaRPr>
          </a:p>
          <a:p>
            <a:pPr marL="342900" indent="-342900" algn="ctr"/>
            <a:endParaRPr lang="es-ES" b="1" dirty="0"/>
          </a:p>
        </p:txBody>
      </p:sp>
      <p:pic>
        <p:nvPicPr>
          <p:cNvPr id="5" name="Picture 49">
            <a:extLst>
              <a:ext uri="{FF2B5EF4-FFF2-40B4-BE49-F238E27FC236}">
                <a16:creationId xmlns:a16="http://schemas.microsoft.com/office/drawing/2014/main" id="{B6A779B3-D610-4F4B-8B30-157627FA93C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8565"/>
            <a:ext cx="869847" cy="576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Gráfico 6">
            <a:extLst>
              <a:ext uri="{FF2B5EF4-FFF2-40B4-BE49-F238E27FC236}">
                <a16:creationId xmlns:a16="http://schemas.microsoft.com/office/drawing/2014/main" id="{00000000-0008-0000-0100-000007000000}"/>
              </a:ext>
            </a:extLst>
          </p:cNvPr>
          <p:cNvGraphicFramePr>
            <a:graphicFrameLocks/>
          </p:cNvGraphicFramePr>
          <p:nvPr/>
        </p:nvGraphicFramePr>
        <p:xfrm>
          <a:off x="1403648" y="980728"/>
          <a:ext cx="6768752" cy="331236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Tabla 2">
            <a:extLst>
              <a:ext uri="{FF2B5EF4-FFF2-40B4-BE49-F238E27FC236}">
                <a16:creationId xmlns:a16="http://schemas.microsoft.com/office/drawing/2014/main" id="{C0F52B27-9CD0-4AFD-A0D2-D1B49BADD097}"/>
              </a:ext>
            </a:extLst>
          </p:cNvPr>
          <p:cNvGraphicFramePr>
            <a:graphicFrameLocks noGrp="1"/>
          </p:cNvGraphicFramePr>
          <p:nvPr/>
        </p:nvGraphicFramePr>
        <p:xfrm>
          <a:off x="1219200" y="4293096"/>
          <a:ext cx="6768752" cy="2304254"/>
        </p:xfrm>
        <a:graphic>
          <a:graphicData uri="http://schemas.openxmlformats.org/drawingml/2006/table">
            <a:tbl>
              <a:tblPr>
                <a:tableStyleId>{5C22544A-7EE6-4342-B048-85BDC9FD1C3A}</a:tableStyleId>
              </a:tblPr>
              <a:tblGrid>
                <a:gridCol w="2280810">
                  <a:extLst>
                    <a:ext uri="{9D8B030D-6E8A-4147-A177-3AD203B41FA5}">
                      <a16:colId xmlns:a16="http://schemas.microsoft.com/office/drawing/2014/main" val="4205662416"/>
                    </a:ext>
                  </a:extLst>
                </a:gridCol>
                <a:gridCol w="717558">
                  <a:extLst>
                    <a:ext uri="{9D8B030D-6E8A-4147-A177-3AD203B41FA5}">
                      <a16:colId xmlns:a16="http://schemas.microsoft.com/office/drawing/2014/main" val="2363014040"/>
                    </a:ext>
                  </a:extLst>
                </a:gridCol>
                <a:gridCol w="1037897">
                  <a:extLst>
                    <a:ext uri="{9D8B030D-6E8A-4147-A177-3AD203B41FA5}">
                      <a16:colId xmlns:a16="http://schemas.microsoft.com/office/drawing/2014/main" val="3716004814"/>
                    </a:ext>
                  </a:extLst>
                </a:gridCol>
                <a:gridCol w="1335811">
                  <a:extLst>
                    <a:ext uri="{9D8B030D-6E8A-4147-A177-3AD203B41FA5}">
                      <a16:colId xmlns:a16="http://schemas.microsoft.com/office/drawing/2014/main" val="990943049"/>
                    </a:ext>
                  </a:extLst>
                </a:gridCol>
                <a:gridCol w="1396676">
                  <a:extLst>
                    <a:ext uri="{9D8B030D-6E8A-4147-A177-3AD203B41FA5}">
                      <a16:colId xmlns:a16="http://schemas.microsoft.com/office/drawing/2014/main" val="1648146571"/>
                    </a:ext>
                  </a:extLst>
                </a:gridCol>
              </a:tblGrid>
              <a:tr h="480589">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a:effectLst/>
                        </a:rPr>
                        <a:t>AÑO 2018</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2019</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2020 </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jun-21</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111832148"/>
                  </a:ext>
                </a:extLst>
              </a:tr>
              <a:tr h="514917">
                <a:tc>
                  <a:txBody>
                    <a:bodyPr/>
                    <a:lstStyle/>
                    <a:p>
                      <a:pPr algn="ctr" fontAlgn="b"/>
                      <a:r>
                        <a:rPr lang="es-CO" sz="1400" u="none" strike="noStrike">
                          <a:effectLst/>
                        </a:rPr>
                        <a:t>PROCESO ATENCIÓN AL CLIENTE</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 </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 </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 </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 </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946318968"/>
                  </a:ext>
                </a:extLst>
              </a:tr>
              <a:tr h="536372">
                <a:tc>
                  <a:txBody>
                    <a:bodyPr/>
                    <a:lstStyle/>
                    <a:p>
                      <a:pPr algn="ctr" fontAlgn="b"/>
                      <a:r>
                        <a:rPr lang="es-CO" sz="1400" u="none" strike="noStrike">
                          <a:effectLst/>
                        </a:rPr>
                        <a:t>NÚMERO DE PETICIONES</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22</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5</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96</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53</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820339308"/>
                  </a:ext>
                </a:extLst>
              </a:tr>
              <a:tr h="257459">
                <a:tc>
                  <a:txBody>
                    <a:bodyPr/>
                    <a:lstStyle/>
                    <a:p>
                      <a:pPr algn="ctr" fontAlgn="b"/>
                      <a:r>
                        <a:rPr lang="es-CO" sz="1400" u="none" strike="noStrike">
                          <a:effectLst/>
                        </a:rPr>
                        <a:t>NÚMERO DE QUEJAS</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2</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096718802"/>
                  </a:ext>
                </a:extLst>
              </a:tr>
              <a:tr h="514917">
                <a:tc>
                  <a:txBody>
                    <a:bodyPr/>
                    <a:lstStyle/>
                    <a:p>
                      <a:pPr algn="ctr" fontAlgn="b"/>
                      <a:r>
                        <a:rPr lang="es-CO" sz="1400" u="none" strike="noStrike">
                          <a:effectLst/>
                        </a:rPr>
                        <a:t>NÚMERO DE RECLAMOS</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13</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5</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692732927"/>
                  </a:ext>
                </a:extLst>
              </a:tr>
            </a:tbl>
          </a:graphicData>
        </a:graphic>
      </p:graphicFrame>
    </p:spTree>
    <p:extLst>
      <p:ext uri="{BB962C8B-B14F-4D97-AF65-F5344CB8AC3E}">
        <p14:creationId xmlns:p14="http://schemas.microsoft.com/office/powerpoint/2010/main" val="2016088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2 Subtítulo"/>
          <p:cNvSpPr>
            <a:spLocks/>
          </p:cNvSpPr>
          <p:nvPr/>
        </p:nvSpPr>
        <p:spPr bwMode="auto">
          <a:xfrm>
            <a:off x="107504" y="-819472"/>
            <a:ext cx="8824482" cy="2808312"/>
          </a:xfrm>
          <a:prstGeom prst="rect">
            <a:avLst/>
          </a:prstGeom>
          <a:noFill/>
          <a:ln w="9525">
            <a:noFill/>
            <a:miter lim="800000"/>
            <a:headEnd/>
            <a:tailEnd/>
          </a:ln>
        </p:spPr>
        <p:txBody>
          <a:bodyPr anchor="ctr"/>
          <a:lstStyle/>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r>
              <a:rPr lang="es-ES" sz="2800" b="1" dirty="0">
                <a:solidFill>
                  <a:srgbClr val="FF0000"/>
                </a:solidFill>
                <a:latin typeface="Arial" pitchFamily="34" charset="0"/>
                <a:ea typeface="Tahoma" pitchFamily="34" charset="0"/>
                <a:cs typeface="Arial" pitchFamily="34" charset="0"/>
              </a:rPr>
              <a:t>CONCLUSIONES</a:t>
            </a:r>
          </a:p>
          <a:p>
            <a:pPr marL="342900" indent="-342900" algn="ctr"/>
            <a:endParaRPr lang="es-ES" sz="2400" dirty="0">
              <a:solidFill>
                <a:srgbClr val="FF9933"/>
              </a:solidFill>
              <a:latin typeface="Arial" pitchFamily="34" charset="0"/>
              <a:ea typeface="Tahoma" pitchFamily="34" charset="0"/>
              <a:cs typeface="Arial" pitchFamily="34" charset="0"/>
            </a:endParaRPr>
          </a:p>
          <a:p>
            <a:pPr algn="just"/>
            <a:endParaRPr lang="es-ES" b="1" dirty="0"/>
          </a:p>
        </p:txBody>
      </p:sp>
      <p:sp>
        <p:nvSpPr>
          <p:cNvPr id="6" name="2 Subtítulo"/>
          <p:cNvSpPr>
            <a:spLocks/>
          </p:cNvSpPr>
          <p:nvPr/>
        </p:nvSpPr>
        <p:spPr bwMode="auto">
          <a:xfrm>
            <a:off x="107504" y="3645023"/>
            <a:ext cx="8824482" cy="2822847"/>
          </a:xfrm>
          <a:prstGeom prst="rect">
            <a:avLst/>
          </a:prstGeom>
          <a:noFill/>
          <a:ln w="9525">
            <a:noFill/>
            <a:miter lim="800000"/>
            <a:headEnd/>
            <a:tailEnd/>
          </a:ln>
        </p:spPr>
        <p:txBody>
          <a:bodyPr anchor="ctr"/>
          <a:lstStyle/>
          <a:p>
            <a:pPr marL="285750" indent="-285750" algn="just">
              <a:buFont typeface="Arial" pitchFamily="34" charset="0"/>
              <a:buChar char="•"/>
            </a:pPr>
            <a:endParaRPr lang="es-ES" b="1" dirty="0"/>
          </a:p>
        </p:txBody>
      </p:sp>
      <p:sp>
        <p:nvSpPr>
          <p:cNvPr id="7" name="2 Subtítulo"/>
          <p:cNvSpPr>
            <a:spLocks/>
          </p:cNvSpPr>
          <p:nvPr/>
        </p:nvSpPr>
        <p:spPr bwMode="auto">
          <a:xfrm>
            <a:off x="76958" y="1077821"/>
            <a:ext cx="8824482" cy="4270311"/>
          </a:xfrm>
          <a:prstGeom prst="rect">
            <a:avLst/>
          </a:prstGeom>
          <a:noFill/>
          <a:ln w="9525">
            <a:noFill/>
            <a:miter lim="800000"/>
            <a:headEnd/>
            <a:tailEnd/>
          </a:ln>
        </p:spPr>
        <p:txBody>
          <a:bodyPr anchor="ctr"/>
          <a:lstStyle/>
          <a:p>
            <a:pPr marL="342900" indent="-342900" algn="just">
              <a:buFont typeface="Arial" pitchFamily="34" charset="0"/>
              <a:buChar char="•"/>
            </a:pPr>
            <a:endParaRPr lang="es-CO" sz="2400" b="1" dirty="0"/>
          </a:p>
          <a:p>
            <a:pPr marL="342900" indent="-342900" algn="just">
              <a:buFont typeface="Arial" pitchFamily="34" charset="0"/>
              <a:buChar char="•"/>
            </a:pPr>
            <a:endParaRPr lang="es-CO" sz="2400" b="1" dirty="0"/>
          </a:p>
          <a:p>
            <a:pPr marL="342900" indent="-342900" algn="just">
              <a:buFont typeface="Arial" pitchFamily="34" charset="0"/>
              <a:buChar char="•"/>
            </a:pPr>
            <a:endParaRPr lang="es-CO" sz="2400" b="1" dirty="0"/>
          </a:p>
          <a:p>
            <a:pPr marL="342900" indent="-342900" algn="just">
              <a:buFont typeface="Arial" pitchFamily="34" charset="0"/>
              <a:buChar char="•"/>
            </a:pPr>
            <a:endParaRPr lang="es-CO" sz="2400" b="1" dirty="0"/>
          </a:p>
          <a:p>
            <a:pPr marL="342900" indent="-342900" algn="just">
              <a:buFont typeface="Arial" pitchFamily="34" charset="0"/>
              <a:buChar char="•"/>
            </a:pPr>
            <a:r>
              <a:rPr lang="es-CO" sz="2000" b="1" dirty="0"/>
              <a:t> En el año 2018 las peticiones que se presentaron fueron 22, en el 2019 se presentaron 5, en el 2020 se presentaron 96, hasta junio de 2021 se han presentado 53. En el 2018 se presentaron 13 reclamos, en el 2019 se presentaron 5, en el 2020 no se presentaron reclamos, hasta junio de 2021 se ha presentado un (1 reclamo). Teniendo en cuenta la tendencia de los años 2018, 2019  2020 y hasta junio de 2021. Se ha dado respuesta dentro de los tiempos establecidos a las peticiones y reclamos presentados por los usuarios y partes interesadas. Con un cumplimiento de 100% de peticiones y reclamos resueltos.</a:t>
            </a:r>
          </a:p>
          <a:p>
            <a:pPr marL="342900" indent="-342900" algn="just">
              <a:buFont typeface="Arial" pitchFamily="34" charset="0"/>
              <a:buChar char="•"/>
            </a:pPr>
            <a:endParaRPr lang="es-CO" sz="2000" b="1" dirty="0"/>
          </a:p>
          <a:p>
            <a:pPr marL="342900" indent="-342900" algn="just">
              <a:buFont typeface="Arial" pitchFamily="34" charset="0"/>
              <a:buChar char="•"/>
            </a:pPr>
            <a:r>
              <a:rPr lang="es-CO" sz="2000" b="1" dirty="0"/>
              <a:t>En cuanto a las quejas en el año  2018 no se presento ninguna queja de parte de las partes interesadas. En la vigencia 2019 se presento una queja, en el 2020 se presentaron 2 quejas y hasta el mes de junio de 2021  se ha presentado una queja. Para subsanar se dio solución a las quejas presentadas por los usuarios. Con un cumplimiento de 100% de quejas resueltas</a:t>
            </a:r>
            <a:r>
              <a:rPr lang="es-CO" sz="2400" b="1" dirty="0"/>
              <a:t>.</a:t>
            </a:r>
            <a:endParaRPr lang="es-CO" sz="2400" dirty="0"/>
          </a:p>
        </p:txBody>
      </p:sp>
      <p:pic>
        <p:nvPicPr>
          <p:cNvPr id="5" name="Picture 49">
            <a:extLst>
              <a:ext uri="{FF2B5EF4-FFF2-40B4-BE49-F238E27FC236}">
                <a16:creationId xmlns:a16="http://schemas.microsoft.com/office/drawing/2014/main" id="{46888348-D792-F24E-AE99-D1D7E581E07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442" y="0"/>
            <a:ext cx="971600" cy="643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54646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28</a:t>
            </a:fld>
            <a:endParaRPr lang="es-ES" sz="1000" dirty="0">
              <a:solidFill>
                <a:schemeClr val="bg1"/>
              </a:solidFill>
            </a:endParaRPr>
          </a:p>
        </p:txBody>
      </p:sp>
      <p:sp>
        <p:nvSpPr>
          <p:cNvPr id="34819" name="2 Subtítulo"/>
          <p:cNvSpPr>
            <a:spLocks/>
          </p:cNvSpPr>
          <p:nvPr/>
        </p:nvSpPr>
        <p:spPr bwMode="auto">
          <a:xfrm>
            <a:off x="-108520" y="1556792"/>
            <a:ext cx="8786874" cy="426348"/>
          </a:xfrm>
          <a:prstGeom prst="rect">
            <a:avLst/>
          </a:prstGeom>
          <a:noFill/>
          <a:ln w="9525">
            <a:noFill/>
            <a:miter lim="800000"/>
            <a:headEnd/>
            <a:tailEnd/>
          </a:ln>
        </p:spPr>
        <p:txBody>
          <a:bodyPr anchor="ctr"/>
          <a:lstStyle/>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algn="ctr"/>
            <a:endParaRPr lang="es-ES" dirty="0">
              <a:latin typeface="Arial" pitchFamily="34" charset="0"/>
              <a:ea typeface="Tahoma" pitchFamily="34" charset="0"/>
              <a:cs typeface="Arial" pitchFamily="34" charset="0"/>
            </a:endParaRPr>
          </a:p>
          <a:p>
            <a:pPr marL="342900" indent="-342900" algn="ctr"/>
            <a:endParaRPr lang="es-ES" b="1" dirty="0"/>
          </a:p>
        </p:txBody>
      </p:sp>
      <p:pic>
        <p:nvPicPr>
          <p:cNvPr id="5" name="Picture 49">
            <a:extLst>
              <a:ext uri="{FF2B5EF4-FFF2-40B4-BE49-F238E27FC236}">
                <a16:creationId xmlns:a16="http://schemas.microsoft.com/office/drawing/2014/main" id="{B6A779B3-D610-4F4B-8B30-157627FA93C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8565"/>
            <a:ext cx="869847" cy="576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Gráfico 8">
            <a:extLst>
              <a:ext uri="{FF2B5EF4-FFF2-40B4-BE49-F238E27FC236}">
                <a16:creationId xmlns:a16="http://schemas.microsoft.com/office/drawing/2014/main" id="{00000000-0008-0000-0100-00000E000000}"/>
              </a:ext>
            </a:extLst>
          </p:cNvPr>
          <p:cNvGraphicFramePr>
            <a:graphicFrameLocks/>
          </p:cNvGraphicFramePr>
          <p:nvPr/>
        </p:nvGraphicFramePr>
        <p:xfrm>
          <a:off x="1534634" y="260649"/>
          <a:ext cx="6493750" cy="388843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Tabla 1">
            <a:extLst>
              <a:ext uri="{FF2B5EF4-FFF2-40B4-BE49-F238E27FC236}">
                <a16:creationId xmlns:a16="http://schemas.microsoft.com/office/drawing/2014/main" id="{3F8CB2B5-4592-42B7-BC33-64726EB8F954}"/>
              </a:ext>
            </a:extLst>
          </p:cNvPr>
          <p:cNvGraphicFramePr>
            <a:graphicFrameLocks noGrp="1"/>
          </p:cNvGraphicFramePr>
          <p:nvPr/>
        </p:nvGraphicFramePr>
        <p:xfrm>
          <a:off x="1428709" y="4149081"/>
          <a:ext cx="6743691" cy="2448269"/>
        </p:xfrm>
        <a:graphic>
          <a:graphicData uri="http://schemas.openxmlformats.org/drawingml/2006/table">
            <a:tbl>
              <a:tblPr>
                <a:tableStyleId>{5C22544A-7EE6-4342-B048-85BDC9FD1C3A}</a:tableStyleId>
              </a:tblPr>
              <a:tblGrid>
                <a:gridCol w="2272366">
                  <a:extLst>
                    <a:ext uri="{9D8B030D-6E8A-4147-A177-3AD203B41FA5}">
                      <a16:colId xmlns:a16="http://schemas.microsoft.com/office/drawing/2014/main" val="173385567"/>
                    </a:ext>
                  </a:extLst>
                </a:gridCol>
                <a:gridCol w="714901">
                  <a:extLst>
                    <a:ext uri="{9D8B030D-6E8A-4147-A177-3AD203B41FA5}">
                      <a16:colId xmlns:a16="http://schemas.microsoft.com/office/drawing/2014/main" val="3788641976"/>
                    </a:ext>
                  </a:extLst>
                </a:gridCol>
                <a:gridCol w="1034054">
                  <a:extLst>
                    <a:ext uri="{9D8B030D-6E8A-4147-A177-3AD203B41FA5}">
                      <a16:colId xmlns:a16="http://schemas.microsoft.com/office/drawing/2014/main" val="3597715837"/>
                    </a:ext>
                  </a:extLst>
                </a:gridCol>
                <a:gridCol w="1330865">
                  <a:extLst>
                    <a:ext uri="{9D8B030D-6E8A-4147-A177-3AD203B41FA5}">
                      <a16:colId xmlns:a16="http://schemas.microsoft.com/office/drawing/2014/main" val="2534561669"/>
                    </a:ext>
                  </a:extLst>
                </a:gridCol>
                <a:gridCol w="1391505">
                  <a:extLst>
                    <a:ext uri="{9D8B030D-6E8A-4147-A177-3AD203B41FA5}">
                      <a16:colId xmlns:a16="http://schemas.microsoft.com/office/drawing/2014/main" val="3335086703"/>
                    </a:ext>
                  </a:extLst>
                </a:gridCol>
              </a:tblGrid>
              <a:tr h="492291">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a:effectLst/>
                        </a:rPr>
                        <a:t>AÑO 2018</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2019</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2020 </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jun-21</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388133423"/>
                  </a:ext>
                </a:extLst>
              </a:tr>
              <a:tr h="1164796">
                <a:tc>
                  <a:txBody>
                    <a:bodyPr/>
                    <a:lstStyle/>
                    <a:p>
                      <a:pPr algn="ctr" fontAlgn="b"/>
                      <a:r>
                        <a:rPr lang="es-CO" sz="1400" u="none" strike="noStrike">
                          <a:effectLst/>
                        </a:rPr>
                        <a:t>PROCESO ATENCIÓN AL CLIENTE</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2%</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5,67%</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19,93%</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18,73%</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207158318"/>
                  </a:ext>
                </a:extLst>
              </a:tr>
              <a:tr h="791182">
                <a:tc>
                  <a:txBody>
                    <a:bodyPr/>
                    <a:lstStyle/>
                    <a:p>
                      <a:pPr algn="ctr" fontAlgn="b"/>
                      <a:r>
                        <a:rPr lang="es-CO" sz="1400" u="none" strike="noStrike">
                          <a:effectLst/>
                        </a:rPr>
                        <a:t>DEMANDA DE SERVICIOS VIRTUALES META 5% </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420111587"/>
                  </a:ext>
                </a:extLst>
              </a:tr>
            </a:tbl>
          </a:graphicData>
        </a:graphic>
      </p:graphicFrame>
    </p:spTree>
    <p:extLst>
      <p:ext uri="{BB962C8B-B14F-4D97-AF65-F5344CB8AC3E}">
        <p14:creationId xmlns:p14="http://schemas.microsoft.com/office/powerpoint/2010/main" val="38145195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2 Subtítulo"/>
          <p:cNvSpPr>
            <a:spLocks/>
          </p:cNvSpPr>
          <p:nvPr/>
        </p:nvSpPr>
        <p:spPr bwMode="auto">
          <a:xfrm>
            <a:off x="107504" y="-819472"/>
            <a:ext cx="8824482" cy="2808312"/>
          </a:xfrm>
          <a:prstGeom prst="rect">
            <a:avLst/>
          </a:prstGeom>
          <a:noFill/>
          <a:ln w="9525">
            <a:noFill/>
            <a:miter lim="800000"/>
            <a:headEnd/>
            <a:tailEnd/>
          </a:ln>
        </p:spPr>
        <p:txBody>
          <a:bodyPr anchor="ctr"/>
          <a:lstStyle/>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r>
              <a:rPr lang="es-ES" sz="2800" b="1" dirty="0">
                <a:solidFill>
                  <a:srgbClr val="FF0000"/>
                </a:solidFill>
                <a:latin typeface="Arial" pitchFamily="34" charset="0"/>
                <a:ea typeface="Tahoma" pitchFamily="34" charset="0"/>
                <a:cs typeface="Arial" pitchFamily="34" charset="0"/>
              </a:rPr>
              <a:t>CONCLUSIONES</a:t>
            </a:r>
          </a:p>
          <a:p>
            <a:pPr marL="342900" indent="-342900" algn="ctr"/>
            <a:endParaRPr lang="es-ES" sz="2400" dirty="0">
              <a:solidFill>
                <a:srgbClr val="FF9933"/>
              </a:solidFill>
              <a:latin typeface="Arial" pitchFamily="34" charset="0"/>
              <a:ea typeface="Tahoma" pitchFamily="34" charset="0"/>
              <a:cs typeface="Arial" pitchFamily="34" charset="0"/>
            </a:endParaRPr>
          </a:p>
        </p:txBody>
      </p:sp>
      <p:sp>
        <p:nvSpPr>
          <p:cNvPr id="6" name="2 Subtítulo"/>
          <p:cNvSpPr>
            <a:spLocks/>
          </p:cNvSpPr>
          <p:nvPr/>
        </p:nvSpPr>
        <p:spPr bwMode="auto">
          <a:xfrm>
            <a:off x="107504" y="3645023"/>
            <a:ext cx="8824482" cy="2822847"/>
          </a:xfrm>
          <a:prstGeom prst="rect">
            <a:avLst/>
          </a:prstGeom>
          <a:noFill/>
          <a:ln w="9525">
            <a:noFill/>
            <a:miter lim="800000"/>
            <a:headEnd/>
            <a:tailEnd/>
          </a:ln>
        </p:spPr>
        <p:txBody>
          <a:bodyPr anchor="ctr"/>
          <a:lstStyle/>
          <a:p>
            <a:pPr marL="285750" indent="-285750" algn="just">
              <a:buFont typeface="Arial" pitchFamily="34" charset="0"/>
              <a:buChar char="•"/>
            </a:pPr>
            <a:endParaRPr lang="es-ES" b="1" dirty="0"/>
          </a:p>
        </p:txBody>
      </p:sp>
      <p:sp>
        <p:nvSpPr>
          <p:cNvPr id="7" name="2 Subtítulo"/>
          <p:cNvSpPr>
            <a:spLocks/>
          </p:cNvSpPr>
          <p:nvPr/>
        </p:nvSpPr>
        <p:spPr bwMode="auto">
          <a:xfrm>
            <a:off x="107504" y="1260596"/>
            <a:ext cx="8824482" cy="5120732"/>
          </a:xfrm>
          <a:prstGeom prst="rect">
            <a:avLst/>
          </a:prstGeom>
          <a:noFill/>
          <a:ln w="9525">
            <a:noFill/>
            <a:miter lim="800000"/>
            <a:headEnd/>
            <a:tailEnd/>
          </a:ln>
        </p:spPr>
        <p:txBody>
          <a:bodyPr anchor="ctr"/>
          <a:lstStyle/>
          <a:p>
            <a:pPr marL="342900" indent="-342900" algn="just">
              <a:buFont typeface="Arial" pitchFamily="34" charset="0"/>
              <a:buChar char="•"/>
            </a:pPr>
            <a:r>
              <a:rPr lang="es-CO" sz="2000" b="1" dirty="0"/>
              <a:t>En cuanto al indicador de demandas de servicios virtuales, en la vigencia 2018 se obtuvo un porcentaje de 2%, incumpliendo la meta de 5%, debido a que el indicador era nuevo, y se estaba ajustando de acuerdo a las necesidades de las partes interesadas.</a:t>
            </a:r>
          </a:p>
          <a:p>
            <a:pPr marL="342900" indent="-342900" algn="just">
              <a:buFont typeface="Arial" pitchFamily="34" charset="0"/>
              <a:buChar char="•"/>
            </a:pPr>
            <a:endParaRPr lang="es-CO" sz="2000" b="1" dirty="0"/>
          </a:p>
          <a:p>
            <a:pPr marL="342900" indent="-342900" algn="just">
              <a:buFont typeface="Arial" pitchFamily="34" charset="0"/>
              <a:buChar char="•"/>
            </a:pPr>
            <a:r>
              <a:rPr lang="es-CO" sz="2000" b="1" dirty="0"/>
              <a:t>En la vigencia 2019 se cumple la meta con un porcentaje de 5,67%, debido a que las partes interesadas hacen mayor uso de los servicios virtuales de la entidad con relación a los tramites del registro público.</a:t>
            </a:r>
          </a:p>
          <a:p>
            <a:pPr marL="342900" indent="-342900" algn="just">
              <a:buFont typeface="Arial" pitchFamily="34" charset="0"/>
              <a:buChar char="•"/>
            </a:pPr>
            <a:r>
              <a:rPr lang="es-CO" sz="2000" b="1" dirty="0"/>
              <a:t>En la vigencia 2020 se sobrepasa la meta con un porcentaje de 19,93%, debido a la emergencia sanitaria covid 19 y la promoción de los servicios virtuales por parte de la entidad. Hasta junio de 2021, se mantiene con un porcentaje de 18,73. Por los aspectos anteriormente mencionados, las partes interesadas hacen uso de la virtualidad en los servicios relacionados con los tramites del registro de manera significativa, logrando así, en dos años consecutivos  la cultura de la virtualidad en nuestros empresarios.</a:t>
            </a:r>
          </a:p>
        </p:txBody>
      </p:sp>
      <p:pic>
        <p:nvPicPr>
          <p:cNvPr id="5" name="Picture 49">
            <a:extLst>
              <a:ext uri="{FF2B5EF4-FFF2-40B4-BE49-F238E27FC236}">
                <a16:creationId xmlns:a16="http://schemas.microsoft.com/office/drawing/2014/main" id="{46888348-D792-F24E-AE99-D1D7E581E07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442" y="0"/>
            <a:ext cx="971600" cy="643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50648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A1BA3723-CA28-4A56-9DCF-90A63BBB4AC5}" type="slidenum">
              <a:rPr lang="es-ES" sz="1000">
                <a:solidFill>
                  <a:schemeClr val="bg1"/>
                </a:solidFill>
              </a:rPr>
              <a:pPr/>
              <a:t>3</a:t>
            </a:fld>
            <a:endParaRPr lang="es-ES" sz="1000" dirty="0">
              <a:solidFill>
                <a:schemeClr val="bg1"/>
              </a:solidFill>
            </a:endParaRPr>
          </a:p>
        </p:txBody>
      </p:sp>
      <p:sp>
        <p:nvSpPr>
          <p:cNvPr id="4098" name="2 Subtítulo"/>
          <p:cNvSpPr>
            <a:spLocks/>
          </p:cNvSpPr>
          <p:nvPr/>
        </p:nvSpPr>
        <p:spPr bwMode="auto">
          <a:xfrm>
            <a:off x="214282" y="1988840"/>
            <a:ext cx="8715436" cy="3357586"/>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a:solidFill>
                  <a:srgbClr val="FF0000"/>
                </a:solidFill>
                <a:latin typeface="Arial Black" pitchFamily="34" charset="0"/>
                <a:cs typeface="+mn-cs"/>
              </a:rPr>
              <a:t>ADECUACIÓN DE LA MISIÓN, VISIÓN, POLÍTICA DE CALIDAD Y OBJETIVOS DE CALIDAD</a:t>
            </a:r>
            <a:endParaRPr lang="es-MX" sz="3600" dirty="0">
              <a:solidFill>
                <a:srgbClr val="FF0000"/>
              </a:solidFill>
              <a:latin typeface="Arial Black" pitchFamily="34" charset="0"/>
              <a:cs typeface="+mn-cs"/>
            </a:endParaRPr>
          </a:p>
        </p:txBody>
      </p:sp>
      <p:pic>
        <p:nvPicPr>
          <p:cNvPr id="5" name="Picture 49">
            <a:extLst>
              <a:ext uri="{FF2B5EF4-FFF2-40B4-BE49-F238E27FC236}">
                <a16:creationId xmlns:a16="http://schemas.microsoft.com/office/drawing/2014/main" id="{58B07898-9E92-0647-ADAC-F8F59DD541C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1641" y="554941"/>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5">
            <a:extLst>
              <a:ext uri="{FF2B5EF4-FFF2-40B4-BE49-F238E27FC236}">
                <a16:creationId xmlns:a16="http://schemas.microsoft.com/office/drawing/2014/main" id="{9093CF50-AC87-456A-897F-B10D59D1D226}"/>
              </a:ext>
            </a:extLst>
          </p:cNvPr>
          <p:cNvPicPr>
            <a:picLocks noChangeAspect="1"/>
          </p:cNvPicPr>
          <p:nvPr/>
        </p:nvPicPr>
        <p:blipFill>
          <a:blip r:embed="rId4"/>
          <a:stretch>
            <a:fillRect/>
          </a:stretch>
        </p:blipFill>
        <p:spPr>
          <a:xfrm>
            <a:off x="7236296" y="554940"/>
            <a:ext cx="936104" cy="1049171"/>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2 Subtítulo"/>
          <p:cNvSpPr>
            <a:spLocks/>
          </p:cNvSpPr>
          <p:nvPr/>
        </p:nvSpPr>
        <p:spPr bwMode="auto">
          <a:xfrm>
            <a:off x="684213" y="2060575"/>
            <a:ext cx="7920037" cy="2087563"/>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a:solidFill>
                  <a:srgbClr val="C00000"/>
                </a:solidFill>
                <a:latin typeface="Arial Black" pitchFamily="34" charset="0"/>
                <a:cs typeface="+mn-cs"/>
              </a:rPr>
              <a:t>4.2 LOGRO DE LOS OBJETIVOS DE LA CALIDAD</a:t>
            </a:r>
            <a:endParaRPr lang="es-MX" sz="3600" dirty="0">
              <a:solidFill>
                <a:srgbClr val="C00000"/>
              </a:solidFill>
              <a:latin typeface="Arial Black" pitchFamily="34" charset="0"/>
              <a:cs typeface="+mn-cs"/>
            </a:endParaRPr>
          </a:p>
        </p:txBody>
      </p:sp>
      <p:pic>
        <p:nvPicPr>
          <p:cNvPr id="2" name="Imagen 1"/>
          <p:cNvPicPr>
            <a:picLocks noChangeAspect="1"/>
          </p:cNvPicPr>
          <p:nvPr/>
        </p:nvPicPr>
        <p:blipFill>
          <a:blip r:embed="rId2"/>
          <a:stretch>
            <a:fillRect/>
          </a:stretch>
        </p:blipFill>
        <p:spPr>
          <a:xfrm>
            <a:off x="2915816" y="3688928"/>
            <a:ext cx="3022600" cy="2692400"/>
          </a:xfrm>
          <a:prstGeom prst="rect">
            <a:avLst/>
          </a:prstGeom>
        </p:spPr>
      </p:pic>
      <p:pic>
        <p:nvPicPr>
          <p:cNvPr id="6" name="Picture 49">
            <a:extLst>
              <a:ext uri="{FF2B5EF4-FFF2-40B4-BE49-F238E27FC236}">
                <a16:creationId xmlns:a16="http://schemas.microsoft.com/office/drawing/2014/main" id="{722ADD0A-F01A-664A-9678-2975FA4790D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1758348"/>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9">
            <a:extLst>
              <a:ext uri="{FF2B5EF4-FFF2-40B4-BE49-F238E27FC236}">
                <a16:creationId xmlns:a16="http://schemas.microsoft.com/office/drawing/2014/main" id="{722ADD0A-F01A-664A-9678-2975FA4790D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a 2">
            <a:extLst>
              <a:ext uri="{FF2B5EF4-FFF2-40B4-BE49-F238E27FC236}">
                <a16:creationId xmlns:a16="http://schemas.microsoft.com/office/drawing/2014/main" id="{AE7FFFD5-DB91-4410-BE4A-D109BE4F3471}"/>
              </a:ext>
            </a:extLst>
          </p:cNvPr>
          <p:cNvGraphicFramePr>
            <a:graphicFrameLocks noGrp="1"/>
          </p:cNvGraphicFramePr>
          <p:nvPr/>
        </p:nvGraphicFramePr>
        <p:xfrm>
          <a:off x="1043608" y="3573017"/>
          <a:ext cx="7343558" cy="3024336"/>
        </p:xfrm>
        <a:graphic>
          <a:graphicData uri="http://schemas.openxmlformats.org/drawingml/2006/table">
            <a:tbl>
              <a:tblPr>
                <a:tableStyleId>{5C22544A-7EE6-4342-B048-85BDC9FD1C3A}</a:tableStyleId>
              </a:tblPr>
              <a:tblGrid>
                <a:gridCol w="2219276">
                  <a:extLst>
                    <a:ext uri="{9D8B030D-6E8A-4147-A177-3AD203B41FA5}">
                      <a16:colId xmlns:a16="http://schemas.microsoft.com/office/drawing/2014/main" val="3280240925"/>
                    </a:ext>
                  </a:extLst>
                </a:gridCol>
                <a:gridCol w="922620">
                  <a:extLst>
                    <a:ext uri="{9D8B030D-6E8A-4147-A177-3AD203B41FA5}">
                      <a16:colId xmlns:a16="http://schemas.microsoft.com/office/drawing/2014/main" val="1779722397"/>
                    </a:ext>
                  </a:extLst>
                </a:gridCol>
                <a:gridCol w="997427">
                  <a:extLst>
                    <a:ext uri="{9D8B030D-6E8A-4147-A177-3AD203B41FA5}">
                      <a16:colId xmlns:a16="http://schemas.microsoft.com/office/drawing/2014/main" val="1580504610"/>
                    </a:ext>
                  </a:extLst>
                </a:gridCol>
                <a:gridCol w="1633287">
                  <a:extLst>
                    <a:ext uri="{9D8B030D-6E8A-4147-A177-3AD203B41FA5}">
                      <a16:colId xmlns:a16="http://schemas.microsoft.com/office/drawing/2014/main" val="2400301802"/>
                    </a:ext>
                  </a:extLst>
                </a:gridCol>
                <a:gridCol w="1570948">
                  <a:extLst>
                    <a:ext uri="{9D8B030D-6E8A-4147-A177-3AD203B41FA5}">
                      <a16:colId xmlns:a16="http://schemas.microsoft.com/office/drawing/2014/main" val="1942142885"/>
                    </a:ext>
                  </a:extLst>
                </a:gridCol>
              </a:tblGrid>
              <a:tr h="216024">
                <a:tc>
                  <a:txBody>
                    <a:bodyPr/>
                    <a:lstStyle/>
                    <a:p>
                      <a:pPr algn="ctr" fontAlgn="b"/>
                      <a:r>
                        <a:rPr lang="es-CO" sz="1400" u="none" strike="noStrike">
                          <a:effectLst/>
                        </a:rPr>
                        <a:t>OBJETIVOS</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a:effectLst/>
                        </a:rPr>
                        <a:t>AÑO 2018</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2019</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2020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ago-21</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941612672"/>
                  </a:ext>
                </a:extLst>
              </a:tr>
              <a:tr h="432048">
                <a:tc>
                  <a:txBody>
                    <a:bodyPr/>
                    <a:lstStyle/>
                    <a:p>
                      <a:pPr algn="l" fontAlgn="b"/>
                      <a:r>
                        <a:rPr lang="es-ES" sz="1400" u="none" strike="noStrike">
                          <a:effectLst/>
                        </a:rPr>
                        <a:t>1. Mantener el talento humano competente</a:t>
                      </a:r>
                      <a:endParaRPr lang="es-E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35%</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555500634"/>
                  </a:ext>
                </a:extLst>
              </a:tr>
              <a:tr h="864096">
                <a:tc>
                  <a:txBody>
                    <a:bodyPr/>
                    <a:lstStyle/>
                    <a:p>
                      <a:pPr algn="l" fontAlgn="b"/>
                      <a:r>
                        <a:rPr lang="es-ES" sz="1400" u="none" strike="noStrike">
                          <a:effectLst/>
                        </a:rPr>
                        <a:t>2. Mejorar continuamente nuestros procesosy mantener la eficacia del sistema de gestión de la calidad</a:t>
                      </a:r>
                      <a:endParaRPr lang="es-E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50%</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97156129"/>
                  </a:ext>
                </a:extLst>
              </a:tr>
              <a:tr h="432048">
                <a:tc>
                  <a:txBody>
                    <a:bodyPr/>
                    <a:lstStyle/>
                    <a:p>
                      <a:pPr algn="l" fontAlgn="b"/>
                      <a:r>
                        <a:rPr lang="es-ES" sz="1400" u="none" strike="noStrike">
                          <a:effectLst/>
                        </a:rPr>
                        <a:t>3. Liderar un crecimiento Constante</a:t>
                      </a:r>
                      <a:endParaRPr lang="es-E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81,81%</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88,88%</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70%</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053977347"/>
                  </a:ext>
                </a:extLst>
              </a:tr>
              <a:tr h="864096">
                <a:tc>
                  <a:txBody>
                    <a:bodyPr/>
                    <a:lstStyle/>
                    <a:p>
                      <a:pPr algn="l" fontAlgn="b"/>
                      <a:r>
                        <a:rPr lang="es-ES" sz="1400" u="none" strike="noStrike">
                          <a:effectLst/>
                        </a:rPr>
                        <a:t>4. Mantener una alta calificación en cuánto a la satisfacción de nuestros clientes</a:t>
                      </a:r>
                      <a:endParaRPr lang="es-E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50%</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587704275"/>
                  </a:ext>
                </a:extLst>
              </a:tr>
              <a:tr h="216024">
                <a:tc>
                  <a:txBody>
                    <a:bodyPr/>
                    <a:lstStyle/>
                    <a:p>
                      <a:pPr algn="l" fontAlgn="b"/>
                      <a:r>
                        <a:rPr lang="es-CO" sz="1400" u="none" strike="noStrike">
                          <a:effectLst/>
                        </a:rPr>
                        <a:t>Total</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95%</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97,22%</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51%</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895922785"/>
                  </a:ext>
                </a:extLst>
              </a:tr>
            </a:tbl>
          </a:graphicData>
        </a:graphic>
      </p:graphicFrame>
      <p:graphicFrame>
        <p:nvGraphicFramePr>
          <p:cNvPr id="7" name="Gráfico 6">
            <a:extLst>
              <a:ext uri="{FF2B5EF4-FFF2-40B4-BE49-F238E27FC236}">
                <a16:creationId xmlns:a16="http://schemas.microsoft.com/office/drawing/2014/main" id="{00000000-0008-0000-0100-000002000000}"/>
              </a:ext>
            </a:extLst>
          </p:cNvPr>
          <p:cNvGraphicFramePr>
            <a:graphicFrameLocks/>
          </p:cNvGraphicFramePr>
          <p:nvPr/>
        </p:nvGraphicFramePr>
        <p:xfrm>
          <a:off x="1288709" y="168257"/>
          <a:ext cx="6566581" cy="340178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71682408"/>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32</a:t>
            </a:fld>
            <a:endParaRPr lang="es-ES" sz="1000" dirty="0">
              <a:solidFill>
                <a:schemeClr val="bg1"/>
              </a:solidFill>
            </a:endParaRPr>
          </a:p>
        </p:txBody>
      </p:sp>
      <p:sp>
        <p:nvSpPr>
          <p:cNvPr id="34819" name="2 Subtítulo"/>
          <p:cNvSpPr>
            <a:spLocks/>
          </p:cNvSpPr>
          <p:nvPr/>
        </p:nvSpPr>
        <p:spPr bwMode="auto">
          <a:xfrm>
            <a:off x="2051720" y="-99392"/>
            <a:ext cx="6336704" cy="1178167"/>
          </a:xfrm>
          <a:prstGeom prst="rect">
            <a:avLst/>
          </a:prstGeom>
          <a:noFill/>
          <a:ln w="9525">
            <a:noFill/>
            <a:miter lim="800000"/>
            <a:headEnd/>
            <a:tailEnd/>
          </a:ln>
        </p:spPr>
        <p:txBody>
          <a:bodyPr anchor="ctr"/>
          <a:lstStyle/>
          <a:p>
            <a:pPr marL="342900" indent="-342900" algn="ctr"/>
            <a:endParaRPr lang="es-ES" b="1" dirty="0">
              <a:latin typeface="Arial" pitchFamily="34" charset="0"/>
              <a:ea typeface="Tahoma" pitchFamily="34" charset="0"/>
              <a:cs typeface="Arial" pitchFamily="34" charset="0"/>
            </a:endParaRPr>
          </a:p>
          <a:p>
            <a:pPr marL="342900" indent="-342900" algn="ctr"/>
            <a:endParaRPr lang="es-ES" b="1" dirty="0">
              <a:latin typeface="Arial" pitchFamily="34" charset="0"/>
              <a:ea typeface="Tahoma" pitchFamily="34" charset="0"/>
              <a:cs typeface="Arial" pitchFamily="34" charset="0"/>
            </a:endParaRPr>
          </a:p>
          <a:p>
            <a:pPr marL="342900" indent="-342900" algn="ctr"/>
            <a:r>
              <a:rPr lang="es-ES" b="1" dirty="0">
                <a:latin typeface="Arial" pitchFamily="34" charset="0"/>
                <a:ea typeface="Tahoma" pitchFamily="34" charset="0"/>
                <a:cs typeface="Arial" pitchFamily="34" charset="0"/>
              </a:rPr>
              <a:t>OBJETIVO No 1</a:t>
            </a:r>
          </a:p>
          <a:p>
            <a:pPr marL="342900" indent="-342900" algn="ctr"/>
            <a:r>
              <a:rPr lang="es-ES" b="1" dirty="0">
                <a:latin typeface="Arial" pitchFamily="34" charset="0"/>
                <a:ea typeface="Tahoma" pitchFamily="34" charset="0"/>
                <a:cs typeface="Arial" pitchFamily="34" charset="0"/>
              </a:rPr>
              <a:t>Mantener el talento humano competente</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3" name="CuadroTexto 2"/>
          <p:cNvSpPr txBox="1"/>
          <p:nvPr/>
        </p:nvSpPr>
        <p:spPr>
          <a:xfrm>
            <a:off x="508583" y="6209994"/>
            <a:ext cx="8527913" cy="584775"/>
          </a:xfrm>
          <a:prstGeom prst="rect">
            <a:avLst/>
          </a:prstGeom>
          <a:noFill/>
        </p:spPr>
        <p:txBody>
          <a:bodyPr wrap="square" rtlCol="0">
            <a:spAutoFit/>
          </a:bodyPr>
          <a:lstStyle/>
          <a:p>
            <a:r>
              <a:rPr lang="es-ES_tradnl" sz="1600" dirty="0"/>
              <a:t>Nivel de cumplimiento: se cumplió la actividad No 1 y parte de la 3, para un avance del 35%, las 2 actividades pendientes, se cumplirán en los meses  de noviembre y diciembre.</a:t>
            </a:r>
          </a:p>
        </p:txBody>
      </p:sp>
      <p:pic>
        <p:nvPicPr>
          <p:cNvPr id="7" name="Picture 49">
            <a:extLst>
              <a:ext uri="{FF2B5EF4-FFF2-40B4-BE49-F238E27FC236}">
                <a16:creationId xmlns:a16="http://schemas.microsoft.com/office/drawing/2014/main" id="{3B593BAD-E977-4C44-A5C0-8E94F3D7F77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8458" y="80822"/>
            <a:ext cx="941334" cy="623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a 1"/>
          <p:cNvGraphicFramePr>
            <a:graphicFrameLocks noGrp="1"/>
          </p:cNvGraphicFramePr>
          <p:nvPr/>
        </p:nvGraphicFramePr>
        <p:xfrm>
          <a:off x="508583" y="924873"/>
          <a:ext cx="8124425" cy="5286142"/>
        </p:xfrm>
        <a:graphic>
          <a:graphicData uri="http://schemas.openxmlformats.org/drawingml/2006/table">
            <a:tbl>
              <a:tblPr>
                <a:tableStyleId>{5C22544A-7EE6-4342-B048-85BDC9FD1C3A}</a:tableStyleId>
              </a:tblPr>
              <a:tblGrid>
                <a:gridCol w="701625">
                  <a:extLst>
                    <a:ext uri="{9D8B030D-6E8A-4147-A177-3AD203B41FA5}">
                      <a16:colId xmlns:a16="http://schemas.microsoft.com/office/drawing/2014/main" val="20000"/>
                    </a:ext>
                  </a:extLst>
                </a:gridCol>
                <a:gridCol w="1530023">
                  <a:extLst>
                    <a:ext uri="{9D8B030D-6E8A-4147-A177-3AD203B41FA5}">
                      <a16:colId xmlns:a16="http://schemas.microsoft.com/office/drawing/2014/main" val="20001"/>
                    </a:ext>
                  </a:extLst>
                </a:gridCol>
                <a:gridCol w="848071">
                  <a:extLst>
                    <a:ext uri="{9D8B030D-6E8A-4147-A177-3AD203B41FA5}">
                      <a16:colId xmlns:a16="http://schemas.microsoft.com/office/drawing/2014/main" val="20002"/>
                    </a:ext>
                  </a:extLst>
                </a:gridCol>
                <a:gridCol w="1171561">
                  <a:extLst>
                    <a:ext uri="{9D8B030D-6E8A-4147-A177-3AD203B41FA5}">
                      <a16:colId xmlns:a16="http://schemas.microsoft.com/office/drawing/2014/main" val="20003"/>
                    </a:ext>
                  </a:extLst>
                </a:gridCol>
                <a:gridCol w="1250248">
                  <a:extLst>
                    <a:ext uri="{9D8B030D-6E8A-4147-A177-3AD203B41FA5}">
                      <a16:colId xmlns:a16="http://schemas.microsoft.com/office/drawing/2014/main" val="20004"/>
                    </a:ext>
                  </a:extLst>
                </a:gridCol>
                <a:gridCol w="2622897">
                  <a:extLst>
                    <a:ext uri="{9D8B030D-6E8A-4147-A177-3AD203B41FA5}">
                      <a16:colId xmlns:a16="http://schemas.microsoft.com/office/drawing/2014/main" val="20005"/>
                    </a:ext>
                  </a:extLst>
                </a:gridCol>
              </a:tblGrid>
              <a:tr h="643183">
                <a:tc>
                  <a:txBody>
                    <a:bodyPr/>
                    <a:lstStyle/>
                    <a:p>
                      <a:pPr algn="ctr" fontAlgn="ctr"/>
                      <a:r>
                        <a:rPr lang="en-US" sz="1100" u="none" strike="noStrike" dirty="0">
                          <a:effectLst/>
                        </a:rPr>
                        <a:t>1</a:t>
                      </a:r>
                      <a:endParaRPr lang="en-US" sz="1100" b="0" i="0" u="none" strike="noStrike" dirty="0">
                        <a:effectLst/>
                        <a:latin typeface="Arial" panose="020B0604020202020204" pitchFamily="34" charset="0"/>
                      </a:endParaRPr>
                    </a:p>
                  </a:txBody>
                  <a:tcPr marL="6152" marR="6152" marT="6152" marB="0" anchor="ctr"/>
                </a:tc>
                <a:tc>
                  <a:txBody>
                    <a:bodyPr/>
                    <a:lstStyle/>
                    <a:p>
                      <a:pPr algn="l" fontAlgn="ctr"/>
                      <a:r>
                        <a:rPr lang="en-US" sz="1100" u="none" strike="noStrike" dirty="0">
                          <a:effectLst/>
                        </a:rPr>
                        <a:t>Actualizaciar Organigrama</a:t>
                      </a:r>
                      <a:endParaRPr lang="en-US" sz="1100" b="0" i="0" u="none" strike="noStrike" dirty="0">
                        <a:effectLst/>
                        <a:latin typeface="Arial" panose="020B0604020202020204" pitchFamily="34" charset="0"/>
                      </a:endParaRPr>
                    </a:p>
                  </a:txBody>
                  <a:tcPr marL="6152" marR="6152" marT="6152" marB="0" anchor="ctr"/>
                </a:tc>
                <a:tc>
                  <a:txBody>
                    <a:bodyPr/>
                    <a:lstStyle/>
                    <a:p>
                      <a:pPr algn="l" fontAlgn="ctr"/>
                      <a:r>
                        <a:rPr lang="en-US" sz="1100" u="none" strike="noStrike" dirty="0">
                          <a:effectLst/>
                        </a:rPr>
                        <a:t>15 de abril  de 2021</a:t>
                      </a:r>
                      <a:endParaRPr lang="en-US" sz="1100" b="0" i="0" u="none" strike="noStrike" dirty="0">
                        <a:effectLst/>
                        <a:latin typeface="Arial" panose="020B0604020202020204" pitchFamily="34" charset="0"/>
                      </a:endParaRPr>
                    </a:p>
                  </a:txBody>
                  <a:tcPr marL="6152" marR="6152" marT="6152" marB="0" anchor="ctr"/>
                </a:tc>
                <a:tc>
                  <a:txBody>
                    <a:bodyPr/>
                    <a:lstStyle/>
                    <a:p>
                      <a:pPr algn="ctr" fontAlgn="ctr"/>
                      <a:r>
                        <a:rPr lang="es-CO" sz="1100" u="none" strike="noStrike" dirty="0">
                          <a:effectLst/>
                        </a:rPr>
                        <a:t>06 de mayo de 2021</a:t>
                      </a:r>
                      <a:endParaRPr lang="es-CO" sz="1100" b="0" i="0" u="none" strike="noStrike" dirty="0">
                        <a:effectLst/>
                        <a:latin typeface="Arial" panose="020B0604020202020204" pitchFamily="34" charset="0"/>
                      </a:endParaRPr>
                    </a:p>
                  </a:txBody>
                  <a:tcPr marL="6152" marR="6152" marT="6152" marB="0" anchor="ctr"/>
                </a:tc>
                <a:tc>
                  <a:txBody>
                    <a:bodyPr/>
                    <a:lstStyle/>
                    <a:p>
                      <a:pPr algn="l" fontAlgn="ctr"/>
                      <a:r>
                        <a:rPr lang="es-CO" sz="1100" u="none" strike="noStrike">
                          <a:effectLst/>
                        </a:rPr>
                        <a:t>Jefe administrativa y financiera- presidencia Ejecutiva</a:t>
                      </a:r>
                      <a:endParaRPr lang="es-CO" sz="1100" b="0" i="0" u="none" strike="noStrike">
                        <a:effectLst/>
                        <a:latin typeface="Arial" panose="020B0604020202020204" pitchFamily="34" charset="0"/>
                      </a:endParaRPr>
                    </a:p>
                  </a:txBody>
                  <a:tcPr marL="6152" marR="6152" marT="6152" marB="0" anchor="ctr"/>
                </a:tc>
                <a:tc>
                  <a:txBody>
                    <a:bodyPr/>
                    <a:lstStyle/>
                    <a:p>
                      <a:pPr algn="l" fontAlgn="ctr"/>
                      <a:r>
                        <a:rPr lang="es-CO" sz="1100" u="none" strike="noStrike">
                          <a:effectLst/>
                        </a:rPr>
                        <a:t>Se actualizó el organigrama mediante acta de presidencia ejecutiva No. 023 del 06 de mayo de 2021</a:t>
                      </a:r>
                      <a:endParaRPr lang="es-CO" sz="1100" b="0" i="0" u="none" strike="noStrike">
                        <a:effectLst/>
                        <a:latin typeface="Arial" panose="020B0604020202020204" pitchFamily="34" charset="0"/>
                      </a:endParaRPr>
                    </a:p>
                  </a:txBody>
                  <a:tcPr marL="6152" marR="6152" marT="6152" marB="0" anchor="ctr"/>
                </a:tc>
                <a:extLst>
                  <a:ext uri="{0D108BD9-81ED-4DB2-BD59-A6C34878D82A}">
                    <a16:rowId xmlns:a16="http://schemas.microsoft.com/office/drawing/2014/main" val="10000"/>
                  </a:ext>
                </a:extLst>
              </a:tr>
              <a:tr h="372369">
                <a:tc gridSpan="6">
                  <a:txBody>
                    <a:bodyPr/>
                    <a:lstStyle/>
                    <a:p>
                      <a:pPr algn="ctr" fontAlgn="ctr"/>
                      <a:r>
                        <a:rPr lang="es-CO" sz="1100" u="none" strike="noStrike" dirty="0">
                          <a:effectLst/>
                        </a:rPr>
                        <a:t>MEJORAR LA COMPETENCIA DE FUNCIONARIOS </a:t>
                      </a:r>
                      <a:br>
                        <a:rPr lang="es-CO" sz="1100" u="none" strike="noStrike" dirty="0">
                          <a:effectLst/>
                        </a:rPr>
                      </a:br>
                      <a:endParaRPr lang="es-CO" sz="1100" b="0" i="0" u="none" strike="noStrike" dirty="0">
                        <a:effectLst/>
                        <a:latin typeface="Arial" panose="020B0604020202020204" pitchFamily="34" charset="0"/>
                      </a:endParaRPr>
                    </a:p>
                  </a:txBody>
                  <a:tcPr marL="6152" marR="6152" marT="6152"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1777215">
                <a:tc>
                  <a:txBody>
                    <a:bodyPr/>
                    <a:lstStyle/>
                    <a:p>
                      <a:pPr algn="ctr" fontAlgn="ctr"/>
                      <a:r>
                        <a:rPr lang="en-US" sz="1100" u="none" strike="noStrike">
                          <a:effectLst/>
                        </a:rPr>
                        <a:t>2</a:t>
                      </a:r>
                      <a:endParaRPr lang="en-US" sz="1100" b="0" i="0" u="none" strike="noStrike">
                        <a:effectLst/>
                        <a:latin typeface="Arial" panose="020B0604020202020204" pitchFamily="34" charset="0"/>
                      </a:endParaRPr>
                    </a:p>
                  </a:txBody>
                  <a:tcPr marL="6152" marR="6152" marT="6152" marB="0" anchor="ctr"/>
                </a:tc>
                <a:tc>
                  <a:txBody>
                    <a:bodyPr/>
                    <a:lstStyle/>
                    <a:p>
                      <a:pPr algn="l" fontAlgn="ctr"/>
                      <a:r>
                        <a:rPr lang="es-CO" sz="1100" u="none" strike="noStrike">
                          <a:effectLst/>
                        </a:rPr>
                        <a:t>Realizar seguimiento por medio de la evaluación de desempeño </a:t>
                      </a:r>
                      <a:endParaRPr lang="es-CO" sz="1100" b="0" i="0" u="none" strike="noStrike">
                        <a:effectLst/>
                        <a:latin typeface="Arial" panose="020B0604020202020204" pitchFamily="34" charset="0"/>
                      </a:endParaRPr>
                    </a:p>
                  </a:txBody>
                  <a:tcPr marL="6152" marR="6152" marT="6152" marB="0" anchor="ctr"/>
                </a:tc>
                <a:tc>
                  <a:txBody>
                    <a:bodyPr/>
                    <a:lstStyle/>
                    <a:p>
                      <a:pPr algn="l" fontAlgn="ctr"/>
                      <a:r>
                        <a:rPr lang="en-US" sz="1100" u="none" strike="noStrike" dirty="0">
                          <a:effectLst/>
                        </a:rPr>
                        <a:t>15 de noviembre de 2021</a:t>
                      </a:r>
                      <a:endParaRPr lang="en-US" sz="1100" b="0" i="0" u="none" strike="noStrike" dirty="0">
                        <a:effectLst/>
                        <a:latin typeface="Arial" panose="020B0604020202020204" pitchFamily="34" charset="0"/>
                      </a:endParaRPr>
                    </a:p>
                  </a:txBody>
                  <a:tcPr marL="6152" marR="6152" marT="6152" marB="0" anchor="ctr"/>
                </a:tc>
                <a:tc>
                  <a:txBody>
                    <a:bodyPr/>
                    <a:lstStyle/>
                    <a:p>
                      <a:pPr algn="ctr" fontAlgn="ctr"/>
                      <a:r>
                        <a:rPr lang="en-US" sz="1100" u="none" strike="noStrike" dirty="0">
                          <a:effectLst/>
                        </a:rPr>
                        <a:t>15 de diciembre de 2021</a:t>
                      </a:r>
                      <a:endParaRPr lang="en-US" sz="1100" b="0" i="0" u="none" strike="noStrike" dirty="0">
                        <a:effectLst/>
                        <a:latin typeface="Arial" panose="020B0604020202020204" pitchFamily="34" charset="0"/>
                      </a:endParaRPr>
                    </a:p>
                  </a:txBody>
                  <a:tcPr marL="6152" marR="6152" marT="6152" marB="0" anchor="ctr"/>
                </a:tc>
                <a:tc>
                  <a:txBody>
                    <a:bodyPr/>
                    <a:lstStyle/>
                    <a:p>
                      <a:pPr algn="l" fontAlgn="ctr"/>
                      <a:r>
                        <a:rPr lang="es-CO" sz="1100" u="none" strike="noStrike" dirty="0">
                          <a:effectLst/>
                        </a:rPr>
                        <a:t>Jefe administrativa y financiera y jefes de departamento, lideres de proceso</a:t>
                      </a:r>
                      <a:endParaRPr lang="es-CO" sz="1100" b="0" i="0" u="none" strike="noStrike" dirty="0">
                        <a:effectLst/>
                        <a:latin typeface="Arial" panose="020B0604020202020204" pitchFamily="34" charset="0"/>
                      </a:endParaRPr>
                    </a:p>
                  </a:txBody>
                  <a:tcPr marL="6152" marR="6152" marT="6152" marB="0" anchor="ctr"/>
                </a:tc>
                <a:tc>
                  <a:txBody>
                    <a:bodyPr/>
                    <a:lstStyle/>
                    <a:p>
                      <a:pPr algn="l" fontAlgn="ctr"/>
                      <a:r>
                        <a:rPr lang="es-CO" sz="1100" u="none" strike="noStrike" dirty="0">
                          <a:effectLst/>
                        </a:rPr>
                        <a:t>Esta pendiente por realizar el seguimiento de evaluaciones de desempeño de 2 funcionarios, que están cursando el  Técnico en Asistencia Administrativa Gerencial.</a:t>
                      </a:r>
                      <a:endParaRPr lang="es-CO" sz="1100" b="0" i="0" u="none" strike="noStrike" dirty="0">
                        <a:effectLst/>
                        <a:latin typeface="Arial" panose="020B0604020202020204" pitchFamily="34" charset="0"/>
                      </a:endParaRPr>
                    </a:p>
                  </a:txBody>
                  <a:tcPr marL="6152" marR="6152" marT="6152" marB="0" anchor="ctr"/>
                </a:tc>
                <a:extLst>
                  <a:ext uri="{0D108BD9-81ED-4DB2-BD59-A6C34878D82A}">
                    <a16:rowId xmlns:a16="http://schemas.microsoft.com/office/drawing/2014/main" val="10002"/>
                  </a:ext>
                </a:extLst>
              </a:tr>
              <a:tr h="1387404">
                <a:tc>
                  <a:txBody>
                    <a:bodyPr/>
                    <a:lstStyle/>
                    <a:p>
                      <a:pPr algn="ctr" fontAlgn="ctr"/>
                      <a:r>
                        <a:rPr lang="en-US" sz="1100" u="none" strike="noStrike">
                          <a:effectLst/>
                        </a:rPr>
                        <a:t>3</a:t>
                      </a:r>
                      <a:endParaRPr lang="en-US" sz="1100" b="0" i="0" u="none" strike="noStrike">
                        <a:effectLst/>
                        <a:latin typeface="Arial" panose="020B0604020202020204" pitchFamily="34" charset="0"/>
                      </a:endParaRPr>
                    </a:p>
                  </a:txBody>
                  <a:tcPr marL="6152" marR="6152" marT="6152" marB="0" anchor="ctr"/>
                </a:tc>
                <a:tc>
                  <a:txBody>
                    <a:bodyPr/>
                    <a:lstStyle/>
                    <a:p>
                      <a:pPr algn="l" fontAlgn="ctr"/>
                      <a:r>
                        <a:rPr lang="es-CO" sz="1100" u="none" strike="noStrike">
                          <a:effectLst/>
                        </a:rPr>
                        <a:t>Verificar que los  funcionarios que fueron matriculados en los técnicos el 10 de septiembre de la vigencia 2020 y en el mes de abril de 2021, culminen satisfactoriamente su proceso educativo, para que mejoren sus competencias:</a:t>
                      </a:r>
                      <a:endParaRPr lang="es-CO" sz="1100" b="0" i="0" u="none" strike="noStrike">
                        <a:effectLst/>
                        <a:latin typeface="Arial" panose="020B0604020202020204" pitchFamily="34" charset="0"/>
                      </a:endParaRPr>
                    </a:p>
                  </a:txBody>
                  <a:tcPr marL="6152" marR="6152" marT="6152" marB="0" anchor="ctr"/>
                </a:tc>
                <a:tc>
                  <a:txBody>
                    <a:bodyPr/>
                    <a:lstStyle/>
                    <a:p>
                      <a:pPr algn="l" fontAlgn="ctr"/>
                      <a:r>
                        <a:rPr lang="en-US" sz="1100" u="none" strike="noStrike" dirty="0">
                          <a:effectLst/>
                        </a:rPr>
                        <a:t>05 de noviembre de 2021</a:t>
                      </a:r>
                      <a:endParaRPr lang="en-US" sz="1100" b="0" i="0" u="none" strike="noStrike" dirty="0">
                        <a:effectLst/>
                        <a:latin typeface="Arial" panose="020B0604020202020204" pitchFamily="34" charset="0"/>
                      </a:endParaRPr>
                    </a:p>
                  </a:txBody>
                  <a:tcPr marL="6152" marR="6152" marT="6152" marB="0" anchor="ctr"/>
                </a:tc>
                <a:tc>
                  <a:txBody>
                    <a:bodyPr/>
                    <a:lstStyle/>
                    <a:p>
                      <a:pPr algn="ctr" fontAlgn="ctr"/>
                      <a:r>
                        <a:rPr lang="en-US" sz="1100" u="none" strike="noStrike" dirty="0">
                          <a:effectLst/>
                        </a:rPr>
                        <a:t>15 de noviembre 2021</a:t>
                      </a:r>
                      <a:endParaRPr lang="en-US" sz="1100" b="0" i="0" u="none" strike="noStrike" dirty="0">
                        <a:effectLst/>
                        <a:latin typeface="Arial" panose="020B0604020202020204" pitchFamily="34" charset="0"/>
                      </a:endParaRPr>
                    </a:p>
                  </a:txBody>
                  <a:tcPr marL="6152" marR="6152" marT="6152" marB="0" anchor="ctr"/>
                </a:tc>
                <a:tc>
                  <a:txBody>
                    <a:bodyPr/>
                    <a:lstStyle/>
                    <a:p>
                      <a:pPr algn="l" fontAlgn="ctr"/>
                      <a:r>
                        <a:rPr lang="en-US" sz="1100" u="none" strike="noStrike" dirty="0">
                          <a:effectLst/>
                        </a:rPr>
                        <a:t>Jefe administrativa y financiera</a:t>
                      </a:r>
                      <a:endParaRPr lang="en-US" sz="1100" b="0" i="0" u="none" strike="noStrike" dirty="0">
                        <a:effectLst/>
                        <a:latin typeface="Arial" panose="020B0604020202020204" pitchFamily="34" charset="0"/>
                      </a:endParaRPr>
                    </a:p>
                  </a:txBody>
                  <a:tcPr marL="6152" marR="6152" marT="6152" marB="0" anchor="ctr"/>
                </a:tc>
                <a:tc>
                  <a:txBody>
                    <a:bodyPr/>
                    <a:lstStyle/>
                    <a:p>
                      <a:pPr algn="l" fontAlgn="ctr"/>
                      <a:r>
                        <a:rPr lang="es-CO" sz="1100" u="none" strike="noStrike" dirty="0">
                          <a:effectLst/>
                        </a:rPr>
                        <a:t>Actualmente, Dos funcionarios están realizando el Técnico en Asistencia Administrativa Gerencial, los funcionarios y sus respectivos cargos son:</a:t>
                      </a:r>
                      <a:br>
                        <a:rPr lang="es-CO" sz="1100" u="none" strike="noStrike" dirty="0">
                          <a:effectLst/>
                        </a:rPr>
                      </a:br>
                      <a:r>
                        <a:rPr lang="es-CO" sz="1100" u="none" strike="noStrike" dirty="0">
                          <a:effectLst/>
                        </a:rPr>
                        <a:t>Apoyo activos fijos: Ángela Viviana Ruano</a:t>
                      </a:r>
                      <a:br>
                        <a:rPr lang="es-CO" sz="1100" u="none" strike="noStrike" dirty="0">
                          <a:effectLst/>
                        </a:rPr>
                      </a:br>
                      <a:r>
                        <a:rPr lang="es-CO" sz="1100" u="none" strike="noStrike" dirty="0">
                          <a:effectLst/>
                        </a:rPr>
                        <a:t>Apoyo a afiliados: María Camila Paredes  </a:t>
                      </a:r>
                      <a:br>
                        <a:rPr lang="es-CO" sz="1100" u="none" strike="noStrike" dirty="0">
                          <a:effectLst/>
                        </a:rPr>
                      </a:br>
                      <a:endParaRPr lang="es-CO" sz="1100" b="0" i="0" u="none" strike="noStrike" dirty="0">
                        <a:effectLst/>
                        <a:latin typeface="Arial" panose="020B0604020202020204" pitchFamily="34" charset="0"/>
                      </a:endParaRPr>
                    </a:p>
                  </a:txBody>
                  <a:tcPr marL="6152" marR="6152" marT="6152" marB="0" anchor="ctr"/>
                </a:tc>
                <a:extLst>
                  <a:ext uri="{0D108BD9-81ED-4DB2-BD59-A6C34878D82A}">
                    <a16:rowId xmlns:a16="http://schemas.microsoft.com/office/drawing/2014/main" val="10003"/>
                  </a:ext>
                </a:extLst>
              </a:tr>
              <a:tr h="643183">
                <a:tc>
                  <a:txBody>
                    <a:bodyPr/>
                    <a:lstStyle/>
                    <a:p>
                      <a:pPr algn="ctr" fontAlgn="ctr"/>
                      <a:r>
                        <a:rPr lang="en-US" sz="1100" u="none" strike="noStrike">
                          <a:effectLst/>
                        </a:rPr>
                        <a:t>4</a:t>
                      </a:r>
                      <a:endParaRPr lang="en-US" sz="1100" b="0" i="0" u="none" strike="noStrike">
                        <a:effectLst/>
                        <a:latin typeface="Arial" panose="020B0604020202020204" pitchFamily="34" charset="0"/>
                      </a:endParaRPr>
                    </a:p>
                  </a:txBody>
                  <a:tcPr marL="6152" marR="6152" marT="6152" marB="0" anchor="ctr"/>
                </a:tc>
                <a:tc>
                  <a:txBody>
                    <a:bodyPr/>
                    <a:lstStyle/>
                    <a:p>
                      <a:pPr algn="l" fontAlgn="ctr"/>
                      <a:r>
                        <a:rPr lang="es-CO" sz="1100" u="none" strike="noStrike">
                          <a:effectLst/>
                        </a:rPr>
                        <a:t>Evaluar la eficacia de las acciones por medio de la evaluación de desempeño</a:t>
                      </a:r>
                      <a:endParaRPr lang="es-CO" sz="1100" b="0" i="0" u="none" strike="noStrike">
                        <a:effectLst/>
                        <a:latin typeface="Arial" panose="020B0604020202020204" pitchFamily="34" charset="0"/>
                      </a:endParaRPr>
                    </a:p>
                  </a:txBody>
                  <a:tcPr marL="6152" marR="6152" marT="6152" marB="0" anchor="ctr"/>
                </a:tc>
                <a:tc>
                  <a:txBody>
                    <a:bodyPr/>
                    <a:lstStyle/>
                    <a:p>
                      <a:pPr algn="l" fontAlgn="ctr"/>
                      <a:r>
                        <a:rPr lang="en-US" sz="1100" u="none" strike="noStrike" dirty="0">
                          <a:effectLst/>
                        </a:rPr>
                        <a:t>01 de diciembre de 2021</a:t>
                      </a:r>
                      <a:endParaRPr lang="en-US" sz="1100" b="0" i="0" u="none" strike="noStrike" dirty="0">
                        <a:effectLst/>
                        <a:latin typeface="Arial" panose="020B0604020202020204" pitchFamily="34" charset="0"/>
                      </a:endParaRPr>
                    </a:p>
                  </a:txBody>
                  <a:tcPr marL="6152" marR="6152" marT="6152" marB="0" anchor="ctr"/>
                </a:tc>
                <a:tc>
                  <a:txBody>
                    <a:bodyPr/>
                    <a:lstStyle/>
                    <a:p>
                      <a:pPr algn="ctr" fontAlgn="ctr"/>
                      <a:r>
                        <a:rPr lang="en-US" sz="1100" u="none" strike="noStrike" dirty="0">
                          <a:effectLst/>
                        </a:rPr>
                        <a:t>20 de diciembre de 2021</a:t>
                      </a:r>
                      <a:endParaRPr lang="en-US" sz="1100" b="0" i="0" u="none" strike="noStrike" dirty="0">
                        <a:effectLst/>
                        <a:latin typeface="Arial" panose="020B0604020202020204" pitchFamily="34" charset="0"/>
                      </a:endParaRPr>
                    </a:p>
                  </a:txBody>
                  <a:tcPr marL="6152" marR="6152" marT="6152" marB="0" anchor="ctr"/>
                </a:tc>
                <a:tc>
                  <a:txBody>
                    <a:bodyPr/>
                    <a:lstStyle/>
                    <a:p>
                      <a:pPr algn="l" fontAlgn="ctr"/>
                      <a:r>
                        <a:rPr lang="en-US" sz="1100" u="none" strike="noStrike" dirty="0">
                          <a:effectLst/>
                        </a:rPr>
                        <a:t>Jefe administrativa y financiera</a:t>
                      </a:r>
                      <a:endParaRPr lang="en-US" sz="1100" b="0" i="0" u="none" strike="noStrike" dirty="0">
                        <a:effectLst/>
                        <a:latin typeface="Arial" panose="020B0604020202020204" pitchFamily="34" charset="0"/>
                      </a:endParaRPr>
                    </a:p>
                  </a:txBody>
                  <a:tcPr marL="6152" marR="6152" marT="6152" marB="0" anchor="ctr"/>
                </a:tc>
                <a:tc>
                  <a:txBody>
                    <a:bodyPr/>
                    <a:lstStyle/>
                    <a:p>
                      <a:pPr algn="l" fontAlgn="ctr"/>
                      <a:r>
                        <a:rPr lang="en-US" sz="1100" u="none" strike="noStrike" dirty="0">
                          <a:effectLst/>
                        </a:rPr>
                        <a:t>Pendiente por ejecutar</a:t>
                      </a:r>
                      <a:endParaRPr lang="en-US" sz="1100" b="0" i="0" u="none" strike="noStrike" dirty="0">
                        <a:effectLst/>
                        <a:latin typeface="Arial" panose="020B0604020202020204" pitchFamily="34" charset="0"/>
                      </a:endParaRPr>
                    </a:p>
                  </a:txBody>
                  <a:tcPr marL="6152" marR="6152" marT="6152" marB="0"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974542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33</a:t>
            </a:fld>
            <a:endParaRPr lang="es-ES" sz="1000" dirty="0">
              <a:solidFill>
                <a:schemeClr val="bg1"/>
              </a:solidFill>
            </a:endParaRPr>
          </a:p>
        </p:txBody>
      </p:sp>
      <p:sp>
        <p:nvSpPr>
          <p:cNvPr id="34819" name="2 Subtítulo"/>
          <p:cNvSpPr>
            <a:spLocks/>
          </p:cNvSpPr>
          <p:nvPr/>
        </p:nvSpPr>
        <p:spPr bwMode="auto">
          <a:xfrm>
            <a:off x="1835696" y="260648"/>
            <a:ext cx="7058682" cy="1655762"/>
          </a:xfrm>
          <a:prstGeom prst="rect">
            <a:avLst/>
          </a:prstGeom>
          <a:noFill/>
          <a:ln w="9525">
            <a:noFill/>
            <a:miter lim="800000"/>
            <a:headEnd/>
            <a:tailEnd/>
          </a:ln>
        </p:spPr>
        <p:txBody>
          <a:bodyPr anchor="ctr"/>
          <a:lstStyle/>
          <a:p>
            <a:pPr marL="342900" indent="-342900" algn="ctr"/>
            <a:r>
              <a:rPr lang="es-ES" b="1" dirty="0">
                <a:latin typeface="Arial" pitchFamily="34" charset="0"/>
                <a:ea typeface="Tahoma" pitchFamily="34" charset="0"/>
                <a:cs typeface="Arial" pitchFamily="34" charset="0"/>
              </a:rPr>
              <a:t>OBJETIVO No 2</a:t>
            </a:r>
          </a:p>
          <a:p>
            <a:pPr marL="342900" indent="-342900" algn="ctr"/>
            <a:r>
              <a:rPr lang="es-ES" b="1" dirty="0">
                <a:latin typeface="Arial" pitchFamily="34" charset="0"/>
                <a:ea typeface="Tahoma" pitchFamily="34" charset="0"/>
                <a:cs typeface="Arial" pitchFamily="34" charset="0"/>
              </a:rPr>
              <a:t>Mejorar continuamente nuestros procesos y mantener la eficacia del sistema de gestión de la calidad</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3" name="CuadroTexto 2"/>
          <p:cNvSpPr txBox="1"/>
          <p:nvPr/>
        </p:nvSpPr>
        <p:spPr>
          <a:xfrm>
            <a:off x="138455" y="6448197"/>
            <a:ext cx="9158276" cy="338554"/>
          </a:xfrm>
          <a:prstGeom prst="rect">
            <a:avLst/>
          </a:prstGeom>
          <a:noFill/>
        </p:spPr>
        <p:txBody>
          <a:bodyPr wrap="none" rtlCol="0">
            <a:spAutoFit/>
          </a:bodyPr>
          <a:lstStyle/>
          <a:p>
            <a:r>
              <a:rPr lang="es-ES_tradnl" sz="1600" dirty="0"/>
              <a:t>Nivel de cumplimiento: se cumplieron las actividades No 1, 2, y parte del 3 para un avance del 50%</a:t>
            </a:r>
          </a:p>
        </p:txBody>
      </p:sp>
      <p:pic>
        <p:nvPicPr>
          <p:cNvPr id="6" name="Picture 49">
            <a:extLst>
              <a:ext uri="{FF2B5EF4-FFF2-40B4-BE49-F238E27FC236}">
                <a16:creationId xmlns:a16="http://schemas.microsoft.com/office/drawing/2014/main" id="{4E668BE6-AA85-5947-86A5-B18C61AB51F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941334" cy="62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a 1"/>
          <p:cNvGraphicFramePr>
            <a:graphicFrameLocks noGrp="1"/>
          </p:cNvGraphicFramePr>
          <p:nvPr/>
        </p:nvGraphicFramePr>
        <p:xfrm>
          <a:off x="337303" y="1217191"/>
          <a:ext cx="8424938" cy="5171708"/>
        </p:xfrm>
        <a:graphic>
          <a:graphicData uri="http://schemas.openxmlformats.org/drawingml/2006/table">
            <a:tbl>
              <a:tblPr>
                <a:tableStyleId>{5C22544A-7EE6-4342-B048-85BDC9FD1C3A}</a:tableStyleId>
              </a:tblPr>
              <a:tblGrid>
                <a:gridCol w="513706">
                  <a:extLst>
                    <a:ext uri="{9D8B030D-6E8A-4147-A177-3AD203B41FA5}">
                      <a16:colId xmlns:a16="http://schemas.microsoft.com/office/drawing/2014/main" val="20000"/>
                    </a:ext>
                  </a:extLst>
                </a:gridCol>
                <a:gridCol w="1498308">
                  <a:extLst>
                    <a:ext uri="{9D8B030D-6E8A-4147-A177-3AD203B41FA5}">
                      <a16:colId xmlns:a16="http://schemas.microsoft.com/office/drawing/2014/main" val="20001"/>
                    </a:ext>
                  </a:extLst>
                </a:gridCol>
                <a:gridCol w="1267140">
                  <a:extLst>
                    <a:ext uri="{9D8B030D-6E8A-4147-A177-3AD203B41FA5}">
                      <a16:colId xmlns:a16="http://schemas.microsoft.com/office/drawing/2014/main" val="20002"/>
                    </a:ext>
                  </a:extLst>
                </a:gridCol>
                <a:gridCol w="1329361">
                  <a:extLst>
                    <a:ext uri="{9D8B030D-6E8A-4147-A177-3AD203B41FA5}">
                      <a16:colId xmlns:a16="http://schemas.microsoft.com/office/drawing/2014/main" val="20003"/>
                    </a:ext>
                  </a:extLst>
                </a:gridCol>
                <a:gridCol w="1247895">
                  <a:extLst>
                    <a:ext uri="{9D8B030D-6E8A-4147-A177-3AD203B41FA5}">
                      <a16:colId xmlns:a16="http://schemas.microsoft.com/office/drawing/2014/main" val="20004"/>
                    </a:ext>
                  </a:extLst>
                </a:gridCol>
                <a:gridCol w="2568528">
                  <a:extLst>
                    <a:ext uri="{9D8B030D-6E8A-4147-A177-3AD203B41FA5}">
                      <a16:colId xmlns:a16="http://schemas.microsoft.com/office/drawing/2014/main" val="20005"/>
                    </a:ext>
                  </a:extLst>
                </a:gridCol>
              </a:tblGrid>
              <a:tr h="1708748">
                <a:tc>
                  <a:txBody>
                    <a:bodyPr/>
                    <a:lstStyle/>
                    <a:p>
                      <a:pPr algn="ctr" fontAlgn="ctr"/>
                      <a:r>
                        <a:rPr lang="en-US" sz="1050" u="none" strike="noStrike" dirty="0">
                          <a:effectLst/>
                          <a:latin typeface="+mn-lt"/>
                        </a:rPr>
                        <a:t>1</a:t>
                      </a:r>
                      <a:endParaRPr lang="en-US" sz="1050" b="0" i="0" u="none" strike="noStrike" dirty="0">
                        <a:effectLst/>
                        <a:latin typeface="+mn-lt"/>
                      </a:endParaRPr>
                    </a:p>
                  </a:txBody>
                  <a:tcPr marL="5868" marR="5868" marT="5868" marB="0" anchor="ctr"/>
                </a:tc>
                <a:tc>
                  <a:txBody>
                    <a:bodyPr/>
                    <a:lstStyle/>
                    <a:p>
                      <a:pPr algn="l" fontAlgn="ctr"/>
                      <a:r>
                        <a:rPr lang="en-US" sz="1050" u="none" strike="noStrike" dirty="0">
                          <a:effectLst/>
                          <a:latin typeface="+mn-lt"/>
                        </a:rPr>
                        <a:t>Realización de auditorias Internas</a:t>
                      </a:r>
                      <a:endParaRPr lang="en-US" sz="1050" b="0" i="0" u="none" strike="noStrike" dirty="0">
                        <a:effectLst/>
                        <a:latin typeface="+mn-lt"/>
                      </a:endParaRPr>
                    </a:p>
                  </a:txBody>
                  <a:tcPr marL="5868" marR="5868" marT="5868" marB="0" anchor="ctr"/>
                </a:tc>
                <a:tc>
                  <a:txBody>
                    <a:bodyPr/>
                    <a:lstStyle/>
                    <a:p>
                      <a:pPr algn="ctr" fontAlgn="ctr"/>
                      <a:r>
                        <a:rPr lang="en-US" sz="1050" u="none" strike="noStrike" dirty="0">
                          <a:effectLst/>
                          <a:latin typeface="+mn-lt"/>
                        </a:rPr>
                        <a:t>19 de Julio de 2021</a:t>
                      </a:r>
                      <a:endParaRPr lang="en-US" sz="1050" b="0" i="0" u="none" strike="noStrike" dirty="0">
                        <a:effectLst/>
                        <a:latin typeface="+mn-lt"/>
                      </a:endParaRPr>
                    </a:p>
                  </a:txBody>
                  <a:tcPr marL="5868" marR="5868" marT="5868" marB="0" anchor="ctr"/>
                </a:tc>
                <a:tc>
                  <a:txBody>
                    <a:bodyPr/>
                    <a:lstStyle/>
                    <a:p>
                      <a:pPr algn="ctr" fontAlgn="ctr"/>
                      <a:r>
                        <a:rPr lang="pt-BR" sz="1050" u="none" strike="noStrike" dirty="0">
                          <a:effectLst/>
                          <a:latin typeface="+mn-lt"/>
                        </a:rPr>
                        <a:t>18 de agosto de 2021</a:t>
                      </a:r>
                      <a:endParaRPr lang="pt-BR" sz="1050" b="0" i="0" u="none" strike="noStrike" dirty="0">
                        <a:effectLst/>
                        <a:latin typeface="+mn-lt"/>
                      </a:endParaRPr>
                    </a:p>
                  </a:txBody>
                  <a:tcPr marL="5868" marR="5868" marT="5868" marB="0" anchor="ctr"/>
                </a:tc>
                <a:tc>
                  <a:txBody>
                    <a:bodyPr/>
                    <a:lstStyle/>
                    <a:p>
                      <a:pPr algn="l" fontAlgn="ctr"/>
                      <a:r>
                        <a:rPr lang="es-CO" sz="1050" u="none" strike="noStrike" dirty="0">
                          <a:effectLst/>
                          <a:latin typeface="+mn-lt"/>
                        </a:rPr>
                        <a:t>Coordinador de Calidad y control Interno y auditores internos.</a:t>
                      </a:r>
                      <a:endParaRPr lang="es-CO" sz="1050" b="0" i="0" u="none" strike="noStrike" dirty="0">
                        <a:effectLst/>
                        <a:latin typeface="+mn-lt"/>
                      </a:endParaRPr>
                    </a:p>
                  </a:txBody>
                  <a:tcPr marL="5868" marR="5868" marT="5868" marB="0" anchor="ctr"/>
                </a:tc>
                <a:tc>
                  <a:txBody>
                    <a:bodyPr/>
                    <a:lstStyle/>
                    <a:p>
                      <a:pPr algn="l" fontAlgn="ctr"/>
                      <a:r>
                        <a:rPr lang="es-CO" sz="1050" u="none" strike="noStrike">
                          <a:effectLst/>
                          <a:latin typeface="+mn-lt"/>
                        </a:rPr>
                        <a:t>Se reprogramo  la fecha en el plan de auditorias y se ejecuto para el mes de agosto las auditorias Internas de Calidad de los siguientes procesos: Financiero, promoción Comercial, gestión de mantenimiento, y Registro Público. debido a las diferentes actividades y capacitaciones. La auditoria de Planeación, se realizó en el mes de septiembre por los diferentes compromisos de la presidente ejecutiva, para la reactivación económica</a:t>
                      </a:r>
                      <a:endParaRPr lang="es-CO" sz="1050" b="0" i="0" u="none" strike="noStrike">
                        <a:effectLst/>
                        <a:latin typeface="+mn-lt"/>
                      </a:endParaRPr>
                    </a:p>
                  </a:txBody>
                  <a:tcPr marL="5868" marR="5868" marT="5868" marB="0" anchor="ctr"/>
                </a:tc>
                <a:extLst>
                  <a:ext uri="{0D108BD9-81ED-4DB2-BD59-A6C34878D82A}">
                    <a16:rowId xmlns:a16="http://schemas.microsoft.com/office/drawing/2014/main" val="10000"/>
                  </a:ext>
                </a:extLst>
              </a:tr>
              <a:tr h="757558">
                <a:tc>
                  <a:txBody>
                    <a:bodyPr/>
                    <a:lstStyle/>
                    <a:p>
                      <a:pPr algn="ctr" fontAlgn="ctr"/>
                      <a:r>
                        <a:rPr lang="en-US" sz="1050" u="none" strike="noStrike">
                          <a:effectLst/>
                          <a:latin typeface="+mn-lt"/>
                        </a:rPr>
                        <a:t>2</a:t>
                      </a:r>
                      <a:endParaRPr lang="en-US" sz="1050" b="0" i="0" u="none" strike="noStrike">
                        <a:effectLst/>
                        <a:latin typeface="+mn-lt"/>
                      </a:endParaRPr>
                    </a:p>
                  </a:txBody>
                  <a:tcPr marL="5868" marR="5868" marT="5868" marB="0" anchor="ctr"/>
                </a:tc>
                <a:tc>
                  <a:txBody>
                    <a:bodyPr/>
                    <a:lstStyle/>
                    <a:p>
                      <a:pPr algn="l" fontAlgn="ctr"/>
                      <a:r>
                        <a:rPr lang="es-CO" sz="1050" u="none" strike="noStrike">
                          <a:effectLst/>
                          <a:latin typeface="+mn-lt"/>
                        </a:rPr>
                        <a:t>Inducción y Reinducción del SGC Personal nuevo de la Entidad </a:t>
                      </a:r>
                      <a:endParaRPr lang="es-CO" sz="1050" b="0" i="0" u="none" strike="noStrike">
                        <a:effectLst/>
                        <a:latin typeface="+mn-lt"/>
                      </a:endParaRPr>
                    </a:p>
                  </a:txBody>
                  <a:tcPr marL="5868" marR="5868" marT="5868" marB="0" anchor="ctr"/>
                </a:tc>
                <a:tc>
                  <a:txBody>
                    <a:bodyPr/>
                    <a:lstStyle/>
                    <a:p>
                      <a:pPr algn="ctr" fontAlgn="ctr"/>
                      <a:r>
                        <a:rPr lang="pt-BR" sz="1050" u="none" strike="noStrike">
                          <a:effectLst/>
                          <a:latin typeface="+mn-lt"/>
                        </a:rPr>
                        <a:t>27 de agosto de 2021</a:t>
                      </a:r>
                      <a:endParaRPr lang="pt-BR" sz="1050" b="0" i="0" u="none" strike="noStrike">
                        <a:effectLst/>
                        <a:latin typeface="+mn-lt"/>
                      </a:endParaRPr>
                    </a:p>
                  </a:txBody>
                  <a:tcPr marL="5868" marR="5868" marT="5868" marB="0" anchor="ctr"/>
                </a:tc>
                <a:tc>
                  <a:txBody>
                    <a:bodyPr/>
                    <a:lstStyle/>
                    <a:p>
                      <a:pPr algn="ctr" fontAlgn="ctr"/>
                      <a:r>
                        <a:rPr lang="pt-BR" sz="1050" u="none" strike="noStrike">
                          <a:effectLst/>
                          <a:latin typeface="+mn-lt"/>
                        </a:rPr>
                        <a:t>27 de agosto de 2021</a:t>
                      </a:r>
                      <a:endParaRPr lang="pt-BR" sz="1050" b="0" i="0" u="none" strike="noStrike">
                        <a:effectLst/>
                        <a:latin typeface="+mn-lt"/>
                      </a:endParaRPr>
                    </a:p>
                  </a:txBody>
                  <a:tcPr marL="5868" marR="5868" marT="5868" marB="0" anchor="ctr"/>
                </a:tc>
                <a:tc>
                  <a:txBody>
                    <a:bodyPr/>
                    <a:lstStyle/>
                    <a:p>
                      <a:pPr algn="l" fontAlgn="ctr"/>
                      <a:r>
                        <a:rPr lang="en-US" sz="1050" u="none" strike="noStrike" dirty="0">
                          <a:effectLst/>
                          <a:latin typeface="+mn-lt"/>
                        </a:rPr>
                        <a:t>Coordinador de calidad</a:t>
                      </a:r>
                      <a:endParaRPr lang="en-US" sz="1050" b="0" i="0" u="none" strike="noStrike" dirty="0">
                        <a:effectLst/>
                        <a:latin typeface="+mn-lt"/>
                      </a:endParaRPr>
                    </a:p>
                  </a:txBody>
                  <a:tcPr marL="5868" marR="5868" marT="5868" marB="0" anchor="ctr"/>
                </a:tc>
                <a:tc>
                  <a:txBody>
                    <a:bodyPr/>
                    <a:lstStyle/>
                    <a:p>
                      <a:pPr algn="l" fontAlgn="ctr"/>
                      <a:r>
                        <a:rPr lang="es-CO" sz="1050" u="none" strike="noStrike" dirty="0">
                          <a:effectLst/>
                          <a:latin typeface="+mn-lt"/>
                        </a:rPr>
                        <a:t>Se realizo satisfactoriamente la inducción y Reinducción al personal nuevo, y a la jefe de registro público.</a:t>
                      </a:r>
                      <a:endParaRPr lang="es-CO" sz="1050" b="0" i="0" u="none" strike="noStrike" dirty="0">
                        <a:effectLst/>
                        <a:latin typeface="+mn-lt"/>
                      </a:endParaRPr>
                    </a:p>
                  </a:txBody>
                  <a:tcPr marL="5868" marR="5868" marT="5868" marB="0" anchor="ctr"/>
                </a:tc>
                <a:extLst>
                  <a:ext uri="{0D108BD9-81ED-4DB2-BD59-A6C34878D82A}">
                    <a16:rowId xmlns:a16="http://schemas.microsoft.com/office/drawing/2014/main" val="10001"/>
                  </a:ext>
                </a:extLst>
              </a:tr>
              <a:tr h="624976">
                <a:tc>
                  <a:txBody>
                    <a:bodyPr/>
                    <a:lstStyle/>
                    <a:p>
                      <a:pPr algn="ctr" fontAlgn="ctr"/>
                      <a:r>
                        <a:rPr lang="en-US" sz="1050" u="none" strike="noStrike">
                          <a:effectLst/>
                          <a:latin typeface="+mn-lt"/>
                        </a:rPr>
                        <a:t>3</a:t>
                      </a:r>
                      <a:endParaRPr lang="en-US" sz="1050" b="0" i="0" u="none" strike="noStrike">
                        <a:effectLst/>
                        <a:latin typeface="+mn-lt"/>
                      </a:endParaRPr>
                    </a:p>
                  </a:txBody>
                  <a:tcPr marL="5868" marR="5868" marT="5868" marB="0" anchor="ctr"/>
                </a:tc>
                <a:tc>
                  <a:txBody>
                    <a:bodyPr/>
                    <a:lstStyle/>
                    <a:p>
                      <a:pPr algn="l" fontAlgn="ctr"/>
                      <a:r>
                        <a:rPr lang="en-US" sz="1050" u="none" strike="noStrike">
                          <a:effectLst/>
                          <a:latin typeface="+mn-lt"/>
                        </a:rPr>
                        <a:t>Planificación planes de mejoramiento</a:t>
                      </a:r>
                      <a:endParaRPr lang="en-US" sz="1050" b="0" i="0" u="none" strike="noStrike">
                        <a:effectLst/>
                        <a:latin typeface="+mn-lt"/>
                      </a:endParaRPr>
                    </a:p>
                  </a:txBody>
                  <a:tcPr marL="5868" marR="5868" marT="5868" marB="0" anchor="ctr"/>
                </a:tc>
                <a:tc>
                  <a:txBody>
                    <a:bodyPr/>
                    <a:lstStyle/>
                    <a:p>
                      <a:pPr algn="ctr" fontAlgn="ctr"/>
                      <a:r>
                        <a:rPr lang="pt-BR" sz="1050" u="none" strike="noStrike">
                          <a:effectLst/>
                          <a:latin typeface="+mn-lt"/>
                        </a:rPr>
                        <a:t>12 de agosto de 2021</a:t>
                      </a:r>
                      <a:endParaRPr lang="pt-BR" sz="1050" b="0" i="0" u="none" strike="noStrike">
                        <a:effectLst/>
                        <a:latin typeface="+mn-lt"/>
                      </a:endParaRPr>
                    </a:p>
                  </a:txBody>
                  <a:tcPr marL="5868" marR="5868" marT="5868" marB="0" anchor="ctr"/>
                </a:tc>
                <a:tc>
                  <a:txBody>
                    <a:bodyPr/>
                    <a:lstStyle/>
                    <a:p>
                      <a:pPr algn="ctr" fontAlgn="ctr"/>
                      <a:r>
                        <a:rPr lang="es-CO" sz="1050" u="none" strike="noStrike">
                          <a:effectLst/>
                          <a:latin typeface="+mn-lt"/>
                        </a:rPr>
                        <a:t>  12 de octubre de 2021</a:t>
                      </a:r>
                      <a:endParaRPr lang="es-CO" sz="1050" b="0" i="0" u="none" strike="noStrike">
                        <a:effectLst/>
                        <a:latin typeface="+mn-lt"/>
                      </a:endParaRPr>
                    </a:p>
                  </a:txBody>
                  <a:tcPr marL="5868" marR="5868" marT="5868" marB="0" anchor="ctr"/>
                </a:tc>
                <a:tc>
                  <a:txBody>
                    <a:bodyPr/>
                    <a:lstStyle/>
                    <a:p>
                      <a:pPr algn="l" fontAlgn="ctr"/>
                      <a:r>
                        <a:rPr lang="es-CO" sz="1050" u="none" strike="noStrike">
                          <a:effectLst/>
                          <a:latin typeface="+mn-lt"/>
                        </a:rPr>
                        <a:t>Coordinador de Calidad y control Interno y lideres de procesos</a:t>
                      </a:r>
                      <a:endParaRPr lang="es-CO" sz="1050" b="0" i="0" u="none" strike="noStrike">
                        <a:effectLst/>
                        <a:latin typeface="+mn-lt"/>
                      </a:endParaRPr>
                    </a:p>
                  </a:txBody>
                  <a:tcPr marL="5868" marR="5868" marT="5868" marB="0" anchor="ctr"/>
                </a:tc>
                <a:tc>
                  <a:txBody>
                    <a:bodyPr/>
                    <a:lstStyle/>
                    <a:p>
                      <a:pPr algn="l" fontAlgn="ctr"/>
                      <a:r>
                        <a:rPr lang="en-US" sz="1050" u="none" strike="noStrike" dirty="0">
                          <a:effectLst/>
                          <a:latin typeface="+mn-lt"/>
                        </a:rPr>
                        <a:t>En proceso de entrega</a:t>
                      </a:r>
                      <a:endParaRPr lang="en-US" sz="1050" b="0" i="0" u="none" strike="noStrike" dirty="0">
                        <a:effectLst/>
                        <a:latin typeface="+mn-lt"/>
                      </a:endParaRPr>
                    </a:p>
                  </a:txBody>
                  <a:tcPr marL="5868" marR="5868" marT="5868" marB="0" anchor="ctr"/>
                </a:tc>
                <a:extLst>
                  <a:ext uri="{0D108BD9-81ED-4DB2-BD59-A6C34878D82A}">
                    <a16:rowId xmlns:a16="http://schemas.microsoft.com/office/drawing/2014/main" val="10002"/>
                  </a:ext>
                </a:extLst>
              </a:tr>
              <a:tr h="1051304">
                <a:tc>
                  <a:txBody>
                    <a:bodyPr/>
                    <a:lstStyle/>
                    <a:p>
                      <a:pPr algn="ctr" fontAlgn="ctr"/>
                      <a:r>
                        <a:rPr lang="en-US" sz="1050" u="none" strike="noStrike">
                          <a:effectLst/>
                          <a:latin typeface="+mn-lt"/>
                        </a:rPr>
                        <a:t>4</a:t>
                      </a:r>
                      <a:endParaRPr lang="en-US" sz="1050" b="0" i="0" u="none" strike="noStrike">
                        <a:effectLst/>
                        <a:latin typeface="+mn-lt"/>
                      </a:endParaRPr>
                    </a:p>
                  </a:txBody>
                  <a:tcPr marL="5868" marR="5868" marT="5868" marB="0" anchor="ctr"/>
                </a:tc>
                <a:tc>
                  <a:txBody>
                    <a:bodyPr/>
                    <a:lstStyle/>
                    <a:p>
                      <a:pPr algn="l" fontAlgn="ctr"/>
                      <a:r>
                        <a:rPr lang="es-CO" sz="1050" u="none" strike="noStrike">
                          <a:effectLst/>
                          <a:latin typeface="+mn-lt"/>
                        </a:rPr>
                        <a:t>Revisión por la dirección 2019</a:t>
                      </a:r>
                      <a:endParaRPr lang="es-CO" sz="1050" b="0" i="0" u="none" strike="noStrike">
                        <a:effectLst/>
                        <a:latin typeface="+mn-lt"/>
                      </a:endParaRPr>
                    </a:p>
                  </a:txBody>
                  <a:tcPr marL="5868" marR="5868" marT="5868" marB="0" anchor="ctr"/>
                </a:tc>
                <a:tc>
                  <a:txBody>
                    <a:bodyPr/>
                    <a:lstStyle/>
                    <a:p>
                      <a:pPr algn="ctr" fontAlgn="ctr"/>
                      <a:r>
                        <a:rPr lang="es-CO" sz="1050" u="none" strike="noStrike">
                          <a:effectLst/>
                          <a:latin typeface="+mn-lt"/>
                        </a:rPr>
                        <a:t>1 de septiembre de 2021</a:t>
                      </a:r>
                      <a:endParaRPr lang="es-CO" sz="1050" b="0" i="0" u="none" strike="noStrike">
                        <a:effectLst/>
                        <a:latin typeface="+mn-lt"/>
                      </a:endParaRPr>
                    </a:p>
                  </a:txBody>
                  <a:tcPr marL="5868" marR="5868" marT="5868" marB="0" anchor="ctr"/>
                </a:tc>
                <a:tc>
                  <a:txBody>
                    <a:bodyPr/>
                    <a:lstStyle/>
                    <a:p>
                      <a:pPr algn="ctr" fontAlgn="ctr"/>
                      <a:r>
                        <a:rPr lang="es-CO" sz="1050" u="none" strike="noStrike" dirty="0">
                          <a:effectLst/>
                          <a:latin typeface="+mn-lt"/>
                        </a:rPr>
                        <a:t>19 de octubre de 2021</a:t>
                      </a:r>
                      <a:endParaRPr lang="es-CO" sz="1050" b="0" i="0" u="none" strike="noStrike" dirty="0">
                        <a:effectLst/>
                        <a:latin typeface="+mn-lt"/>
                      </a:endParaRPr>
                    </a:p>
                  </a:txBody>
                  <a:tcPr marL="5868" marR="5868" marT="5868" marB="0" anchor="ctr"/>
                </a:tc>
                <a:tc>
                  <a:txBody>
                    <a:bodyPr/>
                    <a:lstStyle/>
                    <a:p>
                      <a:pPr algn="l" fontAlgn="ctr"/>
                      <a:r>
                        <a:rPr lang="es-CO" sz="1050" u="none" strike="noStrike" dirty="0">
                          <a:effectLst/>
                          <a:latin typeface="+mn-lt"/>
                        </a:rPr>
                        <a:t>Presidente Ejecutivo, coordinador de calidad y control interno</a:t>
                      </a:r>
                      <a:endParaRPr lang="es-CO" sz="1050" b="0" i="0" u="none" strike="noStrike" dirty="0">
                        <a:effectLst/>
                        <a:latin typeface="+mn-lt"/>
                      </a:endParaRPr>
                    </a:p>
                  </a:txBody>
                  <a:tcPr marL="5868" marR="5868" marT="5868" marB="0" anchor="ctr"/>
                </a:tc>
                <a:tc>
                  <a:txBody>
                    <a:bodyPr/>
                    <a:lstStyle/>
                    <a:p>
                      <a:pPr algn="l" fontAlgn="ctr"/>
                      <a:r>
                        <a:rPr lang="en-US" sz="1050" u="none" strike="noStrike" dirty="0">
                          <a:effectLst/>
                          <a:latin typeface="+mn-lt"/>
                        </a:rPr>
                        <a:t>Pendiente por ejecutar </a:t>
                      </a:r>
                      <a:endParaRPr lang="en-US" sz="1050" b="0" i="0" u="none" strike="noStrike" dirty="0">
                        <a:effectLst/>
                        <a:latin typeface="+mn-lt"/>
                      </a:endParaRPr>
                    </a:p>
                  </a:txBody>
                  <a:tcPr marL="5868" marR="5868" marT="5868" marB="0" anchor="ctr"/>
                </a:tc>
                <a:extLst>
                  <a:ext uri="{0D108BD9-81ED-4DB2-BD59-A6C34878D82A}">
                    <a16:rowId xmlns:a16="http://schemas.microsoft.com/office/drawing/2014/main" val="10003"/>
                  </a:ext>
                </a:extLst>
              </a:tr>
              <a:tr h="950810">
                <a:tc>
                  <a:txBody>
                    <a:bodyPr/>
                    <a:lstStyle/>
                    <a:p>
                      <a:pPr algn="ctr" fontAlgn="ctr"/>
                      <a:r>
                        <a:rPr lang="en-US" sz="1050" u="none" strike="noStrike">
                          <a:effectLst/>
                          <a:latin typeface="+mn-lt"/>
                        </a:rPr>
                        <a:t>5</a:t>
                      </a:r>
                      <a:endParaRPr lang="en-US" sz="1050" b="0" i="0" u="none" strike="noStrike">
                        <a:effectLst/>
                        <a:latin typeface="+mn-lt"/>
                      </a:endParaRPr>
                    </a:p>
                  </a:txBody>
                  <a:tcPr marL="5868" marR="5868" marT="5868" marB="0" anchor="ctr"/>
                </a:tc>
                <a:tc>
                  <a:txBody>
                    <a:bodyPr/>
                    <a:lstStyle/>
                    <a:p>
                      <a:pPr algn="l" fontAlgn="ctr"/>
                      <a:r>
                        <a:rPr lang="en-US" sz="1050" u="none" strike="noStrike" dirty="0">
                          <a:effectLst/>
                          <a:latin typeface="+mn-lt"/>
                        </a:rPr>
                        <a:t>Realizar rendición de cuentas</a:t>
                      </a:r>
                      <a:endParaRPr lang="en-US" sz="1050" b="0" i="0" u="none" strike="noStrike" dirty="0">
                        <a:effectLst/>
                        <a:latin typeface="+mn-lt"/>
                      </a:endParaRPr>
                    </a:p>
                  </a:txBody>
                  <a:tcPr marL="5868" marR="5868" marT="5868" marB="0" anchor="ctr"/>
                </a:tc>
                <a:tc>
                  <a:txBody>
                    <a:bodyPr/>
                    <a:lstStyle/>
                    <a:p>
                      <a:pPr algn="ctr" fontAlgn="ctr"/>
                      <a:r>
                        <a:rPr lang="es-CO" sz="1050" u="none" strike="noStrike" dirty="0">
                          <a:effectLst/>
                          <a:latin typeface="+mn-lt"/>
                        </a:rPr>
                        <a:t>01 de octubre de 2021</a:t>
                      </a:r>
                      <a:endParaRPr lang="es-CO" sz="1050" b="0" i="0" u="none" strike="noStrike" dirty="0">
                        <a:effectLst/>
                        <a:latin typeface="+mn-lt"/>
                      </a:endParaRPr>
                    </a:p>
                  </a:txBody>
                  <a:tcPr marL="5868" marR="5868" marT="5868" marB="0" anchor="ctr"/>
                </a:tc>
                <a:tc>
                  <a:txBody>
                    <a:bodyPr/>
                    <a:lstStyle/>
                    <a:p>
                      <a:pPr algn="ctr" fontAlgn="ctr"/>
                      <a:r>
                        <a:rPr lang="es-CO" sz="1050" u="none" strike="noStrike" dirty="0">
                          <a:effectLst/>
                          <a:latin typeface="+mn-lt"/>
                        </a:rPr>
                        <a:t>26 de octubre de 2021</a:t>
                      </a:r>
                      <a:endParaRPr lang="es-CO" sz="1050" b="0" i="0" u="none" strike="noStrike" dirty="0">
                        <a:effectLst/>
                        <a:latin typeface="+mn-lt"/>
                      </a:endParaRPr>
                    </a:p>
                  </a:txBody>
                  <a:tcPr marL="5868" marR="5868" marT="5868" marB="0" anchor="ctr"/>
                </a:tc>
                <a:tc>
                  <a:txBody>
                    <a:bodyPr/>
                    <a:lstStyle/>
                    <a:p>
                      <a:pPr algn="l" fontAlgn="ctr"/>
                      <a:r>
                        <a:rPr lang="es-CO" sz="1050" u="none" strike="noStrike">
                          <a:effectLst/>
                          <a:latin typeface="+mn-lt"/>
                        </a:rPr>
                        <a:t>Presidente Ejecutivo, coordinador de calidad y control interno y funcionarios</a:t>
                      </a:r>
                      <a:endParaRPr lang="es-CO" sz="1050" b="0" i="0" u="none" strike="noStrike">
                        <a:effectLst/>
                        <a:latin typeface="+mn-lt"/>
                      </a:endParaRPr>
                    </a:p>
                  </a:txBody>
                  <a:tcPr marL="5868" marR="5868" marT="5868" marB="0" anchor="ctr"/>
                </a:tc>
                <a:tc>
                  <a:txBody>
                    <a:bodyPr/>
                    <a:lstStyle/>
                    <a:p>
                      <a:pPr algn="l" fontAlgn="ctr"/>
                      <a:r>
                        <a:rPr lang="en-US" sz="1050" u="none" strike="noStrike" dirty="0">
                          <a:effectLst/>
                          <a:latin typeface="+mn-lt"/>
                        </a:rPr>
                        <a:t>Pendiente por ejecutar </a:t>
                      </a:r>
                      <a:endParaRPr lang="en-US" sz="1050" b="0" i="0" u="none" strike="noStrike" dirty="0">
                        <a:effectLst/>
                        <a:latin typeface="+mn-lt"/>
                      </a:endParaRPr>
                    </a:p>
                  </a:txBody>
                  <a:tcPr marL="5868" marR="5868" marT="5868" marB="0"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7290538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34</a:t>
            </a:fld>
            <a:endParaRPr lang="es-ES" sz="1000" dirty="0">
              <a:solidFill>
                <a:schemeClr val="bg1"/>
              </a:solidFill>
            </a:endParaRPr>
          </a:p>
        </p:txBody>
      </p:sp>
      <p:sp>
        <p:nvSpPr>
          <p:cNvPr id="34819" name="2 Subtítulo"/>
          <p:cNvSpPr>
            <a:spLocks/>
          </p:cNvSpPr>
          <p:nvPr/>
        </p:nvSpPr>
        <p:spPr bwMode="auto">
          <a:xfrm>
            <a:off x="378609" y="-243035"/>
            <a:ext cx="8786874" cy="1295771"/>
          </a:xfrm>
          <a:prstGeom prst="rect">
            <a:avLst/>
          </a:prstGeom>
          <a:noFill/>
          <a:ln w="9525">
            <a:noFill/>
            <a:miter lim="800000"/>
            <a:headEnd/>
            <a:tailEnd/>
          </a:ln>
        </p:spPr>
        <p:txBody>
          <a:bodyPr anchor="ctr"/>
          <a:lstStyle/>
          <a:p>
            <a:pPr marL="342900" indent="-342900" algn="ctr"/>
            <a:endParaRPr lang="es-ES" b="1" dirty="0">
              <a:latin typeface="Arial" pitchFamily="34" charset="0"/>
              <a:ea typeface="Tahoma" pitchFamily="34" charset="0"/>
              <a:cs typeface="Arial" pitchFamily="34" charset="0"/>
            </a:endParaRPr>
          </a:p>
          <a:p>
            <a:pPr marL="342900" indent="-342900" algn="ctr"/>
            <a:r>
              <a:rPr lang="es-ES" b="1" dirty="0">
                <a:latin typeface="Arial" pitchFamily="34" charset="0"/>
                <a:ea typeface="Tahoma" pitchFamily="34" charset="0"/>
                <a:cs typeface="Arial" pitchFamily="34" charset="0"/>
              </a:rPr>
              <a:t>OBJETIVO No 3</a:t>
            </a:r>
          </a:p>
          <a:p>
            <a:pPr marL="342900" indent="-342900" algn="ctr"/>
            <a:r>
              <a:rPr lang="es-ES" dirty="0">
                <a:latin typeface="Arial" pitchFamily="34" charset="0"/>
                <a:ea typeface="Tahoma" pitchFamily="34" charset="0"/>
                <a:cs typeface="Arial" pitchFamily="34" charset="0"/>
              </a:rPr>
              <a:t>Liderar un crecimiento Constante</a:t>
            </a:r>
          </a:p>
          <a:p>
            <a:pPr marL="342900" indent="-342900" algn="ctr"/>
            <a:endParaRPr lang="es-ES" b="1" dirty="0"/>
          </a:p>
        </p:txBody>
      </p:sp>
      <p:pic>
        <p:nvPicPr>
          <p:cNvPr id="5" name="Picture 49">
            <a:extLst>
              <a:ext uri="{FF2B5EF4-FFF2-40B4-BE49-F238E27FC236}">
                <a16:creationId xmlns:a16="http://schemas.microsoft.com/office/drawing/2014/main" id="{482D0ED3-1340-BD4E-9AFF-2B143D57AC2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25259"/>
            <a:ext cx="869847" cy="576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Tabla 5"/>
          <p:cNvGraphicFramePr>
            <a:graphicFrameLocks noGrp="1"/>
          </p:cNvGraphicFramePr>
          <p:nvPr/>
        </p:nvGraphicFramePr>
        <p:xfrm>
          <a:off x="436116" y="764704"/>
          <a:ext cx="8513872" cy="5850243"/>
        </p:xfrm>
        <a:graphic>
          <a:graphicData uri="http://schemas.openxmlformats.org/drawingml/2006/table">
            <a:tbl>
              <a:tblPr>
                <a:tableStyleId>{5C22544A-7EE6-4342-B048-85BDC9FD1C3A}</a:tableStyleId>
              </a:tblPr>
              <a:tblGrid>
                <a:gridCol w="524468">
                  <a:extLst>
                    <a:ext uri="{9D8B030D-6E8A-4147-A177-3AD203B41FA5}">
                      <a16:colId xmlns:a16="http://schemas.microsoft.com/office/drawing/2014/main" val="20000"/>
                    </a:ext>
                  </a:extLst>
                </a:gridCol>
                <a:gridCol w="1529701">
                  <a:extLst>
                    <a:ext uri="{9D8B030D-6E8A-4147-A177-3AD203B41FA5}">
                      <a16:colId xmlns:a16="http://schemas.microsoft.com/office/drawing/2014/main" val="20001"/>
                    </a:ext>
                  </a:extLst>
                </a:gridCol>
                <a:gridCol w="1293689">
                  <a:extLst>
                    <a:ext uri="{9D8B030D-6E8A-4147-A177-3AD203B41FA5}">
                      <a16:colId xmlns:a16="http://schemas.microsoft.com/office/drawing/2014/main" val="20002"/>
                    </a:ext>
                  </a:extLst>
                </a:gridCol>
                <a:gridCol w="1293689">
                  <a:extLst>
                    <a:ext uri="{9D8B030D-6E8A-4147-A177-3AD203B41FA5}">
                      <a16:colId xmlns:a16="http://schemas.microsoft.com/office/drawing/2014/main" val="20003"/>
                    </a:ext>
                  </a:extLst>
                </a:gridCol>
                <a:gridCol w="1249982">
                  <a:extLst>
                    <a:ext uri="{9D8B030D-6E8A-4147-A177-3AD203B41FA5}">
                      <a16:colId xmlns:a16="http://schemas.microsoft.com/office/drawing/2014/main" val="20004"/>
                    </a:ext>
                  </a:extLst>
                </a:gridCol>
                <a:gridCol w="2622343">
                  <a:extLst>
                    <a:ext uri="{9D8B030D-6E8A-4147-A177-3AD203B41FA5}">
                      <a16:colId xmlns:a16="http://schemas.microsoft.com/office/drawing/2014/main" val="20005"/>
                    </a:ext>
                  </a:extLst>
                </a:gridCol>
              </a:tblGrid>
              <a:tr h="997160">
                <a:tc>
                  <a:txBody>
                    <a:bodyPr/>
                    <a:lstStyle/>
                    <a:p>
                      <a:pPr algn="ctr" fontAlgn="ctr"/>
                      <a:r>
                        <a:rPr lang="en-US" sz="1000" u="none" strike="noStrike" dirty="0">
                          <a:effectLst/>
                        </a:rPr>
                        <a:t>1</a:t>
                      </a:r>
                      <a:endParaRPr lang="en-US" sz="1000" b="0" i="0" u="none" strike="noStrike" dirty="0">
                        <a:effectLst/>
                        <a:latin typeface="Arial" panose="020B0604020202020204" pitchFamily="34" charset="0"/>
                      </a:endParaRPr>
                    </a:p>
                  </a:txBody>
                  <a:tcPr marL="3958" marR="3958" marT="3958" marB="0" anchor="ctr"/>
                </a:tc>
                <a:tc>
                  <a:txBody>
                    <a:bodyPr/>
                    <a:lstStyle/>
                    <a:p>
                      <a:pPr algn="l" fontAlgn="ctr"/>
                      <a:r>
                        <a:rPr lang="en-US" sz="1000" u="none" strike="noStrike" dirty="0">
                          <a:effectLst/>
                        </a:rPr>
                        <a:t>Realizar dos (2) Cámaras móvil a los 13 municipios de la exprovincia de Obando, incluido Ipiales. Con el proposito de prestar servicio de Registro Público.</a:t>
                      </a:r>
                      <a:endParaRPr lang="en-US" sz="1000" b="0" i="0" u="none" strike="noStrike" dirty="0">
                        <a:effectLst/>
                        <a:latin typeface="Arial" panose="020B0604020202020204" pitchFamily="34" charset="0"/>
                      </a:endParaRPr>
                    </a:p>
                  </a:txBody>
                  <a:tcPr marL="3958" marR="3958" marT="3958" marB="0" anchor="ctr"/>
                </a:tc>
                <a:tc>
                  <a:txBody>
                    <a:bodyPr/>
                    <a:lstStyle/>
                    <a:p>
                      <a:pPr algn="ctr" fontAlgn="ctr"/>
                      <a:r>
                        <a:rPr lang="es-CO" sz="1000" u="none" strike="noStrike" dirty="0">
                          <a:effectLst/>
                        </a:rPr>
                        <a:t>20 de enero de 2021</a:t>
                      </a:r>
                      <a:endParaRPr lang="es-CO" sz="1000" b="0" i="0" u="none" strike="noStrike" dirty="0">
                        <a:effectLst/>
                        <a:latin typeface="Arial" panose="020B0604020202020204" pitchFamily="34" charset="0"/>
                      </a:endParaRPr>
                    </a:p>
                  </a:txBody>
                  <a:tcPr marL="3958" marR="3958" marT="3958" marB="0" anchor="ctr"/>
                </a:tc>
                <a:tc>
                  <a:txBody>
                    <a:bodyPr/>
                    <a:lstStyle/>
                    <a:p>
                      <a:pPr algn="ctr" fontAlgn="ctr"/>
                      <a:r>
                        <a:rPr lang="es-CO" sz="1000" u="none" strike="noStrike">
                          <a:effectLst/>
                        </a:rPr>
                        <a:t>31 de marzo de 2021</a:t>
                      </a:r>
                      <a:endParaRPr lang="es-CO" sz="1000" b="0" i="0" u="none" strike="noStrike">
                        <a:effectLst/>
                        <a:latin typeface="Arial" panose="020B0604020202020204" pitchFamily="34" charset="0"/>
                      </a:endParaRPr>
                    </a:p>
                  </a:txBody>
                  <a:tcPr marL="3958" marR="3958" marT="3958" marB="0" anchor="ctr"/>
                </a:tc>
                <a:tc>
                  <a:txBody>
                    <a:bodyPr/>
                    <a:lstStyle/>
                    <a:p>
                      <a:pPr algn="l" fontAlgn="ctr"/>
                      <a:r>
                        <a:rPr lang="en-US" sz="1000" u="none" strike="noStrike" dirty="0">
                          <a:effectLst/>
                        </a:rPr>
                        <a:t>Jefe de Registro Público</a:t>
                      </a:r>
                      <a:endParaRPr lang="en-US" sz="1000" b="0" i="0" u="none" strike="noStrike" dirty="0">
                        <a:effectLst/>
                        <a:latin typeface="Arial" panose="020B0604020202020204" pitchFamily="34" charset="0"/>
                      </a:endParaRPr>
                    </a:p>
                  </a:txBody>
                  <a:tcPr marL="3958" marR="3958" marT="3958" marB="0" anchor="ctr"/>
                </a:tc>
                <a:tc>
                  <a:txBody>
                    <a:bodyPr/>
                    <a:lstStyle/>
                    <a:p>
                      <a:pPr algn="l" fontAlgn="ctr"/>
                      <a:r>
                        <a:rPr lang="es-CO" sz="1000" u="none" strike="noStrike">
                          <a:effectLst/>
                        </a:rPr>
                        <a:t>Se realizo hasta el 31 de marzo de 2021 la primera Cámara Movil en la que se atendieron 1112 empresarios y se realizaron 52 nuevas matriculas. Actualmente se esta realizando la segunda camara movil en los meses de agosto, septiembre y octubre, en los municipios de la jurisdicción</a:t>
                      </a:r>
                      <a:endParaRPr lang="es-CO" sz="1000" b="0" i="0" u="none" strike="noStrike">
                        <a:effectLst/>
                        <a:latin typeface="Arial" panose="020B0604020202020204" pitchFamily="34" charset="0"/>
                      </a:endParaRPr>
                    </a:p>
                  </a:txBody>
                  <a:tcPr marL="3958" marR="3958" marT="3958" marB="0" anchor="ctr"/>
                </a:tc>
                <a:extLst>
                  <a:ext uri="{0D108BD9-81ED-4DB2-BD59-A6C34878D82A}">
                    <a16:rowId xmlns:a16="http://schemas.microsoft.com/office/drawing/2014/main" val="10000"/>
                  </a:ext>
                </a:extLst>
              </a:tr>
              <a:tr h="882484">
                <a:tc>
                  <a:txBody>
                    <a:bodyPr/>
                    <a:lstStyle/>
                    <a:p>
                      <a:pPr algn="ctr" fontAlgn="ctr"/>
                      <a:r>
                        <a:rPr lang="en-US" sz="1000" u="none" strike="noStrike">
                          <a:effectLst/>
                        </a:rPr>
                        <a:t>2</a:t>
                      </a:r>
                      <a:endParaRPr lang="en-US" sz="1000" b="0" i="0" u="none" strike="noStrike">
                        <a:effectLst/>
                        <a:latin typeface="Arial" panose="020B0604020202020204" pitchFamily="34" charset="0"/>
                      </a:endParaRPr>
                    </a:p>
                  </a:txBody>
                  <a:tcPr marL="3958" marR="3958" marT="3958" marB="0" anchor="ctr"/>
                </a:tc>
                <a:tc>
                  <a:txBody>
                    <a:bodyPr/>
                    <a:lstStyle/>
                    <a:p>
                      <a:pPr algn="l" fontAlgn="ctr"/>
                      <a:r>
                        <a:rPr lang="en-US" sz="1000" u="none" strike="noStrike" dirty="0">
                          <a:effectLst/>
                        </a:rPr>
                        <a:t>Realizar telemercadeo</a:t>
                      </a:r>
                      <a:endParaRPr lang="en-US" sz="1000" b="0" i="0" u="none" strike="noStrike" dirty="0">
                        <a:effectLst/>
                        <a:latin typeface="Arial" panose="020B0604020202020204" pitchFamily="34" charset="0"/>
                      </a:endParaRPr>
                    </a:p>
                  </a:txBody>
                  <a:tcPr marL="3958" marR="3958" marT="3958" marB="0" anchor="ctr"/>
                </a:tc>
                <a:tc>
                  <a:txBody>
                    <a:bodyPr/>
                    <a:lstStyle/>
                    <a:p>
                      <a:pPr algn="ctr" fontAlgn="ctr"/>
                      <a:r>
                        <a:rPr lang="en-US" sz="1000" u="none" strike="noStrike" dirty="0">
                          <a:effectLst/>
                        </a:rPr>
                        <a:t>01 de abril de 2021</a:t>
                      </a:r>
                      <a:endParaRPr lang="en-US" sz="1000" b="0" i="0" u="none" strike="noStrike" dirty="0">
                        <a:effectLst/>
                        <a:latin typeface="Arial" panose="020B0604020202020204" pitchFamily="34" charset="0"/>
                      </a:endParaRPr>
                    </a:p>
                  </a:txBody>
                  <a:tcPr marL="3958" marR="3958" marT="3958" marB="0" anchor="ctr"/>
                </a:tc>
                <a:tc>
                  <a:txBody>
                    <a:bodyPr/>
                    <a:lstStyle/>
                    <a:p>
                      <a:pPr algn="ctr" fontAlgn="ctr"/>
                      <a:r>
                        <a:rPr lang="en-US" sz="1000" u="none" strike="noStrike" dirty="0">
                          <a:effectLst/>
                        </a:rPr>
                        <a:t>30 de diciembre de 2021</a:t>
                      </a:r>
                      <a:endParaRPr lang="en-US" sz="1000" b="0" i="0" u="none" strike="noStrike" dirty="0">
                        <a:effectLst/>
                        <a:latin typeface="Arial" panose="020B0604020202020204" pitchFamily="34" charset="0"/>
                      </a:endParaRPr>
                    </a:p>
                  </a:txBody>
                  <a:tcPr marL="3958" marR="3958" marT="3958" marB="0" anchor="ctr"/>
                </a:tc>
                <a:tc>
                  <a:txBody>
                    <a:bodyPr/>
                    <a:lstStyle/>
                    <a:p>
                      <a:pPr algn="l" fontAlgn="ctr"/>
                      <a:r>
                        <a:rPr lang="en-US" sz="1000" u="none" strike="noStrike" dirty="0">
                          <a:effectLst/>
                        </a:rPr>
                        <a:t>Jefe de Registro Público</a:t>
                      </a:r>
                      <a:endParaRPr lang="en-US" sz="1000" b="0" i="0" u="none" strike="noStrike" dirty="0">
                        <a:effectLst/>
                        <a:latin typeface="Arial" panose="020B0604020202020204" pitchFamily="34" charset="0"/>
                      </a:endParaRPr>
                    </a:p>
                  </a:txBody>
                  <a:tcPr marL="3958" marR="3958" marT="3958" marB="0" anchor="ctr"/>
                </a:tc>
                <a:tc>
                  <a:txBody>
                    <a:bodyPr/>
                    <a:lstStyle/>
                    <a:p>
                      <a:pPr algn="l" fontAlgn="ctr"/>
                      <a:r>
                        <a:rPr lang="en-US" sz="1000" u="none" strike="noStrike" dirty="0">
                          <a:effectLst/>
                        </a:rPr>
                        <a:t>Permanentemente se realiza telemercadeo</a:t>
                      </a:r>
                      <a:endParaRPr lang="en-US" sz="1000" b="0" i="0" u="none" strike="noStrike" dirty="0">
                        <a:effectLst/>
                        <a:latin typeface="Arial" panose="020B0604020202020204" pitchFamily="34" charset="0"/>
                      </a:endParaRPr>
                    </a:p>
                  </a:txBody>
                  <a:tcPr marL="3958" marR="3958" marT="3958" marB="0" anchor="ctr"/>
                </a:tc>
                <a:extLst>
                  <a:ext uri="{0D108BD9-81ED-4DB2-BD59-A6C34878D82A}">
                    <a16:rowId xmlns:a16="http://schemas.microsoft.com/office/drawing/2014/main" val="10001"/>
                  </a:ext>
                </a:extLst>
              </a:tr>
              <a:tr h="802982">
                <a:tc>
                  <a:txBody>
                    <a:bodyPr/>
                    <a:lstStyle/>
                    <a:p>
                      <a:pPr algn="ctr" fontAlgn="ctr"/>
                      <a:r>
                        <a:rPr lang="en-US" sz="1000" u="none" strike="noStrike">
                          <a:effectLst/>
                        </a:rPr>
                        <a:t>3</a:t>
                      </a:r>
                      <a:endParaRPr lang="en-US" sz="1000" b="0" i="0" u="none" strike="noStrike">
                        <a:effectLst/>
                        <a:latin typeface="Arial" panose="020B0604020202020204" pitchFamily="34" charset="0"/>
                      </a:endParaRPr>
                    </a:p>
                  </a:txBody>
                  <a:tcPr marL="3958" marR="3958" marT="3958" marB="0" anchor="ctr"/>
                </a:tc>
                <a:tc>
                  <a:txBody>
                    <a:bodyPr/>
                    <a:lstStyle/>
                    <a:p>
                      <a:pPr algn="l" fontAlgn="ctr"/>
                      <a:r>
                        <a:rPr lang="es-CO" sz="1000" u="none" strike="noStrike">
                          <a:effectLst/>
                        </a:rPr>
                        <a:t>Incentivar a los afilados por medio de convenios y incentivos</a:t>
                      </a:r>
                      <a:endParaRPr lang="es-CO" sz="1000" b="0" i="0" u="none" strike="noStrike">
                        <a:effectLst/>
                        <a:latin typeface="Arial" panose="020B0604020202020204" pitchFamily="34" charset="0"/>
                      </a:endParaRPr>
                    </a:p>
                  </a:txBody>
                  <a:tcPr marL="3958" marR="3958" marT="3958" marB="0" anchor="ctr"/>
                </a:tc>
                <a:tc>
                  <a:txBody>
                    <a:bodyPr/>
                    <a:lstStyle/>
                    <a:p>
                      <a:pPr algn="ctr" fontAlgn="ctr"/>
                      <a:r>
                        <a:rPr lang="es-CO" sz="1000" u="none" strike="noStrike" dirty="0">
                          <a:effectLst/>
                        </a:rPr>
                        <a:t>20 de enero de 2021</a:t>
                      </a:r>
                      <a:endParaRPr lang="es-CO" sz="1000" b="0" i="0" u="none" strike="noStrike" dirty="0">
                        <a:effectLst/>
                        <a:latin typeface="Arial" panose="020B0604020202020204" pitchFamily="34" charset="0"/>
                      </a:endParaRPr>
                    </a:p>
                  </a:txBody>
                  <a:tcPr marL="3958" marR="3958" marT="3958" marB="0" anchor="ctr"/>
                </a:tc>
                <a:tc>
                  <a:txBody>
                    <a:bodyPr/>
                    <a:lstStyle/>
                    <a:p>
                      <a:pPr algn="ctr" fontAlgn="ctr"/>
                      <a:r>
                        <a:rPr lang="en-US" sz="1000" u="none" strike="noStrike" dirty="0">
                          <a:effectLst/>
                        </a:rPr>
                        <a:t>30 de diciembre  de diciembre de 2021</a:t>
                      </a:r>
                      <a:endParaRPr lang="en-US" sz="1000" b="0" i="0" u="none" strike="noStrike" dirty="0">
                        <a:effectLst/>
                        <a:latin typeface="Arial" panose="020B0604020202020204" pitchFamily="34" charset="0"/>
                      </a:endParaRPr>
                    </a:p>
                  </a:txBody>
                  <a:tcPr marL="3958" marR="3958" marT="3958" marB="0" anchor="ctr"/>
                </a:tc>
                <a:tc>
                  <a:txBody>
                    <a:bodyPr/>
                    <a:lstStyle/>
                    <a:p>
                      <a:pPr algn="l" fontAlgn="ctr"/>
                      <a:r>
                        <a:rPr lang="en-US" sz="1000" u="none" strike="noStrike" dirty="0">
                          <a:effectLst/>
                        </a:rPr>
                        <a:t>Jefe de Registro Público</a:t>
                      </a:r>
                      <a:endParaRPr lang="en-US" sz="1000" b="0" i="0" u="none" strike="noStrike" dirty="0">
                        <a:effectLst/>
                        <a:latin typeface="Arial" panose="020B0604020202020204" pitchFamily="34" charset="0"/>
                      </a:endParaRPr>
                    </a:p>
                  </a:txBody>
                  <a:tcPr marL="3958" marR="3958" marT="3958" marB="0" anchor="ctr"/>
                </a:tc>
                <a:tc>
                  <a:txBody>
                    <a:bodyPr/>
                    <a:lstStyle/>
                    <a:p>
                      <a:pPr algn="l" fontAlgn="ctr"/>
                      <a:r>
                        <a:rPr lang="es-CO" sz="1000" u="none" strike="noStrike" dirty="0">
                          <a:effectLst/>
                        </a:rPr>
                        <a:t>Hasta el momento se obsequiaron detalles y 2 Scooter para los afilados en temporada de renovación.</a:t>
                      </a:r>
                      <a:endParaRPr lang="es-CO" sz="1000" b="0" i="0" u="none" strike="noStrike" dirty="0">
                        <a:effectLst/>
                        <a:latin typeface="Arial" panose="020B0604020202020204" pitchFamily="34" charset="0"/>
                      </a:endParaRPr>
                    </a:p>
                  </a:txBody>
                  <a:tcPr marL="3958" marR="3958" marT="3958" marB="0" anchor="ctr"/>
                </a:tc>
                <a:extLst>
                  <a:ext uri="{0D108BD9-81ED-4DB2-BD59-A6C34878D82A}">
                    <a16:rowId xmlns:a16="http://schemas.microsoft.com/office/drawing/2014/main" val="10002"/>
                  </a:ext>
                </a:extLst>
              </a:tr>
              <a:tr h="222611">
                <a:tc gridSpan="6">
                  <a:txBody>
                    <a:bodyPr/>
                    <a:lstStyle/>
                    <a:p>
                      <a:pPr algn="ctr" fontAlgn="ctr"/>
                      <a:r>
                        <a:rPr lang="en-US" sz="1000" u="none" strike="noStrike" dirty="0">
                          <a:effectLst/>
                        </a:rPr>
                        <a:t>CAPACITACIÓN PERMANENTE</a:t>
                      </a:r>
                      <a:endParaRPr lang="en-US" sz="1000" b="1" i="0" u="none" strike="noStrike" dirty="0">
                        <a:effectLst/>
                        <a:latin typeface="Arial" panose="020B0604020202020204" pitchFamily="34" charset="0"/>
                      </a:endParaRPr>
                    </a:p>
                  </a:txBody>
                  <a:tcPr marL="3958" marR="3958" marT="3958"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r h="1659069">
                <a:tc>
                  <a:txBody>
                    <a:bodyPr/>
                    <a:lstStyle/>
                    <a:p>
                      <a:pPr algn="ctr" fontAlgn="ctr"/>
                      <a:r>
                        <a:rPr lang="en-US" sz="1000" u="none" strike="noStrike">
                          <a:effectLst/>
                        </a:rPr>
                        <a:t>4</a:t>
                      </a:r>
                      <a:endParaRPr lang="en-US" sz="1000" b="0" i="0" u="none" strike="noStrike">
                        <a:effectLst/>
                        <a:latin typeface="Arial" panose="020B0604020202020204" pitchFamily="34" charset="0"/>
                      </a:endParaRPr>
                    </a:p>
                  </a:txBody>
                  <a:tcPr marL="3958" marR="3958" marT="3958" marB="0" anchor="ctr"/>
                </a:tc>
                <a:tc>
                  <a:txBody>
                    <a:bodyPr/>
                    <a:lstStyle/>
                    <a:p>
                      <a:pPr algn="l" fontAlgn="ctr"/>
                      <a:r>
                        <a:rPr lang="es-CO" sz="1000" u="none" strike="noStrike">
                          <a:effectLst/>
                        </a:rPr>
                        <a:t>Definir capacitaciones, cursos, conferencias, seminarios, diplomados de acuerdo a las necesidades actuales de los empresarios</a:t>
                      </a:r>
                      <a:endParaRPr lang="es-CO" sz="1000" b="0" i="0" u="none" strike="noStrike">
                        <a:effectLst/>
                        <a:latin typeface="Arial" panose="020B0604020202020204" pitchFamily="34" charset="0"/>
                      </a:endParaRPr>
                    </a:p>
                  </a:txBody>
                  <a:tcPr marL="3958" marR="3958" marT="3958" marB="0" anchor="ctr"/>
                </a:tc>
                <a:tc>
                  <a:txBody>
                    <a:bodyPr/>
                    <a:lstStyle/>
                    <a:p>
                      <a:pPr algn="ctr" fontAlgn="ctr"/>
                      <a:r>
                        <a:rPr lang="es-CO" sz="1000" u="none" strike="noStrike">
                          <a:effectLst/>
                        </a:rPr>
                        <a:t>1 de Febrero de 2021</a:t>
                      </a:r>
                      <a:endParaRPr lang="es-CO" sz="1000" b="0" i="0" u="none" strike="noStrike">
                        <a:effectLst/>
                        <a:latin typeface="Arial" panose="020B0604020202020204" pitchFamily="34" charset="0"/>
                      </a:endParaRPr>
                    </a:p>
                  </a:txBody>
                  <a:tcPr marL="3958" marR="3958" marT="3958" marB="0" anchor="ctr"/>
                </a:tc>
                <a:tc>
                  <a:txBody>
                    <a:bodyPr/>
                    <a:lstStyle/>
                    <a:p>
                      <a:pPr algn="ctr" fontAlgn="ctr"/>
                      <a:r>
                        <a:rPr lang="en-US" sz="1000" u="none" strike="noStrike" dirty="0">
                          <a:effectLst/>
                        </a:rPr>
                        <a:t>15 de diciembre de 2021</a:t>
                      </a:r>
                      <a:endParaRPr lang="en-US" sz="1000" b="0" i="0" u="none" strike="noStrike" dirty="0">
                        <a:effectLst/>
                        <a:latin typeface="Arial" panose="020B0604020202020204" pitchFamily="34" charset="0"/>
                      </a:endParaRPr>
                    </a:p>
                  </a:txBody>
                  <a:tcPr marL="3958" marR="3958" marT="3958" marB="0" anchor="ctr"/>
                </a:tc>
                <a:tc>
                  <a:txBody>
                    <a:bodyPr/>
                    <a:lstStyle/>
                    <a:p>
                      <a:pPr algn="l" fontAlgn="ctr"/>
                      <a:r>
                        <a:rPr lang="en-US" sz="1000" u="none" strike="noStrike" dirty="0">
                          <a:effectLst/>
                        </a:rPr>
                        <a:t>Jefe de Capacitación</a:t>
                      </a:r>
                      <a:endParaRPr lang="en-US" sz="1000" b="0" i="0" u="none" strike="noStrike" dirty="0">
                        <a:effectLst/>
                        <a:latin typeface="Arial" panose="020B0604020202020204" pitchFamily="34" charset="0"/>
                      </a:endParaRPr>
                    </a:p>
                  </a:txBody>
                  <a:tcPr marL="3958" marR="3958" marT="3958" marB="0" anchor="ctr"/>
                </a:tc>
                <a:tc>
                  <a:txBody>
                    <a:bodyPr/>
                    <a:lstStyle/>
                    <a:p>
                      <a:pPr algn="l" fontAlgn="ctr"/>
                      <a:r>
                        <a:rPr lang="es-CO" sz="1000" u="none" strike="noStrike" dirty="0">
                          <a:effectLst/>
                        </a:rPr>
                        <a:t>En el primer trimestre se realizaron: 5 Diplomados y 4 cursos de educación continua, participaron un total de 379 asistentes y se realizaron 10 capacitaciones, participaron un total de 574 asistentes. En el segundo trimestre se realizaron:  4 Técnicos Laborales por competencias,  en un Diplomado y 3 cursos de educación continua, participaron un total de 315 asistentes, y en las 11 capacitaciones, participaron un total de 446 asistentes</a:t>
                      </a:r>
                      <a:endParaRPr lang="es-CO" sz="1000" b="0" i="0" u="none" strike="noStrike" dirty="0">
                        <a:effectLst/>
                        <a:latin typeface="Arial" panose="020B0604020202020204" pitchFamily="34" charset="0"/>
                      </a:endParaRPr>
                    </a:p>
                  </a:txBody>
                  <a:tcPr marL="3958" marR="3958" marT="3958" marB="0" anchor="ctr"/>
                </a:tc>
                <a:extLst>
                  <a:ext uri="{0D108BD9-81ED-4DB2-BD59-A6C34878D82A}">
                    <a16:rowId xmlns:a16="http://schemas.microsoft.com/office/drawing/2014/main" val="10004"/>
                  </a:ext>
                </a:extLst>
              </a:tr>
              <a:tr h="1124326">
                <a:tc>
                  <a:txBody>
                    <a:bodyPr/>
                    <a:lstStyle/>
                    <a:p>
                      <a:pPr algn="ctr" fontAlgn="ctr"/>
                      <a:r>
                        <a:rPr lang="en-US" sz="1000" u="none" strike="noStrike">
                          <a:effectLst/>
                        </a:rPr>
                        <a:t>5</a:t>
                      </a:r>
                      <a:endParaRPr lang="en-US" sz="1000" b="0" i="0" u="none" strike="noStrike">
                        <a:effectLst/>
                        <a:latin typeface="Arial" panose="020B0604020202020204" pitchFamily="34" charset="0"/>
                      </a:endParaRPr>
                    </a:p>
                  </a:txBody>
                  <a:tcPr marL="3958" marR="3958" marT="3958" marB="0" anchor="ctr"/>
                </a:tc>
                <a:tc>
                  <a:txBody>
                    <a:bodyPr/>
                    <a:lstStyle/>
                    <a:p>
                      <a:pPr algn="l" fontAlgn="ctr"/>
                      <a:r>
                        <a:rPr lang="es-CO" sz="1000" u="none" strike="noStrike">
                          <a:effectLst/>
                        </a:rPr>
                        <a:t>Desarrolllo de programas de difusión mediante la utilización de diferentes medios de comunicación (radio, prensa, televisión,redes sociales, entre otros). </a:t>
                      </a:r>
                      <a:endParaRPr lang="es-CO" sz="1000" b="0" i="0" u="none" strike="noStrike">
                        <a:effectLst/>
                        <a:latin typeface="Arial" panose="020B0604020202020204" pitchFamily="34" charset="0"/>
                      </a:endParaRPr>
                    </a:p>
                  </a:txBody>
                  <a:tcPr marL="3958" marR="3958" marT="3958" marB="0" anchor="ctr"/>
                </a:tc>
                <a:tc>
                  <a:txBody>
                    <a:bodyPr/>
                    <a:lstStyle/>
                    <a:p>
                      <a:pPr algn="ctr" fontAlgn="ctr"/>
                      <a:r>
                        <a:rPr lang="es-CO" sz="1000" u="none" strike="noStrike">
                          <a:effectLst/>
                        </a:rPr>
                        <a:t>1 de Febrero de 2021</a:t>
                      </a:r>
                      <a:endParaRPr lang="es-CO" sz="1000" b="0" i="0" u="none" strike="noStrike">
                        <a:effectLst/>
                        <a:latin typeface="Arial" panose="020B0604020202020204" pitchFamily="34" charset="0"/>
                      </a:endParaRPr>
                    </a:p>
                  </a:txBody>
                  <a:tcPr marL="3958" marR="3958" marT="3958" marB="0" anchor="ctr"/>
                </a:tc>
                <a:tc>
                  <a:txBody>
                    <a:bodyPr/>
                    <a:lstStyle/>
                    <a:p>
                      <a:pPr algn="ctr" fontAlgn="ctr"/>
                      <a:r>
                        <a:rPr lang="en-US" sz="1000" u="none" strike="noStrike" dirty="0">
                          <a:effectLst/>
                        </a:rPr>
                        <a:t>15 de diciembre de 2021</a:t>
                      </a:r>
                      <a:endParaRPr lang="en-US" sz="1000" b="0" i="0" u="none" strike="noStrike" dirty="0">
                        <a:effectLst/>
                        <a:latin typeface="Arial" panose="020B0604020202020204" pitchFamily="34" charset="0"/>
                      </a:endParaRPr>
                    </a:p>
                  </a:txBody>
                  <a:tcPr marL="3958" marR="3958" marT="3958" marB="0" anchor="ctr"/>
                </a:tc>
                <a:tc>
                  <a:txBody>
                    <a:bodyPr/>
                    <a:lstStyle/>
                    <a:p>
                      <a:pPr algn="l" fontAlgn="ctr"/>
                      <a:r>
                        <a:rPr lang="en-US" sz="1000" u="none" strike="noStrike" dirty="0">
                          <a:effectLst/>
                        </a:rPr>
                        <a:t>Jefe de Capacitación</a:t>
                      </a:r>
                      <a:endParaRPr lang="en-US" sz="1000" b="0" i="0" u="none" strike="noStrike" dirty="0">
                        <a:effectLst/>
                        <a:latin typeface="Arial" panose="020B0604020202020204" pitchFamily="34" charset="0"/>
                      </a:endParaRPr>
                    </a:p>
                  </a:txBody>
                  <a:tcPr marL="3958" marR="3958" marT="3958" marB="0" anchor="ctr"/>
                </a:tc>
                <a:tc>
                  <a:txBody>
                    <a:bodyPr/>
                    <a:lstStyle/>
                    <a:p>
                      <a:pPr algn="l" fontAlgn="ctr"/>
                      <a:r>
                        <a:rPr lang="es-CO" sz="1000" u="none" strike="noStrike" dirty="0">
                          <a:effectLst/>
                        </a:rPr>
                        <a:t>Actualmente se están desarrollando campañas de promoción de las capacitaciones por medio de radio, redes sociales, entre otros.</a:t>
                      </a:r>
                      <a:endParaRPr lang="es-CO" sz="1000" b="0" i="0" u="none" strike="noStrike" dirty="0">
                        <a:effectLst/>
                        <a:latin typeface="Arial" panose="020B0604020202020204" pitchFamily="34" charset="0"/>
                      </a:endParaRPr>
                    </a:p>
                  </a:txBody>
                  <a:tcPr marL="3958" marR="3958" marT="3958" marB="0" anchor="ctr"/>
                </a:tc>
                <a:extLst>
                  <a:ext uri="{0D108BD9-81ED-4DB2-BD59-A6C34878D82A}">
                    <a16:rowId xmlns:a16="http://schemas.microsoft.com/office/drawing/2014/main" val="10005"/>
                  </a:ext>
                </a:extLst>
              </a:tr>
              <a:tr h="161611">
                <a:tc gridSpan="6">
                  <a:txBody>
                    <a:bodyPr/>
                    <a:lstStyle/>
                    <a:p>
                      <a:pPr algn="ctr" fontAlgn="ctr"/>
                      <a:r>
                        <a:rPr lang="es-CO" sz="1000" u="none" strike="noStrike" dirty="0">
                          <a:effectLst/>
                        </a:rPr>
                        <a:t>CENTRO DE CONCILIACIÓN Y ARBITRAJE</a:t>
                      </a:r>
                      <a:endParaRPr lang="es-CO" sz="1000" b="1" i="0" u="none" strike="noStrike" dirty="0">
                        <a:effectLst/>
                        <a:latin typeface="Arial" panose="020B0604020202020204" pitchFamily="34" charset="0"/>
                      </a:endParaRPr>
                    </a:p>
                  </a:txBody>
                  <a:tcPr marL="3958" marR="3958" marT="3958"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6672484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35</a:t>
            </a:fld>
            <a:endParaRPr lang="es-ES" sz="1000" dirty="0">
              <a:solidFill>
                <a:schemeClr val="bg1"/>
              </a:solidFill>
            </a:endParaRPr>
          </a:p>
        </p:txBody>
      </p:sp>
      <p:sp>
        <p:nvSpPr>
          <p:cNvPr id="34819" name="2 Subtítulo"/>
          <p:cNvSpPr>
            <a:spLocks/>
          </p:cNvSpPr>
          <p:nvPr/>
        </p:nvSpPr>
        <p:spPr bwMode="auto">
          <a:xfrm>
            <a:off x="378609" y="-243035"/>
            <a:ext cx="8786874" cy="1295771"/>
          </a:xfrm>
          <a:prstGeom prst="rect">
            <a:avLst/>
          </a:prstGeom>
          <a:noFill/>
          <a:ln w="9525">
            <a:noFill/>
            <a:miter lim="800000"/>
            <a:headEnd/>
            <a:tailEnd/>
          </a:ln>
        </p:spPr>
        <p:txBody>
          <a:bodyPr anchor="ctr"/>
          <a:lstStyle/>
          <a:p>
            <a:pPr marL="342900" indent="-342900" algn="ctr"/>
            <a:r>
              <a:rPr lang="es-ES" b="1" dirty="0">
                <a:latin typeface="Arial" pitchFamily="34" charset="0"/>
                <a:ea typeface="Tahoma" pitchFamily="34" charset="0"/>
                <a:cs typeface="Arial" pitchFamily="34" charset="0"/>
              </a:rPr>
              <a:t>OBJETIVO No 3</a:t>
            </a:r>
          </a:p>
          <a:p>
            <a:pPr marL="342900" indent="-342900" algn="ctr"/>
            <a:r>
              <a:rPr lang="es-ES" dirty="0">
                <a:latin typeface="Arial" pitchFamily="34" charset="0"/>
                <a:ea typeface="Tahoma" pitchFamily="34" charset="0"/>
                <a:cs typeface="Arial" pitchFamily="34" charset="0"/>
              </a:rPr>
              <a:t>Liderar un crecimiento Constante</a:t>
            </a:r>
          </a:p>
          <a:p>
            <a:pPr marL="342900" indent="-342900" algn="ctr"/>
            <a:endParaRPr lang="es-ES" b="1" dirty="0"/>
          </a:p>
        </p:txBody>
      </p:sp>
      <p:pic>
        <p:nvPicPr>
          <p:cNvPr id="5" name="Picture 49">
            <a:extLst>
              <a:ext uri="{FF2B5EF4-FFF2-40B4-BE49-F238E27FC236}">
                <a16:creationId xmlns:a16="http://schemas.microsoft.com/office/drawing/2014/main" id="{482D0ED3-1340-BD4E-9AFF-2B143D57AC2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25259"/>
            <a:ext cx="869847" cy="576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2"/>
          <p:cNvSpPr/>
          <p:nvPr/>
        </p:nvSpPr>
        <p:spPr>
          <a:xfrm>
            <a:off x="315064" y="5845627"/>
            <a:ext cx="8513872" cy="923330"/>
          </a:xfrm>
          <a:prstGeom prst="rect">
            <a:avLst/>
          </a:prstGeom>
        </p:spPr>
        <p:txBody>
          <a:bodyPr wrap="square">
            <a:spAutoFit/>
          </a:bodyPr>
          <a:lstStyle/>
          <a:p>
            <a:r>
              <a:rPr lang="es-ES_tradnl" dirty="0"/>
              <a:t>Nivel de cumplimiento: se cumplieron las actividades No 2 , 4,5, 6, 9, 10 y parte de las actividades No 1 y 8 para un avance del 70%,  las actividades 3 y 7 están pendientes por ejecutar.</a:t>
            </a:r>
          </a:p>
        </p:txBody>
      </p:sp>
      <p:graphicFrame>
        <p:nvGraphicFramePr>
          <p:cNvPr id="2" name="Tabla 1">
            <a:extLst>
              <a:ext uri="{FF2B5EF4-FFF2-40B4-BE49-F238E27FC236}">
                <a16:creationId xmlns:a16="http://schemas.microsoft.com/office/drawing/2014/main" id="{1B11A9F7-59B4-438C-A785-E1F05F3B50B7}"/>
              </a:ext>
            </a:extLst>
          </p:cNvPr>
          <p:cNvGraphicFramePr>
            <a:graphicFrameLocks noGrp="1"/>
          </p:cNvGraphicFramePr>
          <p:nvPr/>
        </p:nvGraphicFramePr>
        <p:xfrm>
          <a:off x="326886" y="629572"/>
          <a:ext cx="8637603" cy="5216055"/>
        </p:xfrm>
        <a:graphic>
          <a:graphicData uri="http://schemas.openxmlformats.org/drawingml/2006/table">
            <a:tbl>
              <a:tblPr>
                <a:tableStyleId>{5C22544A-7EE6-4342-B048-85BDC9FD1C3A}</a:tableStyleId>
              </a:tblPr>
              <a:tblGrid>
                <a:gridCol w="532090">
                  <a:extLst>
                    <a:ext uri="{9D8B030D-6E8A-4147-A177-3AD203B41FA5}">
                      <a16:colId xmlns:a16="http://schemas.microsoft.com/office/drawing/2014/main" val="2068250497"/>
                    </a:ext>
                  </a:extLst>
                </a:gridCol>
                <a:gridCol w="1551932">
                  <a:extLst>
                    <a:ext uri="{9D8B030D-6E8A-4147-A177-3AD203B41FA5}">
                      <a16:colId xmlns:a16="http://schemas.microsoft.com/office/drawing/2014/main" val="3232459517"/>
                    </a:ext>
                  </a:extLst>
                </a:gridCol>
                <a:gridCol w="1312490">
                  <a:extLst>
                    <a:ext uri="{9D8B030D-6E8A-4147-A177-3AD203B41FA5}">
                      <a16:colId xmlns:a16="http://schemas.microsoft.com/office/drawing/2014/main" val="3728260396"/>
                    </a:ext>
                  </a:extLst>
                </a:gridCol>
                <a:gridCol w="1312490">
                  <a:extLst>
                    <a:ext uri="{9D8B030D-6E8A-4147-A177-3AD203B41FA5}">
                      <a16:colId xmlns:a16="http://schemas.microsoft.com/office/drawing/2014/main" val="807911100"/>
                    </a:ext>
                  </a:extLst>
                </a:gridCol>
                <a:gridCol w="1268148">
                  <a:extLst>
                    <a:ext uri="{9D8B030D-6E8A-4147-A177-3AD203B41FA5}">
                      <a16:colId xmlns:a16="http://schemas.microsoft.com/office/drawing/2014/main" val="3150239816"/>
                    </a:ext>
                  </a:extLst>
                </a:gridCol>
                <a:gridCol w="2660453">
                  <a:extLst>
                    <a:ext uri="{9D8B030D-6E8A-4147-A177-3AD203B41FA5}">
                      <a16:colId xmlns:a16="http://schemas.microsoft.com/office/drawing/2014/main" val="1283646015"/>
                    </a:ext>
                  </a:extLst>
                </a:gridCol>
              </a:tblGrid>
              <a:tr h="616897">
                <a:tc>
                  <a:txBody>
                    <a:bodyPr/>
                    <a:lstStyle/>
                    <a:p>
                      <a:pPr algn="ctr" fontAlgn="ctr"/>
                      <a:r>
                        <a:rPr lang="en-US" sz="1000" u="none" strike="noStrike" dirty="0">
                          <a:effectLst/>
                        </a:rPr>
                        <a:t>6</a:t>
                      </a:r>
                      <a:endParaRPr lang="en-US" sz="1000" b="1" i="0" u="none" strike="noStrike" dirty="0">
                        <a:effectLst/>
                        <a:latin typeface="Arial" panose="020B0604020202020204" pitchFamily="34" charset="0"/>
                      </a:endParaRPr>
                    </a:p>
                  </a:txBody>
                  <a:tcPr marL="3958" marR="3958" marT="3958"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s-CO" sz="1000" u="none" strike="noStrike" dirty="0">
                          <a:effectLst/>
                        </a:rPr>
                        <a:t>Realizar  reporte del Número de solicitudes de conciliaciones.</a:t>
                      </a:r>
                      <a:endParaRPr lang="es-CO" sz="1000" b="0" i="0" u="none" strike="noStrike" dirty="0">
                        <a:effectLst/>
                        <a:latin typeface="Arial" panose="020B0604020202020204" pitchFamily="34" charset="0"/>
                      </a:endParaRPr>
                    </a:p>
                  </a:txBody>
                  <a:tcPr marL="3958" marR="3958" marT="3958" marB="0" anchor="ctr"/>
                </a:tc>
                <a:tc>
                  <a:txBody>
                    <a:bodyPr/>
                    <a:lstStyle/>
                    <a:p>
                      <a:pPr algn="ctr" fontAlgn="ctr"/>
                      <a:r>
                        <a:rPr lang="es-CO" sz="1000" u="none" strike="noStrike">
                          <a:effectLst/>
                        </a:rPr>
                        <a:t>02 de enero de 2021</a:t>
                      </a:r>
                      <a:endParaRPr lang="es-CO" sz="1000" b="0" i="0" u="none" strike="noStrike">
                        <a:effectLst/>
                        <a:latin typeface="Arial" panose="020B0604020202020204" pitchFamily="34" charset="0"/>
                      </a:endParaRPr>
                    </a:p>
                  </a:txBody>
                  <a:tcPr marL="3958" marR="3958" marT="3958" marB="0" anchor="ctr"/>
                </a:tc>
                <a:tc>
                  <a:txBody>
                    <a:bodyPr/>
                    <a:lstStyle/>
                    <a:p>
                      <a:pPr algn="ctr" fontAlgn="ctr"/>
                      <a:r>
                        <a:rPr lang="en-US" sz="1000" u="none" strike="noStrike" dirty="0">
                          <a:effectLst/>
                        </a:rPr>
                        <a:t>30 de diciembre de 2021</a:t>
                      </a:r>
                      <a:endParaRPr lang="en-US" sz="1000" b="0" i="0" u="none" strike="noStrike" dirty="0">
                        <a:effectLst/>
                        <a:latin typeface="Arial" panose="020B0604020202020204" pitchFamily="34" charset="0"/>
                      </a:endParaRPr>
                    </a:p>
                  </a:txBody>
                  <a:tcPr marL="3958" marR="3958" marT="3958" marB="0" anchor="ctr"/>
                </a:tc>
                <a:tc>
                  <a:txBody>
                    <a:bodyPr/>
                    <a:lstStyle/>
                    <a:p>
                      <a:pPr algn="ctr" fontAlgn="ctr"/>
                      <a:r>
                        <a:rPr lang="es-ES" sz="1000" b="0" i="0" u="none" strike="noStrike" dirty="0">
                          <a:effectLst/>
                          <a:latin typeface="Arial" panose="020B0604020202020204" pitchFamily="34" charset="0"/>
                        </a:rPr>
                        <a:t>Director del centro de conciliación y arbitraje</a:t>
                      </a:r>
                      <a:endParaRPr lang="es-CO" sz="1000" b="0" i="0" u="none" strike="noStrike" dirty="0">
                        <a:effectLst/>
                        <a:latin typeface="Arial" panose="020B0604020202020204" pitchFamily="34" charset="0"/>
                      </a:endParaRPr>
                    </a:p>
                  </a:txBody>
                  <a:tcPr marL="3958" marR="3958" marT="3958" marB="0" anchor="ctr"/>
                </a:tc>
                <a:tc>
                  <a:txBody>
                    <a:bodyPr/>
                    <a:lstStyle/>
                    <a:p>
                      <a:pPr algn="just" fontAlgn="ctr"/>
                      <a:r>
                        <a:rPr lang="es-CO" sz="1000" u="none" strike="noStrike" dirty="0">
                          <a:effectLst/>
                        </a:rPr>
                        <a:t>Hasta el mes  de agosto se llevan realizando en el centro de conciliación y Arbitraje de la Cámara de Comercio de Ipiales, 193 solicitudes de conciliaciones </a:t>
                      </a:r>
                      <a:endParaRPr lang="es-CO" sz="1000" b="0" i="0" u="none" strike="noStrike" dirty="0">
                        <a:effectLst/>
                        <a:latin typeface="Arial" panose="020B0604020202020204" pitchFamily="34" charset="0"/>
                      </a:endParaRPr>
                    </a:p>
                  </a:txBody>
                  <a:tcPr marL="3958" marR="3958" marT="3958" marB="0" anchor="ctr"/>
                </a:tc>
                <a:extLst>
                  <a:ext uri="{0D108BD9-81ED-4DB2-BD59-A6C34878D82A}">
                    <a16:rowId xmlns:a16="http://schemas.microsoft.com/office/drawing/2014/main" val="4092172331"/>
                  </a:ext>
                </a:extLst>
              </a:tr>
              <a:tr h="650195">
                <a:tc>
                  <a:txBody>
                    <a:bodyPr/>
                    <a:lstStyle/>
                    <a:p>
                      <a:pPr algn="ctr" fontAlgn="ctr"/>
                      <a:r>
                        <a:rPr lang="en-US" sz="1000" u="none" strike="noStrike">
                          <a:effectLst/>
                        </a:rPr>
                        <a:t>7</a:t>
                      </a:r>
                      <a:endParaRPr lang="en-US" sz="1000" b="0" i="0" u="none" strike="noStrike">
                        <a:effectLst/>
                        <a:latin typeface="Arial" panose="020B0604020202020204" pitchFamily="34" charset="0"/>
                      </a:endParaRPr>
                    </a:p>
                  </a:txBody>
                  <a:tcPr marL="3958" marR="3958" marT="3958" marB="0" anchor="ctr"/>
                </a:tc>
                <a:tc>
                  <a:txBody>
                    <a:bodyPr/>
                    <a:lstStyle/>
                    <a:p>
                      <a:pPr algn="l" fontAlgn="ctr"/>
                      <a:r>
                        <a:rPr lang="es-CO" sz="1000" u="none" strike="noStrike" dirty="0">
                          <a:effectLst/>
                        </a:rPr>
                        <a:t>Realizar convenios con otras entidades, para la prestación del servicio del centro de concilación y arbitraje</a:t>
                      </a:r>
                      <a:endParaRPr lang="es-CO" sz="1000" b="0" i="0" u="none" strike="noStrike" dirty="0">
                        <a:effectLst/>
                        <a:latin typeface="Arial" panose="020B0604020202020204" pitchFamily="34" charset="0"/>
                      </a:endParaRPr>
                    </a:p>
                  </a:txBody>
                  <a:tcPr marL="3958" marR="3958" marT="3958" marB="0" anchor="ctr"/>
                </a:tc>
                <a:tc>
                  <a:txBody>
                    <a:bodyPr/>
                    <a:lstStyle/>
                    <a:p>
                      <a:pPr algn="ctr" fontAlgn="ctr"/>
                      <a:r>
                        <a:rPr lang="es-CO" sz="1000" u="none" strike="noStrike" dirty="0">
                          <a:effectLst/>
                        </a:rPr>
                        <a:t>15 de enero de 2021</a:t>
                      </a:r>
                      <a:endParaRPr lang="es-CO" sz="1000" b="0" i="0" u="none" strike="noStrike" dirty="0">
                        <a:effectLst/>
                        <a:latin typeface="Arial" panose="020B0604020202020204" pitchFamily="34" charset="0"/>
                      </a:endParaRPr>
                    </a:p>
                  </a:txBody>
                  <a:tcPr marL="3958" marR="3958" marT="3958" marB="0" anchor="ctr"/>
                </a:tc>
                <a:tc>
                  <a:txBody>
                    <a:bodyPr/>
                    <a:lstStyle/>
                    <a:p>
                      <a:pPr algn="ctr" fontAlgn="ctr"/>
                      <a:r>
                        <a:rPr lang="en-US" sz="1000" u="none" strike="noStrike" dirty="0">
                          <a:effectLst/>
                        </a:rPr>
                        <a:t>15 de diciembre de 2021</a:t>
                      </a:r>
                      <a:endParaRPr lang="en-US" sz="1000" b="0" i="0" u="none" strike="noStrike" dirty="0">
                        <a:effectLst/>
                        <a:latin typeface="Arial" panose="020B0604020202020204" pitchFamily="34" charset="0"/>
                      </a:endParaRPr>
                    </a:p>
                  </a:txBody>
                  <a:tcPr marL="3958" marR="3958" marT="3958"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ES" sz="1000" b="0" i="0" u="none" strike="noStrike" dirty="0">
                          <a:effectLst/>
                          <a:latin typeface="Arial" panose="020B0604020202020204" pitchFamily="34" charset="0"/>
                        </a:rPr>
                        <a:t>Director del centro de conciliación y arbitraje</a:t>
                      </a:r>
                      <a:endParaRPr lang="es-CO" sz="1000" b="0" i="0" u="none" strike="noStrike" dirty="0">
                        <a:effectLst/>
                        <a:latin typeface="Arial" panose="020B0604020202020204" pitchFamily="34" charset="0"/>
                      </a:endParaRPr>
                    </a:p>
                    <a:p>
                      <a:pPr algn="ctr" fontAlgn="ctr"/>
                      <a:endParaRPr lang="es-CO" sz="1000" b="0" i="0" u="none" strike="noStrike" dirty="0">
                        <a:effectLst/>
                        <a:latin typeface="Arial" panose="020B0604020202020204" pitchFamily="34" charset="0"/>
                      </a:endParaRPr>
                    </a:p>
                  </a:txBody>
                  <a:tcPr marL="3958" marR="3958" marT="3958" marB="0" anchor="ctr"/>
                </a:tc>
                <a:tc>
                  <a:txBody>
                    <a:bodyPr/>
                    <a:lstStyle/>
                    <a:p>
                      <a:pPr algn="l" fontAlgn="b"/>
                      <a:r>
                        <a:rPr lang="es-CO" sz="1000" u="none" strike="noStrike" dirty="0">
                          <a:effectLst/>
                        </a:rPr>
                        <a:t>Esta pendiente por realizar convenios </a:t>
                      </a:r>
                      <a:endParaRPr lang="es-CO" sz="1000" b="0" i="0" u="none" strike="noStrike" dirty="0">
                        <a:effectLst/>
                        <a:latin typeface="Arial" panose="020B0604020202020204" pitchFamily="34" charset="0"/>
                      </a:endParaRPr>
                    </a:p>
                  </a:txBody>
                  <a:tcPr marL="3958" marR="3958" marT="3958" marB="0" anchor="b"/>
                </a:tc>
                <a:extLst>
                  <a:ext uri="{0D108BD9-81ED-4DB2-BD59-A6C34878D82A}">
                    <a16:rowId xmlns:a16="http://schemas.microsoft.com/office/drawing/2014/main" val="2739933243"/>
                  </a:ext>
                </a:extLst>
              </a:tr>
              <a:tr h="175587">
                <a:tc gridSpan="6">
                  <a:txBody>
                    <a:bodyPr/>
                    <a:lstStyle/>
                    <a:p>
                      <a:pPr algn="ctr" fontAlgn="ctr"/>
                      <a:r>
                        <a:rPr lang="en-US" sz="1000" u="none" strike="noStrike" dirty="0">
                          <a:effectLst/>
                        </a:rPr>
                        <a:t>PROMOCIÓN COMERCIAL</a:t>
                      </a:r>
                      <a:endParaRPr lang="en-US" sz="1000" b="1" i="0" u="none" strike="noStrike" dirty="0">
                        <a:effectLst/>
                        <a:latin typeface="Arial" panose="020B0604020202020204" pitchFamily="34" charset="0"/>
                      </a:endParaRPr>
                    </a:p>
                  </a:txBody>
                  <a:tcPr marL="3958" marR="3958" marT="3958"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23671190"/>
                  </a:ext>
                </a:extLst>
              </a:tr>
              <a:tr h="658864">
                <a:tc>
                  <a:txBody>
                    <a:bodyPr/>
                    <a:lstStyle/>
                    <a:p>
                      <a:pPr algn="ctr" fontAlgn="ctr"/>
                      <a:r>
                        <a:rPr lang="en-US" sz="1000" u="none" strike="noStrike">
                          <a:effectLst/>
                        </a:rPr>
                        <a:t>8</a:t>
                      </a:r>
                      <a:endParaRPr lang="en-US" sz="1000" b="0" i="0" u="none" strike="noStrike">
                        <a:effectLst/>
                        <a:latin typeface="Arial" panose="020B0604020202020204" pitchFamily="34" charset="0"/>
                      </a:endParaRPr>
                    </a:p>
                  </a:txBody>
                  <a:tcPr marL="3958" marR="3958" marT="3958" marB="0" anchor="ctr"/>
                </a:tc>
                <a:tc>
                  <a:txBody>
                    <a:bodyPr/>
                    <a:lstStyle/>
                    <a:p>
                      <a:pPr algn="l" fontAlgn="ctr"/>
                      <a:r>
                        <a:rPr lang="es-CO" sz="1000" u="none" strike="noStrike">
                          <a:effectLst/>
                        </a:rPr>
                        <a:t>Realizar eventos, jornadas y participación ciudadana (campañas) </a:t>
                      </a:r>
                      <a:endParaRPr lang="es-CO" sz="1000" b="0" i="0" u="none" strike="noStrike">
                        <a:effectLst/>
                        <a:latin typeface="Arial" panose="020B0604020202020204" pitchFamily="34" charset="0"/>
                      </a:endParaRPr>
                    </a:p>
                  </a:txBody>
                  <a:tcPr marL="3958" marR="3958" marT="3958" marB="0" anchor="ctr"/>
                </a:tc>
                <a:tc>
                  <a:txBody>
                    <a:bodyPr/>
                    <a:lstStyle/>
                    <a:p>
                      <a:pPr algn="ctr" fontAlgn="ctr"/>
                      <a:r>
                        <a:rPr lang="es-CO" sz="1000" u="none" strike="noStrike">
                          <a:effectLst/>
                        </a:rPr>
                        <a:t>1 de febrero de 2021</a:t>
                      </a:r>
                      <a:endParaRPr lang="es-CO" sz="1000" b="0" i="0" u="none" strike="noStrike">
                        <a:effectLst/>
                        <a:latin typeface="Arial" panose="020B0604020202020204" pitchFamily="34" charset="0"/>
                      </a:endParaRPr>
                    </a:p>
                  </a:txBody>
                  <a:tcPr marL="3958" marR="3958" marT="3958" marB="0" anchor="ctr"/>
                </a:tc>
                <a:tc>
                  <a:txBody>
                    <a:bodyPr/>
                    <a:lstStyle/>
                    <a:p>
                      <a:pPr algn="ctr" fontAlgn="ctr"/>
                      <a:r>
                        <a:rPr lang="en-US" sz="1000" u="none" strike="noStrike" dirty="0">
                          <a:effectLst/>
                        </a:rPr>
                        <a:t>30 de diciembre de 2021</a:t>
                      </a:r>
                      <a:endParaRPr lang="en-US" sz="1000" b="0" i="0" u="none" strike="noStrike" dirty="0">
                        <a:effectLst/>
                        <a:latin typeface="Arial" panose="020B0604020202020204" pitchFamily="34" charset="0"/>
                      </a:endParaRPr>
                    </a:p>
                  </a:txBody>
                  <a:tcPr marL="3958" marR="3958" marT="3958" marB="0" anchor="ctr"/>
                </a:tc>
                <a:tc>
                  <a:txBody>
                    <a:bodyPr/>
                    <a:lstStyle/>
                    <a:p>
                      <a:pPr algn="l" fontAlgn="ctr"/>
                      <a:r>
                        <a:rPr lang="en-US" sz="1000" u="none" strike="noStrike" dirty="0">
                          <a:effectLst/>
                        </a:rPr>
                        <a:t>Jefe de Competitividad y Proyectos</a:t>
                      </a:r>
                      <a:endParaRPr lang="en-US" sz="1000" b="0" i="0" u="none" strike="noStrike" dirty="0">
                        <a:effectLst/>
                        <a:latin typeface="Arial" panose="020B0604020202020204" pitchFamily="34" charset="0"/>
                      </a:endParaRPr>
                    </a:p>
                  </a:txBody>
                  <a:tcPr marL="3958" marR="3958" marT="3958" marB="0" anchor="ctr"/>
                </a:tc>
                <a:tc>
                  <a:txBody>
                    <a:bodyPr/>
                    <a:lstStyle/>
                    <a:p>
                      <a:pPr algn="l" fontAlgn="ctr"/>
                      <a:r>
                        <a:rPr lang="es-CO" sz="1000" u="none" strike="noStrike" dirty="0">
                          <a:effectLst/>
                        </a:rPr>
                        <a:t>Campaña Comerciante Cuida a Comerciante, participaron 758 empresarios</a:t>
                      </a:r>
                      <a:endParaRPr lang="es-CO" sz="1000" b="0" i="0" u="none" strike="noStrike" dirty="0">
                        <a:effectLst/>
                        <a:latin typeface="Arial" panose="020B0604020202020204" pitchFamily="34" charset="0"/>
                      </a:endParaRPr>
                    </a:p>
                  </a:txBody>
                  <a:tcPr marL="3958" marR="3958" marT="3958" marB="0" anchor="ctr"/>
                </a:tc>
                <a:extLst>
                  <a:ext uri="{0D108BD9-81ED-4DB2-BD59-A6C34878D82A}">
                    <a16:rowId xmlns:a16="http://schemas.microsoft.com/office/drawing/2014/main" val="1548891121"/>
                  </a:ext>
                </a:extLst>
              </a:tr>
              <a:tr h="658864">
                <a:tc>
                  <a:txBody>
                    <a:bodyPr/>
                    <a:lstStyle/>
                    <a:p>
                      <a:pPr algn="ctr" fontAlgn="ctr"/>
                      <a:r>
                        <a:rPr lang="en-US" sz="1000" u="none" strike="noStrike">
                          <a:effectLst/>
                        </a:rPr>
                        <a:t>9</a:t>
                      </a:r>
                      <a:endParaRPr lang="en-US" sz="1000" b="0" i="0" u="none" strike="noStrike">
                        <a:effectLst/>
                        <a:latin typeface="Arial" panose="020B0604020202020204" pitchFamily="34" charset="0"/>
                      </a:endParaRPr>
                    </a:p>
                  </a:txBody>
                  <a:tcPr marL="3958" marR="3958" marT="3958" marB="0" anchor="ctr"/>
                </a:tc>
                <a:tc>
                  <a:txBody>
                    <a:bodyPr/>
                    <a:lstStyle/>
                    <a:p>
                      <a:pPr algn="l" fontAlgn="ctr"/>
                      <a:r>
                        <a:rPr lang="es-CO" sz="1000" u="none" strike="noStrike">
                          <a:effectLst/>
                        </a:rPr>
                        <a:t>Desarrollar 2 investigaciones económicas y sociales propias de la región.</a:t>
                      </a:r>
                      <a:endParaRPr lang="es-CO" sz="1000" b="0" i="0" u="none" strike="noStrike">
                        <a:effectLst/>
                        <a:latin typeface="Arial" panose="020B0604020202020204" pitchFamily="34" charset="0"/>
                      </a:endParaRPr>
                    </a:p>
                  </a:txBody>
                  <a:tcPr marL="3958" marR="3958" marT="3958" marB="0" anchor="ctr"/>
                </a:tc>
                <a:tc>
                  <a:txBody>
                    <a:bodyPr/>
                    <a:lstStyle/>
                    <a:p>
                      <a:pPr algn="ctr" fontAlgn="ctr"/>
                      <a:r>
                        <a:rPr lang="es-CO" sz="1000" u="none" strike="noStrike">
                          <a:effectLst/>
                        </a:rPr>
                        <a:t>1 de febrero de 2021</a:t>
                      </a:r>
                      <a:endParaRPr lang="es-CO" sz="1000" b="0" i="0" u="none" strike="noStrike">
                        <a:effectLst/>
                        <a:latin typeface="Arial" panose="020B0604020202020204" pitchFamily="34" charset="0"/>
                      </a:endParaRPr>
                    </a:p>
                  </a:txBody>
                  <a:tcPr marL="3958" marR="3958" marT="3958" marB="0" anchor="ctr"/>
                </a:tc>
                <a:tc>
                  <a:txBody>
                    <a:bodyPr/>
                    <a:lstStyle/>
                    <a:p>
                      <a:pPr algn="ctr" fontAlgn="ctr"/>
                      <a:r>
                        <a:rPr lang="en-US" sz="1000" u="none" strike="noStrike" dirty="0">
                          <a:effectLst/>
                        </a:rPr>
                        <a:t>31 de diciembre de 2021</a:t>
                      </a:r>
                      <a:endParaRPr lang="en-US" sz="1000" b="0" i="0" u="none" strike="noStrike" dirty="0">
                        <a:effectLst/>
                        <a:latin typeface="Arial" panose="020B0604020202020204" pitchFamily="34" charset="0"/>
                      </a:endParaRPr>
                    </a:p>
                  </a:txBody>
                  <a:tcPr marL="3958" marR="3958" marT="3958" marB="0" anchor="ctr"/>
                </a:tc>
                <a:tc>
                  <a:txBody>
                    <a:bodyPr/>
                    <a:lstStyle/>
                    <a:p>
                      <a:pPr algn="l" fontAlgn="ctr"/>
                      <a:r>
                        <a:rPr lang="en-US" sz="1000" b="0" i="0" u="none" strike="noStrike" dirty="0">
                          <a:effectLst/>
                          <a:latin typeface="Arial" panose="020B0604020202020204" pitchFamily="34" charset="0"/>
                        </a:rPr>
                        <a:t>Jefe de Centro de investigaciones económicas y Alianzas Estrategicas</a:t>
                      </a:r>
                    </a:p>
                  </a:txBody>
                  <a:tcPr marL="3958" marR="3958" marT="3958" marB="0" anchor="ctr"/>
                </a:tc>
                <a:tc>
                  <a:txBody>
                    <a:bodyPr/>
                    <a:lstStyle/>
                    <a:p>
                      <a:pPr algn="just" fontAlgn="ctr"/>
                      <a:r>
                        <a:rPr lang="es-CO" sz="1000" u="none" strike="noStrike" dirty="0">
                          <a:effectLst/>
                        </a:rPr>
                        <a:t>Hasta el momento se ha realizado lo siguiente; Anuario estadístico y costumbre mercantil 2020,Encuesta de ritmo empresarial 1 y 2, encuesta de opinión Pública-Paro Nacional 2021</a:t>
                      </a:r>
                      <a:endParaRPr lang="es-CO" sz="1000" b="0" i="0" u="none" strike="noStrike" dirty="0">
                        <a:effectLst/>
                        <a:latin typeface="Arial" panose="020B0604020202020204" pitchFamily="34" charset="0"/>
                      </a:endParaRPr>
                    </a:p>
                  </a:txBody>
                  <a:tcPr marL="3958" marR="3958" marT="3958" marB="0" anchor="ctr"/>
                </a:tc>
                <a:extLst>
                  <a:ext uri="{0D108BD9-81ED-4DB2-BD59-A6C34878D82A}">
                    <a16:rowId xmlns:a16="http://schemas.microsoft.com/office/drawing/2014/main" val="1391238793"/>
                  </a:ext>
                </a:extLst>
              </a:tr>
              <a:tr h="2455648">
                <a:tc>
                  <a:txBody>
                    <a:bodyPr/>
                    <a:lstStyle/>
                    <a:p>
                      <a:pPr algn="ctr" fontAlgn="ctr"/>
                      <a:r>
                        <a:rPr lang="en-US" sz="1000" u="none" strike="noStrike">
                          <a:effectLst/>
                        </a:rPr>
                        <a:t>10</a:t>
                      </a:r>
                      <a:endParaRPr lang="en-US" sz="1000" b="0" i="0" u="none" strike="noStrike">
                        <a:effectLst/>
                        <a:latin typeface="Arial" panose="020B0604020202020204" pitchFamily="34" charset="0"/>
                      </a:endParaRPr>
                    </a:p>
                  </a:txBody>
                  <a:tcPr marL="3958" marR="3958" marT="3958" marB="0" anchor="ctr"/>
                </a:tc>
                <a:tc>
                  <a:txBody>
                    <a:bodyPr/>
                    <a:lstStyle/>
                    <a:p>
                      <a:pPr algn="l" fontAlgn="ctr"/>
                      <a:r>
                        <a:rPr lang="es-CO" sz="1000" u="none" strike="noStrike" dirty="0">
                          <a:effectLst/>
                        </a:rPr>
                        <a:t>Realizar tres eventos de promoción comercial</a:t>
                      </a:r>
                      <a:endParaRPr lang="es-CO" sz="1000" b="0" i="0" u="none" strike="noStrike" dirty="0">
                        <a:effectLst/>
                        <a:latin typeface="Arial" panose="020B0604020202020204" pitchFamily="34" charset="0"/>
                      </a:endParaRPr>
                    </a:p>
                  </a:txBody>
                  <a:tcPr marL="3958" marR="3958" marT="3958" marB="0" anchor="ctr"/>
                </a:tc>
                <a:tc>
                  <a:txBody>
                    <a:bodyPr/>
                    <a:lstStyle/>
                    <a:p>
                      <a:pPr algn="ctr" fontAlgn="ctr"/>
                      <a:r>
                        <a:rPr lang="es-CO" sz="1000" u="none" strike="noStrike" dirty="0">
                          <a:effectLst/>
                        </a:rPr>
                        <a:t>01 de febrero de 2021</a:t>
                      </a:r>
                      <a:endParaRPr lang="es-CO" sz="1000" b="0" i="0" u="none" strike="noStrike" dirty="0">
                        <a:effectLst/>
                        <a:latin typeface="Arial" panose="020B0604020202020204" pitchFamily="34" charset="0"/>
                      </a:endParaRPr>
                    </a:p>
                  </a:txBody>
                  <a:tcPr marL="3958" marR="3958" marT="3958" marB="0" anchor="ctr"/>
                </a:tc>
                <a:tc>
                  <a:txBody>
                    <a:bodyPr/>
                    <a:lstStyle/>
                    <a:p>
                      <a:pPr algn="ctr" fontAlgn="ctr"/>
                      <a:r>
                        <a:rPr lang="en-US" sz="1000" u="none" strike="noStrike" dirty="0">
                          <a:effectLst/>
                        </a:rPr>
                        <a:t>15 de diciembre de 2021</a:t>
                      </a:r>
                      <a:endParaRPr lang="en-US" sz="1000" b="0" i="0" u="none" strike="noStrike" dirty="0">
                        <a:effectLst/>
                        <a:latin typeface="Arial" panose="020B0604020202020204" pitchFamily="34" charset="0"/>
                      </a:endParaRPr>
                    </a:p>
                  </a:txBody>
                  <a:tcPr marL="3958" marR="3958" marT="3958"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000" u="none" strike="noStrike" dirty="0">
                          <a:effectLst/>
                        </a:rPr>
                        <a:t>Jefe de Competitividad y Proyectos</a:t>
                      </a:r>
                      <a:endParaRPr lang="en-US" sz="1000" b="0" i="0" u="none" strike="noStrike" dirty="0">
                        <a:effectLst/>
                        <a:latin typeface="Arial" panose="020B0604020202020204" pitchFamily="34" charset="0"/>
                      </a:endParaRPr>
                    </a:p>
                    <a:p>
                      <a:pPr algn="l" fontAlgn="ctr"/>
                      <a:endParaRPr lang="en-US" sz="1000" b="0" i="0" u="none" strike="noStrike" dirty="0">
                        <a:effectLst/>
                        <a:latin typeface="Arial" panose="020B0604020202020204" pitchFamily="34" charset="0"/>
                      </a:endParaRPr>
                    </a:p>
                  </a:txBody>
                  <a:tcPr marL="3958" marR="3958" marT="3958" marB="0" anchor="ctr"/>
                </a:tc>
                <a:tc>
                  <a:txBody>
                    <a:bodyPr/>
                    <a:lstStyle/>
                    <a:p>
                      <a:pPr algn="just" fontAlgn="ctr"/>
                      <a:r>
                        <a:rPr lang="es-CO" sz="1000" u="none" strike="noStrike" dirty="0">
                          <a:effectLst/>
                        </a:rPr>
                        <a:t>Hasta el momento se han llevado a cabo los siguientes eventos: Feria Expoartesanias de Mi Tierra participaron 46 empresarios que fueron expositores y 279 asistentes, evento consintiendo a mama, participaron 89 empresario y 38 fueron los ganadores, Se participó en la cuarenta (40) Vitrina Turística Anato  "Colombia Abierta al mundo" 2021, la cual se llevo a cabo en la ciudad de Bogotá. En esta feria se impulso la estrategia  comercial destino ciudad, denominada " MI PRÓXIMO DESTINO ES IPIALES". Participaron 9 empresarios del sector hotelero, agencias de viaje y artesanal de la jurisdicción, Programa de formación Poder Femenino, participaron 57 mujeres emprendedoras, Programa de Tendero a Empresario, participaron 75 y se formalizaron 35.</a:t>
                      </a:r>
                      <a:endParaRPr lang="es-CO" sz="1000" b="0" i="0" u="none" strike="noStrike" dirty="0">
                        <a:effectLst/>
                        <a:latin typeface="Arial" panose="020B0604020202020204" pitchFamily="34" charset="0"/>
                      </a:endParaRPr>
                    </a:p>
                  </a:txBody>
                  <a:tcPr marL="3958" marR="3958" marT="3958" marB="0" anchor="ctr"/>
                </a:tc>
                <a:extLst>
                  <a:ext uri="{0D108BD9-81ED-4DB2-BD59-A6C34878D82A}">
                    <a16:rowId xmlns:a16="http://schemas.microsoft.com/office/drawing/2014/main" val="991096106"/>
                  </a:ext>
                </a:extLst>
              </a:tr>
            </a:tbl>
          </a:graphicData>
        </a:graphic>
      </p:graphicFrame>
    </p:spTree>
    <p:extLst>
      <p:ext uri="{BB962C8B-B14F-4D97-AF65-F5344CB8AC3E}">
        <p14:creationId xmlns:p14="http://schemas.microsoft.com/office/powerpoint/2010/main" val="32737212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2 Subtítulo"/>
          <p:cNvSpPr>
            <a:spLocks/>
          </p:cNvSpPr>
          <p:nvPr/>
        </p:nvSpPr>
        <p:spPr bwMode="auto">
          <a:xfrm>
            <a:off x="214898" y="-289633"/>
            <a:ext cx="8786874" cy="1486385"/>
          </a:xfrm>
          <a:prstGeom prst="rect">
            <a:avLst/>
          </a:prstGeom>
          <a:noFill/>
          <a:ln w="9525">
            <a:noFill/>
            <a:miter lim="800000"/>
            <a:headEnd/>
            <a:tailEnd/>
          </a:ln>
        </p:spPr>
        <p:txBody>
          <a:bodyPr anchor="ctr"/>
          <a:lstStyle/>
          <a:p>
            <a:pPr marL="342900" indent="-342900" algn="ctr"/>
            <a:endParaRPr lang="es-ES" b="1" dirty="0">
              <a:latin typeface="Arial" pitchFamily="34" charset="0"/>
              <a:ea typeface="Tahoma" pitchFamily="34" charset="0"/>
              <a:cs typeface="Arial" pitchFamily="34" charset="0"/>
            </a:endParaRPr>
          </a:p>
          <a:p>
            <a:pPr marL="342900" indent="-342900" algn="ctr"/>
            <a:r>
              <a:rPr lang="es-ES" b="1" dirty="0">
                <a:latin typeface="Arial" pitchFamily="34" charset="0"/>
                <a:ea typeface="Tahoma" pitchFamily="34" charset="0"/>
                <a:cs typeface="Arial" pitchFamily="34" charset="0"/>
              </a:rPr>
              <a:t>OBJETIVO No 4</a:t>
            </a:r>
          </a:p>
          <a:p>
            <a:pPr marL="342900" indent="-342900" algn="ctr"/>
            <a:r>
              <a:rPr lang="es-ES" dirty="0">
                <a:latin typeface="Arial" pitchFamily="34" charset="0"/>
                <a:ea typeface="Tahoma" pitchFamily="34" charset="0"/>
                <a:cs typeface="Arial" pitchFamily="34" charset="0"/>
              </a:rPr>
              <a:t>Mantener una alta calificación en cuánto a la satisfacción de nuestros clientes</a:t>
            </a:r>
          </a:p>
          <a:p>
            <a:pPr marL="342900" indent="-342900" algn="ctr"/>
            <a:endParaRPr lang="es-ES" b="1" dirty="0"/>
          </a:p>
        </p:txBody>
      </p:sp>
      <p:sp>
        <p:nvSpPr>
          <p:cNvPr id="3" name="CuadroTexto 2"/>
          <p:cNvSpPr txBox="1"/>
          <p:nvPr/>
        </p:nvSpPr>
        <p:spPr>
          <a:xfrm>
            <a:off x="457200" y="6021288"/>
            <a:ext cx="8320379" cy="584775"/>
          </a:xfrm>
          <a:prstGeom prst="rect">
            <a:avLst/>
          </a:prstGeom>
          <a:noFill/>
        </p:spPr>
        <p:txBody>
          <a:bodyPr wrap="square" rtlCol="0">
            <a:spAutoFit/>
          </a:bodyPr>
          <a:lstStyle/>
          <a:p>
            <a:r>
              <a:rPr lang="es-ES_tradnl" sz="1600" dirty="0"/>
              <a:t>Nivel de cumplimiento: Se cumplieron parte de las actividades 1 y 2, para un avance del 50%  </a:t>
            </a:r>
          </a:p>
        </p:txBody>
      </p:sp>
      <p:pic>
        <p:nvPicPr>
          <p:cNvPr id="5" name="Picture 49">
            <a:extLst>
              <a:ext uri="{FF2B5EF4-FFF2-40B4-BE49-F238E27FC236}">
                <a16:creationId xmlns:a16="http://schemas.microsoft.com/office/drawing/2014/main" id="{F280E1F9-0A9A-CA45-8C72-8D0A1B73270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7" y="75574"/>
            <a:ext cx="605630" cy="401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a 3"/>
          <p:cNvGraphicFramePr>
            <a:graphicFrameLocks noGrp="1"/>
          </p:cNvGraphicFramePr>
          <p:nvPr/>
        </p:nvGraphicFramePr>
        <p:xfrm>
          <a:off x="457200" y="980728"/>
          <a:ext cx="8219257" cy="4752529"/>
        </p:xfrm>
        <a:graphic>
          <a:graphicData uri="http://schemas.openxmlformats.org/drawingml/2006/table">
            <a:tbl>
              <a:tblPr>
                <a:tableStyleId>{5C22544A-7EE6-4342-B048-85BDC9FD1C3A}</a:tableStyleId>
              </a:tblPr>
              <a:tblGrid>
                <a:gridCol w="910931">
                  <a:extLst>
                    <a:ext uri="{9D8B030D-6E8A-4147-A177-3AD203B41FA5}">
                      <a16:colId xmlns:a16="http://schemas.microsoft.com/office/drawing/2014/main" val="20000"/>
                    </a:ext>
                  </a:extLst>
                </a:gridCol>
                <a:gridCol w="1328441">
                  <a:extLst>
                    <a:ext uri="{9D8B030D-6E8A-4147-A177-3AD203B41FA5}">
                      <a16:colId xmlns:a16="http://schemas.microsoft.com/office/drawing/2014/main" val="20001"/>
                    </a:ext>
                  </a:extLst>
                </a:gridCol>
                <a:gridCol w="1123482">
                  <a:extLst>
                    <a:ext uri="{9D8B030D-6E8A-4147-A177-3AD203B41FA5}">
                      <a16:colId xmlns:a16="http://schemas.microsoft.com/office/drawing/2014/main" val="20002"/>
                    </a:ext>
                  </a:extLst>
                </a:gridCol>
                <a:gridCol w="1123482">
                  <a:extLst>
                    <a:ext uri="{9D8B030D-6E8A-4147-A177-3AD203B41FA5}">
                      <a16:colId xmlns:a16="http://schemas.microsoft.com/office/drawing/2014/main" val="20003"/>
                    </a:ext>
                  </a:extLst>
                </a:gridCol>
                <a:gridCol w="1085527">
                  <a:extLst>
                    <a:ext uri="{9D8B030D-6E8A-4147-A177-3AD203B41FA5}">
                      <a16:colId xmlns:a16="http://schemas.microsoft.com/office/drawing/2014/main" val="20004"/>
                    </a:ext>
                  </a:extLst>
                </a:gridCol>
                <a:gridCol w="2647394">
                  <a:extLst>
                    <a:ext uri="{9D8B030D-6E8A-4147-A177-3AD203B41FA5}">
                      <a16:colId xmlns:a16="http://schemas.microsoft.com/office/drawing/2014/main" val="20005"/>
                    </a:ext>
                  </a:extLst>
                </a:gridCol>
              </a:tblGrid>
              <a:tr h="2162012">
                <a:tc>
                  <a:txBody>
                    <a:bodyPr/>
                    <a:lstStyle/>
                    <a:p>
                      <a:pPr algn="ctr" fontAlgn="ctr"/>
                      <a:r>
                        <a:rPr lang="en-US" sz="1200" u="none" strike="noStrike" dirty="0">
                          <a:effectLst/>
                        </a:rPr>
                        <a:t>1</a:t>
                      </a:r>
                      <a:endParaRPr lang="en-US" sz="1200" b="0" i="0" u="none" strike="noStrike" dirty="0">
                        <a:effectLst/>
                        <a:latin typeface="Arial" panose="020B0604020202020204" pitchFamily="34" charset="0"/>
                      </a:endParaRPr>
                    </a:p>
                  </a:txBody>
                  <a:tcPr marL="5277" marR="5277" marT="5277" marB="0" anchor="ctr"/>
                </a:tc>
                <a:tc>
                  <a:txBody>
                    <a:bodyPr/>
                    <a:lstStyle/>
                    <a:p>
                      <a:pPr algn="l" fontAlgn="ctr"/>
                      <a:r>
                        <a:rPr lang="en-US" sz="1200" u="none" strike="noStrike" dirty="0">
                          <a:effectLst/>
                        </a:rPr>
                        <a:t>Realizar capacitaciones al personal</a:t>
                      </a:r>
                      <a:endParaRPr lang="en-US" sz="1200" b="0" i="0" u="none" strike="noStrike" dirty="0">
                        <a:effectLst/>
                        <a:latin typeface="Arial" panose="020B0604020202020204" pitchFamily="34" charset="0"/>
                      </a:endParaRPr>
                    </a:p>
                  </a:txBody>
                  <a:tcPr marL="5277" marR="5277" marT="5277" marB="0" anchor="ctr"/>
                </a:tc>
                <a:tc>
                  <a:txBody>
                    <a:bodyPr/>
                    <a:lstStyle/>
                    <a:p>
                      <a:pPr algn="ctr" fontAlgn="ctr"/>
                      <a:r>
                        <a:rPr lang="es-CO" sz="1200" u="none" strike="noStrike" dirty="0">
                          <a:effectLst/>
                        </a:rPr>
                        <a:t>15  de enero de 2021</a:t>
                      </a:r>
                      <a:endParaRPr lang="es-CO" sz="1200" b="0" i="0" u="none" strike="noStrike" dirty="0">
                        <a:effectLst/>
                        <a:latin typeface="Arial" panose="020B0604020202020204" pitchFamily="34" charset="0"/>
                      </a:endParaRPr>
                    </a:p>
                  </a:txBody>
                  <a:tcPr marL="5277" marR="5277" marT="5277" marB="0" anchor="ctr"/>
                </a:tc>
                <a:tc>
                  <a:txBody>
                    <a:bodyPr/>
                    <a:lstStyle/>
                    <a:p>
                      <a:pPr algn="ctr" fontAlgn="ctr"/>
                      <a:r>
                        <a:rPr lang="en-US" sz="1200" u="none" strike="noStrike" dirty="0">
                          <a:effectLst/>
                        </a:rPr>
                        <a:t>30 de diciembre de 2021</a:t>
                      </a:r>
                      <a:endParaRPr lang="en-US" sz="1200" b="0" i="0" u="none" strike="noStrike" dirty="0">
                        <a:effectLst/>
                        <a:latin typeface="Arial" panose="020B0604020202020204" pitchFamily="34" charset="0"/>
                      </a:endParaRPr>
                    </a:p>
                  </a:txBody>
                  <a:tcPr marL="5277" marR="5277" marT="5277" marB="0" anchor="ctr"/>
                </a:tc>
                <a:tc>
                  <a:txBody>
                    <a:bodyPr/>
                    <a:lstStyle/>
                    <a:p>
                      <a:pPr algn="l" fontAlgn="ctr"/>
                      <a:r>
                        <a:rPr lang="en-US" sz="1200" u="none" strike="noStrike" dirty="0">
                          <a:effectLst/>
                        </a:rPr>
                        <a:t>Jefe administrativa y financiera</a:t>
                      </a:r>
                      <a:endParaRPr lang="en-US" sz="1200" b="0" i="0" u="none" strike="noStrike" dirty="0">
                        <a:effectLst/>
                        <a:latin typeface="Arial" panose="020B0604020202020204" pitchFamily="34" charset="0"/>
                      </a:endParaRPr>
                    </a:p>
                  </a:txBody>
                  <a:tcPr marL="5277" marR="5277" marT="5277" marB="0" anchor="ctr"/>
                </a:tc>
                <a:tc>
                  <a:txBody>
                    <a:bodyPr/>
                    <a:lstStyle/>
                    <a:p>
                      <a:pPr algn="l" fontAlgn="ctr"/>
                      <a:r>
                        <a:rPr lang="es-CO" sz="1200" u="none" strike="noStrike" dirty="0">
                          <a:effectLst/>
                        </a:rPr>
                        <a:t>Hasta el momento se han realizado 45 capacitaciones para el personal de la entidad.</a:t>
                      </a:r>
                      <a:endParaRPr lang="es-CO" sz="1200" b="0" i="0" u="none" strike="noStrike" dirty="0">
                        <a:effectLst/>
                        <a:latin typeface="Arial" panose="020B0604020202020204" pitchFamily="34" charset="0"/>
                      </a:endParaRPr>
                    </a:p>
                  </a:txBody>
                  <a:tcPr marL="5277" marR="5277" marT="5277" marB="0" anchor="ctr"/>
                </a:tc>
                <a:extLst>
                  <a:ext uri="{0D108BD9-81ED-4DB2-BD59-A6C34878D82A}">
                    <a16:rowId xmlns:a16="http://schemas.microsoft.com/office/drawing/2014/main" val="10000"/>
                  </a:ext>
                </a:extLst>
              </a:tr>
              <a:tr h="2590517">
                <a:tc>
                  <a:txBody>
                    <a:bodyPr/>
                    <a:lstStyle/>
                    <a:p>
                      <a:pPr algn="ctr" fontAlgn="ctr"/>
                      <a:r>
                        <a:rPr lang="en-US" sz="1200" u="none" strike="noStrike">
                          <a:effectLst/>
                        </a:rPr>
                        <a:t>2</a:t>
                      </a:r>
                      <a:endParaRPr lang="en-US" sz="1200" b="0" i="0" u="none" strike="noStrike">
                        <a:effectLst/>
                        <a:latin typeface="Arial" panose="020B0604020202020204" pitchFamily="34" charset="0"/>
                      </a:endParaRPr>
                    </a:p>
                  </a:txBody>
                  <a:tcPr marL="5277" marR="5277" marT="5277" marB="0" anchor="ctr"/>
                </a:tc>
                <a:tc>
                  <a:txBody>
                    <a:bodyPr/>
                    <a:lstStyle/>
                    <a:p>
                      <a:pPr algn="l" fontAlgn="ctr"/>
                      <a:r>
                        <a:rPr lang="es-CO" sz="1200" u="none" strike="noStrike" dirty="0">
                          <a:effectLst/>
                        </a:rPr>
                        <a:t>seguimiento y evaluación al sistema de gestión de seguridad y salud en el trabajo</a:t>
                      </a:r>
                      <a:endParaRPr lang="es-CO" sz="1200" b="0" i="0" u="none" strike="noStrike" dirty="0">
                        <a:effectLst/>
                        <a:latin typeface="Arial" panose="020B0604020202020204" pitchFamily="34" charset="0"/>
                      </a:endParaRPr>
                    </a:p>
                  </a:txBody>
                  <a:tcPr marL="5277" marR="5277" marT="5277" marB="0" anchor="ctr"/>
                </a:tc>
                <a:tc>
                  <a:txBody>
                    <a:bodyPr/>
                    <a:lstStyle/>
                    <a:p>
                      <a:pPr algn="ctr" fontAlgn="ctr"/>
                      <a:r>
                        <a:rPr lang="es-CO" sz="1200" u="none" strike="noStrike">
                          <a:effectLst/>
                        </a:rPr>
                        <a:t>15 de Enero de 2021</a:t>
                      </a:r>
                      <a:endParaRPr lang="es-CO" sz="1200" b="0" i="0" u="none" strike="noStrike">
                        <a:effectLst/>
                        <a:latin typeface="Arial" panose="020B0604020202020204" pitchFamily="34" charset="0"/>
                      </a:endParaRPr>
                    </a:p>
                  </a:txBody>
                  <a:tcPr marL="5277" marR="5277" marT="5277" marB="0" anchor="ctr"/>
                </a:tc>
                <a:tc>
                  <a:txBody>
                    <a:bodyPr/>
                    <a:lstStyle/>
                    <a:p>
                      <a:pPr algn="ctr" fontAlgn="ctr"/>
                      <a:r>
                        <a:rPr lang="en-US" sz="1200" u="none" strike="noStrike">
                          <a:effectLst/>
                        </a:rPr>
                        <a:t>20 de dicembre de 2021</a:t>
                      </a:r>
                      <a:endParaRPr lang="en-US" sz="1200" b="0" i="0" u="none" strike="noStrike">
                        <a:effectLst/>
                        <a:latin typeface="Arial" panose="020B0604020202020204" pitchFamily="34" charset="0"/>
                      </a:endParaRPr>
                    </a:p>
                  </a:txBody>
                  <a:tcPr marL="5277" marR="5277" marT="5277" marB="0" anchor="ctr"/>
                </a:tc>
                <a:tc>
                  <a:txBody>
                    <a:bodyPr/>
                    <a:lstStyle/>
                    <a:p>
                      <a:pPr algn="l" fontAlgn="ctr"/>
                      <a:r>
                        <a:rPr lang="en-US" sz="1200" u="none" strike="noStrike" dirty="0">
                          <a:effectLst/>
                        </a:rPr>
                        <a:t>Jefe administrativa y financiera</a:t>
                      </a:r>
                      <a:endParaRPr lang="en-US" sz="1200" b="0" i="0" u="none" strike="noStrike" dirty="0">
                        <a:effectLst/>
                        <a:latin typeface="Arial" panose="020B0604020202020204" pitchFamily="34" charset="0"/>
                      </a:endParaRPr>
                    </a:p>
                  </a:txBody>
                  <a:tcPr marL="5277" marR="5277" marT="5277" marB="0" anchor="ctr"/>
                </a:tc>
                <a:tc>
                  <a:txBody>
                    <a:bodyPr/>
                    <a:lstStyle/>
                    <a:p>
                      <a:pPr algn="l" fontAlgn="ctr"/>
                      <a:r>
                        <a:rPr lang="es-CO" sz="1200" u="none" strike="noStrike" dirty="0">
                          <a:effectLst/>
                        </a:rPr>
                        <a:t>Se reviso la matriz legal de la entidad donde se registra un cumplimiento de 95% de la normatividad aplicable a la entidad, respecto a 86 requisitos legales la entidad le ha dado cumplimiento a 82. Falta dar cumplimiento a 2 requisito de infraestructura y 2 de riesgos psicosociales. El plan anual de  trabajo del SGSST en el primer semestre de la vigencia 2021 se llevan ejecutas 43 actividades para un cumplimiento del 93%.</a:t>
                      </a:r>
                      <a:endParaRPr lang="es-CO" sz="1200" b="0" i="0" u="none" strike="noStrike" dirty="0">
                        <a:effectLst/>
                        <a:latin typeface="Arial" panose="020B0604020202020204" pitchFamily="34" charset="0"/>
                      </a:endParaRPr>
                    </a:p>
                  </a:txBody>
                  <a:tcPr marL="5277" marR="5277" marT="5277" marB="0"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2265603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37</a:t>
            </a:fld>
            <a:endParaRPr lang="es-ES" sz="1000" dirty="0">
              <a:solidFill>
                <a:schemeClr val="bg1"/>
              </a:solidFill>
            </a:endParaRPr>
          </a:p>
        </p:txBody>
      </p:sp>
      <p:sp>
        <p:nvSpPr>
          <p:cNvPr id="34819" name="2 Subtítulo"/>
          <p:cNvSpPr>
            <a:spLocks/>
          </p:cNvSpPr>
          <p:nvPr/>
        </p:nvSpPr>
        <p:spPr bwMode="auto">
          <a:xfrm>
            <a:off x="246524" y="188641"/>
            <a:ext cx="8280920" cy="3960440"/>
          </a:xfrm>
          <a:prstGeom prst="rect">
            <a:avLst/>
          </a:prstGeom>
          <a:noFill/>
          <a:ln w="9525">
            <a:noFill/>
            <a:miter lim="800000"/>
            <a:headEnd/>
            <a:tailEnd/>
          </a:ln>
        </p:spPr>
        <p:txBody>
          <a:bodyPr anchor="ctr"/>
          <a:lstStyle/>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r>
              <a:rPr lang="es-ES" sz="2400" b="1" dirty="0">
                <a:solidFill>
                  <a:srgbClr val="FF0000"/>
                </a:solidFill>
                <a:latin typeface="Arial" pitchFamily="34" charset="0"/>
                <a:ea typeface="Tahoma" pitchFamily="34" charset="0"/>
                <a:cs typeface="Arial" pitchFamily="34" charset="0"/>
              </a:rPr>
              <a:t>CONCLUSIONES</a:t>
            </a: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b="1" dirty="0">
                <a:latin typeface="Arial" pitchFamily="34" charset="0"/>
                <a:ea typeface="Tahoma" pitchFamily="34" charset="0"/>
                <a:cs typeface="Arial" pitchFamily="34" charset="0"/>
              </a:rPr>
              <a:t>    </a:t>
            </a:r>
            <a:r>
              <a:rPr lang="es-ES" sz="2000" b="1" dirty="0">
                <a:latin typeface="Arial" pitchFamily="34" charset="0"/>
                <a:ea typeface="Tahoma" pitchFamily="34" charset="0"/>
                <a:cs typeface="Arial" pitchFamily="34" charset="0"/>
              </a:rPr>
              <a:t>*  Se observa que el cumplimiento de objetivos en la vigencia 2018 es de un 95% de cumplimiento correspondiente a 26 acciones de 27 planificadas, en la vigencia 2019 es de 100% correspondiente al cumplimiento de 21 acciones de 21 planificadas  , en la vigencia 2020  es de un 97,22% correspondiente al cumplimiento de 18 acciones de  19 planificadas, y hasta el mes de agosto de la vigencia 2021 es de 51% correspondiente  a 9 acciones realizadas, 6 en proceso de ejecución y 6 acciones pendientes por ejecutar de 21 planificadas, se espera dar cumplimiento de las acciones pendientes, hasta el mes de diciembre de 2021.</a:t>
            </a:r>
          </a:p>
          <a:p>
            <a:pPr marL="342900" indent="-342900"/>
            <a:r>
              <a:rPr lang="es-ES" sz="2000" b="1" dirty="0">
                <a:latin typeface="Arial" pitchFamily="34" charset="0"/>
                <a:ea typeface="Tahoma" pitchFamily="34" charset="0"/>
                <a:cs typeface="Arial" pitchFamily="34" charset="0"/>
              </a:rPr>
              <a:t>     </a:t>
            </a:r>
          </a:p>
          <a:p>
            <a:pPr marL="342900" indent="-342900" algn="just"/>
            <a:r>
              <a:rPr lang="es-ES" sz="2000" b="1" dirty="0">
                <a:latin typeface="Arial" pitchFamily="34" charset="0"/>
                <a:ea typeface="Tahoma" pitchFamily="34" charset="0"/>
                <a:cs typeface="Arial" pitchFamily="34" charset="0"/>
              </a:rPr>
              <a:t>   * Cabe resaltar que las acciones planificadas fueron apropiadas para el logro de los objetivos de la calidad.</a:t>
            </a:r>
            <a:endParaRPr lang="es-CO" sz="2000" dirty="0">
              <a:latin typeface="Arial" panose="020B0604020202020204" pitchFamily="34" charset="0"/>
            </a:endParaRPr>
          </a:p>
          <a:p>
            <a:pPr marL="342900" indent="-342900"/>
            <a:endParaRPr lang="es-CO" sz="2400" dirty="0">
              <a:latin typeface="Arial" panose="020B0604020202020204" pitchFamily="34" charset="0"/>
            </a:endParaRPr>
          </a:p>
          <a:p>
            <a:pPr marL="342900" indent="-342900"/>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000" b="1" dirty="0">
              <a:solidFill>
                <a:srgbClr val="FF0000"/>
              </a:solidFill>
              <a:latin typeface="Arial" pitchFamily="34" charset="0"/>
              <a:ea typeface="Tahoma" pitchFamily="34" charset="0"/>
              <a:cs typeface="Arial" pitchFamily="34" charset="0"/>
            </a:endParaRPr>
          </a:p>
          <a:p>
            <a:pPr marL="342900" indent="-342900" algn="ctr"/>
            <a:endParaRPr lang="es-ES" sz="2000"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7" name="Picture 49">
            <a:extLst>
              <a:ext uri="{FF2B5EF4-FFF2-40B4-BE49-F238E27FC236}">
                <a16:creationId xmlns:a16="http://schemas.microsoft.com/office/drawing/2014/main" id="{D0C0B48D-9EA1-6349-9315-BFD243B6157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43417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4" descr="j0441517[1]"/>
          <p:cNvPicPr>
            <a:picLocks noChangeAspect="1" noChangeArrowheads="1"/>
          </p:cNvPicPr>
          <p:nvPr/>
        </p:nvPicPr>
        <p:blipFill>
          <a:blip r:embed="rId2" cstate="print"/>
          <a:srcRect/>
          <a:stretch>
            <a:fillRect/>
          </a:stretch>
        </p:blipFill>
        <p:spPr bwMode="auto">
          <a:xfrm>
            <a:off x="2484438" y="4508500"/>
            <a:ext cx="3527425" cy="1751013"/>
          </a:xfrm>
          <a:prstGeom prst="rect">
            <a:avLst/>
          </a:prstGeom>
          <a:noFill/>
          <a:ln w="9525">
            <a:noFill/>
            <a:miter lim="800000"/>
            <a:headEnd/>
            <a:tailEnd/>
          </a:ln>
        </p:spPr>
      </p:pic>
      <p:sp>
        <p:nvSpPr>
          <p:cNvPr id="4098" name="2 Subtítulo"/>
          <p:cNvSpPr>
            <a:spLocks/>
          </p:cNvSpPr>
          <p:nvPr/>
        </p:nvSpPr>
        <p:spPr bwMode="auto">
          <a:xfrm>
            <a:off x="684213" y="2060575"/>
            <a:ext cx="7920037" cy="2087563"/>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a:solidFill>
                  <a:srgbClr val="C00000"/>
                </a:solidFill>
                <a:latin typeface="Arial Black" pitchFamily="34" charset="0"/>
                <a:cs typeface="+mn-cs"/>
              </a:rPr>
              <a:t>4.3 DESEMPEÑO DE LOS PROCESOS Y CONFORMIDAD DEL PRODUCTO Y/O SERVICIO</a:t>
            </a:r>
            <a:endParaRPr lang="es-MX" sz="3600" dirty="0">
              <a:solidFill>
                <a:srgbClr val="C00000"/>
              </a:solidFill>
              <a:latin typeface="Arial Black" pitchFamily="34" charset="0"/>
              <a:cs typeface="+mn-cs"/>
            </a:endParaRPr>
          </a:p>
        </p:txBody>
      </p:sp>
      <p:pic>
        <p:nvPicPr>
          <p:cNvPr id="4" name="Picture 49">
            <a:extLst>
              <a:ext uri="{FF2B5EF4-FFF2-40B4-BE49-F238E27FC236}">
                <a16:creationId xmlns:a16="http://schemas.microsoft.com/office/drawing/2014/main" id="{A68A9C4B-6899-A64C-BFA2-99905B8AE3B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47582"/>
            <a:ext cx="1008112" cy="667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8336072"/>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39</a:t>
            </a:fld>
            <a:endParaRPr lang="es-ES" sz="1000" dirty="0">
              <a:solidFill>
                <a:schemeClr val="bg1"/>
              </a:solidFill>
            </a:endParaRPr>
          </a:p>
        </p:txBody>
      </p:sp>
      <p:sp>
        <p:nvSpPr>
          <p:cNvPr id="34819" name="2 Subtítulo"/>
          <p:cNvSpPr>
            <a:spLocks/>
          </p:cNvSpPr>
          <p:nvPr/>
        </p:nvSpPr>
        <p:spPr bwMode="auto">
          <a:xfrm>
            <a:off x="0" y="61095"/>
            <a:ext cx="8786874" cy="919584"/>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8" name="Picture 49">
            <a:extLst>
              <a:ext uri="{FF2B5EF4-FFF2-40B4-BE49-F238E27FC236}">
                <a16:creationId xmlns:a16="http://schemas.microsoft.com/office/drawing/2014/main" id="{9D718B38-871B-6F45-83A8-ED6A79386C6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869847" cy="576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Gráfico 8"/>
          <p:cNvGraphicFramePr>
            <a:graphicFrameLocks/>
          </p:cNvGraphicFramePr>
          <p:nvPr/>
        </p:nvGraphicFramePr>
        <p:xfrm>
          <a:off x="1327150" y="629127"/>
          <a:ext cx="6701234" cy="377307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Tabla 2"/>
          <p:cNvGraphicFramePr>
            <a:graphicFrameLocks noGrp="1"/>
          </p:cNvGraphicFramePr>
          <p:nvPr/>
        </p:nvGraphicFramePr>
        <p:xfrm>
          <a:off x="1259632" y="4725144"/>
          <a:ext cx="6768753" cy="1728192"/>
        </p:xfrm>
        <a:graphic>
          <a:graphicData uri="http://schemas.openxmlformats.org/drawingml/2006/table">
            <a:tbl>
              <a:tblPr>
                <a:tableStyleId>{5C22544A-7EE6-4342-B048-85BDC9FD1C3A}</a:tableStyleId>
              </a:tblPr>
              <a:tblGrid>
                <a:gridCol w="1676858">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991123">
                  <a:extLst>
                    <a:ext uri="{9D8B030D-6E8A-4147-A177-3AD203B41FA5}">
                      <a16:colId xmlns:a16="http://schemas.microsoft.com/office/drawing/2014/main" val="20002"/>
                    </a:ext>
                  </a:extLst>
                </a:gridCol>
                <a:gridCol w="1622964">
                  <a:extLst>
                    <a:ext uri="{9D8B030D-6E8A-4147-A177-3AD203B41FA5}">
                      <a16:colId xmlns:a16="http://schemas.microsoft.com/office/drawing/2014/main" val="20003"/>
                    </a:ext>
                  </a:extLst>
                </a:gridCol>
                <a:gridCol w="1561019">
                  <a:extLst>
                    <a:ext uri="{9D8B030D-6E8A-4147-A177-3AD203B41FA5}">
                      <a16:colId xmlns:a16="http://schemas.microsoft.com/office/drawing/2014/main" val="20004"/>
                    </a:ext>
                  </a:extLst>
                </a:gridCol>
              </a:tblGrid>
              <a:tr h="936105">
                <a:tc>
                  <a:txBody>
                    <a:bodyPr/>
                    <a:lstStyle/>
                    <a:p>
                      <a:pPr algn="l" fontAlgn="b"/>
                      <a:r>
                        <a:rPr lang="en-US" sz="1200" u="none" strike="noStrike" dirty="0">
                          <a:effectLst/>
                        </a:rPr>
                        <a:t>CONTROL Y MEJORAMIENTO</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AÑO 2018</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dirty="0">
                          <a:effectLst/>
                        </a:rPr>
                        <a:t>AÑO 2019</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dirty="0">
                          <a:effectLst/>
                        </a:rPr>
                        <a:t>AÑO 2020</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dirty="0">
                          <a:effectLst/>
                        </a:rPr>
                        <a:t> MES DE JUNIO 2021</a:t>
                      </a:r>
                      <a:endParaRPr lang="en-US"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000"/>
                  </a:ext>
                </a:extLst>
              </a:tr>
              <a:tr h="792087">
                <a:tc>
                  <a:txBody>
                    <a:bodyPr/>
                    <a:lstStyle/>
                    <a:p>
                      <a:pPr algn="l" fontAlgn="b"/>
                      <a:r>
                        <a:rPr lang="en-US" sz="1200" u="none" strike="noStrike">
                          <a:effectLst/>
                        </a:rPr>
                        <a:t>MEJORA DEL SGC-META 80%</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200" u="none" strike="noStrike">
                          <a:effectLst/>
                        </a:rPr>
                        <a:t>94,41%</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200" u="none" strike="noStrike" dirty="0">
                          <a:effectLst/>
                        </a:rPr>
                        <a:t>95,42%</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200" u="none" strike="noStrike">
                          <a:effectLst/>
                        </a:rPr>
                        <a:t>96,64%</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200" u="none" strike="noStrike" dirty="0">
                          <a:effectLst/>
                        </a:rPr>
                        <a:t>96,32%</a:t>
                      </a:r>
                      <a:endParaRPr lang="en-US"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9997660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2 Subtítulo"/>
          <p:cNvSpPr>
            <a:spLocks/>
          </p:cNvSpPr>
          <p:nvPr/>
        </p:nvSpPr>
        <p:spPr bwMode="auto">
          <a:xfrm>
            <a:off x="132993" y="1628800"/>
            <a:ext cx="8856984" cy="3527425"/>
          </a:xfrm>
          <a:prstGeom prst="rect">
            <a:avLst/>
          </a:prstGeom>
          <a:noFill/>
          <a:ln w="9525" algn="ctr">
            <a:noFill/>
            <a:miter lim="800000"/>
            <a:headEnd/>
            <a:tailEnd/>
          </a:ln>
          <a:effectLst/>
        </p:spPr>
        <p:txBody>
          <a:bodyPr anchor="ctr"/>
          <a:lstStyle/>
          <a:p>
            <a:pPr algn="ctr"/>
            <a:r>
              <a:rPr lang="es-ES" sz="2800" dirty="0">
                <a:solidFill>
                  <a:srgbClr val="FF0000"/>
                </a:solidFill>
                <a:latin typeface="Arial Black" pitchFamily="34" charset="0"/>
              </a:rPr>
              <a:t>MISIÓN</a:t>
            </a:r>
          </a:p>
          <a:p>
            <a:pPr algn="ctr"/>
            <a:endParaRPr lang="es-ES" sz="2400" dirty="0">
              <a:solidFill>
                <a:srgbClr val="FF9933"/>
              </a:solidFill>
              <a:latin typeface="Arial Black" pitchFamily="34" charset="0"/>
            </a:endParaRPr>
          </a:p>
          <a:p>
            <a:pPr algn="just"/>
            <a:r>
              <a:rPr lang="es-CO" b="1" dirty="0"/>
              <a:t>Somos responsables de prestar un servicio de facilitación en el registro público a los agentes económicos, para el cumplimiento de  las funciones delegadas por el Estado, con el fin de afianzar la formalización empresarial, promover el desarrollo sostenible empresarial de la región, propiciar espacios de formación y emprendimiento, a través de la gestión y alianzas estratégicas que propendan por la competitividad regional con procesos de calidad, transparencia, talento humano competente, infraestructura física adecuada y óptima tecnología.</a:t>
            </a:r>
          </a:p>
          <a:p>
            <a:pPr algn="just"/>
            <a:endParaRPr lang="es-MX" sz="2000" dirty="0">
              <a:solidFill>
                <a:schemeClr val="accent2"/>
              </a:solidFill>
            </a:endParaRPr>
          </a:p>
        </p:txBody>
      </p:sp>
      <p:pic>
        <p:nvPicPr>
          <p:cNvPr id="5" name="Picture 49">
            <a:extLst>
              <a:ext uri="{FF2B5EF4-FFF2-40B4-BE49-F238E27FC236}">
                <a16:creationId xmlns:a16="http://schemas.microsoft.com/office/drawing/2014/main" id="{C9CD9534-2888-D746-981B-B9E2DF24A7B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16632"/>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40</a:t>
            </a:fld>
            <a:endParaRPr lang="es-ES" sz="1000" dirty="0">
              <a:solidFill>
                <a:schemeClr val="bg1"/>
              </a:solidFill>
            </a:endParaRPr>
          </a:p>
        </p:txBody>
      </p:sp>
      <p:sp>
        <p:nvSpPr>
          <p:cNvPr id="34819" name="2 Subtítulo"/>
          <p:cNvSpPr>
            <a:spLocks/>
          </p:cNvSpPr>
          <p:nvPr/>
        </p:nvSpPr>
        <p:spPr bwMode="auto">
          <a:xfrm>
            <a:off x="0" y="-27385"/>
            <a:ext cx="8786874" cy="6883797"/>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r>
              <a:rPr lang="es-ES" b="1" dirty="0">
                <a:solidFill>
                  <a:srgbClr val="FF0000"/>
                </a:solidFill>
                <a:latin typeface="Arial" pitchFamily="34" charset="0"/>
                <a:ea typeface="Tahoma" pitchFamily="34" charset="0"/>
                <a:cs typeface="Arial" pitchFamily="34" charset="0"/>
              </a:rPr>
              <a:t>CONCLUSIONES</a:t>
            </a: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b="1" dirty="0">
                <a:latin typeface="Arial" pitchFamily="34" charset="0"/>
                <a:ea typeface="Tahoma" pitchFamily="34" charset="0"/>
                <a:cs typeface="Arial" pitchFamily="34" charset="0"/>
              </a:rPr>
              <a:t>     </a:t>
            </a:r>
            <a:r>
              <a:rPr lang="es-ES" sz="2000" b="1" dirty="0">
                <a:latin typeface="Arial" pitchFamily="34" charset="0"/>
                <a:ea typeface="Tahoma" pitchFamily="34" charset="0"/>
                <a:cs typeface="Arial" pitchFamily="34" charset="0"/>
              </a:rPr>
              <a:t>En la grafica del indicador de mejora del sistema de gestión de calidad, se observa que en el año 2018 se obtuvo un porcentaje de 94,41%, en el 2019 fue de 95,42%, en el 2020 fue de 96,64%, hasta junio de 2021 un porcentaje de 96,32%, superando la meta de 80%, gracias al cumplimiento de las metas de los procesos en los requisitos pertinentes al sistema de gestión de la calidad. Es decir se han identificado no conformidades de auditoria, se a realizado seguimiento a peticiones, quejas y reclamos, se ha dado cumplimiento a los indicadores de satisfacción, se realiza permanentemente seguimiento a los indicadores de gestión y salidas no conformes, se establecen acciones correctivas y de mejora, se realiza seguimiento a las acciones de revisión por la dirección, se identifican oportunidades de mejora.  Cabe resaltar que se ha dinamizado el sistema de gestión de calidad gracias a la herramienta tecnología SIG DOC. </a:t>
            </a:r>
          </a:p>
          <a:p>
            <a:pPr marL="342900" indent="-342900" algn="ctr"/>
            <a:endParaRPr lang="es-ES" sz="2000" b="1" dirty="0"/>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dirty="0">
                <a:latin typeface="Arial" pitchFamily="34" charset="0"/>
                <a:ea typeface="Tahoma" pitchFamily="34" charset="0"/>
                <a:cs typeface="Arial" pitchFamily="34" charset="0"/>
              </a:rPr>
              <a:t>     </a:t>
            </a:r>
            <a:endParaRPr lang="es-ES" b="1" dirty="0">
              <a:latin typeface="Arial" pitchFamily="34" charset="0"/>
              <a:ea typeface="Tahoma" pitchFamily="34" charset="0"/>
              <a:cs typeface="Arial" pitchFamily="34" charset="0"/>
            </a:endParaRPr>
          </a:p>
          <a:p>
            <a:pPr marL="342900" indent="-342900" algn="just"/>
            <a:r>
              <a:rPr lang="es-ES" b="1" dirty="0">
                <a:latin typeface="Arial" pitchFamily="34" charset="0"/>
                <a:ea typeface="Tahoma" pitchFamily="34" charset="0"/>
                <a:cs typeface="Arial" pitchFamily="34" charset="0"/>
              </a:rPr>
              <a:t>     </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7" name="Picture 49">
            <a:extLst>
              <a:ext uri="{FF2B5EF4-FFF2-40B4-BE49-F238E27FC236}">
                <a16:creationId xmlns:a16="http://schemas.microsoft.com/office/drawing/2014/main" id="{D0C0B48D-9EA1-6349-9315-BFD243B6157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096982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41</a:t>
            </a:fld>
            <a:endParaRPr lang="es-ES" sz="1000" dirty="0">
              <a:solidFill>
                <a:schemeClr val="bg1"/>
              </a:solidFill>
            </a:endParaRPr>
          </a:p>
        </p:txBody>
      </p:sp>
      <p:sp>
        <p:nvSpPr>
          <p:cNvPr id="34819" name="2 Subtítulo"/>
          <p:cNvSpPr>
            <a:spLocks/>
          </p:cNvSpPr>
          <p:nvPr/>
        </p:nvSpPr>
        <p:spPr bwMode="auto">
          <a:xfrm>
            <a:off x="0" y="-27385"/>
            <a:ext cx="8786874" cy="6883797"/>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dirty="0">
                <a:latin typeface="Arial" pitchFamily="34" charset="0"/>
                <a:ea typeface="Tahoma" pitchFamily="34" charset="0"/>
                <a:cs typeface="Arial" pitchFamily="34" charset="0"/>
              </a:rPr>
              <a:t>     </a:t>
            </a:r>
            <a:endParaRPr lang="es-ES" b="1" dirty="0">
              <a:latin typeface="Arial" pitchFamily="34" charset="0"/>
              <a:ea typeface="Tahoma" pitchFamily="34" charset="0"/>
              <a:cs typeface="Arial" pitchFamily="34" charset="0"/>
            </a:endParaRPr>
          </a:p>
          <a:p>
            <a:pPr marL="342900" indent="-342900" algn="just"/>
            <a:r>
              <a:rPr lang="es-ES" b="1" dirty="0">
                <a:latin typeface="Arial" pitchFamily="34" charset="0"/>
                <a:ea typeface="Tahoma" pitchFamily="34" charset="0"/>
                <a:cs typeface="Arial" pitchFamily="34" charset="0"/>
              </a:rPr>
              <a:t>     </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7" name="Picture 49">
            <a:extLst>
              <a:ext uri="{FF2B5EF4-FFF2-40B4-BE49-F238E27FC236}">
                <a16:creationId xmlns:a16="http://schemas.microsoft.com/office/drawing/2014/main" id="{D0C0B48D-9EA1-6349-9315-BFD243B6157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Gráfico 4">
            <a:extLst>
              <a:ext uri="{FF2B5EF4-FFF2-40B4-BE49-F238E27FC236}">
                <a16:creationId xmlns:a16="http://schemas.microsoft.com/office/drawing/2014/main" id="{67D14753-D51A-425C-9C2B-0CCD0D3D56E0}"/>
              </a:ext>
            </a:extLst>
          </p:cNvPr>
          <p:cNvGraphicFramePr>
            <a:graphicFrameLocks/>
          </p:cNvGraphicFramePr>
          <p:nvPr/>
        </p:nvGraphicFramePr>
        <p:xfrm>
          <a:off x="827584" y="116631"/>
          <a:ext cx="7959290" cy="673978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3471376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42</a:t>
            </a:fld>
            <a:endParaRPr lang="es-ES" sz="1000" dirty="0">
              <a:solidFill>
                <a:schemeClr val="bg1"/>
              </a:solidFill>
            </a:endParaRPr>
          </a:p>
        </p:txBody>
      </p:sp>
      <p:sp>
        <p:nvSpPr>
          <p:cNvPr id="34819" name="2 Subtítulo"/>
          <p:cNvSpPr>
            <a:spLocks/>
          </p:cNvSpPr>
          <p:nvPr/>
        </p:nvSpPr>
        <p:spPr bwMode="auto">
          <a:xfrm>
            <a:off x="0" y="-27385"/>
            <a:ext cx="8786874" cy="6883797"/>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dirty="0">
                <a:latin typeface="Arial" pitchFamily="34" charset="0"/>
                <a:ea typeface="Tahoma" pitchFamily="34" charset="0"/>
                <a:cs typeface="Arial" pitchFamily="34" charset="0"/>
              </a:rPr>
              <a:t>     </a:t>
            </a:r>
            <a:endParaRPr lang="es-ES" b="1" dirty="0">
              <a:latin typeface="Arial" pitchFamily="34" charset="0"/>
              <a:ea typeface="Tahoma" pitchFamily="34" charset="0"/>
              <a:cs typeface="Arial" pitchFamily="34" charset="0"/>
            </a:endParaRPr>
          </a:p>
          <a:p>
            <a:pPr marL="342900" indent="-342900" algn="just"/>
            <a:r>
              <a:rPr lang="es-ES" b="1" dirty="0">
                <a:latin typeface="Arial" pitchFamily="34" charset="0"/>
                <a:ea typeface="Tahoma" pitchFamily="34" charset="0"/>
                <a:cs typeface="Arial" pitchFamily="34" charset="0"/>
              </a:rPr>
              <a:t>     </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7" name="Picture 49">
            <a:extLst>
              <a:ext uri="{FF2B5EF4-FFF2-40B4-BE49-F238E27FC236}">
                <a16:creationId xmlns:a16="http://schemas.microsoft.com/office/drawing/2014/main" id="{D0C0B48D-9EA1-6349-9315-BFD243B6157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a 1">
            <a:extLst>
              <a:ext uri="{FF2B5EF4-FFF2-40B4-BE49-F238E27FC236}">
                <a16:creationId xmlns:a16="http://schemas.microsoft.com/office/drawing/2014/main" id="{D521FD95-BC95-472E-8733-28A666B148FA}"/>
              </a:ext>
            </a:extLst>
          </p:cNvPr>
          <p:cNvGraphicFramePr>
            <a:graphicFrameLocks noGrp="1"/>
          </p:cNvGraphicFramePr>
          <p:nvPr/>
        </p:nvGraphicFramePr>
        <p:xfrm>
          <a:off x="827584" y="232141"/>
          <a:ext cx="7624762" cy="6440944"/>
        </p:xfrm>
        <a:graphic>
          <a:graphicData uri="http://schemas.openxmlformats.org/drawingml/2006/table">
            <a:tbl>
              <a:tblPr>
                <a:tableStyleId>{5C22544A-7EE6-4342-B048-85BDC9FD1C3A}</a:tableStyleId>
              </a:tblPr>
              <a:tblGrid>
                <a:gridCol w="2358174">
                  <a:extLst>
                    <a:ext uri="{9D8B030D-6E8A-4147-A177-3AD203B41FA5}">
                      <a16:colId xmlns:a16="http://schemas.microsoft.com/office/drawing/2014/main" val="1193145254"/>
                    </a:ext>
                  </a:extLst>
                </a:gridCol>
                <a:gridCol w="1061177">
                  <a:extLst>
                    <a:ext uri="{9D8B030D-6E8A-4147-A177-3AD203B41FA5}">
                      <a16:colId xmlns:a16="http://schemas.microsoft.com/office/drawing/2014/main" val="4017630180"/>
                    </a:ext>
                  </a:extLst>
                </a:gridCol>
                <a:gridCol w="1157649">
                  <a:extLst>
                    <a:ext uri="{9D8B030D-6E8A-4147-A177-3AD203B41FA5}">
                      <a16:colId xmlns:a16="http://schemas.microsoft.com/office/drawing/2014/main" val="975442087"/>
                    </a:ext>
                  </a:extLst>
                </a:gridCol>
                <a:gridCol w="1489937">
                  <a:extLst>
                    <a:ext uri="{9D8B030D-6E8A-4147-A177-3AD203B41FA5}">
                      <a16:colId xmlns:a16="http://schemas.microsoft.com/office/drawing/2014/main" val="1281530181"/>
                    </a:ext>
                  </a:extLst>
                </a:gridCol>
                <a:gridCol w="1557825">
                  <a:extLst>
                    <a:ext uri="{9D8B030D-6E8A-4147-A177-3AD203B41FA5}">
                      <a16:colId xmlns:a16="http://schemas.microsoft.com/office/drawing/2014/main" val="3508800765"/>
                    </a:ext>
                  </a:extLst>
                </a:gridCol>
              </a:tblGrid>
              <a:tr h="118412">
                <a:tc>
                  <a:txBody>
                    <a:bodyPr/>
                    <a:lstStyle/>
                    <a:p>
                      <a:pPr algn="l" fontAlgn="b"/>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s-CO" sz="1600" u="none" strike="noStrike" dirty="0">
                          <a:effectLst/>
                        </a:rPr>
                        <a:t>AÑO 2018</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AÑO 2019</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a:effectLst/>
                        </a:rPr>
                        <a:t>AÑO 2020</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AÑO 2021</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396184161"/>
                  </a:ext>
                </a:extLst>
              </a:tr>
              <a:tr h="596771">
                <a:tc>
                  <a:txBody>
                    <a:bodyPr/>
                    <a:lstStyle/>
                    <a:p>
                      <a:pPr algn="ctr" fontAlgn="b"/>
                      <a:r>
                        <a:rPr lang="es-CO" sz="1400" u="none" strike="noStrike" dirty="0">
                          <a:effectLst/>
                        </a:rPr>
                        <a:t>SALIDAS NO CONFORMES POR PROCESO</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 </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100" u="none" strike="noStrike">
                          <a:effectLst/>
                        </a:rPr>
                        <a:t> </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100" u="none" strike="noStrike">
                          <a:effectLst/>
                        </a:rPr>
                        <a:t> </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100" u="none" strike="noStrike">
                          <a:effectLst/>
                        </a:rPr>
                        <a:t> </a:t>
                      </a:r>
                      <a:endParaRPr lang="es-CO"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809152205"/>
                  </a:ext>
                </a:extLst>
              </a:tr>
              <a:tr h="596771">
                <a:tc>
                  <a:txBody>
                    <a:bodyPr/>
                    <a:lstStyle/>
                    <a:p>
                      <a:pPr algn="l" fontAlgn="b"/>
                      <a:r>
                        <a:rPr lang="es-CO" sz="1400" u="none" strike="noStrike">
                          <a:effectLst/>
                        </a:rPr>
                        <a:t>PLANEACIÓN</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393611358"/>
                  </a:ext>
                </a:extLst>
              </a:tr>
              <a:tr h="596771">
                <a:tc>
                  <a:txBody>
                    <a:bodyPr/>
                    <a:lstStyle/>
                    <a:p>
                      <a:pPr algn="l" fontAlgn="b"/>
                      <a:r>
                        <a:rPr lang="es-CO" sz="1400" u="none" strike="noStrike">
                          <a:effectLst/>
                        </a:rPr>
                        <a:t>MEJORAMIENTO CONTINUO</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609433500"/>
                  </a:ext>
                </a:extLst>
              </a:tr>
              <a:tr h="198923">
                <a:tc>
                  <a:txBody>
                    <a:bodyPr/>
                    <a:lstStyle/>
                    <a:p>
                      <a:pPr algn="l" fontAlgn="b"/>
                      <a:r>
                        <a:rPr lang="es-CO" sz="1400" u="none" strike="noStrike">
                          <a:effectLst/>
                        </a:rPr>
                        <a:t>REGISTRO PÚBLICO</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3</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12</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23</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16</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814034241"/>
                  </a:ext>
                </a:extLst>
              </a:tr>
              <a:tr h="1044349">
                <a:tc>
                  <a:txBody>
                    <a:bodyPr/>
                    <a:lstStyle/>
                    <a:p>
                      <a:pPr algn="l" fontAlgn="b"/>
                      <a:r>
                        <a:rPr lang="es-CO" sz="1400" u="none" strike="noStrike">
                          <a:effectLst/>
                        </a:rPr>
                        <a:t>PROMOCIÓN COMERCIAL</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5</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7</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s-CO" sz="1600" u="none" strike="noStrike" dirty="0">
                          <a:effectLst/>
                        </a:rPr>
                        <a:t> No se presentaron salidas no conformes</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959815205"/>
                  </a:ext>
                </a:extLst>
              </a:tr>
              <a:tr h="397847">
                <a:tc>
                  <a:txBody>
                    <a:bodyPr/>
                    <a:lstStyle/>
                    <a:p>
                      <a:pPr algn="l" fontAlgn="b"/>
                      <a:r>
                        <a:rPr lang="es-CO" sz="1400" u="none" strike="noStrike">
                          <a:effectLst/>
                        </a:rPr>
                        <a:t>CAPACITACIÓN PERMANENTE</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8</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5</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3</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611680396"/>
                  </a:ext>
                </a:extLst>
              </a:tr>
              <a:tr h="397847">
                <a:tc>
                  <a:txBody>
                    <a:bodyPr/>
                    <a:lstStyle/>
                    <a:p>
                      <a:pPr algn="l" fontAlgn="b"/>
                      <a:r>
                        <a:rPr lang="es-CO" sz="1400" u="none" strike="noStrike">
                          <a:effectLst/>
                        </a:rPr>
                        <a:t>CONCILIACIÓN Y ARBITRAJE</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6</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0</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280311742"/>
                  </a:ext>
                </a:extLst>
              </a:tr>
              <a:tr h="397847">
                <a:tc>
                  <a:txBody>
                    <a:bodyPr/>
                    <a:lstStyle/>
                    <a:p>
                      <a:pPr algn="l" fontAlgn="b"/>
                      <a:r>
                        <a:rPr lang="es-CO" sz="1400" u="none" strike="noStrike">
                          <a:effectLst/>
                        </a:rPr>
                        <a:t>GESTIÓN DE MANTENIMIENTO</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3</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6</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456634199"/>
                  </a:ext>
                </a:extLst>
              </a:tr>
              <a:tr h="397847">
                <a:tc>
                  <a:txBody>
                    <a:bodyPr/>
                    <a:lstStyle/>
                    <a:p>
                      <a:pPr algn="l" fontAlgn="b"/>
                      <a:r>
                        <a:rPr lang="es-CO" sz="1400" u="none" strike="noStrike">
                          <a:effectLst/>
                        </a:rPr>
                        <a:t>GESTIÓN DOCUMENTAL</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6</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7</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8</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6</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096458367"/>
                  </a:ext>
                </a:extLst>
              </a:tr>
              <a:tr h="397847">
                <a:tc>
                  <a:txBody>
                    <a:bodyPr/>
                    <a:lstStyle/>
                    <a:p>
                      <a:pPr algn="l" fontAlgn="b"/>
                      <a:r>
                        <a:rPr lang="es-CO" sz="1400" u="none" strike="noStrike">
                          <a:effectLst/>
                        </a:rPr>
                        <a:t>COMPRAS Y ALMACEN</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6</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0</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023864624"/>
                  </a:ext>
                </a:extLst>
              </a:tr>
              <a:tr h="198923">
                <a:tc>
                  <a:txBody>
                    <a:bodyPr/>
                    <a:lstStyle/>
                    <a:p>
                      <a:pPr algn="l" fontAlgn="b"/>
                      <a:r>
                        <a:rPr lang="es-CO" sz="1400" u="none" strike="noStrike">
                          <a:effectLst/>
                        </a:rPr>
                        <a:t>TALENTO HUMANO</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0</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0</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989108387"/>
                  </a:ext>
                </a:extLst>
              </a:tr>
              <a:tr h="198923">
                <a:tc>
                  <a:txBody>
                    <a:bodyPr/>
                    <a:lstStyle/>
                    <a:p>
                      <a:pPr algn="l" fontAlgn="b"/>
                      <a:r>
                        <a:rPr lang="es-CO" sz="1400" u="none" strike="noStrike">
                          <a:effectLst/>
                        </a:rPr>
                        <a:t>FINANCIERO</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18</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16</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6</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051621406"/>
                  </a:ext>
                </a:extLst>
              </a:tr>
              <a:tr h="397847">
                <a:tc>
                  <a:txBody>
                    <a:bodyPr/>
                    <a:lstStyle/>
                    <a:p>
                      <a:pPr algn="l" fontAlgn="b"/>
                      <a:r>
                        <a:rPr lang="es-CO" sz="1400" u="none" strike="noStrike">
                          <a:effectLst/>
                        </a:rPr>
                        <a:t>ATENCIÓN AL CLIENTE</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11</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6</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0</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1</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517794616"/>
                  </a:ext>
                </a:extLst>
              </a:tr>
              <a:tr h="198923">
                <a:tc>
                  <a:txBody>
                    <a:bodyPr/>
                    <a:lstStyle/>
                    <a:p>
                      <a:pPr algn="l" fontAlgn="b"/>
                      <a:r>
                        <a:rPr lang="es-CO" sz="1400" u="none" strike="noStrike">
                          <a:effectLst/>
                        </a:rPr>
                        <a:t>TOTAL</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53</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70</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64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41</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71899525"/>
                  </a:ext>
                </a:extLst>
              </a:tr>
            </a:tbl>
          </a:graphicData>
        </a:graphic>
      </p:graphicFrame>
    </p:spTree>
    <p:extLst>
      <p:ext uri="{BB962C8B-B14F-4D97-AF65-F5344CB8AC3E}">
        <p14:creationId xmlns:p14="http://schemas.microsoft.com/office/powerpoint/2010/main" val="4336265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43</a:t>
            </a:fld>
            <a:endParaRPr lang="es-ES" sz="1000" dirty="0">
              <a:solidFill>
                <a:schemeClr val="bg1"/>
              </a:solidFill>
            </a:endParaRPr>
          </a:p>
        </p:txBody>
      </p:sp>
      <p:sp>
        <p:nvSpPr>
          <p:cNvPr id="34819" name="2 Subtítulo"/>
          <p:cNvSpPr>
            <a:spLocks/>
          </p:cNvSpPr>
          <p:nvPr/>
        </p:nvSpPr>
        <p:spPr bwMode="auto">
          <a:xfrm>
            <a:off x="0" y="-27385"/>
            <a:ext cx="8786874" cy="6883797"/>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dirty="0">
                <a:latin typeface="Arial" pitchFamily="34" charset="0"/>
                <a:ea typeface="Tahoma" pitchFamily="34" charset="0"/>
                <a:cs typeface="Arial" pitchFamily="34" charset="0"/>
              </a:rPr>
              <a:t>     </a:t>
            </a:r>
            <a:endParaRPr lang="es-ES" b="1" dirty="0">
              <a:latin typeface="Arial" pitchFamily="34" charset="0"/>
              <a:ea typeface="Tahoma" pitchFamily="34" charset="0"/>
              <a:cs typeface="Arial" pitchFamily="34" charset="0"/>
            </a:endParaRPr>
          </a:p>
          <a:p>
            <a:pPr marL="342900" indent="-342900" algn="just"/>
            <a:r>
              <a:rPr lang="es-ES" b="1" dirty="0">
                <a:latin typeface="Arial" pitchFamily="34" charset="0"/>
                <a:ea typeface="Tahoma" pitchFamily="34" charset="0"/>
                <a:cs typeface="Arial" pitchFamily="34" charset="0"/>
              </a:rPr>
              <a:t>     </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7" name="Picture 49">
            <a:extLst>
              <a:ext uri="{FF2B5EF4-FFF2-40B4-BE49-F238E27FC236}">
                <a16:creationId xmlns:a16="http://schemas.microsoft.com/office/drawing/2014/main" id="{D0C0B48D-9EA1-6349-9315-BFD243B6157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uadroTexto 7">
            <a:extLst>
              <a:ext uri="{FF2B5EF4-FFF2-40B4-BE49-F238E27FC236}">
                <a16:creationId xmlns:a16="http://schemas.microsoft.com/office/drawing/2014/main" id="{D145007E-D896-4D8E-8F65-F62E3A4A4130}"/>
              </a:ext>
            </a:extLst>
          </p:cNvPr>
          <p:cNvSpPr txBox="1"/>
          <p:nvPr/>
        </p:nvSpPr>
        <p:spPr>
          <a:xfrm>
            <a:off x="789724" y="458956"/>
            <a:ext cx="7564552" cy="5940088"/>
          </a:xfrm>
          <a:prstGeom prst="rect">
            <a:avLst/>
          </a:prstGeom>
          <a:noFill/>
        </p:spPr>
        <p:txBody>
          <a:bodyPr wrap="square">
            <a:spAutoFit/>
          </a:bodyPr>
          <a:lstStyle/>
          <a:p>
            <a:pPr marL="342900" indent="-342900" algn="just"/>
            <a:r>
              <a:rPr lang="es-ES" b="1" dirty="0">
                <a:latin typeface="Arial" pitchFamily="34" charset="0"/>
                <a:ea typeface="Tahoma" pitchFamily="34" charset="0"/>
                <a:cs typeface="Arial" pitchFamily="34" charset="0"/>
              </a:rPr>
              <a:t>   </a:t>
            </a:r>
          </a:p>
          <a:p>
            <a:pPr marL="342900" indent="-342900" algn="ctr"/>
            <a:endParaRPr lang="es-ES" sz="1800" b="1" dirty="0">
              <a:solidFill>
                <a:srgbClr val="FF0000"/>
              </a:solidFill>
              <a:latin typeface="Arial" pitchFamily="34" charset="0"/>
              <a:ea typeface="Tahoma" pitchFamily="34" charset="0"/>
              <a:cs typeface="Arial" pitchFamily="34" charset="0"/>
            </a:endParaRPr>
          </a:p>
          <a:p>
            <a:pPr marL="342900" indent="-342900" algn="ctr"/>
            <a:r>
              <a:rPr lang="es-ES" sz="1800" b="1" dirty="0">
                <a:solidFill>
                  <a:srgbClr val="FF0000"/>
                </a:solidFill>
                <a:latin typeface="Arial" pitchFamily="34" charset="0"/>
                <a:ea typeface="Tahoma" pitchFamily="34" charset="0"/>
                <a:cs typeface="Arial" pitchFamily="34" charset="0"/>
              </a:rPr>
              <a:t>CONCLUSIONES</a:t>
            </a:r>
          </a:p>
          <a:p>
            <a:pPr marL="342900" indent="-342900" algn="ctr"/>
            <a:endParaRPr lang="es-ES" sz="1800" b="1" dirty="0">
              <a:solidFill>
                <a:srgbClr val="FF0000"/>
              </a:solidFill>
              <a:latin typeface="Arial" pitchFamily="34" charset="0"/>
              <a:ea typeface="Tahoma" pitchFamily="34" charset="0"/>
              <a:cs typeface="Arial" pitchFamily="34" charset="0"/>
            </a:endParaRPr>
          </a:p>
          <a:p>
            <a:pPr marL="342900" indent="-342900" algn="just"/>
            <a:r>
              <a:rPr lang="es-ES" b="1" dirty="0">
                <a:latin typeface="Arial" pitchFamily="34" charset="0"/>
                <a:ea typeface="Tahoma" pitchFamily="34" charset="0"/>
                <a:cs typeface="Arial" pitchFamily="34" charset="0"/>
              </a:rPr>
              <a:t>     * </a:t>
            </a:r>
            <a:r>
              <a:rPr lang="es-ES" sz="1600" b="1" dirty="0">
                <a:latin typeface="Arial" pitchFamily="34" charset="0"/>
                <a:ea typeface="Tahoma" pitchFamily="34" charset="0"/>
                <a:cs typeface="Arial" pitchFamily="34" charset="0"/>
              </a:rPr>
              <a:t>Se observa que en la vigencia 2021 se identificaron y gestionaron  41 salidas no conformes, los procesos que mas identificaron y gestionaron salidas no conformes son: el proceso de registro Público con 16 salidas no conformes, el proceso financiero, el procesos de gestión documental y el proceso de gestión de mantenimiento, con 6 salidas no conformes cada proceso.  Los procesos que no identificaron salidas no conformes son: conciliación y arbitraje, talento humano y gestión de compras. El proceso de promoción comercial no presento salidas no conformes. </a:t>
            </a:r>
          </a:p>
          <a:p>
            <a:pPr marL="342900" indent="-342900" algn="just"/>
            <a:endParaRPr lang="es-ES" sz="1600" b="1" dirty="0">
              <a:latin typeface="Arial" pitchFamily="34" charset="0"/>
              <a:ea typeface="Tahoma" pitchFamily="34" charset="0"/>
              <a:cs typeface="Arial" pitchFamily="34" charset="0"/>
            </a:endParaRPr>
          </a:p>
          <a:p>
            <a:pPr marL="342900" indent="-342900" algn="just"/>
            <a:r>
              <a:rPr lang="es-ES" sz="1600" b="1" dirty="0">
                <a:latin typeface="Arial" pitchFamily="34" charset="0"/>
                <a:ea typeface="Tahoma" pitchFamily="34" charset="0"/>
                <a:cs typeface="Arial" pitchFamily="34" charset="0"/>
              </a:rPr>
              <a:t>      * En el año 2021 se disminuyeron la salidas no conformes, referente al año 2020 se identificaron y gestionaron 64, en el 2019  se identificaron y gestionaron 70 y en el año 2018 se identificaron y gestionaron 53.</a:t>
            </a:r>
          </a:p>
          <a:p>
            <a:pPr marL="342900" indent="-342900" algn="just"/>
            <a:endParaRPr lang="es-ES" sz="1600" b="1" dirty="0">
              <a:latin typeface="Arial" pitchFamily="34" charset="0"/>
              <a:ea typeface="Tahoma" pitchFamily="34" charset="0"/>
              <a:cs typeface="Arial" pitchFamily="34" charset="0"/>
            </a:endParaRPr>
          </a:p>
          <a:p>
            <a:pPr marL="342900" indent="-342900" algn="just"/>
            <a:r>
              <a:rPr lang="es-ES" sz="1600" b="1" dirty="0">
                <a:latin typeface="Arial" pitchFamily="34" charset="0"/>
                <a:ea typeface="Tahoma" pitchFamily="34" charset="0"/>
                <a:cs typeface="Arial" pitchFamily="34" charset="0"/>
              </a:rPr>
              <a:t>     * Es necesario mencionar la importancia del control de salidas no conformes, para mejorar cada uno de los procesos. Como se puede observar en la grafica, los lideres de proceso están tomando conciencia en la identificación y gestión a las salidas no conformes que se presentan.</a:t>
            </a:r>
          </a:p>
          <a:p>
            <a:pPr marL="342900" indent="-342900" algn="ctr"/>
            <a:endParaRPr lang="es-ES" dirty="0">
              <a:solidFill>
                <a:srgbClr val="FF9933"/>
              </a:solidFill>
              <a:latin typeface="Arial" pitchFamily="34" charset="0"/>
              <a:ea typeface="Tahoma" pitchFamily="34" charset="0"/>
              <a:cs typeface="Arial" pitchFamily="34" charset="0"/>
            </a:endParaRPr>
          </a:p>
        </p:txBody>
      </p:sp>
    </p:spTree>
    <p:extLst>
      <p:ext uri="{BB962C8B-B14F-4D97-AF65-F5344CB8AC3E}">
        <p14:creationId xmlns:p14="http://schemas.microsoft.com/office/powerpoint/2010/main" val="9741450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CEA4C77C-1AE1-4307-99D6-0FDF32A645D8}" type="slidenum">
              <a:rPr lang="es-ES" sz="1000">
                <a:solidFill>
                  <a:schemeClr val="bg1"/>
                </a:solidFill>
              </a:rPr>
              <a:pPr/>
              <a:t>44</a:t>
            </a:fld>
            <a:endParaRPr lang="es-ES" sz="1000" dirty="0">
              <a:solidFill>
                <a:schemeClr val="bg1"/>
              </a:solidFill>
            </a:endParaRPr>
          </a:p>
        </p:txBody>
      </p:sp>
      <p:sp>
        <p:nvSpPr>
          <p:cNvPr id="4098" name="2 Subtítulo"/>
          <p:cNvSpPr>
            <a:spLocks/>
          </p:cNvSpPr>
          <p:nvPr/>
        </p:nvSpPr>
        <p:spPr bwMode="auto">
          <a:xfrm>
            <a:off x="571472" y="1714488"/>
            <a:ext cx="8143932" cy="2087562"/>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a:solidFill>
                  <a:srgbClr val="C00000"/>
                </a:solidFill>
                <a:latin typeface="Arial Black" pitchFamily="34" charset="0"/>
                <a:cs typeface="+mn-cs"/>
              </a:rPr>
              <a:t>4.4 NO CONFORMIDADES Y EL ESTADO DE LAS ACCIONES  CORRECTIVAS </a:t>
            </a:r>
            <a:endParaRPr lang="es-MX" sz="3600" dirty="0">
              <a:solidFill>
                <a:srgbClr val="C00000"/>
              </a:solidFill>
              <a:latin typeface="Arial Black" pitchFamily="34" charset="0"/>
              <a:cs typeface="+mn-cs"/>
            </a:endParaRPr>
          </a:p>
        </p:txBody>
      </p:sp>
      <p:pic>
        <p:nvPicPr>
          <p:cNvPr id="113665" name="Picture 1"/>
          <p:cNvPicPr>
            <a:picLocks noChangeAspect="1" noChangeArrowheads="1"/>
          </p:cNvPicPr>
          <p:nvPr/>
        </p:nvPicPr>
        <p:blipFill>
          <a:blip r:embed="rId3" cstate="print"/>
          <a:srcRect/>
          <a:stretch>
            <a:fillRect/>
          </a:stretch>
        </p:blipFill>
        <p:spPr bwMode="auto">
          <a:xfrm>
            <a:off x="3357554" y="4000504"/>
            <a:ext cx="2530096" cy="1785950"/>
          </a:xfrm>
          <a:prstGeom prst="rect">
            <a:avLst/>
          </a:prstGeom>
          <a:noFill/>
          <a:ln w="9525">
            <a:noFill/>
            <a:miter lim="800000"/>
            <a:headEnd/>
            <a:tailEnd/>
          </a:ln>
          <a:effectLst/>
        </p:spPr>
      </p:pic>
      <p:pic>
        <p:nvPicPr>
          <p:cNvPr id="5" name="Picture 49">
            <a:extLst>
              <a:ext uri="{FF2B5EF4-FFF2-40B4-BE49-F238E27FC236}">
                <a16:creationId xmlns:a16="http://schemas.microsoft.com/office/drawing/2014/main" id="{E203CABE-7D1B-D949-A580-838E8F013F0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274"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95568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ext Box 24"/>
          <p:cNvSpPr txBox="1">
            <a:spLocks noChangeArrowheads="1"/>
          </p:cNvSpPr>
          <p:nvPr/>
        </p:nvSpPr>
        <p:spPr bwMode="auto">
          <a:xfrm>
            <a:off x="357158" y="6143644"/>
            <a:ext cx="1944688" cy="366713"/>
          </a:xfrm>
          <a:prstGeom prst="rect">
            <a:avLst/>
          </a:prstGeom>
          <a:noFill/>
          <a:ln w="9525">
            <a:noFill/>
            <a:miter lim="800000"/>
            <a:headEnd/>
            <a:tailEnd/>
          </a:ln>
        </p:spPr>
        <p:txBody>
          <a:bodyPr>
            <a:spAutoFit/>
          </a:bodyPr>
          <a:lstStyle/>
          <a:p>
            <a:pPr>
              <a:spcBef>
                <a:spcPct val="50000"/>
              </a:spcBef>
            </a:pPr>
            <a:endParaRPr lang="es-CO" dirty="0"/>
          </a:p>
        </p:txBody>
      </p:sp>
      <p:pic>
        <p:nvPicPr>
          <p:cNvPr id="5" name="Picture 49">
            <a:extLst>
              <a:ext uri="{FF2B5EF4-FFF2-40B4-BE49-F238E27FC236}">
                <a16:creationId xmlns:a16="http://schemas.microsoft.com/office/drawing/2014/main" id="{26DB62AB-ED15-144E-A892-34469E5AF7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44624"/>
            <a:ext cx="869326" cy="57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Gráfico 6">
            <a:extLst>
              <a:ext uri="{FF2B5EF4-FFF2-40B4-BE49-F238E27FC236}">
                <a16:creationId xmlns:a16="http://schemas.microsoft.com/office/drawing/2014/main" id="{00000000-0008-0000-0200-000008000000}"/>
              </a:ext>
            </a:extLst>
          </p:cNvPr>
          <p:cNvGraphicFramePr>
            <a:graphicFrameLocks/>
          </p:cNvGraphicFramePr>
          <p:nvPr/>
        </p:nvGraphicFramePr>
        <p:xfrm>
          <a:off x="357158" y="347643"/>
          <a:ext cx="8607330" cy="616271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63667445"/>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ext Box 24"/>
          <p:cNvSpPr txBox="1">
            <a:spLocks noChangeArrowheads="1"/>
          </p:cNvSpPr>
          <p:nvPr/>
        </p:nvSpPr>
        <p:spPr bwMode="auto">
          <a:xfrm>
            <a:off x="357158" y="6143644"/>
            <a:ext cx="1944688" cy="366713"/>
          </a:xfrm>
          <a:prstGeom prst="rect">
            <a:avLst/>
          </a:prstGeom>
          <a:noFill/>
          <a:ln w="9525">
            <a:noFill/>
            <a:miter lim="800000"/>
            <a:headEnd/>
            <a:tailEnd/>
          </a:ln>
        </p:spPr>
        <p:txBody>
          <a:bodyPr>
            <a:spAutoFit/>
          </a:bodyPr>
          <a:lstStyle/>
          <a:p>
            <a:pPr>
              <a:spcBef>
                <a:spcPct val="50000"/>
              </a:spcBef>
            </a:pPr>
            <a:endParaRPr lang="es-CO" dirty="0"/>
          </a:p>
        </p:txBody>
      </p:sp>
      <p:pic>
        <p:nvPicPr>
          <p:cNvPr id="5" name="Picture 49">
            <a:extLst>
              <a:ext uri="{FF2B5EF4-FFF2-40B4-BE49-F238E27FC236}">
                <a16:creationId xmlns:a16="http://schemas.microsoft.com/office/drawing/2014/main" id="{26DB62AB-ED15-144E-A892-34469E5AF7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44624"/>
            <a:ext cx="869326" cy="57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a 2">
            <a:extLst>
              <a:ext uri="{FF2B5EF4-FFF2-40B4-BE49-F238E27FC236}">
                <a16:creationId xmlns:a16="http://schemas.microsoft.com/office/drawing/2014/main" id="{F773F057-45D3-4C9B-82A4-D3AF1B4CD8F3}"/>
              </a:ext>
            </a:extLst>
          </p:cNvPr>
          <p:cNvGraphicFramePr>
            <a:graphicFrameLocks noGrp="1"/>
          </p:cNvGraphicFramePr>
          <p:nvPr/>
        </p:nvGraphicFramePr>
        <p:xfrm>
          <a:off x="971600" y="347643"/>
          <a:ext cx="7815243" cy="6162710"/>
        </p:xfrm>
        <a:graphic>
          <a:graphicData uri="http://schemas.openxmlformats.org/drawingml/2006/table">
            <a:tbl>
              <a:tblPr>
                <a:tableStyleId>{5C22544A-7EE6-4342-B048-85BDC9FD1C3A}</a:tableStyleId>
              </a:tblPr>
              <a:tblGrid>
                <a:gridCol w="2532185">
                  <a:extLst>
                    <a:ext uri="{9D8B030D-6E8A-4147-A177-3AD203B41FA5}">
                      <a16:colId xmlns:a16="http://schemas.microsoft.com/office/drawing/2014/main" val="3186566320"/>
                    </a:ext>
                  </a:extLst>
                </a:gridCol>
                <a:gridCol w="767329">
                  <a:extLst>
                    <a:ext uri="{9D8B030D-6E8A-4147-A177-3AD203B41FA5}">
                      <a16:colId xmlns:a16="http://schemas.microsoft.com/office/drawing/2014/main" val="1031747149"/>
                    </a:ext>
                  </a:extLst>
                </a:gridCol>
                <a:gridCol w="1243072">
                  <a:extLst>
                    <a:ext uri="{9D8B030D-6E8A-4147-A177-3AD203B41FA5}">
                      <a16:colId xmlns:a16="http://schemas.microsoft.com/office/drawing/2014/main" val="1698657841"/>
                    </a:ext>
                  </a:extLst>
                </a:gridCol>
                <a:gridCol w="1599880">
                  <a:extLst>
                    <a:ext uri="{9D8B030D-6E8A-4147-A177-3AD203B41FA5}">
                      <a16:colId xmlns:a16="http://schemas.microsoft.com/office/drawing/2014/main" val="811890250"/>
                    </a:ext>
                  </a:extLst>
                </a:gridCol>
                <a:gridCol w="1672777">
                  <a:extLst>
                    <a:ext uri="{9D8B030D-6E8A-4147-A177-3AD203B41FA5}">
                      <a16:colId xmlns:a16="http://schemas.microsoft.com/office/drawing/2014/main" val="3368115810"/>
                    </a:ext>
                  </a:extLst>
                </a:gridCol>
              </a:tblGrid>
              <a:tr h="493017">
                <a:tc>
                  <a:txBody>
                    <a:bodyPr/>
                    <a:lstStyle/>
                    <a:p>
                      <a:pPr algn="l" fontAlgn="b"/>
                      <a:r>
                        <a:rPr lang="es-CO" sz="1600" u="none" strike="noStrike" dirty="0">
                          <a:effectLst/>
                        </a:rPr>
                        <a:t> </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600" u="none" strike="noStrike">
                          <a:effectLst/>
                        </a:rPr>
                        <a:t>AÑO 2018</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a:effectLst/>
                        </a:rPr>
                        <a:t>AÑO 2019</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a:effectLst/>
                        </a:rPr>
                        <a:t>AÑO 2020</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a:effectLst/>
                        </a:rPr>
                        <a:t>AÑO 2021</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450625450"/>
                  </a:ext>
                </a:extLst>
              </a:tr>
              <a:tr h="493017">
                <a:tc>
                  <a:txBody>
                    <a:bodyPr/>
                    <a:lstStyle/>
                    <a:p>
                      <a:pPr algn="ctr" fontAlgn="b"/>
                      <a:r>
                        <a:rPr lang="es-CO" sz="1600" u="none" strike="noStrike">
                          <a:effectLst/>
                        </a:rPr>
                        <a:t>NO CONFORMIDADES POR PROCESO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 </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 </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a:effectLst/>
                        </a:rPr>
                        <a:t> </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a:effectLst/>
                        </a:rPr>
                        <a:t> </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189745629"/>
                  </a:ext>
                </a:extLst>
              </a:tr>
              <a:tr h="246508">
                <a:tc>
                  <a:txBody>
                    <a:bodyPr/>
                    <a:lstStyle/>
                    <a:p>
                      <a:pPr algn="l" fontAlgn="b"/>
                      <a:r>
                        <a:rPr lang="es-CO" sz="1600" u="none" strike="noStrike">
                          <a:effectLst/>
                        </a:rPr>
                        <a:t>PLANEACIÓN</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3</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0</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048828445"/>
                  </a:ext>
                </a:extLst>
              </a:tr>
              <a:tr h="493017">
                <a:tc>
                  <a:txBody>
                    <a:bodyPr/>
                    <a:lstStyle/>
                    <a:p>
                      <a:pPr algn="l" fontAlgn="b"/>
                      <a:r>
                        <a:rPr lang="es-CO" sz="1600" u="none" strike="noStrike">
                          <a:effectLst/>
                        </a:rPr>
                        <a:t>MEJORAMIENTO CONTINUO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1</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0</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0</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883673732"/>
                  </a:ext>
                </a:extLst>
              </a:tr>
              <a:tr h="246508">
                <a:tc>
                  <a:txBody>
                    <a:bodyPr/>
                    <a:lstStyle/>
                    <a:p>
                      <a:pPr algn="l" fontAlgn="b"/>
                      <a:r>
                        <a:rPr lang="es-CO" sz="1600" u="none" strike="noStrike">
                          <a:effectLst/>
                        </a:rPr>
                        <a:t>REGISTRO PÚBLICO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5</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8</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878287837"/>
                  </a:ext>
                </a:extLst>
              </a:tr>
              <a:tr h="493017">
                <a:tc>
                  <a:txBody>
                    <a:bodyPr/>
                    <a:lstStyle/>
                    <a:p>
                      <a:pPr algn="l" fontAlgn="b"/>
                      <a:r>
                        <a:rPr lang="es-CO" sz="1600" u="none" strike="noStrike">
                          <a:effectLst/>
                        </a:rPr>
                        <a:t>PROMOCIÓN COMERCIAL</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1</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7</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5</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111958695"/>
                  </a:ext>
                </a:extLst>
              </a:tr>
              <a:tr h="493017">
                <a:tc>
                  <a:txBody>
                    <a:bodyPr/>
                    <a:lstStyle/>
                    <a:p>
                      <a:pPr algn="l" fontAlgn="b"/>
                      <a:r>
                        <a:rPr lang="es-CO" sz="1600" u="none" strike="noStrike">
                          <a:effectLst/>
                        </a:rPr>
                        <a:t>CAPACITACIÓN PERMANENTE</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6</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0</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62454020"/>
                  </a:ext>
                </a:extLst>
              </a:tr>
              <a:tr h="493017">
                <a:tc>
                  <a:txBody>
                    <a:bodyPr/>
                    <a:lstStyle/>
                    <a:p>
                      <a:pPr algn="l" fontAlgn="b"/>
                      <a:r>
                        <a:rPr lang="es-CO" sz="1600" u="none" strike="noStrike">
                          <a:effectLst/>
                        </a:rPr>
                        <a:t>CONCILIACIÓN Y ARBITRAJE</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6</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8</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17011873"/>
                  </a:ext>
                </a:extLst>
              </a:tr>
              <a:tr h="493017">
                <a:tc>
                  <a:txBody>
                    <a:bodyPr/>
                    <a:lstStyle/>
                    <a:p>
                      <a:pPr algn="l" fontAlgn="b"/>
                      <a:r>
                        <a:rPr lang="es-CO" sz="1600" u="none" strike="noStrike">
                          <a:effectLst/>
                        </a:rPr>
                        <a:t>GESTIÓN DE MANTENIMIENTO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1</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5</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456053833"/>
                  </a:ext>
                </a:extLst>
              </a:tr>
              <a:tr h="493017">
                <a:tc>
                  <a:txBody>
                    <a:bodyPr/>
                    <a:lstStyle/>
                    <a:p>
                      <a:pPr algn="l" fontAlgn="b"/>
                      <a:r>
                        <a:rPr lang="es-CO" sz="1600" u="none" strike="noStrike">
                          <a:effectLst/>
                        </a:rPr>
                        <a:t>GESTIÓN DOCUMENTAL</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5</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40367791"/>
                  </a:ext>
                </a:extLst>
              </a:tr>
              <a:tr h="493017">
                <a:tc>
                  <a:txBody>
                    <a:bodyPr/>
                    <a:lstStyle/>
                    <a:p>
                      <a:pPr algn="l" fontAlgn="b"/>
                      <a:r>
                        <a:rPr lang="es-CO" sz="1600" u="none" strike="noStrike">
                          <a:effectLst/>
                        </a:rPr>
                        <a:t>COMPRAS Y ALMACEN</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3</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5</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594965442"/>
                  </a:ext>
                </a:extLst>
              </a:tr>
              <a:tr h="246508">
                <a:tc>
                  <a:txBody>
                    <a:bodyPr/>
                    <a:lstStyle/>
                    <a:p>
                      <a:pPr algn="l" fontAlgn="b"/>
                      <a:r>
                        <a:rPr lang="es-CO" sz="1600" u="none" strike="noStrike">
                          <a:effectLst/>
                        </a:rPr>
                        <a:t>TALENTO HUMANO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161467371"/>
                  </a:ext>
                </a:extLst>
              </a:tr>
              <a:tr h="246508">
                <a:tc>
                  <a:txBody>
                    <a:bodyPr/>
                    <a:lstStyle/>
                    <a:p>
                      <a:pPr algn="l" fontAlgn="b"/>
                      <a:r>
                        <a:rPr lang="es-CO" sz="1600" u="none" strike="noStrike">
                          <a:effectLst/>
                        </a:rPr>
                        <a:t>FINANCIERO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7</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5</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9</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9</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029416178"/>
                  </a:ext>
                </a:extLst>
              </a:tr>
              <a:tr h="493017">
                <a:tc>
                  <a:txBody>
                    <a:bodyPr/>
                    <a:lstStyle/>
                    <a:p>
                      <a:pPr algn="l" fontAlgn="b"/>
                      <a:r>
                        <a:rPr lang="es-CO" sz="1600" u="none" strike="noStrike">
                          <a:effectLst/>
                        </a:rPr>
                        <a:t>ATENCIÓN AL CLIENTE</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0</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937333124"/>
                  </a:ext>
                </a:extLst>
              </a:tr>
              <a:tr h="246508">
                <a:tc>
                  <a:txBody>
                    <a:bodyPr/>
                    <a:lstStyle/>
                    <a:p>
                      <a:pPr algn="l" fontAlgn="b"/>
                      <a:r>
                        <a:rPr lang="es-CO" sz="1600" u="none" strike="noStrike" dirty="0">
                          <a:effectLst/>
                        </a:rPr>
                        <a:t>TOTAL</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44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44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40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36</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309447381"/>
                  </a:ext>
                </a:extLst>
              </a:tr>
            </a:tbl>
          </a:graphicData>
        </a:graphic>
      </p:graphicFrame>
    </p:spTree>
    <p:extLst>
      <p:ext uri="{BB962C8B-B14F-4D97-AF65-F5344CB8AC3E}">
        <p14:creationId xmlns:p14="http://schemas.microsoft.com/office/powerpoint/2010/main" val="70682785"/>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47</a:t>
            </a:fld>
            <a:endParaRPr lang="es-ES" sz="1000" dirty="0">
              <a:solidFill>
                <a:schemeClr val="bg1"/>
              </a:solidFill>
            </a:endParaRPr>
          </a:p>
        </p:txBody>
      </p:sp>
      <p:sp>
        <p:nvSpPr>
          <p:cNvPr id="34819" name="2 Subtítulo"/>
          <p:cNvSpPr>
            <a:spLocks/>
          </p:cNvSpPr>
          <p:nvPr/>
        </p:nvSpPr>
        <p:spPr bwMode="auto">
          <a:xfrm>
            <a:off x="107504" y="188640"/>
            <a:ext cx="8786874" cy="919584"/>
          </a:xfrm>
          <a:prstGeom prst="rect">
            <a:avLst/>
          </a:prstGeom>
          <a:noFill/>
          <a:ln w="9525">
            <a:noFill/>
            <a:miter lim="800000"/>
            <a:headEnd/>
            <a:tailEnd/>
          </a:ln>
        </p:spPr>
        <p:txBody>
          <a:bodyPr anchor="ctr"/>
          <a:lstStyle/>
          <a:p>
            <a:pPr marL="342900" indent="-342900" algn="ctr"/>
            <a:r>
              <a:rPr lang="es-ES" b="1" dirty="0">
                <a:solidFill>
                  <a:srgbClr val="FF0000"/>
                </a:solidFill>
                <a:latin typeface="Arial" pitchFamily="34" charset="0"/>
                <a:ea typeface="Tahoma" pitchFamily="34" charset="0"/>
                <a:cs typeface="Arial" pitchFamily="34" charset="0"/>
              </a:rPr>
              <a:t>ESTADO ACCIONES CORRECTIVAS Y DE MEJORA </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5" name="Picture 49">
            <a:extLst>
              <a:ext uri="{FF2B5EF4-FFF2-40B4-BE49-F238E27FC236}">
                <a16:creationId xmlns:a16="http://schemas.microsoft.com/office/drawing/2014/main" id="{BF0FE888-0E2C-CB4C-A2DC-8D8B9B59F6E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Gráfico 6">
            <a:extLst>
              <a:ext uri="{FF2B5EF4-FFF2-40B4-BE49-F238E27FC236}">
                <a16:creationId xmlns:a16="http://schemas.microsoft.com/office/drawing/2014/main" id="{94417C56-8999-4606-B811-C92BD983D1B8}"/>
              </a:ext>
            </a:extLst>
          </p:cNvPr>
          <p:cNvGraphicFramePr>
            <a:graphicFrameLocks/>
          </p:cNvGraphicFramePr>
          <p:nvPr/>
        </p:nvGraphicFramePr>
        <p:xfrm>
          <a:off x="900113" y="649560"/>
          <a:ext cx="7624761" cy="60198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573693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48</a:t>
            </a:fld>
            <a:endParaRPr lang="es-ES" sz="1000" dirty="0">
              <a:solidFill>
                <a:schemeClr val="bg1"/>
              </a:solidFill>
            </a:endParaRPr>
          </a:p>
        </p:txBody>
      </p:sp>
      <p:sp>
        <p:nvSpPr>
          <p:cNvPr id="34819" name="2 Subtítulo"/>
          <p:cNvSpPr>
            <a:spLocks/>
          </p:cNvSpPr>
          <p:nvPr/>
        </p:nvSpPr>
        <p:spPr bwMode="auto">
          <a:xfrm>
            <a:off x="107504" y="188640"/>
            <a:ext cx="8786874" cy="919584"/>
          </a:xfrm>
          <a:prstGeom prst="rect">
            <a:avLst/>
          </a:prstGeom>
          <a:noFill/>
          <a:ln w="9525">
            <a:noFill/>
            <a:miter lim="800000"/>
            <a:headEnd/>
            <a:tailEnd/>
          </a:ln>
        </p:spPr>
        <p:txBody>
          <a:bodyPr anchor="ctr"/>
          <a:lstStyle/>
          <a:p>
            <a:pPr marL="342900" indent="-342900" algn="ctr"/>
            <a:r>
              <a:rPr lang="es-ES" b="1" dirty="0">
                <a:solidFill>
                  <a:srgbClr val="FF0000"/>
                </a:solidFill>
                <a:latin typeface="Arial" pitchFamily="34" charset="0"/>
                <a:ea typeface="Tahoma" pitchFamily="34" charset="0"/>
                <a:cs typeface="Arial" pitchFamily="34" charset="0"/>
              </a:rPr>
              <a:t>ESTADO ACCIONES CORRECTIVAS  </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5" name="Picture 49">
            <a:extLst>
              <a:ext uri="{FF2B5EF4-FFF2-40B4-BE49-F238E27FC236}">
                <a16:creationId xmlns:a16="http://schemas.microsoft.com/office/drawing/2014/main" id="{BF0FE888-0E2C-CB4C-A2DC-8D8B9B59F6E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a 2">
            <a:extLst>
              <a:ext uri="{FF2B5EF4-FFF2-40B4-BE49-F238E27FC236}">
                <a16:creationId xmlns:a16="http://schemas.microsoft.com/office/drawing/2014/main" id="{C2EB989D-898C-4400-9CE4-EA22F76598AF}"/>
              </a:ext>
            </a:extLst>
          </p:cNvPr>
          <p:cNvGraphicFramePr>
            <a:graphicFrameLocks noGrp="1"/>
          </p:cNvGraphicFramePr>
          <p:nvPr/>
        </p:nvGraphicFramePr>
        <p:xfrm>
          <a:off x="619125" y="668999"/>
          <a:ext cx="7905750" cy="6000362"/>
        </p:xfrm>
        <a:graphic>
          <a:graphicData uri="http://schemas.openxmlformats.org/drawingml/2006/table">
            <a:tbl>
              <a:tblPr>
                <a:tableStyleId>{5C22544A-7EE6-4342-B048-85BDC9FD1C3A}</a:tableStyleId>
              </a:tblPr>
              <a:tblGrid>
                <a:gridCol w="2445078">
                  <a:extLst>
                    <a:ext uri="{9D8B030D-6E8A-4147-A177-3AD203B41FA5}">
                      <a16:colId xmlns:a16="http://schemas.microsoft.com/office/drawing/2014/main" val="1345497802"/>
                    </a:ext>
                  </a:extLst>
                </a:gridCol>
                <a:gridCol w="1100284">
                  <a:extLst>
                    <a:ext uri="{9D8B030D-6E8A-4147-A177-3AD203B41FA5}">
                      <a16:colId xmlns:a16="http://schemas.microsoft.com/office/drawing/2014/main" val="4091387712"/>
                    </a:ext>
                  </a:extLst>
                </a:gridCol>
                <a:gridCol w="1200311">
                  <a:extLst>
                    <a:ext uri="{9D8B030D-6E8A-4147-A177-3AD203B41FA5}">
                      <a16:colId xmlns:a16="http://schemas.microsoft.com/office/drawing/2014/main" val="3745318654"/>
                    </a:ext>
                  </a:extLst>
                </a:gridCol>
                <a:gridCol w="1544843">
                  <a:extLst>
                    <a:ext uri="{9D8B030D-6E8A-4147-A177-3AD203B41FA5}">
                      <a16:colId xmlns:a16="http://schemas.microsoft.com/office/drawing/2014/main" val="473716817"/>
                    </a:ext>
                  </a:extLst>
                </a:gridCol>
                <a:gridCol w="1615234">
                  <a:extLst>
                    <a:ext uri="{9D8B030D-6E8A-4147-A177-3AD203B41FA5}">
                      <a16:colId xmlns:a16="http://schemas.microsoft.com/office/drawing/2014/main" val="3447126969"/>
                    </a:ext>
                  </a:extLst>
                </a:gridCol>
              </a:tblGrid>
              <a:tr h="222236">
                <a:tc>
                  <a:txBody>
                    <a:bodyPr/>
                    <a:lstStyle/>
                    <a:p>
                      <a:pPr algn="l" fontAlgn="b"/>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s-CO" sz="1100" u="none" strike="noStrike">
                          <a:effectLst/>
                        </a:rPr>
                        <a:t>AÑO 2018</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100" u="none" strike="noStrike">
                          <a:effectLst/>
                        </a:rPr>
                        <a:t>AÑO 2019</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100" u="none" strike="noStrike">
                          <a:effectLst/>
                        </a:rPr>
                        <a:t>AÑO 2020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100" u="none" strike="noStrike">
                          <a:effectLst/>
                        </a:rPr>
                        <a:t>AÑO 2021</a:t>
                      </a:r>
                      <a:endParaRPr lang="es-CO"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184023920"/>
                  </a:ext>
                </a:extLst>
              </a:tr>
              <a:tr h="1111178">
                <a:tc>
                  <a:txBody>
                    <a:bodyPr/>
                    <a:lstStyle/>
                    <a:p>
                      <a:pPr algn="ctr" fontAlgn="b"/>
                      <a:r>
                        <a:rPr lang="es-ES" sz="1100" u="none" strike="noStrike">
                          <a:effectLst/>
                        </a:rPr>
                        <a:t>ACCIONES CORRECTIVAS ABIERTAS Y CERRADAS POR PROCESO</a:t>
                      </a:r>
                      <a:endParaRPr lang="es-ES" sz="11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100" u="none" strike="noStrike">
                          <a:effectLst/>
                        </a:rPr>
                        <a:t> </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100" u="none" strike="noStrike">
                          <a:effectLst/>
                        </a:rPr>
                        <a:t> </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100" u="none" strike="noStrike">
                          <a:effectLst/>
                        </a:rPr>
                        <a:t> </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100" u="none" strike="noStrike">
                          <a:effectLst/>
                        </a:rPr>
                        <a:t> </a:t>
                      </a:r>
                      <a:endParaRPr lang="es-CO"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178465641"/>
                  </a:ext>
                </a:extLst>
              </a:tr>
              <a:tr h="222236">
                <a:tc>
                  <a:txBody>
                    <a:bodyPr/>
                    <a:lstStyle/>
                    <a:p>
                      <a:pPr algn="l" fontAlgn="b"/>
                      <a:r>
                        <a:rPr lang="es-CO" sz="1100" u="none" strike="noStrike">
                          <a:effectLst/>
                        </a:rPr>
                        <a:t>PLANEACIÓN</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161933330"/>
                  </a:ext>
                </a:extLst>
              </a:tr>
              <a:tr h="444471">
                <a:tc>
                  <a:txBody>
                    <a:bodyPr/>
                    <a:lstStyle/>
                    <a:p>
                      <a:pPr algn="l" fontAlgn="b"/>
                      <a:r>
                        <a:rPr lang="es-CO" sz="1100" u="none" strike="noStrike">
                          <a:effectLst/>
                        </a:rPr>
                        <a:t>MEJORAMIENTO CONTINUO</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101373732"/>
                  </a:ext>
                </a:extLst>
              </a:tr>
              <a:tr h="222236">
                <a:tc>
                  <a:txBody>
                    <a:bodyPr/>
                    <a:lstStyle/>
                    <a:p>
                      <a:pPr algn="l" fontAlgn="b"/>
                      <a:r>
                        <a:rPr lang="es-CO" sz="1100" u="none" strike="noStrike">
                          <a:effectLst/>
                        </a:rPr>
                        <a:t>REGISTRO PÚBLICO</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50%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25%</a:t>
                      </a:r>
                      <a:endParaRPr lang="es-CO"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052203616"/>
                  </a:ext>
                </a:extLst>
              </a:tr>
              <a:tr h="444471">
                <a:tc>
                  <a:txBody>
                    <a:bodyPr/>
                    <a:lstStyle/>
                    <a:p>
                      <a:pPr algn="l" fontAlgn="b"/>
                      <a:r>
                        <a:rPr lang="es-CO" sz="1100" u="none" strike="noStrike">
                          <a:effectLst/>
                        </a:rPr>
                        <a:t>PROMOCIÓN COMERCIAL</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0%</a:t>
                      </a:r>
                      <a:endParaRPr lang="es-CO"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212616881"/>
                  </a:ext>
                </a:extLst>
              </a:tr>
              <a:tr h="444471">
                <a:tc>
                  <a:txBody>
                    <a:bodyPr/>
                    <a:lstStyle/>
                    <a:p>
                      <a:pPr algn="l" fontAlgn="b"/>
                      <a:r>
                        <a:rPr lang="es-CO" sz="1100" u="none" strike="noStrike">
                          <a:effectLst/>
                        </a:rPr>
                        <a:t>CAPACITACIÓN PERMANENTE</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160008714"/>
                  </a:ext>
                </a:extLst>
              </a:tr>
              <a:tr h="444471">
                <a:tc>
                  <a:txBody>
                    <a:bodyPr/>
                    <a:lstStyle/>
                    <a:p>
                      <a:pPr algn="l" fontAlgn="b"/>
                      <a:r>
                        <a:rPr lang="es-CO" sz="1100" u="none" strike="noStrike">
                          <a:effectLst/>
                        </a:rPr>
                        <a:t>CONCILIACIÓN Y ARBITRAJE</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391455377"/>
                  </a:ext>
                </a:extLst>
              </a:tr>
              <a:tr h="444471">
                <a:tc>
                  <a:txBody>
                    <a:bodyPr/>
                    <a:lstStyle/>
                    <a:p>
                      <a:pPr algn="l" fontAlgn="b"/>
                      <a:r>
                        <a:rPr lang="es-CO" sz="1100" u="none" strike="noStrike">
                          <a:effectLst/>
                        </a:rPr>
                        <a:t>GESTIÓN DE MANTENIMIENTO</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834295060"/>
                  </a:ext>
                </a:extLst>
              </a:tr>
              <a:tr h="444471">
                <a:tc>
                  <a:txBody>
                    <a:bodyPr/>
                    <a:lstStyle/>
                    <a:p>
                      <a:pPr algn="l" fontAlgn="b"/>
                      <a:r>
                        <a:rPr lang="es-CO" sz="1100" u="none" strike="noStrike">
                          <a:effectLst/>
                        </a:rPr>
                        <a:t>GESTIÓN DOCUMENTAL</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824422981"/>
                  </a:ext>
                </a:extLst>
              </a:tr>
              <a:tr h="444471">
                <a:tc>
                  <a:txBody>
                    <a:bodyPr/>
                    <a:lstStyle/>
                    <a:p>
                      <a:pPr algn="l" fontAlgn="b"/>
                      <a:r>
                        <a:rPr lang="es-CO" sz="1100" u="none" strike="noStrike">
                          <a:effectLst/>
                        </a:rPr>
                        <a:t>GESTIÓN DE COMPRAS</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0%</a:t>
                      </a:r>
                      <a:endParaRPr lang="es-CO"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706170524"/>
                  </a:ext>
                </a:extLst>
              </a:tr>
              <a:tr h="222236">
                <a:tc>
                  <a:txBody>
                    <a:bodyPr/>
                    <a:lstStyle/>
                    <a:p>
                      <a:pPr algn="l" fontAlgn="b"/>
                      <a:r>
                        <a:rPr lang="es-CO" sz="1100" u="none" strike="noStrike">
                          <a:effectLst/>
                        </a:rPr>
                        <a:t>TALENTO HUMANO</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637839316"/>
                  </a:ext>
                </a:extLst>
              </a:tr>
              <a:tr h="222236">
                <a:tc>
                  <a:txBody>
                    <a:bodyPr/>
                    <a:lstStyle/>
                    <a:p>
                      <a:pPr algn="l" fontAlgn="b"/>
                      <a:r>
                        <a:rPr lang="es-CO" sz="1100" u="none" strike="noStrike">
                          <a:effectLst/>
                        </a:rPr>
                        <a:t>FINANCIERO</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25%</a:t>
                      </a:r>
                      <a:endParaRPr lang="es-CO"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803958856"/>
                  </a:ext>
                </a:extLst>
              </a:tr>
              <a:tr h="444471">
                <a:tc>
                  <a:txBody>
                    <a:bodyPr/>
                    <a:lstStyle/>
                    <a:p>
                      <a:pPr algn="l" fontAlgn="b"/>
                      <a:r>
                        <a:rPr lang="es-CO" sz="1100" u="none" strike="noStrike">
                          <a:effectLst/>
                        </a:rPr>
                        <a:t>ATENCIÓN AL CLIENTE</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419948192"/>
                  </a:ext>
                </a:extLst>
              </a:tr>
              <a:tr h="222236">
                <a:tc>
                  <a:txBody>
                    <a:bodyPr/>
                    <a:lstStyle/>
                    <a:p>
                      <a:pPr algn="l" fontAlgn="b"/>
                      <a:r>
                        <a:rPr lang="es-CO" sz="1100" u="none" strike="noStrike">
                          <a:effectLst/>
                        </a:rPr>
                        <a:t>TOTAL</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96%</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dirty="0">
                          <a:effectLst/>
                        </a:rPr>
                        <a:t>63%</a:t>
                      </a:r>
                      <a:endParaRPr lang="es-CO" sz="11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984916992"/>
                  </a:ext>
                </a:extLst>
              </a:tr>
            </a:tbl>
          </a:graphicData>
        </a:graphic>
      </p:graphicFrame>
    </p:spTree>
    <p:extLst>
      <p:ext uri="{BB962C8B-B14F-4D97-AF65-F5344CB8AC3E}">
        <p14:creationId xmlns:p14="http://schemas.microsoft.com/office/powerpoint/2010/main" val="28157929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A519B329-8C62-4970-B8CF-33C57A7F55A6}" type="slidenum">
              <a:rPr lang="es-ES" sz="1000">
                <a:solidFill>
                  <a:schemeClr val="bg1"/>
                </a:solidFill>
              </a:rPr>
              <a:pPr/>
              <a:t>49</a:t>
            </a:fld>
            <a:endParaRPr lang="es-ES" sz="1000" dirty="0">
              <a:solidFill>
                <a:schemeClr val="bg1"/>
              </a:solidFill>
            </a:endParaRPr>
          </a:p>
        </p:txBody>
      </p:sp>
      <p:sp>
        <p:nvSpPr>
          <p:cNvPr id="4098" name="2 Subtítulo"/>
          <p:cNvSpPr>
            <a:spLocks/>
          </p:cNvSpPr>
          <p:nvPr/>
        </p:nvSpPr>
        <p:spPr bwMode="auto">
          <a:xfrm>
            <a:off x="0" y="116632"/>
            <a:ext cx="9144000" cy="6552727"/>
          </a:xfrm>
          <a:prstGeom prst="rect">
            <a:avLst/>
          </a:prstGeom>
          <a:noFill/>
          <a:ln w="9525" algn="ctr">
            <a:noFill/>
            <a:miter lim="800000"/>
            <a:headEnd/>
            <a:tailEnd/>
          </a:ln>
          <a:effectLst/>
        </p:spPr>
        <p:txBody>
          <a:bodyPr anchor="ctr"/>
          <a:lstStyle/>
          <a:p>
            <a:pPr algn="ctr"/>
            <a:endParaRPr lang="es-ES" sz="2400" b="1" dirty="0">
              <a:latin typeface="Arial" pitchFamily="34" charset="0"/>
              <a:cs typeface="Arial" pitchFamily="34" charset="0"/>
            </a:endParaRPr>
          </a:p>
          <a:p>
            <a:pPr algn="ctr"/>
            <a:endParaRPr lang="es-ES" sz="2400" b="1" dirty="0">
              <a:latin typeface="Arial" pitchFamily="34" charset="0"/>
              <a:cs typeface="Arial" pitchFamily="34" charset="0"/>
            </a:endParaRPr>
          </a:p>
          <a:p>
            <a:pPr algn="ctr"/>
            <a:endParaRPr lang="es-ES" sz="2400" b="1" dirty="0">
              <a:latin typeface="Arial" pitchFamily="34" charset="0"/>
              <a:cs typeface="Arial" pitchFamily="34" charset="0"/>
            </a:endParaRPr>
          </a:p>
          <a:p>
            <a:pPr algn="ctr"/>
            <a:endParaRPr lang="es-ES" sz="2400" b="1" dirty="0">
              <a:solidFill>
                <a:srgbClr val="FF0000"/>
              </a:solidFill>
              <a:latin typeface="Arial" pitchFamily="34" charset="0"/>
              <a:cs typeface="Arial" pitchFamily="34" charset="0"/>
            </a:endParaRPr>
          </a:p>
          <a:p>
            <a:pPr algn="ctr"/>
            <a:endParaRPr lang="es-ES" sz="2400" b="1" dirty="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r>
              <a:rPr lang="es-ES" sz="1600" b="1" dirty="0">
                <a:solidFill>
                  <a:srgbClr val="FF0000"/>
                </a:solidFill>
                <a:latin typeface="Arial" pitchFamily="34" charset="0"/>
                <a:cs typeface="Arial" pitchFamily="34" charset="0"/>
              </a:rPr>
              <a:t>CONCLUSIONES</a:t>
            </a:r>
          </a:p>
          <a:p>
            <a:pPr algn="ctr"/>
            <a:endParaRPr lang="es-ES" sz="1600" dirty="0">
              <a:latin typeface="Arial" pitchFamily="34" charset="0"/>
              <a:cs typeface="Arial" pitchFamily="34" charset="0"/>
            </a:endParaRPr>
          </a:p>
          <a:p>
            <a:pPr algn="just">
              <a:buFont typeface="Arial" pitchFamily="34" charset="0"/>
              <a:buChar char="•"/>
            </a:pPr>
            <a:r>
              <a:rPr lang="es-ES" sz="1600" dirty="0">
                <a:latin typeface="Arial" pitchFamily="34" charset="0"/>
                <a:cs typeface="Arial" pitchFamily="34" charset="0"/>
              </a:rPr>
              <a:t> </a:t>
            </a:r>
            <a:r>
              <a:rPr lang="es-ES" sz="1600" b="1" dirty="0">
                <a:latin typeface="Arial" pitchFamily="34" charset="0"/>
                <a:ea typeface="Tahoma" pitchFamily="34" charset="0"/>
                <a:cs typeface="Arial" pitchFamily="34" charset="0"/>
              </a:rPr>
              <a:t>El ciclos de auditoria del año 2018,2019, 2020, y 2021 fue realizado por 12 auditores internos de la entidad.</a:t>
            </a:r>
          </a:p>
          <a:p>
            <a:pPr algn="just">
              <a:buFont typeface="Arial" pitchFamily="34" charset="0"/>
              <a:buChar char="•"/>
            </a:pPr>
            <a:endParaRPr lang="es-ES" sz="1600" b="1" dirty="0">
              <a:latin typeface="Arial" pitchFamily="34" charset="0"/>
              <a:ea typeface="Tahoma" pitchFamily="34" charset="0"/>
              <a:cs typeface="Arial" pitchFamily="34" charset="0"/>
            </a:endParaRPr>
          </a:p>
          <a:p>
            <a:pPr algn="just">
              <a:buFont typeface="Arial" pitchFamily="34" charset="0"/>
              <a:buChar char="•"/>
            </a:pPr>
            <a:r>
              <a:rPr lang="es-ES" sz="1600" b="1" dirty="0">
                <a:latin typeface="Arial" pitchFamily="34" charset="0"/>
                <a:ea typeface="Tahoma" pitchFamily="34" charset="0"/>
                <a:cs typeface="Arial" pitchFamily="34" charset="0"/>
              </a:rPr>
              <a:t>Para la vigencia 2021 se presentaron 36 no conformidades, se disminuyeron en relación a la vigencia 2020 que fueron 40 y en los años 2018 y 2019 que fueron 44, con estos resultados y la implementación de las acciones fortalecemos la versión 2015</a:t>
            </a:r>
          </a:p>
          <a:p>
            <a:pPr algn="just">
              <a:buFont typeface="Arial" pitchFamily="34" charset="0"/>
              <a:buChar char="•"/>
            </a:pPr>
            <a:endParaRPr lang="es-ES" sz="1600" b="1" dirty="0">
              <a:latin typeface="Arial" pitchFamily="34" charset="0"/>
              <a:ea typeface="Tahoma" pitchFamily="34" charset="0"/>
              <a:cs typeface="Arial" pitchFamily="34" charset="0"/>
            </a:endParaRPr>
          </a:p>
          <a:p>
            <a:pPr algn="just">
              <a:buFont typeface="Arial" pitchFamily="34" charset="0"/>
              <a:buChar char="•"/>
            </a:pPr>
            <a:r>
              <a:rPr lang="es-ES" sz="1600" b="1" dirty="0">
                <a:latin typeface="Arial" pitchFamily="34" charset="0"/>
                <a:ea typeface="Tahoma" pitchFamily="34" charset="0"/>
                <a:cs typeface="Arial" pitchFamily="34" charset="0"/>
              </a:rPr>
              <a:t> Se observa que los procesos de Atención al cliente, control y mejoramiento fueron los procesos que en el proceso de auditoria de la vigencia 2021, no se evidenciaron no conformidades, por ende no tienen acciones correctivas de auditoria, los procesos financiero con 9 no conformidades y promoción comercial con 5, son los procesos con mas no conformidades en este ciclo de auditoria. El avance de cumplimiento de cierre de acciones es de 63%. Los procesos que cerraron sus planes de acción son planeación, capacitación, gestión de mantenimiento, talento humano y conciliación y arbitraje, Los demás procesos presentaron los planes de acción, que están abiertos y en proceso de ejecución </a:t>
            </a:r>
          </a:p>
          <a:p>
            <a:pPr algn="just"/>
            <a:endParaRPr lang="es-CO" sz="1600" b="1" dirty="0">
              <a:latin typeface="Arial" pitchFamily="34" charset="0"/>
              <a:ea typeface="Tahoma" pitchFamily="34" charset="0"/>
              <a:cs typeface="Arial" pitchFamily="34" charset="0"/>
            </a:endParaRPr>
          </a:p>
          <a:p>
            <a:pPr algn="just">
              <a:buFont typeface="Arial" pitchFamily="34" charset="0"/>
              <a:buChar char="•"/>
            </a:pPr>
            <a:r>
              <a:rPr lang="es-CO" sz="1600" b="1" dirty="0">
                <a:latin typeface="Arial" pitchFamily="34" charset="0"/>
                <a:ea typeface="Tahoma" pitchFamily="34" charset="0"/>
                <a:cs typeface="Arial" pitchFamily="34" charset="0"/>
              </a:rPr>
              <a:t>Se requiere para el año 2022, retroalimentar a los auditores internos en la versión 2015.</a:t>
            </a:r>
          </a:p>
          <a:p>
            <a:pPr algn="just">
              <a:buFont typeface="Arial" pitchFamily="34" charset="0"/>
              <a:buChar char="•"/>
            </a:pPr>
            <a:endParaRPr lang="es-CO" sz="1600" b="1" dirty="0">
              <a:latin typeface="Arial" pitchFamily="34" charset="0"/>
              <a:ea typeface="Tahoma" pitchFamily="34" charset="0"/>
              <a:cs typeface="Arial" pitchFamily="34" charset="0"/>
            </a:endParaRPr>
          </a:p>
          <a:p>
            <a:pPr marL="342900" indent="-342900" algn="just"/>
            <a:r>
              <a:rPr lang="es-ES" sz="1600" b="1" dirty="0">
                <a:latin typeface="Arial" pitchFamily="34" charset="0"/>
                <a:ea typeface="Tahoma" pitchFamily="34" charset="0"/>
                <a:cs typeface="Arial" pitchFamily="34" charset="0"/>
              </a:rPr>
              <a:t>*   La gestión de calidad es el proceso que apoya el sistema generando cultura de control apoyándonos en el ciclo PHVA para mejorar continuamente la eficacia del sistema de gestión de la calidad.</a:t>
            </a:r>
          </a:p>
          <a:p>
            <a:pPr marL="342900" indent="-342900" algn="just"/>
            <a:r>
              <a:rPr lang="es-ES" sz="1600" b="1" dirty="0">
                <a:latin typeface="Arial" pitchFamily="34" charset="0"/>
                <a:ea typeface="Tahoma" pitchFamily="34" charset="0"/>
                <a:cs typeface="Arial" pitchFamily="34" charset="0"/>
              </a:rPr>
              <a:t>      Continuaremos trabajando para mejorar y que el sistema de gestión de la calidad sea cada vez más eficaz.</a:t>
            </a:r>
          </a:p>
          <a:p>
            <a:pPr algn="just">
              <a:buFont typeface="Arial" pitchFamily="34" charset="0"/>
              <a:buChar char="•"/>
            </a:pPr>
            <a:endParaRPr lang="es-CO" sz="1600" b="1" dirty="0">
              <a:latin typeface="Arial" pitchFamily="34" charset="0"/>
              <a:ea typeface="Tahoma" pitchFamily="34" charset="0"/>
              <a:cs typeface="Arial" pitchFamily="34" charset="0"/>
            </a:endParaRPr>
          </a:p>
          <a:p>
            <a:pPr algn="just">
              <a:buFont typeface="Arial" pitchFamily="34" charset="0"/>
              <a:buChar char="•"/>
            </a:pPr>
            <a:endParaRPr lang="es-CO" sz="1600" b="1" dirty="0">
              <a:latin typeface="Arial" pitchFamily="34" charset="0"/>
              <a:ea typeface="Tahoma" pitchFamily="34" charset="0"/>
              <a:cs typeface="Arial" pitchFamily="34" charset="0"/>
            </a:endParaRPr>
          </a:p>
          <a:p>
            <a:pPr marL="342900" indent="-342900" algn="just"/>
            <a:endParaRPr lang="es-ES" sz="1600" dirty="0">
              <a:latin typeface="Arial" pitchFamily="34" charset="0"/>
              <a:ea typeface="Tahoma" pitchFamily="34" charset="0"/>
              <a:cs typeface="Arial" pitchFamily="34" charset="0"/>
            </a:endParaRPr>
          </a:p>
          <a:p>
            <a:pPr marL="342900" indent="-342900" algn="just"/>
            <a:r>
              <a:rPr lang="es-ES" sz="1600" dirty="0">
                <a:latin typeface="Arial" pitchFamily="34" charset="0"/>
                <a:ea typeface="Tahoma" pitchFamily="34" charset="0"/>
                <a:cs typeface="Arial" pitchFamily="34" charset="0"/>
              </a:rPr>
              <a:t> </a:t>
            </a:r>
            <a:endParaRPr lang="es-CO" sz="1600" dirty="0">
              <a:latin typeface="Arial" pitchFamily="34" charset="0"/>
              <a:ea typeface="Tahoma" pitchFamily="34" charset="0"/>
              <a:cs typeface="Arial" pitchFamily="34" charset="0"/>
            </a:endParaRPr>
          </a:p>
          <a:p>
            <a:pPr marL="342900" indent="-342900"/>
            <a:endParaRPr lang="es-ES" b="1" dirty="0">
              <a:latin typeface="Tahoma" pitchFamily="34" charset="0"/>
              <a:ea typeface="Tahoma" pitchFamily="34" charset="0"/>
              <a:cs typeface="Tahoma" pitchFamily="34" charset="0"/>
            </a:endParaRPr>
          </a:p>
          <a:p>
            <a:pPr algn="just">
              <a:buFont typeface="Arial" pitchFamily="34" charset="0"/>
              <a:buChar char="•"/>
            </a:pPr>
            <a:endParaRPr lang="es-CO" dirty="0">
              <a:latin typeface="Arial" pitchFamily="34" charset="0"/>
              <a:ea typeface="Tahoma" pitchFamily="34" charset="0"/>
              <a:cs typeface="Arial" pitchFamily="34" charset="0"/>
            </a:endParaRPr>
          </a:p>
          <a:p>
            <a:pPr algn="just"/>
            <a:endParaRPr lang="es-ES" dirty="0">
              <a:latin typeface="Arial" pitchFamily="34" charset="0"/>
              <a:ea typeface="Tahoma" pitchFamily="34" charset="0"/>
              <a:cs typeface="Arial" pitchFamily="34" charset="0"/>
            </a:endParaRPr>
          </a:p>
          <a:p>
            <a:pPr algn="just"/>
            <a:endParaRPr lang="es-ES" dirty="0">
              <a:latin typeface="Tahoma" pitchFamily="34" charset="0"/>
              <a:ea typeface="Tahoma" pitchFamily="34" charset="0"/>
              <a:cs typeface="Tahoma" pitchFamily="34" charset="0"/>
            </a:endParaRPr>
          </a:p>
          <a:p>
            <a:pPr algn="just"/>
            <a:endParaRPr lang="es-ES" dirty="0">
              <a:latin typeface="Tahoma" pitchFamily="34" charset="0"/>
              <a:ea typeface="Tahoma" pitchFamily="34" charset="0"/>
              <a:cs typeface="Tahoma" pitchFamily="34" charset="0"/>
            </a:endParaRPr>
          </a:p>
          <a:p>
            <a:pPr algn="just">
              <a:buFont typeface="Arial" pitchFamily="34" charset="0"/>
              <a:buChar char="•"/>
            </a:pPr>
            <a:endParaRPr lang="es-ES" dirty="0">
              <a:latin typeface="Arial Black" pitchFamily="34" charset="0"/>
            </a:endParaRPr>
          </a:p>
          <a:p>
            <a:pPr algn="ctr"/>
            <a:endParaRPr lang="es-ES" sz="2400" dirty="0">
              <a:solidFill>
                <a:srgbClr val="C00000"/>
              </a:solidFill>
              <a:latin typeface="Arial Black" pitchFamily="34" charset="0"/>
            </a:endParaRPr>
          </a:p>
          <a:p>
            <a:pPr algn="ctr"/>
            <a:endParaRPr lang="es-ES" sz="2400" dirty="0">
              <a:solidFill>
                <a:srgbClr val="C00000"/>
              </a:solidFill>
              <a:latin typeface="Arial Black" pitchFamily="34" charset="0"/>
            </a:endParaRPr>
          </a:p>
          <a:p>
            <a:pPr algn="just"/>
            <a:endParaRPr lang="es-ES" sz="2400" dirty="0">
              <a:solidFill>
                <a:srgbClr val="FF9933"/>
              </a:solidFill>
              <a:latin typeface="Arial Black" pitchFamily="34" charset="0"/>
            </a:endParaRPr>
          </a:p>
        </p:txBody>
      </p:sp>
      <p:pic>
        <p:nvPicPr>
          <p:cNvPr id="4" name="Picture 49">
            <a:extLst>
              <a:ext uri="{FF2B5EF4-FFF2-40B4-BE49-F238E27FC236}">
                <a16:creationId xmlns:a16="http://schemas.microsoft.com/office/drawing/2014/main" id="{B6E7D412-BE82-2C42-8304-9D36BF5DB01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869326" cy="57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04182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20D61D22-D469-463F-B7D9-15EFF3C9BF24}" type="slidenum">
              <a:rPr lang="es-ES" sz="1000">
                <a:solidFill>
                  <a:schemeClr val="bg1"/>
                </a:solidFill>
              </a:rPr>
              <a:pPr/>
              <a:t>5</a:t>
            </a:fld>
            <a:endParaRPr lang="es-ES" sz="1000" dirty="0">
              <a:solidFill>
                <a:schemeClr val="bg1"/>
              </a:solidFill>
            </a:endParaRPr>
          </a:p>
        </p:txBody>
      </p:sp>
      <p:sp>
        <p:nvSpPr>
          <p:cNvPr id="20483" name="2 Subtítulo"/>
          <p:cNvSpPr>
            <a:spLocks/>
          </p:cNvSpPr>
          <p:nvPr/>
        </p:nvSpPr>
        <p:spPr bwMode="auto">
          <a:xfrm>
            <a:off x="395536" y="2204864"/>
            <a:ext cx="8568951" cy="4104456"/>
          </a:xfrm>
          <a:prstGeom prst="rect">
            <a:avLst/>
          </a:prstGeom>
          <a:noFill/>
          <a:ln w="9525" algn="ctr">
            <a:noFill/>
            <a:miter lim="800000"/>
            <a:headEnd/>
            <a:tailEnd/>
          </a:ln>
          <a:effectLst/>
        </p:spPr>
        <p:txBody>
          <a:bodyPr anchor="ctr"/>
          <a:lstStyle/>
          <a:p>
            <a:pPr algn="ctr"/>
            <a:r>
              <a:rPr lang="es-ES" sz="2800" dirty="0">
                <a:solidFill>
                  <a:srgbClr val="FF0000"/>
                </a:solidFill>
                <a:latin typeface="Arial Black" pitchFamily="34" charset="0"/>
              </a:rPr>
              <a:t>VISIÓN</a:t>
            </a:r>
          </a:p>
          <a:p>
            <a:pPr algn="ctr"/>
            <a:endParaRPr lang="es-ES" sz="2800" dirty="0">
              <a:solidFill>
                <a:srgbClr val="FF0000"/>
              </a:solidFill>
              <a:latin typeface="Arial Black" pitchFamily="34" charset="0"/>
            </a:endParaRPr>
          </a:p>
          <a:p>
            <a:pPr algn="just"/>
            <a:r>
              <a:rPr lang="es-CO" sz="2000" b="1" dirty="0"/>
              <a:t>En el año 2024, La Cámara de Comercio de Ipiales, consolidará su liderazgo empresarial con: la ampliación de la cobertura de sus servicios a los municipios de la jurisdicción, la creación del centro empresarial y el fortalecimiento de su Instituto Técnico Empresarial, mejorando el reconocimiento por parte de nuestros empresarios y comunidad en general. Lo desarrollaremos con personal competente y motivado, recursos técnicos adecuados y financieros suficientes, generando oportunidades para el crecimiento y desarrollo de la región</a:t>
            </a:r>
            <a:endParaRPr lang="en-US" sz="2000" b="1" dirty="0"/>
          </a:p>
          <a:p>
            <a:pPr algn="just"/>
            <a:r>
              <a:rPr lang="es-CO" sz="2000" b="1" dirty="0"/>
              <a:t>.</a:t>
            </a:r>
            <a:br>
              <a:rPr lang="es-CO" sz="2000" b="1" dirty="0"/>
            </a:br>
            <a:br>
              <a:rPr lang="es-CO" sz="2000" b="1" dirty="0"/>
            </a:br>
            <a:r>
              <a:rPr lang="es-CO" sz="2000" b="1" dirty="0"/>
              <a:t>Para este propósito, la organización cuenta con un talento humano comprometido y formado para salvaguardar los intereses de la región con un sentido de servicio, un soporte tecnológico actualizado y un direccionamiento propio de una entidad moderna, confiable y ética que responde a las necesidades de los clientes</a:t>
            </a:r>
            <a:r>
              <a:rPr lang="es-CO" b="1" dirty="0"/>
              <a:t>.</a:t>
            </a:r>
          </a:p>
          <a:p>
            <a:pPr algn="just"/>
            <a:r>
              <a:rPr lang="es-CO" sz="2000" b="1" dirty="0"/>
              <a:t> </a:t>
            </a:r>
          </a:p>
          <a:p>
            <a:endParaRPr lang="es-CO" sz="2000" dirty="0"/>
          </a:p>
          <a:p>
            <a:r>
              <a:rPr lang="es-CO" sz="2000" b="1" dirty="0"/>
              <a:t> </a:t>
            </a:r>
            <a:endParaRPr lang="es-CO" sz="2000" dirty="0"/>
          </a:p>
          <a:p>
            <a:endParaRPr lang="es-CO" sz="2000" dirty="0"/>
          </a:p>
        </p:txBody>
      </p:sp>
      <p:pic>
        <p:nvPicPr>
          <p:cNvPr id="6" name="Picture 49">
            <a:extLst>
              <a:ext uri="{FF2B5EF4-FFF2-40B4-BE49-F238E27FC236}">
                <a16:creationId xmlns:a16="http://schemas.microsoft.com/office/drawing/2014/main" id="{A6184BEC-04AD-B14A-8B59-AAE43C9EFDD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4462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217950" y="525507"/>
            <a:ext cx="8715436" cy="898261"/>
          </a:xfrm>
          <a:prstGeom prst="rect">
            <a:avLst/>
          </a:prstGeom>
          <a:noFill/>
          <a:ln w="9525">
            <a:noFill/>
            <a:miter lim="800000"/>
            <a:headEnd/>
            <a:tailEnd/>
          </a:ln>
        </p:spPr>
        <p:txBody>
          <a:bodyPr anchor="ctr"/>
          <a:lstStyle/>
          <a:p>
            <a:pPr marL="355600" indent="-355600" algn="ctr" eaLnBrk="0" hangingPunct="0"/>
            <a:r>
              <a:rPr lang="es-ES" sz="2400" b="1" dirty="0">
                <a:solidFill>
                  <a:srgbClr val="C00000"/>
                </a:solidFill>
              </a:rPr>
              <a:t>Plan de Mejora Resultado de las Auditorías Internas de Calidad</a:t>
            </a:r>
          </a:p>
        </p:txBody>
      </p:sp>
      <p:graphicFrame>
        <p:nvGraphicFramePr>
          <p:cNvPr id="4" name="Group 79">
            <a:extLst>
              <a:ext uri="{FF2B5EF4-FFF2-40B4-BE49-F238E27FC236}">
                <a16:creationId xmlns:a16="http://schemas.microsoft.com/office/drawing/2014/main" id="{3B07E4FC-E08F-484C-AD35-BF237ACDCC51}"/>
              </a:ext>
            </a:extLst>
          </p:cNvPr>
          <p:cNvGraphicFramePr>
            <a:graphicFrameLocks noGrp="1"/>
          </p:cNvGraphicFramePr>
          <p:nvPr/>
        </p:nvGraphicFramePr>
        <p:xfrm>
          <a:off x="213285" y="1556792"/>
          <a:ext cx="8691839" cy="5090160"/>
        </p:xfrm>
        <a:graphic>
          <a:graphicData uri="http://schemas.openxmlformats.org/drawingml/2006/table">
            <a:tbl>
              <a:tblPr/>
              <a:tblGrid>
                <a:gridCol w="1386288">
                  <a:extLst>
                    <a:ext uri="{9D8B030D-6E8A-4147-A177-3AD203B41FA5}">
                      <a16:colId xmlns:a16="http://schemas.microsoft.com/office/drawing/2014/main" val="20000"/>
                    </a:ext>
                  </a:extLst>
                </a:gridCol>
                <a:gridCol w="908572">
                  <a:extLst>
                    <a:ext uri="{9D8B030D-6E8A-4147-A177-3AD203B41FA5}">
                      <a16:colId xmlns:a16="http://schemas.microsoft.com/office/drawing/2014/main" val="20001"/>
                    </a:ext>
                  </a:extLst>
                </a:gridCol>
                <a:gridCol w="1137927">
                  <a:extLst>
                    <a:ext uri="{9D8B030D-6E8A-4147-A177-3AD203B41FA5}">
                      <a16:colId xmlns:a16="http://schemas.microsoft.com/office/drawing/2014/main" val="20002"/>
                    </a:ext>
                  </a:extLst>
                </a:gridCol>
                <a:gridCol w="1370620">
                  <a:extLst>
                    <a:ext uri="{9D8B030D-6E8A-4147-A177-3AD203B41FA5}">
                      <a16:colId xmlns:a16="http://schemas.microsoft.com/office/drawing/2014/main" val="20003"/>
                    </a:ext>
                  </a:extLst>
                </a:gridCol>
                <a:gridCol w="1224136">
                  <a:extLst>
                    <a:ext uri="{9D8B030D-6E8A-4147-A177-3AD203B41FA5}">
                      <a16:colId xmlns:a16="http://schemas.microsoft.com/office/drawing/2014/main" val="20004"/>
                    </a:ext>
                  </a:extLst>
                </a:gridCol>
                <a:gridCol w="1296144">
                  <a:extLst>
                    <a:ext uri="{9D8B030D-6E8A-4147-A177-3AD203B41FA5}">
                      <a16:colId xmlns:a16="http://schemas.microsoft.com/office/drawing/2014/main" val="20005"/>
                    </a:ext>
                  </a:extLst>
                </a:gridCol>
                <a:gridCol w="1368152">
                  <a:extLst>
                    <a:ext uri="{9D8B030D-6E8A-4147-A177-3AD203B41FA5}">
                      <a16:colId xmlns:a16="http://schemas.microsoft.com/office/drawing/2014/main" val="20006"/>
                    </a:ext>
                  </a:extLst>
                </a:gridCol>
              </a:tblGrid>
              <a:tr h="431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ASPECTO A MEJORAR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ACCIÓN</a:t>
                      </a:r>
                    </a:p>
                    <a:p>
                      <a:pPr marL="0" marR="0" lvl="0" indent="0" algn="ctr" defTabSz="914400" rtl="0" eaLnBrk="1" fontAlgn="base" latinLnBrk="0" hangingPunct="1">
                        <a:lnSpc>
                          <a:spcPct val="100000"/>
                        </a:lnSpc>
                        <a:spcBef>
                          <a:spcPct val="0"/>
                        </a:spcBef>
                        <a:spcAft>
                          <a:spcPct val="0"/>
                        </a:spcAft>
                        <a:buClrTx/>
                        <a:buSzTx/>
                        <a:buFontTx/>
                        <a:buNone/>
                        <a:tabLst/>
                        <a:defRPr/>
                      </a:pPr>
                      <a:r>
                        <a:rPr lang="es-CO" sz="900" dirty="0"/>
                        <a:t>CORRECCIÓN, A.CORRECTIVA, A. MEJORA U OPORTUNIDAD</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4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RESPONSABLE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FECHA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RECURSOS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ENFOQUE DE LA ACCIÓN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a:ln>
                            <a:noFill/>
                          </a:ln>
                          <a:solidFill>
                            <a:schemeClr val="tx1"/>
                          </a:solidFill>
                          <a:effectLst/>
                          <a:latin typeface="Arial" charset="0"/>
                        </a:rPr>
                        <a:t>SGC/Usuario</a:t>
                      </a:r>
                      <a:endParaRPr kumimoji="0" lang="es-CO" sz="14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PLANIFICAR COMO CAMBIO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extLst>
                  <a:ext uri="{0D108BD9-81ED-4DB2-BD59-A6C34878D82A}">
                    <a16:rowId xmlns:a16="http://schemas.microsoft.com/office/drawing/2014/main" val="10000"/>
                  </a:ext>
                </a:extLst>
              </a:tr>
              <a:tr h="543232">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Programar capacitación a lideres de proceso en la norma ISO 9001:2015. (salidas no conformes, Acciones correctivas, de mejora, riesgos y oportunidades).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Mejora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Control Y mejoramiento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1 octubre 2021 Registro Publico y primer  semestre del año 2022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Humanos</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Técnicos y Financieros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87208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Realizar el seguimiento a las acciones  de auditorías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Mejora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1400" b="1" i="0" u="none" strike="noStrike" cap="none" normalizeH="0" baseline="0" dirty="0">
                          <a:ln>
                            <a:noFill/>
                          </a:ln>
                          <a:solidFill>
                            <a:srgbClr val="000000"/>
                          </a:solidFill>
                          <a:effectLst/>
                          <a:latin typeface="Arial" charset="0"/>
                        </a:rPr>
                        <a:t>Control y mejoramiento</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primer  semestre del año 2022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Humanos</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Técnicos</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Financieros</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bl>
          </a:graphicData>
        </a:graphic>
      </p:graphicFrame>
      <p:pic>
        <p:nvPicPr>
          <p:cNvPr id="5" name="Picture 49">
            <a:extLst>
              <a:ext uri="{FF2B5EF4-FFF2-40B4-BE49-F238E27FC236}">
                <a16:creationId xmlns:a16="http://schemas.microsoft.com/office/drawing/2014/main" id="{6BFE5ACC-CC06-C84C-A3FC-195EC03C239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7557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83605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F2392BBB-2529-4AC5-8926-43D85FD6EC92}" type="slidenum">
              <a:rPr lang="es-ES" sz="1000">
                <a:solidFill>
                  <a:schemeClr val="bg1"/>
                </a:solidFill>
              </a:rPr>
              <a:pPr/>
              <a:t>51</a:t>
            </a:fld>
            <a:endParaRPr lang="es-ES" sz="1000" dirty="0">
              <a:solidFill>
                <a:schemeClr val="bg1"/>
              </a:solidFill>
            </a:endParaRPr>
          </a:p>
        </p:txBody>
      </p:sp>
      <p:sp>
        <p:nvSpPr>
          <p:cNvPr id="4098" name="2 Subtítulo"/>
          <p:cNvSpPr>
            <a:spLocks/>
          </p:cNvSpPr>
          <p:nvPr/>
        </p:nvSpPr>
        <p:spPr bwMode="auto">
          <a:xfrm>
            <a:off x="1571604" y="2285992"/>
            <a:ext cx="5724525" cy="1655763"/>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a:solidFill>
                  <a:srgbClr val="C00000"/>
                </a:solidFill>
                <a:latin typeface="Arial Black" pitchFamily="34" charset="0"/>
                <a:cs typeface="+mn-cs"/>
              </a:rPr>
              <a:t>4.5 RESULTADOS DEL SEGUIMIENTO Y MEDICIÓN</a:t>
            </a:r>
            <a:endParaRPr lang="es-MX" sz="3600" dirty="0">
              <a:solidFill>
                <a:srgbClr val="C00000"/>
              </a:solidFill>
              <a:latin typeface="Arial Black" pitchFamily="34" charset="0"/>
              <a:cs typeface="+mn-cs"/>
            </a:endParaRPr>
          </a:p>
        </p:txBody>
      </p:sp>
      <p:pic>
        <p:nvPicPr>
          <p:cNvPr id="45057" name="Picture 1"/>
          <p:cNvPicPr>
            <a:picLocks noChangeAspect="1" noChangeArrowheads="1"/>
          </p:cNvPicPr>
          <p:nvPr/>
        </p:nvPicPr>
        <p:blipFill>
          <a:blip r:embed="rId3" cstate="print"/>
          <a:srcRect/>
          <a:stretch>
            <a:fillRect/>
          </a:stretch>
        </p:blipFill>
        <p:spPr bwMode="auto">
          <a:xfrm>
            <a:off x="3214678" y="4357694"/>
            <a:ext cx="1972386" cy="1571636"/>
          </a:xfrm>
          <a:prstGeom prst="rect">
            <a:avLst/>
          </a:prstGeom>
          <a:noFill/>
          <a:ln w="9525">
            <a:noFill/>
            <a:miter lim="800000"/>
            <a:headEnd/>
            <a:tailEnd/>
          </a:ln>
          <a:effectLst/>
        </p:spPr>
      </p:pic>
      <p:pic>
        <p:nvPicPr>
          <p:cNvPr id="5" name="Picture 49">
            <a:extLst>
              <a:ext uri="{FF2B5EF4-FFF2-40B4-BE49-F238E27FC236}">
                <a16:creationId xmlns:a16="http://schemas.microsoft.com/office/drawing/2014/main" id="{0861D7DB-06E5-CD46-980E-DEC9E2C1BFE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55442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52</a:t>
            </a:fld>
            <a:endParaRPr lang="es-ES" sz="1000" dirty="0">
              <a:solidFill>
                <a:schemeClr val="bg1"/>
              </a:solidFill>
            </a:endParaRPr>
          </a:p>
        </p:txBody>
      </p:sp>
      <p:sp>
        <p:nvSpPr>
          <p:cNvPr id="34819" name="2 Subtítulo"/>
          <p:cNvSpPr>
            <a:spLocks/>
          </p:cNvSpPr>
          <p:nvPr/>
        </p:nvSpPr>
        <p:spPr bwMode="auto">
          <a:xfrm>
            <a:off x="347627" y="404664"/>
            <a:ext cx="8786874" cy="576064"/>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5" name="Picture 49">
            <a:extLst>
              <a:ext uri="{FF2B5EF4-FFF2-40B4-BE49-F238E27FC236}">
                <a16:creationId xmlns:a16="http://schemas.microsoft.com/office/drawing/2014/main" id="{1F9E38F1-8E49-D244-9277-DF7647D02E4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Gráfico 6">
            <a:extLst>
              <a:ext uri="{FF2B5EF4-FFF2-40B4-BE49-F238E27FC236}">
                <a16:creationId xmlns:a16="http://schemas.microsoft.com/office/drawing/2014/main" id="{3F89D1D1-73D3-4E9A-8F6F-D5D71713268C}"/>
              </a:ext>
            </a:extLst>
          </p:cNvPr>
          <p:cNvGraphicFramePr>
            <a:graphicFrameLocks/>
          </p:cNvGraphicFramePr>
          <p:nvPr/>
        </p:nvGraphicFramePr>
        <p:xfrm>
          <a:off x="900113" y="404664"/>
          <a:ext cx="7624762" cy="417646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Tabla 2">
            <a:extLst>
              <a:ext uri="{FF2B5EF4-FFF2-40B4-BE49-F238E27FC236}">
                <a16:creationId xmlns:a16="http://schemas.microsoft.com/office/drawing/2014/main" id="{DF8C6942-85D7-452E-B613-94E2EAB58D01}"/>
              </a:ext>
            </a:extLst>
          </p:cNvPr>
          <p:cNvGraphicFramePr>
            <a:graphicFrameLocks noGrp="1"/>
          </p:cNvGraphicFramePr>
          <p:nvPr/>
        </p:nvGraphicFramePr>
        <p:xfrm>
          <a:off x="1043608" y="4581128"/>
          <a:ext cx="7056783" cy="1872208"/>
        </p:xfrm>
        <a:graphic>
          <a:graphicData uri="http://schemas.openxmlformats.org/drawingml/2006/table">
            <a:tbl>
              <a:tblPr>
                <a:tableStyleId>{5C22544A-7EE6-4342-B048-85BDC9FD1C3A}</a:tableStyleId>
              </a:tblPr>
              <a:tblGrid>
                <a:gridCol w="2286440">
                  <a:extLst>
                    <a:ext uri="{9D8B030D-6E8A-4147-A177-3AD203B41FA5}">
                      <a16:colId xmlns:a16="http://schemas.microsoft.com/office/drawing/2014/main" val="3109377605"/>
                    </a:ext>
                  </a:extLst>
                </a:gridCol>
                <a:gridCol w="1168444">
                  <a:extLst>
                    <a:ext uri="{9D8B030D-6E8A-4147-A177-3AD203B41FA5}">
                      <a16:colId xmlns:a16="http://schemas.microsoft.com/office/drawing/2014/main" val="1282133115"/>
                    </a:ext>
                  </a:extLst>
                </a:gridCol>
                <a:gridCol w="1029114">
                  <a:extLst>
                    <a:ext uri="{9D8B030D-6E8A-4147-A177-3AD203B41FA5}">
                      <a16:colId xmlns:a16="http://schemas.microsoft.com/office/drawing/2014/main" val="1591357809"/>
                    </a:ext>
                  </a:extLst>
                </a:gridCol>
                <a:gridCol w="1062349">
                  <a:extLst>
                    <a:ext uri="{9D8B030D-6E8A-4147-A177-3AD203B41FA5}">
                      <a16:colId xmlns:a16="http://schemas.microsoft.com/office/drawing/2014/main" val="4046550174"/>
                    </a:ext>
                  </a:extLst>
                </a:gridCol>
                <a:gridCol w="1510436">
                  <a:extLst>
                    <a:ext uri="{9D8B030D-6E8A-4147-A177-3AD203B41FA5}">
                      <a16:colId xmlns:a16="http://schemas.microsoft.com/office/drawing/2014/main" val="2341775680"/>
                    </a:ext>
                  </a:extLst>
                </a:gridCol>
              </a:tblGrid>
              <a:tr h="595703">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a:effectLst/>
                        </a:rPr>
                        <a:t>AÑO 2018</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2019</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 2020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jun-21</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19220687"/>
                  </a:ext>
                </a:extLst>
              </a:tr>
              <a:tr h="319126">
                <a:tc>
                  <a:txBody>
                    <a:bodyPr/>
                    <a:lstStyle/>
                    <a:p>
                      <a:pPr algn="ctr" fontAlgn="b"/>
                      <a:r>
                        <a:rPr lang="es-CO" sz="1400" u="none" strike="noStrike">
                          <a:effectLst/>
                        </a:rPr>
                        <a:t>PROCESO CAPACITACIÓN</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36</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53</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85</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32</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52259368"/>
                  </a:ext>
                </a:extLst>
              </a:tr>
              <a:tr h="957379">
                <a:tc>
                  <a:txBody>
                    <a:bodyPr/>
                    <a:lstStyle/>
                    <a:p>
                      <a:pPr algn="ctr" fontAlgn="b"/>
                      <a:r>
                        <a:rPr lang="es-ES" sz="1400" u="none" strike="noStrike">
                          <a:effectLst/>
                        </a:rPr>
                        <a:t>NÚMERO DE CAPACITACIÓNES META 24</a:t>
                      </a:r>
                      <a:endParaRPr lang="es-ES"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s-CO"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232117112"/>
                  </a:ext>
                </a:extLst>
              </a:tr>
            </a:tbl>
          </a:graphicData>
        </a:graphic>
      </p:graphicFrame>
    </p:spTree>
    <p:extLst>
      <p:ext uri="{BB962C8B-B14F-4D97-AF65-F5344CB8AC3E}">
        <p14:creationId xmlns:p14="http://schemas.microsoft.com/office/powerpoint/2010/main" val="19752872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53</a:t>
            </a:fld>
            <a:endParaRPr lang="es-ES" sz="1000" dirty="0">
              <a:solidFill>
                <a:schemeClr val="bg1"/>
              </a:solidFill>
            </a:endParaRPr>
          </a:p>
        </p:txBody>
      </p:sp>
      <p:sp>
        <p:nvSpPr>
          <p:cNvPr id="34819" name="2 Subtítulo"/>
          <p:cNvSpPr>
            <a:spLocks/>
          </p:cNvSpPr>
          <p:nvPr/>
        </p:nvSpPr>
        <p:spPr bwMode="auto">
          <a:xfrm>
            <a:off x="465646" y="-1755576"/>
            <a:ext cx="7706754" cy="8352928"/>
          </a:xfrm>
          <a:prstGeom prst="rect">
            <a:avLst/>
          </a:prstGeom>
          <a:noFill/>
          <a:ln w="9525">
            <a:noFill/>
            <a:miter lim="800000"/>
            <a:headEnd/>
            <a:tailEnd/>
          </a:ln>
        </p:spPr>
        <p:txBody>
          <a:bodyPr anchor="ctr"/>
          <a:lstStyle/>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r>
              <a:rPr lang="es-ES" sz="2400" b="1" dirty="0">
                <a:solidFill>
                  <a:srgbClr val="FF0000"/>
                </a:solidFill>
                <a:latin typeface="Arial" pitchFamily="34" charset="0"/>
                <a:ea typeface="Tahoma" pitchFamily="34" charset="0"/>
                <a:cs typeface="Arial" pitchFamily="34" charset="0"/>
              </a:rPr>
              <a:t>CONCLUSIONES</a:t>
            </a: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just"/>
            <a:r>
              <a:rPr lang="es-ES" sz="2400" dirty="0">
                <a:latin typeface="Arial" pitchFamily="34" charset="0"/>
                <a:ea typeface="Tahoma" pitchFamily="34" charset="0"/>
                <a:cs typeface="Arial" pitchFamily="34" charset="0"/>
              </a:rPr>
              <a:t>    </a:t>
            </a:r>
            <a:r>
              <a:rPr lang="es-ES" sz="2400" b="1" dirty="0">
                <a:latin typeface="Arial" pitchFamily="34" charset="0"/>
                <a:ea typeface="Tahoma" pitchFamily="34" charset="0"/>
                <a:cs typeface="Arial" pitchFamily="34" charset="0"/>
              </a:rPr>
              <a:t>Se observa que el número de capacitaciones superan la meta de 24 anuales. En el año 2018 se realizaron  36 capacitaciones, en el año 2019 se realizaron 53, en el año 2020 se realizaron 85, y hasta junio de 2021 se realizaron 32 , las capacitaciones se desarrollaron en dos modalidades presencial y virtual, dentro de la formaciones se desarrollaron, capacitaciones, cursos, diplomados y técnicos gracias a que la entidad cuenta con el Instituto Técnico, Empresarial Cámara de Comercio de Ipiales (ITECCI).</a:t>
            </a:r>
            <a:endParaRPr lang="es-ES" sz="2400" dirty="0">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6" name="Picture 49">
            <a:extLst>
              <a:ext uri="{FF2B5EF4-FFF2-40B4-BE49-F238E27FC236}">
                <a16:creationId xmlns:a16="http://schemas.microsoft.com/office/drawing/2014/main" id="{D9F2D67F-13C6-B047-A7DE-7A18B17A9DF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86700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54</a:t>
            </a:fld>
            <a:endParaRPr lang="es-ES" sz="1000" dirty="0">
              <a:solidFill>
                <a:schemeClr val="bg1"/>
              </a:solidFill>
            </a:endParaRPr>
          </a:p>
        </p:txBody>
      </p:sp>
      <p:sp>
        <p:nvSpPr>
          <p:cNvPr id="34819" name="2 Subtítulo"/>
          <p:cNvSpPr>
            <a:spLocks/>
          </p:cNvSpPr>
          <p:nvPr/>
        </p:nvSpPr>
        <p:spPr bwMode="auto">
          <a:xfrm>
            <a:off x="465646" y="476672"/>
            <a:ext cx="8786874" cy="658452"/>
          </a:xfrm>
          <a:prstGeom prst="rect">
            <a:avLst/>
          </a:prstGeom>
          <a:noFill/>
          <a:ln w="9525">
            <a:noFill/>
            <a:miter lim="800000"/>
            <a:headEnd/>
            <a:tailEnd/>
          </a:ln>
        </p:spPr>
        <p:txBody>
          <a:bodyPr anchor="ctr"/>
          <a:lstStyle/>
          <a:p>
            <a:pPr marL="342900" indent="-342900" algn="ctr"/>
            <a:r>
              <a:rPr lang="es-ES" b="1" dirty="0">
                <a:solidFill>
                  <a:srgbClr val="FF0000"/>
                </a:solidFill>
                <a:latin typeface="Arial" pitchFamily="34" charset="0"/>
                <a:ea typeface="Tahoma" pitchFamily="34" charset="0"/>
                <a:cs typeface="Arial" pitchFamily="34" charset="0"/>
              </a:rPr>
              <a:t>.</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6" name="Picture 49">
            <a:extLst>
              <a:ext uri="{FF2B5EF4-FFF2-40B4-BE49-F238E27FC236}">
                <a16:creationId xmlns:a16="http://schemas.microsoft.com/office/drawing/2014/main" id="{D9F2D67F-13C6-B047-A7DE-7A18B17A9DF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Gráfico 6">
            <a:extLst>
              <a:ext uri="{FF2B5EF4-FFF2-40B4-BE49-F238E27FC236}">
                <a16:creationId xmlns:a16="http://schemas.microsoft.com/office/drawing/2014/main" id="{9FC3A0CB-943E-43AD-96B8-400625E181CC}"/>
              </a:ext>
            </a:extLst>
          </p:cNvPr>
          <p:cNvGraphicFramePr>
            <a:graphicFrameLocks/>
          </p:cNvGraphicFramePr>
          <p:nvPr/>
        </p:nvGraphicFramePr>
        <p:xfrm>
          <a:off x="1263485" y="476672"/>
          <a:ext cx="6980923" cy="374441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Tabla 2">
            <a:extLst>
              <a:ext uri="{FF2B5EF4-FFF2-40B4-BE49-F238E27FC236}">
                <a16:creationId xmlns:a16="http://schemas.microsoft.com/office/drawing/2014/main" id="{7C1C73CD-156D-40EC-8025-22E1FEFC8241}"/>
              </a:ext>
            </a:extLst>
          </p:cNvPr>
          <p:cNvGraphicFramePr>
            <a:graphicFrameLocks noGrp="1"/>
          </p:cNvGraphicFramePr>
          <p:nvPr/>
        </p:nvGraphicFramePr>
        <p:xfrm>
          <a:off x="1088277" y="4221088"/>
          <a:ext cx="6980923" cy="2289800"/>
        </p:xfrm>
        <a:graphic>
          <a:graphicData uri="http://schemas.openxmlformats.org/drawingml/2006/table">
            <a:tbl>
              <a:tblPr>
                <a:tableStyleId>{5C22544A-7EE6-4342-B048-85BDC9FD1C3A}</a:tableStyleId>
              </a:tblPr>
              <a:tblGrid>
                <a:gridCol w="2261860">
                  <a:extLst>
                    <a:ext uri="{9D8B030D-6E8A-4147-A177-3AD203B41FA5}">
                      <a16:colId xmlns:a16="http://schemas.microsoft.com/office/drawing/2014/main" val="2657027230"/>
                    </a:ext>
                  </a:extLst>
                </a:gridCol>
                <a:gridCol w="685412">
                  <a:extLst>
                    <a:ext uri="{9D8B030D-6E8A-4147-A177-3AD203B41FA5}">
                      <a16:colId xmlns:a16="http://schemas.microsoft.com/office/drawing/2014/main" val="2148825619"/>
                    </a:ext>
                  </a:extLst>
                </a:gridCol>
                <a:gridCol w="1110368">
                  <a:extLst>
                    <a:ext uri="{9D8B030D-6E8A-4147-A177-3AD203B41FA5}">
                      <a16:colId xmlns:a16="http://schemas.microsoft.com/office/drawing/2014/main" val="1531190798"/>
                    </a:ext>
                  </a:extLst>
                </a:gridCol>
                <a:gridCol w="1429085">
                  <a:extLst>
                    <a:ext uri="{9D8B030D-6E8A-4147-A177-3AD203B41FA5}">
                      <a16:colId xmlns:a16="http://schemas.microsoft.com/office/drawing/2014/main" val="1963344565"/>
                    </a:ext>
                  </a:extLst>
                </a:gridCol>
                <a:gridCol w="1494198">
                  <a:extLst>
                    <a:ext uri="{9D8B030D-6E8A-4147-A177-3AD203B41FA5}">
                      <a16:colId xmlns:a16="http://schemas.microsoft.com/office/drawing/2014/main" val="2123215160"/>
                    </a:ext>
                  </a:extLst>
                </a:gridCol>
              </a:tblGrid>
              <a:tr h="622470">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a:effectLst/>
                        </a:rPr>
                        <a:t>AÑO 2018</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2019</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2020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jun-21</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952198136"/>
                  </a:ext>
                </a:extLst>
              </a:tr>
              <a:tr h="333466">
                <a:tc>
                  <a:txBody>
                    <a:bodyPr/>
                    <a:lstStyle/>
                    <a:p>
                      <a:pPr algn="ctr" fontAlgn="b"/>
                      <a:r>
                        <a:rPr lang="es-CO" sz="1400" u="none" strike="noStrike">
                          <a:effectLst/>
                        </a:rPr>
                        <a:t>PROCESO CAPACITACIÓN</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2712</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4267</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4331</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1564</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496580394"/>
                  </a:ext>
                </a:extLst>
              </a:tr>
              <a:tr h="1333864">
                <a:tc>
                  <a:txBody>
                    <a:bodyPr/>
                    <a:lstStyle/>
                    <a:p>
                      <a:pPr algn="ctr" fontAlgn="b"/>
                      <a:r>
                        <a:rPr lang="es-CO" sz="1400" u="none" strike="noStrike">
                          <a:effectLst/>
                        </a:rPr>
                        <a:t>NÚMERO DE PERSONAS CAPACITADAS META 1000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675988504"/>
                  </a:ext>
                </a:extLst>
              </a:tr>
            </a:tbl>
          </a:graphicData>
        </a:graphic>
      </p:graphicFrame>
    </p:spTree>
    <p:extLst>
      <p:ext uri="{BB962C8B-B14F-4D97-AF65-F5344CB8AC3E}">
        <p14:creationId xmlns:p14="http://schemas.microsoft.com/office/powerpoint/2010/main" val="25086878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55</a:t>
            </a:fld>
            <a:endParaRPr lang="es-ES" sz="1000" dirty="0">
              <a:solidFill>
                <a:schemeClr val="bg1"/>
              </a:solidFill>
            </a:endParaRPr>
          </a:p>
        </p:txBody>
      </p:sp>
      <p:sp>
        <p:nvSpPr>
          <p:cNvPr id="34819" name="2 Subtítulo"/>
          <p:cNvSpPr>
            <a:spLocks/>
          </p:cNvSpPr>
          <p:nvPr/>
        </p:nvSpPr>
        <p:spPr bwMode="auto">
          <a:xfrm>
            <a:off x="437881" y="-1971600"/>
            <a:ext cx="8022551" cy="8117739"/>
          </a:xfrm>
          <a:prstGeom prst="rect">
            <a:avLst/>
          </a:prstGeom>
          <a:noFill/>
          <a:ln w="9525">
            <a:noFill/>
            <a:miter lim="800000"/>
            <a:headEnd/>
            <a:tailEnd/>
          </a:ln>
        </p:spPr>
        <p:txBody>
          <a:bodyPr anchor="ctr"/>
          <a:lstStyle/>
          <a:p>
            <a:pPr marL="342900" indent="-342900" algn="ctr"/>
            <a:endParaRPr lang="es-ES" sz="2400" b="1" dirty="0">
              <a:solidFill>
                <a:srgbClr val="FF0000"/>
              </a:solidFill>
            </a:endParaRPr>
          </a:p>
          <a:p>
            <a:pPr marL="342900" indent="-342900" algn="ctr"/>
            <a:endParaRPr lang="es-ES" sz="2400" b="1" dirty="0">
              <a:solidFill>
                <a:srgbClr val="FF0000"/>
              </a:solidFill>
            </a:endParaRPr>
          </a:p>
          <a:p>
            <a:pPr marL="342900" indent="-342900" algn="ctr"/>
            <a:endParaRPr lang="es-ES" sz="2400" b="1" dirty="0">
              <a:solidFill>
                <a:srgbClr val="FF0000"/>
              </a:solidFill>
            </a:endParaRPr>
          </a:p>
          <a:p>
            <a:pPr marL="342900" indent="-342900" algn="ctr"/>
            <a:endParaRPr lang="es-ES" sz="2400" b="1" dirty="0">
              <a:solidFill>
                <a:srgbClr val="FF0000"/>
              </a:solidFill>
            </a:endParaRPr>
          </a:p>
          <a:p>
            <a:pPr marL="342900" indent="-342900" algn="ctr"/>
            <a:endParaRPr lang="es-ES" sz="2400" b="1" dirty="0">
              <a:solidFill>
                <a:srgbClr val="FF0000"/>
              </a:solidFill>
            </a:endParaRPr>
          </a:p>
          <a:p>
            <a:pPr marL="342900" indent="-342900" algn="ctr"/>
            <a:endParaRPr lang="es-ES" sz="2400" b="1" dirty="0">
              <a:solidFill>
                <a:srgbClr val="FF0000"/>
              </a:solidFill>
            </a:endParaRPr>
          </a:p>
          <a:p>
            <a:pPr marL="342900" indent="-342900" algn="ctr"/>
            <a:endParaRPr lang="es-ES" sz="2400" b="1" dirty="0">
              <a:solidFill>
                <a:srgbClr val="FF0000"/>
              </a:solidFill>
            </a:endParaRPr>
          </a:p>
          <a:p>
            <a:pPr marL="342900" indent="-342900" algn="ctr"/>
            <a:r>
              <a:rPr lang="es-ES" sz="2400" b="1" dirty="0">
                <a:solidFill>
                  <a:srgbClr val="FF0000"/>
                </a:solidFill>
              </a:rPr>
              <a:t>CONCLUSIONES</a:t>
            </a:r>
          </a:p>
          <a:p>
            <a:pPr marL="342900" indent="-342900" algn="ctr"/>
            <a:endParaRPr lang="es-ES" b="1" dirty="0"/>
          </a:p>
          <a:p>
            <a:pPr marL="342900" indent="-342900" algn="just"/>
            <a:r>
              <a:rPr lang="es-ES" sz="2800" b="1" dirty="0"/>
              <a:t>    Se observa que en el año 2018 el número de personas capacitados fue 2712, en el 2019 fue de 4267, en el 2020 fue de 4331 y hasta junio de 2021 fue de 1564, por lo tanto se supera la meta anual de 1000 capacitados, gracias a la convocatoria eficaz, reconocimiento y la buena imagen que tiene la entidad frente a las partes interesadas. ( Empresarios, profesionales y comunidad en general).</a:t>
            </a:r>
          </a:p>
          <a:p>
            <a:pPr marL="342900" indent="-342900" algn="just"/>
            <a:endParaRPr lang="es-ES" sz="2800" b="1" dirty="0"/>
          </a:p>
          <a:p>
            <a:pPr marL="342900" indent="-342900" algn="just"/>
            <a:endParaRPr lang="es-ES" b="1" dirty="0"/>
          </a:p>
        </p:txBody>
      </p:sp>
      <p:sp>
        <p:nvSpPr>
          <p:cNvPr id="4" name="CuadroTexto 3">
            <a:extLst>
              <a:ext uri="{FF2B5EF4-FFF2-40B4-BE49-F238E27FC236}">
                <a16:creationId xmlns:a16="http://schemas.microsoft.com/office/drawing/2014/main" id="{E4162C79-41A2-7243-9F10-4E01D288F648}"/>
              </a:ext>
            </a:extLst>
          </p:cNvPr>
          <p:cNvSpPr txBox="1"/>
          <p:nvPr/>
        </p:nvSpPr>
        <p:spPr>
          <a:xfrm>
            <a:off x="107504" y="6146140"/>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a16="http://schemas.microsoft.com/office/drawing/2014/main" id="{D9F2D67F-13C6-B047-A7DE-7A18B17A9DF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286481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56</a:t>
            </a:fld>
            <a:endParaRPr lang="es-ES" sz="1000" dirty="0">
              <a:solidFill>
                <a:schemeClr val="bg1"/>
              </a:solidFill>
            </a:endParaRPr>
          </a:p>
        </p:txBody>
      </p:sp>
      <p:sp>
        <p:nvSpPr>
          <p:cNvPr id="34819" name="2 Subtítulo"/>
          <p:cNvSpPr>
            <a:spLocks/>
          </p:cNvSpPr>
          <p:nvPr/>
        </p:nvSpPr>
        <p:spPr bwMode="auto">
          <a:xfrm>
            <a:off x="249622" y="476672"/>
            <a:ext cx="8786874" cy="576064"/>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8" name="Picture 49">
            <a:extLst>
              <a:ext uri="{FF2B5EF4-FFF2-40B4-BE49-F238E27FC236}">
                <a16:creationId xmlns:a16="http://schemas.microsoft.com/office/drawing/2014/main" id="{BA94DBF3-68A6-3245-99B2-3DC7DA52EE2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3" y="116632"/>
            <a:ext cx="797840"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a 3">
            <a:extLst>
              <a:ext uri="{FF2B5EF4-FFF2-40B4-BE49-F238E27FC236}">
                <a16:creationId xmlns:a16="http://schemas.microsoft.com/office/drawing/2014/main" id="{CD1DE478-7BE4-477F-8901-A0FE1463656A}"/>
              </a:ext>
            </a:extLst>
          </p:cNvPr>
          <p:cNvGraphicFramePr>
            <a:graphicFrameLocks noGrp="1"/>
          </p:cNvGraphicFramePr>
          <p:nvPr/>
        </p:nvGraphicFramePr>
        <p:xfrm>
          <a:off x="619125" y="4680266"/>
          <a:ext cx="4312915" cy="1917085"/>
        </p:xfrm>
        <a:graphic>
          <a:graphicData uri="http://schemas.openxmlformats.org/drawingml/2006/table">
            <a:tbl>
              <a:tblPr>
                <a:tableStyleId>{5C22544A-7EE6-4342-B048-85BDC9FD1C3A}</a:tableStyleId>
              </a:tblPr>
              <a:tblGrid>
                <a:gridCol w="1397410">
                  <a:extLst>
                    <a:ext uri="{9D8B030D-6E8A-4147-A177-3AD203B41FA5}">
                      <a16:colId xmlns:a16="http://schemas.microsoft.com/office/drawing/2014/main" val="3779208477"/>
                    </a:ext>
                  </a:extLst>
                </a:gridCol>
                <a:gridCol w="423457">
                  <a:extLst>
                    <a:ext uri="{9D8B030D-6E8A-4147-A177-3AD203B41FA5}">
                      <a16:colId xmlns:a16="http://schemas.microsoft.com/office/drawing/2014/main" val="2608819188"/>
                    </a:ext>
                  </a:extLst>
                </a:gridCol>
                <a:gridCol w="686002">
                  <a:extLst>
                    <a:ext uri="{9D8B030D-6E8A-4147-A177-3AD203B41FA5}">
                      <a16:colId xmlns:a16="http://schemas.microsoft.com/office/drawing/2014/main" val="321453214"/>
                    </a:ext>
                  </a:extLst>
                </a:gridCol>
                <a:gridCol w="882909">
                  <a:extLst>
                    <a:ext uri="{9D8B030D-6E8A-4147-A177-3AD203B41FA5}">
                      <a16:colId xmlns:a16="http://schemas.microsoft.com/office/drawing/2014/main" val="2225739440"/>
                    </a:ext>
                  </a:extLst>
                </a:gridCol>
                <a:gridCol w="923137">
                  <a:extLst>
                    <a:ext uri="{9D8B030D-6E8A-4147-A177-3AD203B41FA5}">
                      <a16:colId xmlns:a16="http://schemas.microsoft.com/office/drawing/2014/main" val="4095604053"/>
                    </a:ext>
                  </a:extLst>
                </a:gridCol>
              </a:tblGrid>
              <a:tr h="531469">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a:effectLst/>
                        </a:rPr>
                        <a:t>AÑO 2018</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2019</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2020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jun-21</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282931798"/>
                  </a:ext>
                </a:extLst>
              </a:tr>
              <a:tr h="531469">
                <a:tc>
                  <a:txBody>
                    <a:bodyPr/>
                    <a:lstStyle/>
                    <a:p>
                      <a:pPr algn="ctr" fontAlgn="b"/>
                      <a:r>
                        <a:rPr lang="es-CO" sz="1400" u="none" strike="noStrike">
                          <a:effectLst/>
                        </a:rPr>
                        <a:t>PROCESO CAPACITACIÓN</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83%</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25%</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66,66%</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16,66%</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335566115"/>
                  </a:ext>
                </a:extLst>
              </a:tr>
              <a:tr h="854147">
                <a:tc>
                  <a:txBody>
                    <a:bodyPr/>
                    <a:lstStyle/>
                    <a:p>
                      <a:pPr algn="ctr" fontAlgn="b"/>
                      <a:r>
                        <a:rPr lang="es-ES" sz="1400" u="none" strike="noStrike">
                          <a:effectLst/>
                        </a:rPr>
                        <a:t>%  COBERTURA DE CAPACITACIONES FUERA DE IPIALES</a:t>
                      </a:r>
                      <a:endParaRPr lang="es-ES"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858621946"/>
                  </a:ext>
                </a:extLst>
              </a:tr>
            </a:tbl>
          </a:graphicData>
        </a:graphic>
      </p:graphicFrame>
      <p:graphicFrame>
        <p:nvGraphicFramePr>
          <p:cNvPr id="10" name="Gráfico 9">
            <a:extLst>
              <a:ext uri="{FF2B5EF4-FFF2-40B4-BE49-F238E27FC236}">
                <a16:creationId xmlns:a16="http://schemas.microsoft.com/office/drawing/2014/main" id="{00000000-0008-0000-0200-000011000000}"/>
              </a:ext>
            </a:extLst>
          </p:cNvPr>
          <p:cNvGraphicFramePr>
            <a:graphicFrameLocks/>
          </p:cNvGraphicFramePr>
          <p:nvPr/>
        </p:nvGraphicFramePr>
        <p:xfrm>
          <a:off x="1403648" y="476672"/>
          <a:ext cx="6192688" cy="394453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Tabla 10">
            <a:extLst>
              <a:ext uri="{FF2B5EF4-FFF2-40B4-BE49-F238E27FC236}">
                <a16:creationId xmlns:a16="http://schemas.microsoft.com/office/drawing/2014/main" id="{F46D356C-12A0-42E5-8B61-A6B5FAA0416A}"/>
              </a:ext>
            </a:extLst>
          </p:cNvPr>
          <p:cNvGraphicFramePr>
            <a:graphicFrameLocks noGrp="1"/>
          </p:cNvGraphicFramePr>
          <p:nvPr/>
        </p:nvGraphicFramePr>
        <p:xfrm>
          <a:off x="5148064" y="4680266"/>
          <a:ext cx="3763639" cy="1917084"/>
        </p:xfrm>
        <a:graphic>
          <a:graphicData uri="http://schemas.openxmlformats.org/drawingml/2006/table">
            <a:tbl>
              <a:tblPr>
                <a:tableStyleId>{5C22544A-7EE6-4342-B048-85BDC9FD1C3A}</a:tableStyleId>
              </a:tblPr>
              <a:tblGrid>
                <a:gridCol w="1382956">
                  <a:extLst>
                    <a:ext uri="{9D8B030D-6E8A-4147-A177-3AD203B41FA5}">
                      <a16:colId xmlns:a16="http://schemas.microsoft.com/office/drawing/2014/main" val="2985531879"/>
                    </a:ext>
                  </a:extLst>
                </a:gridCol>
                <a:gridCol w="522235">
                  <a:extLst>
                    <a:ext uri="{9D8B030D-6E8A-4147-A177-3AD203B41FA5}">
                      <a16:colId xmlns:a16="http://schemas.microsoft.com/office/drawing/2014/main" val="1511398997"/>
                    </a:ext>
                  </a:extLst>
                </a:gridCol>
                <a:gridCol w="672136">
                  <a:extLst>
                    <a:ext uri="{9D8B030D-6E8A-4147-A177-3AD203B41FA5}">
                      <a16:colId xmlns:a16="http://schemas.microsoft.com/office/drawing/2014/main" val="2551101670"/>
                    </a:ext>
                  </a:extLst>
                </a:gridCol>
                <a:gridCol w="702761">
                  <a:extLst>
                    <a:ext uri="{9D8B030D-6E8A-4147-A177-3AD203B41FA5}">
                      <a16:colId xmlns:a16="http://schemas.microsoft.com/office/drawing/2014/main" val="706669496"/>
                    </a:ext>
                  </a:extLst>
                </a:gridCol>
                <a:gridCol w="483551">
                  <a:extLst>
                    <a:ext uri="{9D8B030D-6E8A-4147-A177-3AD203B41FA5}">
                      <a16:colId xmlns:a16="http://schemas.microsoft.com/office/drawing/2014/main" val="1727283277"/>
                    </a:ext>
                  </a:extLst>
                </a:gridCol>
              </a:tblGrid>
              <a:tr h="697122">
                <a:tc>
                  <a:txBody>
                    <a:bodyPr/>
                    <a:lstStyle/>
                    <a:p>
                      <a:pPr algn="ctr" fontAlgn="b"/>
                      <a:r>
                        <a:rPr lang="es-CO" sz="1400" u="none" strike="noStrike">
                          <a:effectLst/>
                        </a:rPr>
                        <a:t> </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a:effectLst/>
                        </a:rPr>
                        <a:t>AÑO 2018</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a:effectLst/>
                        </a:rPr>
                        <a:t>AÑO 2019</a:t>
                      </a:r>
                      <a:endParaRPr lang="es-CO" sz="16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s-CO" sz="1600" u="none" strike="noStrike">
                          <a:effectLst/>
                        </a:rPr>
                        <a:t>AÑO 2020</a:t>
                      </a:r>
                      <a:endParaRPr lang="es-CO" sz="16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s-CO" sz="1600" u="none" strike="noStrike">
                          <a:effectLst/>
                        </a:rPr>
                        <a:t>AÑO 2021</a:t>
                      </a:r>
                      <a:endParaRPr lang="es-CO" sz="16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299983998"/>
                  </a:ext>
                </a:extLst>
              </a:tr>
              <a:tr h="1219962">
                <a:tc>
                  <a:txBody>
                    <a:bodyPr/>
                    <a:lstStyle/>
                    <a:p>
                      <a:pPr algn="ctr" fontAlgn="b"/>
                      <a:r>
                        <a:rPr lang="es-ES" sz="1400" u="none" strike="noStrike">
                          <a:effectLst/>
                        </a:rPr>
                        <a:t>NÚMERO DE MUNICIPIOS CAPACITADOS FUERA DE IPIALES</a:t>
                      </a:r>
                      <a:endParaRPr lang="es-E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10</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a:t>
                      </a:r>
                      <a:endParaRPr lang="es-CO" sz="16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600" u="none" strike="noStrike">
                          <a:effectLst/>
                        </a:rPr>
                        <a:t>8</a:t>
                      </a:r>
                      <a:endParaRPr lang="es-CO" sz="16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600" u="none" strike="noStrike" dirty="0">
                          <a:effectLst/>
                        </a:rPr>
                        <a:t>2</a:t>
                      </a:r>
                      <a:endParaRPr lang="es-CO" sz="1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923319078"/>
                  </a:ext>
                </a:extLst>
              </a:tr>
            </a:tbl>
          </a:graphicData>
        </a:graphic>
      </p:graphicFrame>
    </p:spTree>
    <p:extLst>
      <p:ext uri="{BB962C8B-B14F-4D97-AF65-F5344CB8AC3E}">
        <p14:creationId xmlns:p14="http://schemas.microsoft.com/office/powerpoint/2010/main" val="127841971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57</a:t>
            </a:fld>
            <a:endParaRPr lang="es-ES" sz="1000" dirty="0">
              <a:solidFill>
                <a:schemeClr val="bg1"/>
              </a:solidFill>
            </a:endParaRPr>
          </a:p>
        </p:txBody>
      </p:sp>
      <p:sp>
        <p:nvSpPr>
          <p:cNvPr id="34819" name="2 Subtítulo"/>
          <p:cNvSpPr>
            <a:spLocks/>
          </p:cNvSpPr>
          <p:nvPr/>
        </p:nvSpPr>
        <p:spPr bwMode="auto">
          <a:xfrm>
            <a:off x="539552" y="332656"/>
            <a:ext cx="8064896" cy="6768752"/>
          </a:xfrm>
          <a:prstGeom prst="rect">
            <a:avLst/>
          </a:prstGeom>
          <a:noFill/>
          <a:ln w="9525">
            <a:noFill/>
            <a:miter lim="800000"/>
            <a:headEnd/>
            <a:tailEnd/>
          </a:ln>
        </p:spPr>
        <p:txBody>
          <a:bodyPr anchor="ctr"/>
          <a:lstStyle/>
          <a:p>
            <a:pPr marL="342900" indent="-342900" algn="ctr"/>
            <a:r>
              <a:rPr lang="es-ES" sz="2000" b="1" dirty="0">
                <a:solidFill>
                  <a:srgbClr val="FF0000"/>
                </a:solidFill>
                <a:latin typeface="Arial" pitchFamily="34" charset="0"/>
                <a:ea typeface="Tahoma" pitchFamily="34" charset="0"/>
                <a:cs typeface="Arial" pitchFamily="34" charset="0"/>
              </a:rPr>
              <a:t>CONCLUSIONES</a:t>
            </a: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b="1" dirty="0">
                <a:latin typeface="Arial" pitchFamily="34" charset="0"/>
                <a:ea typeface="Tahoma" pitchFamily="34" charset="0"/>
                <a:cs typeface="Arial" pitchFamily="34" charset="0"/>
              </a:rPr>
              <a:t>     </a:t>
            </a:r>
            <a:r>
              <a:rPr lang="es-ES" sz="2000" b="1" dirty="0">
                <a:latin typeface="Arial" pitchFamily="34" charset="0"/>
                <a:ea typeface="Tahoma" pitchFamily="34" charset="0"/>
                <a:cs typeface="Arial" pitchFamily="34" charset="0"/>
              </a:rPr>
              <a:t>Se observa 2018 un porcentaje de 83% correspondiente a 10 municipios en los que se llevo capacitaciones, en la vigencia 2019 un porcentaje de 25% correspondiente a 3 municipios  , en el 2020 un porcentaje de 66,66% correspondiente a 8 municipios y hasta junio  de 2021 un porcentaje de 16,66% correspondiente a 2 municipios , no se cumplió el indicador en la vigencia 2019, por falta de presupuesto, en lo corrido del 2021 no se ha cumplido debido a la pandemia, ha impedido el traslado de capacitadores a los municipios de la jurisdicción.</a:t>
            </a:r>
          </a:p>
          <a:p>
            <a:pPr marL="342900" indent="-342900" algn="just"/>
            <a:endParaRPr lang="es-ES" sz="2000" b="1" dirty="0">
              <a:latin typeface="Arial" pitchFamily="34" charset="0"/>
              <a:ea typeface="Tahoma" pitchFamily="34" charset="0"/>
              <a:cs typeface="Arial" pitchFamily="34" charset="0"/>
            </a:endParaRPr>
          </a:p>
          <a:p>
            <a:pPr marL="342900" indent="-342900" algn="just"/>
            <a:r>
              <a:rPr lang="es-ES" sz="2000" b="1" dirty="0">
                <a:latin typeface="Arial" pitchFamily="34" charset="0"/>
                <a:ea typeface="Tahoma" pitchFamily="34" charset="0"/>
                <a:cs typeface="Arial" pitchFamily="34" charset="0"/>
              </a:rPr>
              <a:t>     Se tendrá en cuenta el desarrollo de la pandemia, para ver si es posible en la vigencia 2022, trasladar capacitaciones a los municipios de la jurisdicción, teniendo en cuenta que las capacitaciones virtuales no son acogidas en algunos municipios, por falta de conectividad.</a:t>
            </a:r>
          </a:p>
          <a:p>
            <a:pPr marL="342900" indent="-342900" algn="just"/>
            <a:endParaRPr lang="es-ES" sz="2000"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6" name="Picture 49">
            <a:extLst>
              <a:ext uri="{FF2B5EF4-FFF2-40B4-BE49-F238E27FC236}">
                <a16:creationId xmlns:a16="http://schemas.microsoft.com/office/drawing/2014/main" id="{FD59D784-384B-634E-B484-59BBF17FA7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3687"/>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625896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58</a:t>
            </a:fld>
            <a:endParaRPr lang="es-ES" sz="1000" dirty="0">
              <a:solidFill>
                <a:schemeClr val="bg1"/>
              </a:solidFill>
            </a:endParaRPr>
          </a:p>
        </p:txBody>
      </p:sp>
      <p:sp>
        <p:nvSpPr>
          <p:cNvPr id="34819" name="2 Subtítulo"/>
          <p:cNvSpPr>
            <a:spLocks/>
          </p:cNvSpPr>
          <p:nvPr/>
        </p:nvSpPr>
        <p:spPr bwMode="auto">
          <a:xfrm>
            <a:off x="609662" y="332656"/>
            <a:ext cx="8786874" cy="576064"/>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6" name="Picture 49">
            <a:extLst>
              <a:ext uri="{FF2B5EF4-FFF2-40B4-BE49-F238E27FC236}">
                <a16:creationId xmlns:a16="http://schemas.microsoft.com/office/drawing/2014/main" id="{FD59D784-384B-634E-B484-59BBF17FA7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3687"/>
            <a:ext cx="869818"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Gráfico 6">
            <a:extLst>
              <a:ext uri="{FF2B5EF4-FFF2-40B4-BE49-F238E27FC236}">
                <a16:creationId xmlns:a16="http://schemas.microsoft.com/office/drawing/2014/main" id="{00000000-0008-0000-0200-00001A000000}"/>
              </a:ext>
            </a:extLst>
          </p:cNvPr>
          <p:cNvGraphicFramePr>
            <a:graphicFrameLocks/>
          </p:cNvGraphicFramePr>
          <p:nvPr/>
        </p:nvGraphicFramePr>
        <p:xfrm>
          <a:off x="1712714" y="188640"/>
          <a:ext cx="6099646" cy="388843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 name="Tabla 3">
            <a:extLst>
              <a:ext uri="{FF2B5EF4-FFF2-40B4-BE49-F238E27FC236}">
                <a16:creationId xmlns:a16="http://schemas.microsoft.com/office/drawing/2014/main" id="{11789C4C-8A4B-4511-B98E-34811B7DC869}"/>
              </a:ext>
            </a:extLst>
          </p:cNvPr>
          <p:cNvGraphicFramePr>
            <a:graphicFrameLocks noGrp="1"/>
          </p:cNvGraphicFramePr>
          <p:nvPr/>
        </p:nvGraphicFramePr>
        <p:xfrm>
          <a:off x="1612628" y="4637568"/>
          <a:ext cx="6343748" cy="1671752"/>
        </p:xfrm>
        <a:graphic>
          <a:graphicData uri="http://schemas.openxmlformats.org/drawingml/2006/table">
            <a:tbl>
              <a:tblPr>
                <a:tableStyleId>{5C22544A-7EE6-4342-B048-85BDC9FD1C3A}</a:tableStyleId>
              </a:tblPr>
              <a:tblGrid>
                <a:gridCol w="1961984">
                  <a:extLst>
                    <a:ext uri="{9D8B030D-6E8A-4147-A177-3AD203B41FA5}">
                      <a16:colId xmlns:a16="http://schemas.microsoft.com/office/drawing/2014/main" val="570489237"/>
                    </a:ext>
                  </a:extLst>
                </a:gridCol>
                <a:gridCol w="882893">
                  <a:extLst>
                    <a:ext uri="{9D8B030D-6E8A-4147-A177-3AD203B41FA5}">
                      <a16:colId xmlns:a16="http://schemas.microsoft.com/office/drawing/2014/main" val="1971029987"/>
                    </a:ext>
                  </a:extLst>
                </a:gridCol>
                <a:gridCol w="963155">
                  <a:extLst>
                    <a:ext uri="{9D8B030D-6E8A-4147-A177-3AD203B41FA5}">
                      <a16:colId xmlns:a16="http://schemas.microsoft.com/office/drawing/2014/main" val="1130837559"/>
                    </a:ext>
                  </a:extLst>
                </a:gridCol>
                <a:gridCol w="1239617">
                  <a:extLst>
                    <a:ext uri="{9D8B030D-6E8A-4147-A177-3AD203B41FA5}">
                      <a16:colId xmlns:a16="http://schemas.microsoft.com/office/drawing/2014/main" val="3682778056"/>
                    </a:ext>
                  </a:extLst>
                </a:gridCol>
                <a:gridCol w="1296099">
                  <a:extLst>
                    <a:ext uri="{9D8B030D-6E8A-4147-A177-3AD203B41FA5}">
                      <a16:colId xmlns:a16="http://schemas.microsoft.com/office/drawing/2014/main" val="1858583741"/>
                    </a:ext>
                  </a:extLst>
                </a:gridCol>
              </a:tblGrid>
              <a:tr h="238822">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a:effectLst/>
                        </a:rPr>
                        <a:t>AÑO 2018</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2019</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2020 </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ago-21</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34221443"/>
                  </a:ext>
                </a:extLst>
              </a:tr>
              <a:tr h="716465">
                <a:tc>
                  <a:txBody>
                    <a:bodyPr/>
                    <a:lstStyle/>
                    <a:p>
                      <a:pPr algn="ctr" fontAlgn="b"/>
                      <a:r>
                        <a:rPr lang="es-CO" sz="1400" u="none" strike="noStrike" dirty="0">
                          <a:effectLst/>
                        </a:rPr>
                        <a:t>PROCESO PROMOCIÓN COMERCIAL</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800" b="0" u="none" strike="noStrike" dirty="0">
                          <a:effectLst/>
                        </a:rPr>
                        <a:t>4</a:t>
                      </a:r>
                      <a:endParaRPr lang="es-CO" sz="18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800" b="0" u="none" strike="noStrike" dirty="0">
                          <a:effectLst/>
                        </a:rPr>
                        <a:t>2</a:t>
                      </a:r>
                      <a:endParaRPr lang="es-CO" sz="18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800" b="0" u="none" strike="noStrike" dirty="0">
                          <a:effectLst/>
                        </a:rPr>
                        <a:t>1</a:t>
                      </a:r>
                      <a:endParaRPr lang="es-CO" sz="18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800" b="0" u="none" strike="noStrike" dirty="0">
                          <a:effectLst/>
                        </a:rPr>
                        <a:t>6</a:t>
                      </a:r>
                      <a:endParaRPr lang="es-CO" sz="18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201254463"/>
                  </a:ext>
                </a:extLst>
              </a:tr>
              <a:tr h="716465">
                <a:tc>
                  <a:txBody>
                    <a:bodyPr/>
                    <a:lstStyle/>
                    <a:p>
                      <a:pPr algn="ctr" fontAlgn="b"/>
                      <a:r>
                        <a:rPr lang="es-CO" sz="1400" u="none" strike="noStrike" dirty="0">
                          <a:effectLst/>
                        </a:rPr>
                        <a:t>NÚMERO DE INVESTIGACIONES ECONOMICAS META 2 </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s-CO"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4125495620"/>
                  </a:ext>
                </a:extLst>
              </a:tr>
            </a:tbl>
          </a:graphicData>
        </a:graphic>
      </p:graphicFrame>
    </p:spTree>
    <p:extLst>
      <p:ext uri="{BB962C8B-B14F-4D97-AF65-F5344CB8AC3E}">
        <p14:creationId xmlns:p14="http://schemas.microsoft.com/office/powerpoint/2010/main" val="117244591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59</a:t>
            </a:fld>
            <a:endParaRPr lang="es-ES" sz="1000" dirty="0">
              <a:solidFill>
                <a:schemeClr val="bg1"/>
              </a:solidFill>
            </a:endParaRPr>
          </a:p>
        </p:txBody>
      </p:sp>
      <p:sp>
        <p:nvSpPr>
          <p:cNvPr id="34819" name="2 Subtítulo"/>
          <p:cNvSpPr>
            <a:spLocks/>
          </p:cNvSpPr>
          <p:nvPr/>
        </p:nvSpPr>
        <p:spPr bwMode="auto">
          <a:xfrm>
            <a:off x="759619" y="-963488"/>
            <a:ext cx="7556797" cy="7339897"/>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sz="2000" b="1" dirty="0">
              <a:solidFill>
                <a:srgbClr val="FF0000"/>
              </a:solidFill>
              <a:latin typeface="Arial" pitchFamily="34" charset="0"/>
              <a:ea typeface="Tahoma" pitchFamily="34" charset="0"/>
              <a:cs typeface="Arial" pitchFamily="34" charset="0"/>
            </a:endParaRPr>
          </a:p>
          <a:p>
            <a:pPr marL="342900" indent="-342900" algn="ctr"/>
            <a:endParaRPr lang="es-ES" sz="2000" b="1" dirty="0">
              <a:solidFill>
                <a:srgbClr val="FF0000"/>
              </a:solidFill>
              <a:latin typeface="Arial" pitchFamily="34" charset="0"/>
              <a:ea typeface="Tahoma" pitchFamily="34" charset="0"/>
              <a:cs typeface="Arial" pitchFamily="34" charset="0"/>
            </a:endParaRPr>
          </a:p>
          <a:p>
            <a:pPr marL="342900" indent="-342900" algn="ctr"/>
            <a:r>
              <a:rPr lang="es-ES" sz="2400" b="1" dirty="0">
                <a:solidFill>
                  <a:srgbClr val="FF0000"/>
                </a:solidFill>
                <a:latin typeface="Arial" pitchFamily="34" charset="0"/>
                <a:ea typeface="Tahoma" pitchFamily="34" charset="0"/>
                <a:cs typeface="Arial" pitchFamily="34" charset="0"/>
              </a:rPr>
              <a:t>CONCLUSIÓN</a:t>
            </a:r>
          </a:p>
          <a:p>
            <a:pPr marL="342900" indent="-342900" algn="ctr"/>
            <a:endParaRPr lang="es-ES" sz="2000" b="1" dirty="0">
              <a:solidFill>
                <a:srgbClr val="FF0000"/>
              </a:solidFill>
              <a:latin typeface="Arial" pitchFamily="34" charset="0"/>
              <a:ea typeface="Tahoma" pitchFamily="34" charset="0"/>
              <a:cs typeface="Arial" pitchFamily="34" charset="0"/>
            </a:endParaRPr>
          </a:p>
          <a:p>
            <a:pPr marL="342900" indent="-342900" algn="just"/>
            <a:r>
              <a:rPr lang="es-ES" sz="2000" b="1" dirty="0">
                <a:solidFill>
                  <a:srgbClr val="FF9933"/>
                </a:solidFill>
                <a:latin typeface="Arial" pitchFamily="34" charset="0"/>
                <a:ea typeface="Tahoma" pitchFamily="34" charset="0"/>
                <a:cs typeface="Arial" pitchFamily="34" charset="0"/>
              </a:rPr>
              <a:t>     </a:t>
            </a:r>
            <a:r>
              <a:rPr lang="es-ES" sz="2000" b="1" dirty="0">
                <a:latin typeface="Arial" pitchFamily="34" charset="0"/>
                <a:ea typeface="Tahoma" pitchFamily="34" charset="0"/>
                <a:cs typeface="Arial" pitchFamily="34" charset="0"/>
              </a:rPr>
              <a:t>En cuanto a las investigaciones económicas la meta son 2 anuales, en la tendencia de los años 2018 se realizaron 4 investigaciones económicas, en el 2019 se realizaron 2 investigaciones económicas, en el 2020 se realizo 1 investigación, en los años 2018 y 2019 se cumplió con la meta, en la vigencia 2020 no se logro cumplir la meta debido a la pandemia. Hasta el mes de agosto de 2021 se han realizado 6 investigaciones 2 que estaban pendientes de la vigencia 2020, referente a la costumbre mercantil y anuario estadístico 2020, además se realizaron la encuesta de ritmo empresarial 1 y 2, la encuesta de opinión Pública- Paro Nacional 2021, Estudio Económico de comercio Exterior y Encuesta de Impacto Económico y situación Empresarial 2021.</a:t>
            </a:r>
            <a:endParaRPr lang="es-ES" sz="2000" b="1" dirty="0">
              <a:solidFill>
                <a:srgbClr val="FF9933"/>
              </a:solidFill>
              <a:latin typeface="Arial" pitchFamily="34" charset="0"/>
              <a:ea typeface="Tahoma" pitchFamily="34" charset="0"/>
              <a:cs typeface="Arial" pitchFamily="34" charset="0"/>
            </a:endParaRPr>
          </a:p>
          <a:p>
            <a:pPr marL="342900" indent="-342900" algn="just"/>
            <a:endParaRPr lang="es-ES" sz="2000" b="1" dirty="0"/>
          </a:p>
        </p:txBody>
      </p:sp>
      <p:pic>
        <p:nvPicPr>
          <p:cNvPr id="6" name="Picture 49">
            <a:extLst>
              <a:ext uri="{FF2B5EF4-FFF2-40B4-BE49-F238E27FC236}">
                <a16:creationId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5" y="44624"/>
            <a:ext cx="978545"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94565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3 Marcador de fecha"/>
          <p:cNvSpPr txBox="1">
            <a:spLocks noGrp="1"/>
          </p:cNvSpPr>
          <p:nvPr/>
        </p:nvSpPr>
        <p:spPr bwMode="auto">
          <a:xfrm rot="-5400000">
            <a:off x="-1825798" y="372675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E1F207A6-6C38-474F-AE4B-CD3C5C480D16}" type="slidenum">
              <a:rPr lang="es-ES" sz="1000">
                <a:solidFill>
                  <a:schemeClr val="bg1"/>
                </a:solidFill>
              </a:rPr>
              <a:pPr/>
              <a:t>6</a:t>
            </a:fld>
            <a:endParaRPr lang="es-ES" sz="1000" dirty="0">
              <a:solidFill>
                <a:schemeClr val="bg1"/>
              </a:solidFill>
            </a:endParaRPr>
          </a:p>
        </p:txBody>
      </p:sp>
      <p:sp>
        <p:nvSpPr>
          <p:cNvPr id="21507" name="2 Subtítulo"/>
          <p:cNvSpPr>
            <a:spLocks/>
          </p:cNvSpPr>
          <p:nvPr/>
        </p:nvSpPr>
        <p:spPr bwMode="auto">
          <a:xfrm>
            <a:off x="251520" y="1124744"/>
            <a:ext cx="8640959" cy="4176713"/>
          </a:xfrm>
          <a:prstGeom prst="rect">
            <a:avLst/>
          </a:prstGeom>
          <a:noFill/>
          <a:ln w="9525" algn="ctr">
            <a:noFill/>
            <a:miter lim="800000"/>
            <a:headEnd/>
            <a:tailEnd/>
          </a:ln>
          <a:effectLst/>
        </p:spPr>
        <p:txBody>
          <a:bodyPr anchor="ctr"/>
          <a:lstStyle/>
          <a:p>
            <a:pPr algn="ctr"/>
            <a:r>
              <a:rPr lang="es-ES" sz="2800" dirty="0">
                <a:solidFill>
                  <a:srgbClr val="FF0000"/>
                </a:solidFill>
                <a:latin typeface="Arial Black" pitchFamily="34" charset="0"/>
              </a:rPr>
              <a:t>    </a:t>
            </a:r>
          </a:p>
          <a:p>
            <a:pPr algn="ctr"/>
            <a:r>
              <a:rPr lang="es-ES" sz="2800" dirty="0">
                <a:solidFill>
                  <a:srgbClr val="FF0000"/>
                </a:solidFill>
                <a:latin typeface="Arial Black" pitchFamily="34" charset="0"/>
              </a:rPr>
              <a:t>   POLÍTICA DE LA CALIDAD</a:t>
            </a:r>
          </a:p>
          <a:p>
            <a:pPr algn="just"/>
            <a:endParaRPr lang="es-ES" sz="2000" dirty="0">
              <a:solidFill>
                <a:schemeClr val="accent2"/>
              </a:solidFill>
            </a:endParaRPr>
          </a:p>
          <a:p>
            <a:pPr algn="just"/>
            <a:endParaRPr lang="es-ES" sz="2200" dirty="0"/>
          </a:p>
          <a:p>
            <a:pPr algn="just"/>
            <a:r>
              <a:rPr lang="es-CO" b="1" dirty="0"/>
              <a:t>Con el compromiso del talento humano competente se propende por el mejoramiento continuo de procesos y la eficacia del sistema de gestión de calidad, en los servicios del registro público, promoción comercial, capacitación permanente, conciliación y arbitraje, liderando el crecimiento constante de la entidad y la satisfacción total de los clientes. </a:t>
            </a:r>
          </a:p>
          <a:p>
            <a:pPr algn="just"/>
            <a:r>
              <a:rPr lang="es-CO" b="1" dirty="0"/>
              <a:t> </a:t>
            </a:r>
          </a:p>
          <a:p>
            <a:pPr algn="just"/>
            <a:r>
              <a:rPr lang="es-CO" b="1" dirty="0"/>
              <a:t>Esta política está disponible como información documentada y publicada para las partes interesadas. Es comunicada, entendida y aplicada en la organización.</a:t>
            </a:r>
          </a:p>
        </p:txBody>
      </p:sp>
      <p:pic>
        <p:nvPicPr>
          <p:cNvPr id="5" name="Picture 49">
            <a:extLst>
              <a:ext uri="{FF2B5EF4-FFF2-40B4-BE49-F238E27FC236}">
                <a16:creationId xmlns:a16="http://schemas.microsoft.com/office/drawing/2014/main" id="{C7EC009A-EDEB-4546-B7BA-0000358606C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60</a:t>
            </a:fld>
            <a:endParaRPr lang="es-ES" sz="1000" dirty="0">
              <a:solidFill>
                <a:schemeClr val="bg1"/>
              </a:solidFill>
            </a:endParaRPr>
          </a:p>
        </p:txBody>
      </p:sp>
      <p:sp>
        <p:nvSpPr>
          <p:cNvPr id="7" name="CuadroTexto 6">
            <a:extLst>
              <a:ext uri="{FF2B5EF4-FFF2-40B4-BE49-F238E27FC236}">
                <a16:creationId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5" y="44624"/>
            <a:ext cx="978545"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a 2">
            <a:extLst>
              <a:ext uri="{FF2B5EF4-FFF2-40B4-BE49-F238E27FC236}">
                <a16:creationId xmlns:a16="http://schemas.microsoft.com/office/drawing/2014/main" id="{FDC553A2-226C-43ED-AF98-16E8527C3405}"/>
              </a:ext>
            </a:extLst>
          </p:cNvPr>
          <p:cNvGraphicFramePr>
            <a:graphicFrameLocks noGrp="1"/>
          </p:cNvGraphicFramePr>
          <p:nvPr/>
        </p:nvGraphicFramePr>
        <p:xfrm>
          <a:off x="1763688" y="4453096"/>
          <a:ext cx="5973820" cy="1928232"/>
        </p:xfrm>
        <a:graphic>
          <a:graphicData uri="http://schemas.openxmlformats.org/drawingml/2006/table">
            <a:tbl>
              <a:tblPr>
                <a:tableStyleId>{5C22544A-7EE6-4342-B048-85BDC9FD1C3A}</a:tableStyleId>
              </a:tblPr>
              <a:tblGrid>
                <a:gridCol w="1805331">
                  <a:extLst>
                    <a:ext uri="{9D8B030D-6E8A-4147-A177-3AD203B41FA5}">
                      <a16:colId xmlns:a16="http://schemas.microsoft.com/office/drawing/2014/main" val="2953242479"/>
                    </a:ext>
                  </a:extLst>
                </a:gridCol>
                <a:gridCol w="750531">
                  <a:extLst>
                    <a:ext uri="{9D8B030D-6E8A-4147-A177-3AD203B41FA5}">
                      <a16:colId xmlns:a16="http://schemas.microsoft.com/office/drawing/2014/main" val="1432404962"/>
                    </a:ext>
                  </a:extLst>
                </a:gridCol>
                <a:gridCol w="811385">
                  <a:extLst>
                    <a:ext uri="{9D8B030D-6E8A-4147-A177-3AD203B41FA5}">
                      <a16:colId xmlns:a16="http://schemas.microsoft.com/office/drawing/2014/main" val="2378666170"/>
                    </a:ext>
                  </a:extLst>
                </a:gridCol>
                <a:gridCol w="1328642">
                  <a:extLst>
                    <a:ext uri="{9D8B030D-6E8A-4147-A177-3AD203B41FA5}">
                      <a16:colId xmlns:a16="http://schemas.microsoft.com/office/drawing/2014/main" val="742399061"/>
                    </a:ext>
                  </a:extLst>
                </a:gridCol>
                <a:gridCol w="1277931">
                  <a:extLst>
                    <a:ext uri="{9D8B030D-6E8A-4147-A177-3AD203B41FA5}">
                      <a16:colId xmlns:a16="http://schemas.microsoft.com/office/drawing/2014/main" val="1833556063"/>
                    </a:ext>
                  </a:extLst>
                </a:gridCol>
              </a:tblGrid>
              <a:tr h="321372">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a:effectLst/>
                        </a:rPr>
                        <a:t>AÑO 2018</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2019</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2020 </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ago-21</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628887582"/>
                  </a:ext>
                </a:extLst>
              </a:tr>
              <a:tr h="642744">
                <a:tc>
                  <a:txBody>
                    <a:bodyPr/>
                    <a:lstStyle/>
                    <a:p>
                      <a:pPr algn="ctr" fontAlgn="b"/>
                      <a:r>
                        <a:rPr lang="es-CO" sz="1400" u="none" strike="noStrike">
                          <a:effectLst/>
                        </a:rPr>
                        <a:t>PROCESO PROMOCIÓN COMERCIAL</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6</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7</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7</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3</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988694412"/>
                  </a:ext>
                </a:extLst>
              </a:tr>
              <a:tr h="964116">
                <a:tc>
                  <a:txBody>
                    <a:bodyPr/>
                    <a:lstStyle/>
                    <a:p>
                      <a:pPr algn="ctr" fontAlgn="b"/>
                      <a:r>
                        <a:rPr lang="es-CO" sz="1400" u="none" strike="noStrike">
                          <a:effectLst/>
                        </a:rPr>
                        <a:t>NÚMERO DE EVENTOS DE PROMOCIÓN COMERCIAL META 3</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938715849"/>
                  </a:ext>
                </a:extLst>
              </a:tr>
            </a:tbl>
          </a:graphicData>
        </a:graphic>
      </p:graphicFrame>
      <p:graphicFrame>
        <p:nvGraphicFramePr>
          <p:cNvPr id="12" name="Gráfico 11">
            <a:extLst>
              <a:ext uri="{FF2B5EF4-FFF2-40B4-BE49-F238E27FC236}">
                <a16:creationId xmlns:a16="http://schemas.microsoft.com/office/drawing/2014/main" id="{55F3564E-ACBA-4726-8B91-CE01284303AD}"/>
              </a:ext>
            </a:extLst>
          </p:cNvPr>
          <p:cNvGraphicFramePr>
            <a:graphicFrameLocks/>
          </p:cNvGraphicFramePr>
          <p:nvPr/>
        </p:nvGraphicFramePr>
        <p:xfrm>
          <a:off x="1763688" y="539714"/>
          <a:ext cx="5973820" cy="375338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442707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61</a:t>
            </a:fld>
            <a:endParaRPr lang="es-ES" sz="1000" dirty="0">
              <a:solidFill>
                <a:schemeClr val="bg1"/>
              </a:solidFill>
            </a:endParaRPr>
          </a:p>
        </p:txBody>
      </p:sp>
      <p:sp>
        <p:nvSpPr>
          <p:cNvPr id="34819" name="2 Subtítulo"/>
          <p:cNvSpPr>
            <a:spLocks/>
          </p:cNvSpPr>
          <p:nvPr/>
        </p:nvSpPr>
        <p:spPr bwMode="auto">
          <a:xfrm>
            <a:off x="759619" y="1340768"/>
            <a:ext cx="7628805" cy="4680619"/>
          </a:xfrm>
          <a:prstGeom prst="rect">
            <a:avLst/>
          </a:prstGeom>
          <a:noFill/>
          <a:ln w="9525">
            <a:noFill/>
            <a:miter lim="800000"/>
            <a:headEnd/>
            <a:tailEnd/>
          </a:ln>
        </p:spPr>
        <p:txBody>
          <a:bodyPr anchor="ctr"/>
          <a:lstStyle/>
          <a:p>
            <a:pPr marL="342900" indent="-342900"/>
            <a:r>
              <a:rPr lang="es-ES" sz="2800" b="1" dirty="0">
                <a:solidFill>
                  <a:srgbClr val="FF0000"/>
                </a:solidFill>
                <a:latin typeface="Arial" pitchFamily="34" charset="0"/>
                <a:ea typeface="Tahoma" pitchFamily="34" charset="0"/>
                <a:cs typeface="Arial" pitchFamily="34" charset="0"/>
              </a:rPr>
              <a:t>                           CONCLUSIÓN</a:t>
            </a:r>
          </a:p>
          <a:p>
            <a:pPr marL="342900" indent="-342900"/>
            <a:endParaRPr lang="es-ES" sz="2800" b="1" dirty="0">
              <a:solidFill>
                <a:srgbClr val="FF0000"/>
              </a:solidFill>
              <a:latin typeface="Arial" pitchFamily="34" charset="0"/>
              <a:ea typeface="Tahoma" pitchFamily="34" charset="0"/>
              <a:cs typeface="Arial" pitchFamily="34" charset="0"/>
            </a:endParaRP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lgn="just"/>
            <a:r>
              <a:rPr lang="es-ES" sz="2400" b="1" dirty="0">
                <a:latin typeface="Arial" pitchFamily="34" charset="0"/>
                <a:ea typeface="Tahoma" pitchFamily="34" charset="0"/>
                <a:cs typeface="Arial" pitchFamily="34" charset="0"/>
              </a:rPr>
              <a:t>    En cuanto al cumplimiento del número de eventos de promoción comercial, la meta es 3, en la tendencia de los años 2018, 2019,2020. Se ha sobrepasado la meta con un mínimo de 4 eventos, gracias a la estrategia de promoción por medios de difusión como: radiales, televisivos, redes sociales, correos electrónicos y llamadas telefónicas. Hasta agosto de 2021 se llevan 3 eventos de promoción comercial cumpliendo la meta propuesta.</a:t>
            </a:r>
          </a:p>
          <a:p>
            <a:pPr marL="342900" indent="-342900" algn="just"/>
            <a:r>
              <a:rPr lang="es-ES" sz="2400" b="1" dirty="0">
                <a:latin typeface="Arial" pitchFamily="34" charset="0"/>
                <a:ea typeface="Tahoma" pitchFamily="34" charset="0"/>
                <a:cs typeface="Arial" pitchFamily="34" charset="0"/>
              </a:rPr>
              <a:t>     Los eventos de promoción comercial también han tenido buena acogida, gracias al bueno nombre y prestigio de la entidad.</a:t>
            </a:r>
          </a:p>
          <a:p>
            <a:pPr marL="342900" indent="-342900" algn="ctr"/>
            <a:endParaRPr lang="es-ES" sz="2400"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5" y="44624"/>
            <a:ext cx="978545"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564792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62</a:t>
            </a:fld>
            <a:endParaRPr lang="es-ES" sz="1000" dirty="0">
              <a:solidFill>
                <a:schemeClr val="bg1"/>
              </a:solidFill>
            </a:endParaRPr>
          </a:p>
        </p:txBody>
      </p:sp>
      <p:sp>
        <p:nvSpPr>
          <p:cNvPr id="34819" name="2 Subtítulo"/>
          <p:cNvSpPr>
            <a:spLocks/>
          </p:cNvSpPr>
          <p:nvPr/>
        </p:nvSpPr>
        <p:spPr bwMode="auto">
          <a:xfrm>
            <a:off x="759619" y="356609"/>
            <a:ext cx="8786874" cy="576064"/>
          </a:xfrm>
          <a:prstGeom prst="rect">
            <a:avLst/>
          </a:prstGeom>
          <a:noFill/>
          <a:ln w="9525">
            <a:noFill/>
            <a:miter lim="800000"/>
            <a:headEnd/>
            <a:tailEnd/>
          </a:ln>
        </p:spPr>
        <p:txBody>
          <a:bodyPr anchor="ctr"/>
          <a:lstStyle/>
          <a:p>
            <a:pPr marL="342900" indent="-342900"/>
            <a:r>
              <a:rPr lang="es-ES" b="1" dirty="0">
                <a:solidFill>
                  <a:srgbClr val="FF0000"/>
                </a:solidFill>
                <a:latin typeface="Arial" pitchFamily="34" charset="0"/>
                <a:ea typeface="Tahoma" pitchFamily="34" charset="0"/>
                <a:cs typeface="Arial" pitchFamily="34" charset="0"/>
              </a:rPr>
              <a:t>         </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1166186" cy="772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Gráfico 8">
            <a:extLst>
              <a:ext uri="{FF2B5EF4-FFF2-40B4-BE49-F238E27FC236}">
                <a16:creationId xmlns:a16="http://schemas.microsoft.com/office/drawing/2014/main" id="{00000000-0008-0000-0100-00001C000000}"/>
              </a:ext>
            </a:extLst>
          </p:cNvPr>
          <p:cNvGraphicFramePr>
            <a:graphicFrameLocks/>
          </p:cNvGraphicFramePr>
          <p:nvPr/>
        </p:nvGraphicFramePr>
        <p:xfrm>
          <a:off x="1478573" y="692697"/>
          <a:ext cx="6474280" cy="338437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 name="Tabla 3">
            <a:extLst>
              <a:ext uri="{FF2B5EF4-FFF2-40B4-BE49-F238E27FC236}">
                <a16:creationId xmlns:a16="http://schemas.microsoft.com/office/drawing/2014/main" id="{2FCBBD53-E6C7-4F8E-83E1-2FB573C8F3CD}"/>
              </a:ext>
            </a:extLst>
          </p:cNvPr>
          <p:cNvGraphicFramePr>
            <a:graphicFrameLocks noGrp="1"/>
          </p:cNvGraphicFramePr>
          <p:nvPr/>
        </p:nvGraphicFramePr>
        <p:xfrm>
          <a:off x="1763688" y="4293097"/>
          <a:ext cx="6120679" cy="1872206"/>
        </p:xfrm>
        <a:graphic>
          <a:graphicData uri="http://schemas.openxmlformats.org/drawingml/2006/table">
            <a:tbl>
              <a:tblPr>
                <a:tableStyleId>{5C22544A-7EE6-4342-B048-85BDC9FD1C3A}</a:tableStyleId>
              </a:tblPr>
              <a:tblGrid>
                <a:gridCol w="1849713">
                  <a:extLst>
                    <a:ext uri="{9D8B030D-6E8A-4147-A177-3AD203B41FA5}">
                      <a16:colId xmlns:a16="http://schemas.microsoft.com/office/drawing/2014/main" val="2917811978"/>
                    </a:ext>
                  </a:extLst>
                </a:gridCol>
                <a:gridCol w="768982">
                  <a:extLst>
                    <a:ext uri="{9D8B030D-6E8A-4147-A177-3AD203B41FA5}">
                      <a16:colId xmlns:a16="http://schemas.microsoft.com/office/drawing/2014/main" val="16078015"/>
                    </a:ext>
                  </a:extLst>
                </a:gridCol>
                <a:gridCol w="831331">
                  <a:extLst>
                    <a:ext uri="{9D8B030D-6E8A-4147-A177-3AD203B41FA5}">
                      <a16:colId xmlns:a16="http://schemas.microsoft.com/office/drawing/2014/main" val="2489512276"/>
                    </a:ext>
                  </a:extLst>
                </a:gridCol>
                <a:gridCol w="1361306">
                  <a:extLst>
                    <a:ext uri="{9D8B030D-6E8A-4147-A177-3AD203B41FA5}">
                      <a16:colId xmlns:a16="http://schemas.microsoft.com/office/drawing/2014/main" val="4019787403"/>
                    </a:ext>
                  </a:extLst>
                </a:gridCol>
                <a:gridCol w="1309347">
                  <a:extLst>
                    <a:ext uri="{9D8B030D-6E8A-4147-A177-3AD203B41FA5}">
                      <a16:colId xmlns:a16="http://schemas.microsoft.com/office/drawing/2014/main" val="182735815"/>
                    </a:ext>
                  </a:extLst>
                </a:gridCol>
              </a:tblGrid>
              <a:tr h="374442">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a:effectLst/>
                        </a:rPr>
                        <a:t>AÑO 2018</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a:effectLst/>
                        </a:rPr>
                        <a:t>AÑO 2019</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2020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ago-21</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245687188"/>
                  </a:ext>
                </a:extLst>
              </a:tr>
              <a:tr h="748882">
                <a:tc>
                  <a:txBody>
                    <a:bodyPr/>
                    <a:lstStyle/>
                    <a:p>
                      <a:pPr algn="ctr" fontAlgn="b"/>
                      <a:r>
                        <a:rPr lang="es-CO" sz="1400" u="none" strike="noStrike">
                          <a:effectLst/>
                        </a:rPr>
                        <a:t>PROCESO PROMOCIÓN COMERCIAL</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638055224"/>
                  </a:ext>
                </a:extLst>
              </a:tr>
              <a:tr h="748882">
                <a:tc>
                  <a:txBody>
                    <a:bodyPr/>
                    <a:lstStyle/>
                    <a:p>
                      <a:pPr algn="ctr" fontAlgn="b"/>
                      <a:r>
                        <a:rPr lang="es-ES" sz="1400" u="none" strike="noStrike">
                          <a:effectLst/>
                        </a:rPr>
                        <a:t>% DE GESTIÓN EN PROYECTOS META 40%</a:t>
                      </a:r>
                      <a:endParaRPr lang="es-E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5</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3</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3</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198636094"/>
                  </a:ext>
                </a:extLst>
              </a:tr>
            </a:tbl>
          </a:graphicData>
        </a:graphic>
      </p:graphicFrame>
    </p:spTree>
    <p:extLst>
      <p:ext uri="{BB962C8B-B14F-4D97-AF65-F5344CB8AC3E}">
        <p14:creationId xmlns:p14="http://schemas.microsoft.com/office/powerpoint/2010/main" val="330833617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63</a:t>
            </a:fld>
            <a:endParaRPr lang="es-ES" sz="1000" dirty="0">
              <a:solidFill>
                <a:schemeClr val="bg1"/>
              </a:solidFill>
            </a:endParaRPr>
          </a:p>
        </p:txBody>
      </p:sp>
      <p:sp>
        <p:nvSpPr>
          <p:cNvPr id="34819" name="2 Subtítulo"/>
          <p:cNvSpPr>
            <a:spLocks/>
          </p:cNvSpPr>
          <p:nvPr/>
        </p:nvSpPr>
        <p:spPr bwMode="auto">
          <a:xfrm>
            <a:off x="1121087" y="-819472"/>
            <a:ext cx="7624762" cy="7272808"/>
          </a:xfrm>
          <a:prstGeom prst="rect">
            <a:avLst/>
          </a:prstGeom>
          <a:noFill/>
          <a:ln w="9525">
            <a:noFill/>
            <a:miter lim="800000"/>
            <a:headEnd/>
            <a:tailEnd/>
          </a:ln>
        </p:spPr>
        <p:txBody>
          <a:bodyPr anchor="ctr"/>
          <a:lstStyle/>
          <a:p>
            <a:pPr marL="342900" indent="-342900" algn="ctr"/>
            <a:r>
              <a:rPr lang="es-ES" b="1" dirty="0">
                <a:solidFill>
                  <a:srgbClr val="FF0000"/>
                </a:solidFill>
                <a:latin typeface="Arial" pitchFamily="34" charset="0"/>
                <a:ea typeface="Tahoma" pitchFamily="34" charset="0"/>
                <a:cs typeface="Arial" pitchFamily="34" charset="0"/>
              </a:rPr>
              <a:t>         </a:t>
            </a: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r>
              <a:rPr lang="es-ES" sz="2400" b="1" dirty="0">
                <a:solidFill>
                  <a:srgbClr val="FF0000"/>
                </a:solidFill>
                <a:latin typeface="Arial" pitchFamily="34" charset="0"/>
                <a:ea typeface="Tahoma" pitchFamily="34" charset="0"/>
                <a:cs typeface="Arial" pitchFamily="34" charset="0"/>
              </a:rPr>
              <a:t>CONCLUSIÓN</a:t>
            </a:r>
          </a:p>
          <a:p>
            <a:pPr marL="342900" indent="-342900" algn="ctr"/>
            <a:endParaRPr lang="es-ES" sz="2400" dirty="0">
              <a:latin typeface="Arial" pitchFamily="34" charset="0"/>
              <a:ea typeface="Tahoma" pitchFamily="34" charset="0"/>
              <a:cs typeface="Arial" pitchFamily="34" charset="0"/>
            </a:endParaRPr>
          </a:p>
          <a:p>
            <a:pPr marL="342900" indent="-342900" algn="just"/>
            <a:r>
              <a:rPr lang="es-ES" sz="2400" dirty="0">
                <a:latin typeface="Arial" pitchFamily="34" charset="0"/>
                <a:ea typeface="Tahoma" pitchFamily="34" charset="0"/>
                <a:cs typeface="Arial" pitchFamily="34" charset="0"/>
              </a:rPr>
              <a:t>    </a:t>
            </a:r>
            <a:r>
              <a:rPr lang="es-ES" sz="2000" b="1" dirty="0">
                <a:latin typeface="Arial" pitchFamily="34" charset="0"/>
                <a:ea typeface="Tahoma" pitchFamily="34" charset="0"/>
                <a:cs typeface="Arial" pitchFamily="34" charset="0"/>
              </a:rPr>
              <a:t>Se observa que se ha sobrepasado la meta de porcentaje de gestión de proyectos que es de 40%, en la tendencia de los años 2018 con 5 proyectos gestionados, en 2019 con 3 proyectos, en el 2020 con 3 proyectos, para un 100% de cumplimiento, debido a las alianzas estratégica con Colciencias y Innpulsa, cabe resaltar que algunos empresarios de la jurisdicción se han beneficiado de recursos del gobierno nacional, gracias al acompañamiento de la entidad. </a:t>
            </a:r>
          </a:p>
          <a:p>
            <a:pPr marL="342900" indent="-342900" algn="just"/>
            <a:endParaRPr lang="es-ES" sz="2000" b="1" dirty="0">
              <a:latin typeface="Arial" pitchFamily="34" charset="0"/>
              <a:ea typeface="Tahoma" pitchFamily="34" charset="0"/>
              <a:cs typeface="Arial" pitchFamily="34" charset="0"/>
            </a:endParaRPr>
          </a:p>
          <a:p>
            <a:pPr marL="342900" indent="-342900" algn="just"/>
            <a:r>
              <a:rPr lang="es-ES" sz="2000" b="1" dirty="0">
                <a:latin typeface="Arial" pitchFamily="34" charset="0"/>
                <a:ea typeface="Tahoma" pitchFamily="34" charset="0"/>
                <a:cs typeface="Arial" pitchFamily="34" charset="0"/>
              </a:rPr>
              <a:t>    En la vigencia 2021 esta en proceso de ejecución el proyecto Lácteo, en el cual la entidad es el pilar central, para el desarrollo de este proyecto con las empresas del sector lácteo de nuestra jurisdicción</a:t>
            </a:r>
            <a:r>
              <a:rPr lang="es-ES" sz="2000" dirty="0">
                <a:latin typeface="Arial" pitchFamily="34" charset="0"/>
                <a:ea typeface="Tahoma" pitchFamily="34" charset="0"/>
                <a:cs typeface="Arial" pitchFamily="34" charset="0"/>
              </a:rPr>
              <a:t>. </a:t>
            </a:r>
          </a:p>
          <a:p>
            <a:pPr marL="342900" indent="-342900" algn="just"/>
            <a:endParaRPr lang="es-ES" sz="2400" dirty="0">
              <a:latin typeface="Arial" pitchFamily="34" charset="0"/>
              <a:ea typeface="Tahoma" pitchFamily="34" charset="0"/>
              <a:cs typeface="Arial" pitchFamily="34" charset="0"/>
            </a:endParaRPr>
          </a:p>
          <a:p>
            <a:pPr marL="342900" indent="-342900" algn="just"/>
            <a:r>
              <a:rPr lang="es-ES" sz="2400" dirty="0">
                <a:latin typeface="Arial" pitchFamily="34" charset="0"/>
                <a:ea typeface="Tahoma" pitchFamily="34" charset="0"/>
                <a:cs typeface="Arial" pitchFamily="34" charset="0"/>
              </a:rPr>
              <a:t>      </a:t>
            </a:r>
          </a:p>
          <a:p>
            <a:pPr marL="342900" indent="-342900" algn="just"/>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5" y="44624"/>
            <a:ext cx="1360085"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853486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64</a:t>
            </a:fld>
            <a:endParaRPr lang="es-ES" sz="1000" dirty="0">
              <a:solidFill>
                <a:schemeClr val="bg1"/>
              </a:solidFill>
            </a:endParaRPr>
          </a:p>
        </p:txBody>
      </p:sp>
      <p:sp>
        <p:nvSpPr>
          <p:cNvPr id="34819" name="2 Subtítulo"/>
          <p:cNvSpPr>
            <a:spLocks/>
          </p:cNvSpPr>
          <p:nvPr/>
        </p:nvSpPr>
        <p:spPr bwMode="auto">
          <a:xfrm>
            <a:off x="759619" y="356609"/>
            <a:ext cx="8786874" cy="576064"/>
          </a:xfrm>
          <a:prstGeom prst="rect">
            <a:avLst/>
          </a:prstGeom>
          <a:noFill/>
          <a:ln w="9525">
            <a:noFill/>
            <a:miter lim="800000"/>
            <a:headEnd/>
            <a:tailEnd/>
          </a:ln>
        </p:spPr>
        <p:txBody>
          <a:bodyPr anchor="ctr"/>
          <a:lstStyle/>
          <a:p>
            <a:pPr marL="342900" indent="-342900"/>
            <a:r>
              <a:rPr lang="es-ES" b="1" dirty="0">
                <a:solidFill>
                  <a:srgbClr val="FF0000"/>
                </a:solidFill>
                <a:latin typeface="Arial" pitchFamily="34" charset="0"/>
                <a:ea typeface="Tahoma" pitchFamily="34" charset="0"/>
                <a:cs typeface="Arial" pitchFamily="34" charset="0"/>
              </a:rPr>
              <a:t>       </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869818"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Gráfico 8">
            <a:extLst>
              <a:ext uri="{FF2B5EF4-FFF2-40B4-BE49-F238E27FC236}">
                <a16:creationId xmlns:a16="http://schemas.microsoft.com/office/drawing/2014/main" id="{00000000-0008-0000-0100-00001D000000}"/>
              </a:ext>
            </a:extLst>
          </p:cNvPr>
          <p:cNvGraphicFramePr>
            <a:graphicFrameLocks/>
          </p:cNvGraphicFramePr>
          <p:nvPr/>
        </p:nvGraphicFramePr>
        <p:xfrm>
          <a:off x="1452777" y="518353"/>
          <a:ext cx="6359583" cy="341470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Tabla 1"/>
          <p:cNvGraphicFramePr>
            <a:graphicFrameLocks noGrp="1"/>
          </p:cNvGraphicFramePr>
          <p:nvPr/>
        </p:nvGraphicFramePr>
        <p:xfrm>
          <a:off x="1403647" y="4005065"/>
          <a:ext cx="6552728" cy="2448271"/>
        </p:xfrm>
        <a:graphic>
          <a:graphicData uri="http://schemas.openxmlformats.org/drawingml/2006/table">
            <a:tbl>
              <a:tblPr>
                <a:tableStyleId>{5C22544A-7EE6-4342-B048-85BDC9FD1C3A}</a:tableStyleId>
              </a:tblPr>
              <a:tblGrid>
                <a:gridCol w="1879787">
                  <a:extLst>
                    <a:ext uri="{9D8B030D-6E8A-4147-A177-3AD203B41FA5}">
                      <a16:colId xmlns:a16="http://schemas.microsoft.com/office/drawing/2014/main" val="20000"/>
                    </a:ext>
                  </a:extLst>
                </a:gridCol>
                <a:gridCol w="841356">
                  <a:extLst>
                    <a:ext uri="{9D8B030D-6E8A-4147-A177-3AD203B41FA5}">
                      <a16:colId xmlns:a16="http://schemas.microsoft.com/office/drawing/2014/main" val="20001"/>
                    </a:ext>
                  </a:extLst>
                </a:gridCol>
                <a:gridCol w="909574">
                  <a:extLst>
                    <a:ext uri="{9D8B030D-6E8A-4147-A177-3AD203B41FA5}">
                      <a16:colId xmlns:a16="http://schemas.microsoft.com/office/drawing/2014/main" val="20002"/>
                    </a:ext>
                  </a:extLst>
                </a:gridCol>
                <a:gridCol w="1489429">
                  <a:extLst>
                    <a:ext uri="{9D8B030D-6E8A-4147-A177-3AD203B41FA5}">
                      <a16:colId xmlns:a16="http://schemas.microsoft.com/office/drawing/2014/main" val="20003"/>
                    </a:ext>
                  </a:extLst>
                </a:gridCol>
                <a:gridCol w="1432582">
                  <a:extLst>
                    <a:ext uri="{9D8B030D-6E8A-4147-A177-3AD203B41FA5}">
                      <a16:colId xmlns:a16="http://schemas.microsoft.com/office/drawing/2014/main" val="20004"/>
                    </a:ext>
                  </a:extLst>
                </a:gridCol>
              </a:tblGrid>
              <a:tr h="250036">
                <a:tc>
                  <a:txBody>
                    <a:bodyPr/>
                    <a:lstStyle/>
                    <a:p>
                      <a:pPr algn="l" fontAlgn="b"/>
                      <a:r>
                        <a:rPr lang="en-US" sz="1400" u="none" strike="noStrike" dirty="0">
                          <a:effectLst/>
                        </a:rPr>
                        <a:t> </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a:effectLst/>
                        </a:rPr>
                        <a:t>AÑO 2018</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a:effectLst/>
                        </a:rPr>
                        <a:t>AÑO 2019</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a:effectLst/>
                        </a:rPr>
                        <a:t>AÑO 2020</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ago-21</a:t>
                      </a:r>
                      <a:endParaRPr lang="en-US"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0000"/>
                  </a:ext>
                </a:extLst>
              </a:tr>
              <a:tr h="948054">
                <a:tc>
                  <a:txBody>
                    <a:bodyPr/>
                    <a:lstStyle/>
                    <a:p>
                      <a:pPr algn="ctr" fontAlgn="b"/>
                      <a:r>
                        <a:rPr lang="en-US" sz="1400" u="none" strike="noStrike" dirty="0">
                          <a:effectLst/>
                        </a:rPr>
                        <a:t>PROCESO CONCILIACIÓN Y ARBITRAJE</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364</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330</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209</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193</a:t>
                      </a:r>
                      <a:endParaRPr lang="en-US"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0001"/>
                  </a:ext>
                </a:extLst>
              </a:tr>
              <a:tr h="1250181">
                <a:tc>
                  <a:txBody>
                    <a:bodyPr/>
                    <a:lstStyle/>
                    <a:p>
                      <a:pPr algn="ctr" fontAlgn="b"/>
                      <a:r>
                        <a:rPr lang="en-US" sz="1400" u="none" strike="noStrike" dirty="0">
                          <a:effectLst/>
                        </a:rPr>
                        <a:t>NÚMERO DE SOLICITUDES DE CONCILIACIÓN E INSOLVENCIA META ANUAL 60</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70731173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65</a:t>
            </a:fld>
            <a:endParaRPr lang="es-ES" sz="1000" dirty="0">
              <a:solidFill>
                <a:schemeClr val="bg1"/>
              </a:solidFill>
            </a:endParaRPr>
          </a:p>
        </p:txBody>
      </p:sp>
      <p:sp>
        <p:nvSpPr>
          <p:cNvPr id="34819" name="2 Subtítulo"/>
          <p:cNvSpPr>
            <a:spLocks/>
          </p:cNvSpPr>
          <p:nvPr/>
        </p:nvSpPr>
        <p:spPr bwMode="auto">
          <a:xfrm>
            <a:off x="619125" y="510497"/>
            <a:ext cx="7697291" cy="5376647"/>
          </a:xfrm>
          <a:prstGeom prst="rect">
            <a:avLst/>
          </a:prstGeom>
          <a:noFill/>
          <a:ln w="9525">
            <a:noFill/>
            <a:miter lim="800000"/>
            <a:headEnd/>
            <a:tailEnd/>
          </a:ln>
        </p:spPr>
        <p:txBody>
          <a:bodyPr anchor="ctr"/>
          <a:lstStyle/>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r>
              <a:rPr lang="es-ES" sz="2400" b="1" dirty="0">
                <a:solidFill>
                  <a:srgbClr val="FF0000"/>
                </a:solidFill>
                <a:latin typeface="Arial" pitchFamily="34" charset="0"/>
                <a:ea typeface="Tahoma" pitchFamily="34" charset="0"/>
                <a:cs typeface="Arial" pitchFamily="34" charset="0"/>
              </a:rPr>
              <a:t>CONCLUSIÓN</a:t>
            </a: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sz="2400" b="1" dirty="0">
                <a:latin typeface="Arial" pitchFamily="34" charset="0"/>
                <a:ea typeface="Tahoma" pitchFamily="34" charset="0"/>
                <a:cs typeface="Arial" pitchFamily="34" charset="0"/>
              </a:rPr>
              <a:t>     Se observa que la meta de el numero de conciliaciones e insolvencia  es de 60,  sobrepasa en la tendencia de los años 2018 con 364 solicitudes de conciliaciones e insolvencia, en el 2019 con 330, en el 2020 con 209, hasta el mes de agosto de 2021 con 193 solicitudes de conciliaciones e insolvencia, gracias a la confianza y excelente servicio de parte de la entidad a las partes interesadas en este caso a los usuarios, ha sido posible consolidar estos resultados.</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5" y="44624"/>
            <a:ext cx="864617"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512942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66</a:t>
            </a:fld>
            <a:endParaRPr lang="es-ES" sz="1000" dirty="0">
              <a:solidFill>
                <a:schemeClr val="bg1"/>
              </a:solidFill>
            </a:endParaRPr>
          </a:p>
        </p:txBody>
      </p:sp>
      <p:sp>
        <p:nvSpPr>
          <p:cNvPr id="34819" name="2 Subtítulo"/>
          <p:cNvSpPr>
            <a:spLocks/>
          </p:cNvSpPr>
          <p:nvPr/>
        </p:nvSpPr>
        <p:spPr bwMode="auto">
          <a:xfrm>
            <a:off x="759619" y="356609"/>
            <a:ext cx="8786874" cy="576064"/>
          </a:xfrm>
          <a:prstGeom prst="rect">
            <a:avLst/>
          </a:prstGeom>
          <a:noFill/>
          <a:ln w="9525">
            <a:noFill/>
            <a:miter lim="800000"/>
            <a:headEnd/>
            <a:tailEnd/>
          </a:ln>
        </p:spPr>
        <p:txBody>
          <a:bodyPr anchor="ctr"/>
          <a:lstStyle/>
          <a:p>
            <a:pPr marL="342900" indent="-342900"/>
            <a:r>
              <a:rPr lang="es-ES" b="1" dirty="0">
                <a:solidFill>
                  <a:srgbClr val="FF0000"/>
                </a:solidFill>
                <a:latin typeface="Arial" pitchFamily="34" charset="0"/>
                <a:ea typeface="Tahoma" pitchFamily="34" charset="0"/>
                <a:cs typeface="Arial" pitchFamily="34" charset="0"/>
              </a:rPr>
              <a:t>       </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Gráfico 7">
            <a:extLst>
              <a:ext uri="{FF2B5EF4-FFF2-40B4-BE49-F238E27FC236}">
                <a16:creationId xmlns:a16="http://schemas.microsoft.com/office/drawing/2014/main" id="{00000000-0008-0000-0100-00001E000000}"/>
              </a:ext>
            </a:extLst>
          </p:cNvPr>
          <p:cNvGraphicFramePr>
            <a:graphicFrameLocks/>
          </p:cNvGraphicFramePr>
          <p:nvPr/>
        </p:nvGraphicFramePr>
        <p:xfrm>
          <a:off x="1763688" y="895190"/>
          <a:ext cx="5688632" cy="34089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Tabla 1"/>
          <p:cNvGraphicFramePr>
            <a:graphicFrameLocks noGrp="1"/>
          </p:cNvGraphicFramePr>
          <p:nvPr/>
        </p:nvGraphicFramePr>
        <p:xfrm>
          <a:off x="1619673" y="4570814"/>
          <a:ext cx="6120680" cy="1594490"/>
        </p:xfrm>
        <a:graphic>
          <a:graphicData uri="http://schemas.openxmlformats.org/drawingml/2006/table">
            <a:tbl>
              <a:tblPr>
                <a:tableStyleId>{5C22544A-7EE6-4342-B048-85BDC9FD1C3A}</a:tableStyleId>
              </a:tblPr>
              <a:tblGrid>
                <a:gridCol w="1849713">
                  <a:extLst>
                    <a:ext uri="{9D8B030D-6E8A-4147-A177-3AD203B41FA5}">
                      <a16:colId xmlns:a16="http://schemas.microsoft.com/office/drawing/2014/main" val="20000"/>
                    </a:ext>
                  </a:extLst>
                </a:gridCol>
                <a:gridCol w="768982">
                  <a:extLst>
                    <a:ext uri="{9D8B030D-6E8A-4147-A177-3AD203B41FA5}">
                      <a16:colId xmlns:a16="http://schemas.microsoft.com/office/drawing/2014/main" val="20001"/>
                    </a:ext>
                  </a:extLst>
                </a:gridCol>
                <a:gridCol w="831332">
                  <a:extLst>
                    <a:ext uri="{9D8B030D-6E8A-4147-A177-3AD203B41FA5}">
                      <a16:colId xmlns:a16="http://schemas.microsoft.com/office/drawing/2014/main" val="20002"/>
                    </a:ext>
                  </a:extLst>
                </a:gridCol>
                <a:gridCol w="1361305">
                  <a:extLst>
                    <a:ext uri="{9D8B030D-6E8A-4147-A177-3AD203B41FA5}">
                      <a16:colId xmlns:a16="http://schemas.microsoft.com/office/drawing/2014/main" val="20003"/>
                    </a:ext>
                  </a:extLst>
                </a:gridCol>
                <a:gridCol w="1309348">
                  <a:extLst>
                    <a:ext uri="{9D8B030D-6E8A-4147-A177-3AD203B41FA5}">
                      <a16:colId xmlns:a16="http://schemas.microsoft.com/office/drawing/2014/main" val="20004"/>
                    </a:ext>
                  </a:extLst>
                </a:gridCol>
              </a:tblGrid>
              <a:tr h="251790">
                <a:tc>
                  <a:txBody>
                    <a:bodyPr/>
                    <a:lstStyle/>
                    <a:p>
                      <a:pPr algn="l" fontAlgn="b"/>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a:effectLst/>
                        </a:rPr>
                        <a:t>AÑO 2018</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a:effectLst/>
                        </a:rPr>
                        <a:t>AÑO 2019</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a:effectLst/>
                        </a:rPr>
                        <a:t>AÑO 2020 </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ago-21</a:t>
                      </a:r>
                      <a:endParaRPr lang="en-US"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0000"/>
                  </a:ext>
                </a:extLst>
              </a:tr>
              <a:tr h="587330">
                <a:tc>
                  <a:txBody>
                    <a:bodyPr/>
                    <a:lstStyle/>
                    <a:p>
                      <a:pPr algn="ctr" fontAlgn="b"/>
                      <a:r>
                        <a:rPr lang="en-US" sz="1400" u="none" strike="noStrike" dirty="0">
                          <a:effectLst/>
                        </a:rPr>
                        <a:t>PROCESO CONCILIACIÓN Y ARBITRAJE</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21</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40</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35</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39</a:t>
                      </a:r>
                      <a:endParaRPr lang="en-US"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0001"/>
                  </a:ext>
                </a:extLst>
              </a:tr>
              <a:tr h="755370">
                <a:tc>
                  <a:txBody>
                    <a:bodyPr/>
                    <a:lstStyle/>
                    <a:p>
                      <a:pPr algn="ctr" fontAlgn="b"/>
                      <a:r>
                        <a:rPr lang="en-US" sz="1400" u="none" strike="noStrike" dirty="0">
                          <a:effectLst/>
                        </a:rPr>
                        <a:t>NÚMERO DE CONCILIACIÓNES GRATUITAS</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23836201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67</a:t>
            </a:fld>
            <a:endParaRPr lang="es-ES" sz="1000" dirty="0">
              <a:solidFill>
                <a:schemeClr val="bg1"/>
              </a:solidFill>
            </a:endParaRPr>
          </a:p>
        </p:txBody>
      </p:sp>
      <p:sp>
        <p:nvSpPr>
          <p:cNvPr id="34819" name="2 Subtítulo"/>
          <p:cNvSpPr>
            <a:spLocks/>
          </p:cNvSpPr>
          <p:nvPr/>
        </p:nvSpPr>
        <p:spPr bwMode="auto">
          <a:xfrm>
            <a:off x="759619" y="356608"/>
            <a:ext cx="7700813" cy="6024720"/>
          </a:xfrm>
          <a:prstGeom prst="rect">
            <a:avLst/>
          </a:prstGeom>
          <a:noFill/>
          <a:ln w="9525">
            <a:noFill/>
            <a:miter lim="800000"/>
            <a:headEnd/>
            <a:tailEnd/>
          </a:ln>
        </p:spPr>
        <p:txBody>
          <a:bodyPr anchor="ctr"/>
          <a:lstStyle/>
          <a:p>
            <a:pPr marL="342900" indent="-342900" algn="ctr"/>
            <a:r>
              <a:rPr lang="es-ES" b="1" dirty="0">
                <a:solidFill>
                  <a:srgbClr val="FF0000"/>
                </a:solidFill>
                <a:latin typeface="Arial" pitchFamily="34" charset="0"/>
                <a:ea typeface="Tahoma" pitchFamily="34" charset="0"/>
                <a:cs typeface="Arial" pitchFamily="34" charset="0"/>
              </a:rPr>
              <a:t>     </a:t>
            </a: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r>
              <a:rPr lang="es-ES" sz="2400" b="1" dirty="0">
                <a:solidFill>
                  <a:srgbClr val="FF0000"/>
                </a:solidFill>
                <a:latin typeface="Arial" pitchFamily="34" charset="0"/>
                <a:ea typeface="Tahoma" pitchFamily="34" charset="0"/>
                <a:cs typeface="Arial" pitchFamily="34" charset="0"/>
              </a:rPr>
              <a:t>CONCLUSIONES</a:t>
            </a: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just"/>
            <a:r>
              <a:rPr lang="es-ES" sz="2400" dirty="0">
                <a:latin typeface="Arial" pitchFamily="34" charset="0"/>
                <a:ea typeface="Tahoma" pitchFamily="34" charset="0"/>
                <a:cs typeface="Arial" pitchFamily="34" charset="0"/>
              </a:rPr>
              <a:t>    </a:t>
            </a:r>
            <a:r>
              <a:rPr lang="es-ES" sz="2400" b="1" dirty="0">
                <a:latin typeface="Arial" pitchFamily="34" charset="0"/>
                <a:ea typeface="Tahoma" pitchFamily="34" charset="0"/>
                <a:cs typeface="Arial" pitchFamily="34" charset="0"/>
              </a:rPr>
              <a:t>Se observa que el número de conciliaciones gratuitas, cumple con la meta  en el mes de agosto de 2021 que es &gt;=5% mas que el año anterior, con 39 conciliaciones, con relación al número de conciliaciones de la vigencia 2020 en el que se realizaron 35 conciliaciones, en la vigencia 2019 se realizaron 40, en el 2018 se realizaron 21.</a:t>
            </a:r>
          </a:p>
          <a:p>
            <a:pPr marL="342900" indent="-342900" algn="just"/>
            <a:endParaRPr lang="es-ES" sz="2400" b="1" dirty="0">
              <a:latin typeface="Arial" pitchFamily="34" charset="0"/>
              <a:ea typeface="Tahoma" pitchFamily="34" charset="0"/>
              <a:cs typeface="Arial" pitchFamily="34" charset="0"/>
            </a:endParaRPr>
          </a:p>
          <a:p>
            <a:pPr marL="342900" indent="-342900" algn="just"/>
            <a:r>
              <a:rPr lang="es-ES" sz="2400" b="1" dirty="0">
                <a:latin typeface="Arial" pitchFamily="34" charset="0"/>
                <a:ea typeface="Tahoma" pitchFamily="34" charset="0"/>
                <a:cs typeface="Arial" pitchFamily="34" charset="0"/>
              </a:rPr>
              <a:t>    Cabe resaltar que el realizar conciliaciones gratuitas por parte de la entidad, fomenta la responsabilidad social mediante este import</a:t>
            </a:r>
            <a:r>
              <a:rPr lang="es-ES" sz="2400" dirty="0">
                <a:latin typeface="Arial" pitchFamily="34" charset="0"/>
                <a:ea typeface="Tahoma" pitchFamily="34" charset="0"/>
                <a:cs typeface="Arial" pitchFamily="34" charset="0"/>
              </a:rPr>
              <a:t>ante </a:t>
            </a:r>
            <a:r>
              <a:rPr lang="es-ES" sz="2400" b="1" dirty="0">
                <a:latin typeface="Arial" pitchFamily="34" charset="0"/>
                <a:ea typeface="Tahoma" pitchFamily="34" charset="0"/>
                <a:cs typeface="Arial" pitchFamily="34" charset="0"/>
              </a:rPr>
              <a:t>servicio a las partes interesadas.</a:t>
            </a: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b="1" dirty="0">
                <a:solidFill>
                  <a:srgbClr val="FF0000"/>
                </a:solidFill>
                <a:latin typeface="Arial" pitchFamily="34" charset="0"/>
                <a:ea typeface="Tahoma" pitchFamily="34" charset="0"/>
                <a:cs typeface="Arial" pitchFamily="34" charset="0"/>
              </a:rPr>
              <a:t>      </a:t>
            </a: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787490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68</a:t>
            </a:fld>
            <a:endParaRPr lang="es-ES" sz="1000" dirty="0">
              <a:solidFill>
                <a:schemeClr val="bg1"/>
              </a:solidFill>
            </a:endParaRPr>
          </a:p>
        </p:txBody>
      </p:sp>
      <p:sp>
        <p:nvSpPr>
          <p:cNvPr id="7" name="CuadroTexto 6">
            <a:extLst>
              <a:ext uri="{FF2B5EF4-FFF2-40B4-BE49-F238E27FC236}">
                <a16:creationId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869818"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Gráfico 7">
            <a:extLst>
              <a:ext uri="{FF2B5EF4-FFF2-40B4-BE49-F238E27FC236}">
                <a16:creationId xmlns:a16="http://schemas.microsoft.com/office/drawing/2014/main" id="{00000000-0008-0000-0100-000004000000}"/>
              </a:ext>
            </a:extLst>
          </p:cNvPr>
          <p:cNvGraphicFramePr>
            <a:graphicFrameLocks/>
          </p:cNvGraphicFramePr>
          <p:nvPr/>
        </p:nvGraphicFramePr>
        <p:xfrm>
          <a:off x="1121086" y="216096"/>
          <a:ext cx="7051313" cy="378896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 name="Tabla 3"/>
          <p:cNvGraphicFramePr>
            <a:graphicFrameLocks noGrp="1"/>
          </p:cNvGraphicFramePr>
          <p:nvPr/>
        </p:nvGraphicFramePr>
        <p:xfrm>
          <a:off x="619125" y="4220989"/>
          <a:ext cx="3880866" cy="2560320"/>
        </p:xfrm>
        <a:graphic>
          <a:graphicData uri="http://schemas.openxmlformats.org/drawingml/2006/table">
            <a:tbl>
              <a:tblPr>
                <a:tableStyleId>{5C22544A-7EE6-4342-B048-85BDC9FD1C3A}</a:tableStyleId>
              </a:tblPr>
              <a:tblGrid>
                <a:gridCol w="1172826">
                  <a:extLst>
                    <a:ext uri="{9D8B030D-6E8A-4147-A177-3AD203B41FA5}">
                      <a16:colId xmlns:a16="http://schemas.microsoft.com/office/drawing/2014/main" val="20000"/>
                    </a:ext>
                  </a:extLst>
                </a:gridCol>
                <a:gridCol w="487579">
                  <a:extLst>
                    <a:ext uri="{9D8B030D-6E8A-4147-A177-3AD203B41FA5}">
                      <a16:colId xmlns:a16="http://schemas.microsoft.com/office/drawing/2014/main" val="20001"/>
                    </a:ext>
                  </a:extLst>
                </a:gridCol>
                <a:gridCol w="708294">
                  <a:extLst>
                    <a:ext uri="{9D8B030D-6E8A-4147-A177-3AD203B41FA5}">
                      <a16:colId xmlns:a16="http://schemas.microsoft.com/office/drawing/2014/main" val="20002"/>
                    </a:ext>
                  </a:extLst>
                </a:gridCol>
                <a:gridCol w="681965">
                  <a:extLst>
                    <a:ext uri="{9D8B030D-6E8A-4147-A177-3AD203B41FA5}">
                      <a16:colId xmlns:a16="http://schemas.microsoft.com/office/drawing/2014/main" val="20003"/>
                    </a:ext>
                  </a:extLst>
                </a:gridCol>
                <a:gridCol w="830202">
                  <a:extLst>
                    <a:ext uri="{9D8B030D-6E8A-4147-A177-3AD203B41FA5}">
                      <a16:colId xmlns:a16="http://schemas.microsoft.com/office/drawing/2014/main" val="20004"/>
                    </a:ext>
                  </a:extLst>
                </a:gridCol>
              </a:tblGrid>
              <a:tr h="408062">
                <a:tc>
                  <a:txBody>
                    <a:bodyPr/>
                    <a:lstStyle/>
                    <a:p>
                      <a:pPr algn="l" fontAlgn="b"/>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a:effectLst/>
                        </a:rPr>
                        <a:t>AÑO 2018</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2019</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2020 </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jun-21</a:t>
                      </a:r>
                      <a:endParaRPr lang="en-US"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0000"/>
                  </a:ext>
                </a:extLst>
              </a:tr>
              <a:tr h="612093">
                <a:tc>
                  <a:txBody>
                    <a:bodyPr/>
                    <a:lstStyle/>
                    <a:p>
                      <a:pPr algn="ctr" fontAlgn="b"/>
                      <a:r>
                        <a:rPr lang="en-US" sz="1400" u="none" strike="noStrike" dirty="0">
                          <a:effectLst/>
                        </a:rPr>
                        <a:t>PROCESO REGISTRO PÚBLICO</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29,5%</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175,5%</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-14,94%</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13,7%</a:t>
                      </a:r>
                      <a:endParaRPr lang="en-US"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0001"/>
                  </a:ext>
                </a:extLst>
              </a:tr>
              <a:tr h="1428217">
                <a:tc>
                  <a:txBody>
                    <a:bodyPr/>
                    <a:lstStyle/>
                    <a:p>
                      <a:pPr algn="ctr" fontAlgn="b"/>
                      <a:r>
                        <a:rPr lang="en-US" sz="1400" u="none" strike="noStrike" dirty="0">
                          <a:effectLst/>
                        </a:rPr>
                        <a:t>% MOVIMIENTO REGISTRO MERCANTIL META 5 % MAS QUE AÑO ANTERIOR</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n-US"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002"/>
                  </a:ext>
                </a:extLst>
              </a:tr>
            </a:tbl>
          </a:graphicData>
        </a:graphic>
      </p:graphicFrame>
      <p:graphicFrame>
        <p:nvGraphicFramePr>
          <p:cNvPr id="2" name="Tabla 1"/>
          <p:cNvGraphicFramePr>
            <a:graphicFrameLocks noGrp="1"/>
          </p:cNvGraphicFramePr>
          <p:nvPr/>
        </p:nvGraphicFramePr>
        <p:xfrm>
          <a:off x="4720965" y="4220988"/>
          <a:ext cx="4027498" cy="2560320"/>
        </p:xfrm>
        <a:graphic>
          <a:graphicData uri="http://schemas.openxmlformats.org/drawingml/2006/table">
            <a:tbl>
              <a:tblPr>
                <a:tableStyleId>{5C22544A-7EE6-4342-B048-85BDC9FD1C3A}</a:tableStyleId>
              </a:tblPr>
              <a:tblGrid>
                <a:gridCol w="1136913">
                  <a:extLst>
                    <a:ext uri="{9D8B030D-6E8A-4147-A177-3AD203B41FA5}">
                      <a16:colId xmlns:a16="http://schemas.microsoft.com/office/drawing/2014/main" val="20000"/>
                    </a:ext>
                  </a:extLst>
                </a:gridCol>
                <a:gridCol w="973437">
                  <a:extLst>
                    <a:ext uri="{9D8B030D-6E8A-4147-A177-3AD203B41FA5}">
                      <a16:colId xmlns:a16="http://schemas.microsoft.com/office/drawing/2014/main" val="20001"/>
                    </a:ext>
                  </a:extLst>
                </a:gridCol>
                <a:gridCol w="936282">
                  <a:extLst>
                    <a:ext uri="{9D8B030D-6E8A-4147-A177-3AD203B41FA5}">
                      <a16:colId xmlns:a16="http://schemas.microsoft.com/office/drawing/2014/main" val="20002"/>
                    </a:ext>
                  </a:extLst>
                </a:gridCol>
                <a:gridCol w="490433">
                  <a:extLst>
                    <a:ext uri="{9D8B030D-6E8A-4147-A177-3AD203B41FA5}">
                      <a16:colId xmlns:a16="http://schemas.microsoft.com/office/drawing/2014/main" val="20003"/>
                    </a:ext>
                  </a:extLst>
                </a:gridCol>
                <a:gridCol w="490433">
                  <a:extLst>
                    <a:ext uri="{9D8B030D-6E8A-4147-A177-3AD203B41FA5}">
                      <a16:colId xmlns:a16="http://schemas.microsoft.com/office/drawing/2014/main" val="20004"/>
                    </a:ext>
                  </a:extLst>
                </a:gridCol>
              </a:tblGrid>
              <a:tr h="817231">
                <a:tc>
                  <a:txBody>
                    <a:bodyPr/>
                    <a:lstStyle/>
                    <a:p>
                      <a:pPr algn="ctr" fontAlgn="b"/>
                      <a:r>
                        <a:rPr lang="en-US" sz="1400" u="none" strike="noStrike" dirty="0">
                          <a:effectLst/>
                        </a:rPr>
                        <a:t>TENDENCIAS MATRICULAS Y RENOVACIONES</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2018</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200" u="none" strike="noStrike" dirty="0">
                          <a:effectLst/>
                        </a:rPr>
                        <a:t>AÑO 2019</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AÑO 2020</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200" u="none" strike="noStrike" dirty="0">
                          <a:effectLst/>
                        </a:rPr>
                        <a:t>jun-21</a:t>
                      </a:r>
                      <a:endParaRPr lang="en-US"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000"/>
                  </a:ext>
                </a:extLst>
              </a:tr>
              <a:tr h="410914">
                <a:tc>
                  <a:txBody>
                    <a:bodyPr/>
                    <a:lstStyle/>
                    <a:p>
                      <a:pPr algn="ctr" fontAlgn="b"/>
                      <a:r>
                        <a:rPr lang="en-US" sz="1400" u="none" strike="noStrike" dirty="0">
                          <a:effectLst/>
                        </a:rPr>
                        <a:t>REGISTRO MERCANIL</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2914</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200" u="none" strike="noStrike">
                          <a:effectLst/>
                        </a:rPr>
                        <a:t>3000</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200" u="none" strike="noStrike">
                          <a:effectLst/>
                        </a:rPr>
                        <a:t>2662</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200" u="none" strike="noStrike" dirty="0">
                          <a:effectLst/>
                        </a:rPr>
                        <a:t>1483</a:t>
                      </a:r>
                      <a:endParaRPr lang="en-US"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001"/>
                  </a:ext>
                </a:extLst>
              </a:tr>
              <a:tr h="402996">
                <a:tc>
                  <a:txBody>
                    <a:bodyPr/>
                    <a:lstStyle/>
                    <a:p>
                      <a:pPr algn="ctr" fontAlgn="b"/>
                      <a:r>
                        <a:rPr lang="en-US" sz="1400" u="none" strike="noStrike">
                          <a:effectLst/>
                        </a:rPr>
                        <a:t>RENOVACIONES</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13123</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200" u="none" strike="noStrike">
                          <a:effectLst/>
                        </a:rPr>
                        <a:t>14735</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200" u="none" strike="noStrike">
                          <a:effectLst/>
                        </a:rPr>
                        <a:t>13446</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200" u="none" strike="noStrike">
                          <a:effectLst/>
                        </a:rPr>
                        <a:t>10064</a:t>
                      </a:r>
                      <a:endParaRPr lang="en-US" sz="12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002"/>
                  </a:ext>
                </a:extLst>
              </a:tr>
              <a:tr h="817231">
                <a:tc>
                  <a:txBody>
                    <a:bodyPr/>
                    <a:lstStyle/>
                    <a:p>
                      <a:pPr algn="ctr" fontAlgn="b"/>
                      <a:r>
                        <a:rPr lang="en-US" sz="1400" u="none" strike="noStrike">
                          <a:effectLst/>
                        </a:rPr>
                        <a:t>TOTAL MATRICULAS Y RENOVACIONES</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16037</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200" u="none" strike="noStrike" dirty="0">
                          <a:effectLst/>
                        </a:rPr>
                        <a:t>17735</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200" u="none" strike="noStrike">
                          <a:effectLst/>
                        </a:rPr>
                        <a:t>16108</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200" u="none" strike="noStrike" dirty="0">
                          <a:effectLst/>
                        </a:rPr>
                        <a:t>11547</a:t>
                      </a:r>
                      <a:endParaRPr lang="en-US"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48086578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69</a:t>
            </a:fld>
            <a:endParaRPr lang="es-ES" sz="1000" dirty="0">
              <a:solidFill>
                <a:schemeClr val="bg1"/>
              </a:solidFill>
            </a:endParaRPr>
          </a:p>
        </p:txBody>
      </p:sp>
      <p:sp>
        <p:nvSpPr>
          <p:cNvPr id="34819" name="2 Subtítulo"/>
          <p:cNvSpPr>
            <a:spLocks/>
          </p:cNvSpPr>
          <p:nvPr/>
        </p:nvSpPr>
        <p:spPr bwMode="auto">
          <a:xfrm>
            <a:off x="578334" y="586788"/>
            <a:ext cx="7848351" cy="5684424"/>
          </a:xfrm>
          <a:prstGeom prst="rect">
            <a:avLst/>
          </a:prstGeom>
          <a:noFill/>
          <a:ln w="9525">
            <a:noFill/>
            <a:miter lim="800000"/>
            <a:headEnd/>
            <a:tailEnd/>
          </a:ln>
        </p:spPr>
        <p:txBody>
          <a:bodyPr anchor="ctr"/>
          <a:lstStyle/>
          <a:p>
            <a:pPr marL="342900" indent="-342900"/>
            <a:r>
              <a:rPr lang="es-ES" b="1" dirty="0">
                <a:solidFill>
                  <a:srgbClr val="FF0000"/>
                </a:solidFill>
                <a:latin typeface="Arial" pitchFamily="34" charset="0"/>
                <a:ea typeface="Tahoma" pitchFamily="34" charset="0"/>
                <a:cs typeface="Arial" pitchFamily="34" charset="0"/>
              </a:rPr>
              <a:t>                                        </a:t>
            </a: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r>
              <a:rPr lang="es-ES" b="1" dirty="0">
                <a:solidFill>
                  <a:srgbClr val="FF0000"/>
                </a:solidFill>
                <a:latin typeface="Arial" pitchFamily="34" charset="0"/>
                <a:ea typeface="Tahoma" pitchFamily="34" charset="0"/>
                <a:cs typeface="Arial" pitchFamily="34" charset="0"/>
              </a:rPr>
              <a:t>                                          CONCLUSIÓN</a:t>
            </a: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lgn="just"/>
            <a:r>
              <a:rPr lang="es-ES" b="1" dirty="0"/>
              <a:t>     Se observa en la tendencia de los años 2018, 2019, 2020 y junio de 2021. En el año 2019 se sobrepasa la meta de movimiento registro mercantil de &gt;=5% mas que año anterior, con un porcentaje de 175,5% correspondiente a 17.735 matriculas y renovaciones con referencia al año 2018 que fue de 29,5% correspondiente a 16.037 matriculas y renovaciones, debido a factores como la tasa de cambio en incremento, zona estratégica por ser frontera, esto dinamiza la economia y por ende la creación de empresas y la renovación de las existentes.</a:t>
            </a:r>
          </a:p>
          <a:p>
            <a:pPr marL="342900" indent="-342900" algn="just"/>
            <a:r>
              <a:rPr lang="es-ES" b="1" dirty="0"/>
              <a:t>      En cambio en la vigencia 2020 se observa una reducción de matriculas y renovaciones con un porcentaje negativo de -14,94 correspondiente a 16.318 matriculas y renovaciones, debido a la emergencia sanitaria del covid 19. Hasta Junio de 2021 se tiene un porcentaje de 13,7% correspondiente ha 11.547 matriculas y renovaciones. Se espera que con las estrategias como tele mercadeó y una segunda cámara móvil en los meses de agosto, septiembre y octubre, se obtenga un resultado positivo en este indicador.</a:t>
            </a:r>
          </a:p>
          <a:p>
            <a:pPr marL="342900" indent="-342900" algn="just"/>
            <a:r>
              <a:rPr lang="es-ES" b="1" dirty="0"/>
              <a:t>    </a:t>
            </a:r>
          </a:p>
        </p:txBody>
      </p:sp>
      <p:sp>
        <p:nvSpPr>
          <p:cNvPr id="7" name="CuadroTexto 6">
            <a:extLst>
              <a:ext uri="{FF2B5EF4-FFF2-40B4-BE49-F238E27FC236}">
                <a16:creationId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5360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7</a:t>
            </a:fld>
            <a:endParaRPr lang="es-ES" sz="1000" dirty="0">
              <a:solidFill>
                <a:schemeClr val="bg1"/>
              </a:solidFill>
            </a:endParaRPr>
          </a:p>
        </p:txBody>
      </p:sp>
      <p:sp>
        <p:nvSpPr>
          <p:cNvPr id="78849" name="Rectangle 1"/>
          <p:cNvSpPr>
            <a:spLocks noChangeArrowheads="1"/>
          </p:cNvSpPr>
          <p:nvPr/>
        </p:nvSpPr>
        <p:spPr bwMode="auto">
          <a:xfrm>
            <a:off x="323528" y="2037041"/>
            <a:ext cx="8532440" cy="29238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marR="0" lvl="0" indent="-228600" algn="ctr" defTabSz="914400" rtl="0" eaLnBrk="1" fontAlgn="base" latinLnBrk="0" hangingPunct="1">
              <a:lnSpc>
                <a:spcPct val="100000"/>
              </a:lnSpc>
              <a:spcBef>
                <a:spcPct val="0"/>
              </a:spcBef>
              <a:spcAft>
                <a:spcPct val="0"/>
              </a:spcAft>
              <a:buClrTx/>
              <a:buSzTx/>
              <a:tabLst/>
            </a:pPr>
            <a:r>
              <a:rPr kumimoji="0" lang="es-CO" sz="2800" b="1" i="0" u="none" strike="noStrike" cap="none" normalizeH="0" baseline="0" dirty="0">
                <a:ln>
                  <a:noFill/>
                </a:ln>
                <a:solidFill>
                  <a:srgbClr val="FF0000"/>
                </a:solidFill>
                <a:effectLst/>
                <a:latin typeface="Arial" pitchFamily="34" charset="0"/>
                <a:ea typeface="Rockwell"/>
                <a:cs typeface="Arial" pitchFamily="34" charset="0"/>
              </a:rPr>
              <a:t>    OBJETIVOS DE LA CALIDAD</a:t>
            </a:r>
          </a:p>
          <a:p>
            <a:pPr marL="228600" marR="0" lvl="0" indent="-228600" algn="ctr" defTabSz="914400" rtl="0" eaLnBrk="1" fontAlgn="base" latinLnBrk="0" hangingPunct="1">
              <a:lnSpc>
                <a:spcPct val="100000"/>
              </a:lnSpc>
              <a:spcBef>
                <a:spcPct val="0"/>
              </a:spcBef>
              <a:spcAft>
                <a:spcPct val="0"/>
              </a:spcAft>
              <a:buClrTx/>
              <a:buSzTx/>
              <a:tabLst/>
            </a:pPr>
            <a:endParaRPr kumimoji="0" lang="es-CO" sz="2000" b="1" i="0" u="none" strike="noStrike" cap="none" normalizeH="0" baseline="0" dirty="0">
              <a:ln>
                <a:noFill/>
              </a:ln>
              <a:solidFill>
                <a:srgbClr val="FF0000"/>
              </a:solidFill>
              <a:effectLst/>
              <a:latin typeface="Arial" pitchFamily="34" charset="0"/>
              <a:ea typeface="Rockwell"/>
              <a:cs typeface="Arial" pitchFamily="34" charset="0"/>
            </a:endParaRP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endParaRPr lang="es-CO" sz="1200" b="1" dirty="0">
              <a:latin typeface="Arial" pitchFamily="34" charset="0"/>
              <a:ea typeface="Rockwell"/>
              <a:cs typeface="Arial" pitchFamily="34" charset="0"/>
            </a:endParaRPr>
          </a:p>
          <a:p>
            <a:pPr lvl="0"/>
            <a:r>
              <a:rPr lang="es-CO" b="1" dirty="0"/>
              <a:t>1. Mantener talento humano competente</a:t>
            </a:r>
            <a:endParaRPr lang="es-CO" sz="1600" b="1" dirty="0"/>
          </a:p>
          <a:p>
            <a:pPr lvl="0"/>
            <a:r>
              <a:rPr lang="es-CO" b="1" dirty="0"/>
              <a:t>2. Mejorar continuamente nuestros procesos y mantener la eficacia del sistema de gestión de calidad.</a:t>
            </a:r>
            <a:endParaRPr lang="es-CO" sz="1600" b="1" dirty="0"/>
          </a:p>
          <a:p>
            <a:pPr lvl="0"/>
            <a:r>
              <a:rPr lang="es-CO" b="1" dirty="0"/>
              <a:t>3.Liderar un crecimiento constante.</a:t>
            </a:r>
            <a:endParaRPr lang="es-CO" sz="1600" b="1" dirty="0"/>
          </a:p>
          <a:p>
            <a:pPr lvl="0"/>
            <a:r>
              <a:rPr lang="es-CO" b="1" dirty="0"/>
              <a:t>4.Mantener una alta calificación en cuanto a satisfacción de nuestros clientes.</a:t>
            </a:r>
            <a:endParaRPr lang="es-CO" sz="1600" b="1" dirty="0"/>
          </a:p>
          <a:p>
            <a:pPr marL="0" marR="0" lvl="0" indent="0" algn="just" defTabSz="914400" rtl="0" eaLnBrk="0" fontAlgn="base" latinLnBrk="0" hangingPunct="0">
              <a:lnSpc>
                <a:spcPct val="100000"/>
              </a:lnSpc>
              <a:spcBef>
                <a:spcPct val="0"/>
              </a:spcBef>
              <a:spcAft>
                <a:spcPct val="0"/>
              </a:spcAft>
              <a:buClrTx/>
              <a:buSzTx/>
              <a:buFontTx/>
              <a:buNone/>
              <a:tabLst/>
            </a:pPr>
            <a:endParaRPr kumimoji="0" lang="es-ES" sz="1600" b="1" i="0" u="none" strike="noStrike" cap="none" normalizeH="0" baseline="0" dirty="0">
              <a:ln>
                <a:noFill/>
              </a:ln>
              <a:solidFill>
                <a:schemeClr val="tx1"/>
              </a:solidFill>
              <a:effectLst/>
              <a:latin typeface="Arial" pitchFamily="34" charset="0"/>
              <a:cs typeface="Arial" pitchFamily="34" charset="0"/>
            </a:endParaRPr>
          </a:p>
        </p:txBody>
      </p:sp>
      <p:pic>
        <p:nvPicPr>
          <p:cNvPr id="6" name="Picture 49">
            <a:extLst>
              <a:ext uri="{FF2B5EF4-FFF2-40B4-BE49-F238E27FC236}">
                <a16:creationId xmlns:a16="http://schemas.microsoft.com/office/drawing/2014/main" id="{E8BA6598-757A-D949-A83B-02F19677FA9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70</a:t>
            </a:fld>
            <a:endParaRPr lang="es-ES" sz="1000" dirty="0">
              <a:solidFill>
                <a:schemeClr val="bg1"/>
              </a:solidFill>
            </a:endParaRPr>
          </a:p>
        </p:txBody>
      </p:sp>
      <p:sp>
        <p:nvSpPr>
          <p:cNvPr id="34819" name="2 Subtítulo"/>
          <p:cNvSpPr>
            <a:spLocks/>
          </p:cNvSpPr>
          <p:nvPr/>
        </p:nvSpPr>
        <p:spPr bwMode="auto">
          <a:xfrm>
            <a:off x="760806" y="404664"/>
            <a:ext cx="8786874" cy="576064"/>
          </a:xfrm>
          <a:prstGeom prst="rect">
            <a:avLst/>
          </a:prstGeom>
          <a:noFill/>
          <a:ln w="9525">
            <a:noFill/>
            <a:miter lim="800000"/>
            <a:headEnd/>
            <a:tailEnd/>
          </a:ln>
        </p:spPr>
        <p:txBody>
          <a:bodyPr anchor="ctr"/>
          <a:lstStyle/>
          <a:p>
            <a:pPr marL="342900" indent="-342900"/>
            <a:r>
              <a:rPr lang="es-ES" b="1" dirty="0">
                <a:solidFill>
                  <a:srgbClr val="FF0000"/>
                </a:solidFill>
                <a:latin typeface="Arial" pitchFamily="34" charset="0"/>
                <a:ea typeface="Tahoma" pitchFamily="34" charset="0"/>
                <a:cs typeface="Arial" pitchFamily="34" charset="0"/>
              </a:rPr>
              <a:t>       </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 name="Gráfico 9">
            <a:extLst>
              <a:ext uri="{FF2B5EF4-FFF2-40B4-BE49-F238E27FC236}">
                <a16:creationId xmlns:a16="http://schemas.microsoft.com/office/drawing/2014/main" id="{00000000-0008-0000-0100-000005000000}"/>
              </a:ext>
            </a:extLst>
          </p:cNvPr>
          <p:cNvGraphicFramePr>
            <a:graphicFrameLocks/>
          </p:cNvGraphicFramePr>
          <p:nvPr/>
        </p:nvGraphicFramePr>
        <p:xfrm>
          <a:off x="1331640" y="139968"/>
          <a:ext cx="6408712" cy="434583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Tabla 2">
            <a:extLst>
              <a:ext uri="{FF2B5EF4-FFF2-40B4-BE49-F238E27FC236}">
                <a16:creationId xmlns:a16="http://schemas.microsoft.com/office/drawing/2014/main" id="{43BB9D47-A04C-4353-9F16-EAF800A787AD}"/>
              </a:ext>
            </a:extLst>
          </p:cNvPr>
          <p:cNvGraphicFramePr>
            <a:graphicFrameLocks noGrp="1"/>
          </p:cNvGraphicFramePr>
          <p:nvPr/>
        </p:nvGraphicFramePr>
        <p:xfrm>
          <a:off x="251520" y="4534280"/>
          <a:ext cx="4104458" cy="2133600"/>
        </p:xfrm>
        <a:graphic>
          <a:graphicData uri="http://schemas.openxmlformats.org/drawingml/2006/table">
            <a:tbl>
              <a:tblPr>
                <a:tableStyleId>{5C22544A-7EE6-4342-B048-85BDC9FD1C3A}</a:tableStyleId>
              </a:tblPr>
              <a:tblGrid>
                <a:gridCol w="1240396">
                  <a:extLst>
                    <a:ext uri="{9D8B030D-6E8A-4147-A177-3AD203B41FA5}">
                      <a16:colId xmlns:a16="http://schemas.microsoft.com/office/drawing/2014/main" val="3322829163"/>
                    </a:ext>
                  </a:extLst>
                </a:gridCol>
                <a:gridCol w="703820">
                  <a:extLst>
                    <a:ext uri="{9D8B030D-6E8A-4147-A177-3AD203B41FA5}">
                      <a16:colId xmlns:a16="http://schemas.microsoft.com/office/drawing/2014/main" val="473837424"/>
                    </a:ext>
                  </a:extLst>
                </a:gridCol>
                <a:gridCol w="576064">
                  <a:extLst>
                    <a:ext uri="{9D8B030D-6E8A-4147-A177-3AD203B41FA5}">
                      <a16:colId xmlns:a16="http://schemas.microsoft.com/office/drawing/2014/main" val="2388578850"/>
                    </a:ext>
                  </a:extLst>
                </a:gridCol>
                <a:gridCol w="706145">
                  <a:extLst>
                    <a:ext uri="{9D8B030D-6E8A-4147-A177-3AD203B41FA5}">
                      <a16:colId xmlns:a16="http://schemas.microsoft.com/office/drawing/2014/main" val="3136363210"/>
                    </a:ext>
                  </a:extLst>
                </a:gridCol>
                <a:gridCol w="878033">
                  <a:extLst>
                    <a:ext uri="{9D8B030D-6E8A-4147-A177-3AD203B41FA5}">
                      <a16:colId xmlns:a16="http://schemas.microsoft.com/office/drawing/2014/main" val="4089590987"/>
                    </a:ext>
                  </a:extLst>
                </a:gridCol>
              </a:tblGrid>
              <a:tr h="412603">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a:effectLst/>
                        </a:rPr>
                        <a:t>AÑO 2018</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2019</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2020 </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jun-21</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286786982"/>
                  </a:ext>
                </a:extLst>
              </a:tr>
              <a:tr h="618905">
                <a:tc>
                  <a:txBody>
                    <a:bodyPr/>
                    <a:lstStyle/>
                    <a:p>
                      <a:pPr algn="ctr" fontAlgn="b"/>
                      <a:r>
                        <a:rPr lang="es-CO" sz="1400" u="none" strike="noStrike">
                          <a:effectLst/>
                        </a:rPr>
                        <a:t>PROCESO REGISTRO PÚBLICO</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79,75%</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154,1%</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-52,15%</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40,66%</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752011423"/>
                  </a:ext>
                </a:extLst>
              </a:tr>
              <a:tr h="1031508">
                <a:tc>
                  <a:txBody>
                    <a:bodyPr/>
                    <a:lstStyle/>
                    <a:p>
                      <a:pPr algn="ctr" fontAlgn="b"/>
                      <a:r>
                        <a:rPr lang="es-ES" sz="1400" u="none" strike="noStrike">
                          <a:effectLst/>
                        </a:rPr>
                        <a:t>% MOVIMIENTO REGISTRO ESAL META 5% MAS QUE EL AÑO ANTERIOR</a:t>
                      </a:r>
                      <a:endParaRPr lang="es-ES"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s-CO"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962930794"/>
                  </a:ext>
                </a:extLst>
              </a:tr>
            </a:tbl>
          </a:graphicData>
        </a:graphic>
      </p:graphicFrame>
      <p:graphicFrame>
        <p:nvGraphicFramePr>
          <p:cNvPr id="5" name="Tabla 4">
            <a:extLst>
              <a:ext uri="{FF2B5EF4-FFF2-40B4-BE49-F238E27FC236}">
                <a16:creationId xmlns:a16="http://schemas.microsoft.com/office/drawing/2014/main" id="{4E2E1F42-CB06-4C86-84F2-CCFA431A7647}"/>
              </a:ext>
            </a:extLst>
          </p:cNvPr>
          <p:cNvGraphicFramePr>
            <a:graphicFrameLocks noGrp="1"/>
          </p:cNvGraphicFramePr>
          <p:nvPr/>
        </p:nvGraphicFramePr>
        <p:xfrm>
          <a:off x="4788024" y="4485802"/>
          <a:ext cx="4225282" cy="2182079"/>
        </p:xfrm>
        <a:graphic>
          <a:graphicData uri="http://schemas.openxmlformats.org/drawingml/2006/table">
            <a:tbl>
              <a:tblPr>
                <a:tableStyleId>{5C22544A-7EE6-4342-B048-85BDC9FD1C3A}</a:tableStyleId>
              </a:tblPr>
              <a:tblGrid>
                <a:gridCol w="1622625">
                  <a:extLst>
                    <a:ext uri="{9D8B030D-6E8A-4147-A177-3AD203B41FA5}">
                      <a16:colId xmlns:a16="http://schemas.microsoft.com/office/drawing/2014/main" val="2775713774"/>
                    </a:ext>
                  </a:extLst>
                </a:gridCol>
                <a:gridCol w="609623">
                  <a:extLst>
                    <a:ext uri="{9D8B030D-6E8A-4147-A177-3AD203B41FA5}">
                      <a16:colId xmlns:a16="http://schemas.microsoft.com/office/drawing/2014/main" val="3121805307"/>
                    </a:ext>
                  </a:extLst>
                </a:gridCol>
                <a:gridCol w="753058">
                  <a:extLst>
                    <a:ext uri="{9D8B030D-6E8A-4147-A177-3AD203B41FA5}">
                      <a16:colId xmlns:a16="http://schemas.microsoft.com/office/drawing/2014/main" val="217390177"/>
                    </a:ext>
                  </a:extLst>
                </a:gridCol>
                <a:gridCol w="687102">
                  <a:extLst>
                    <a:ext uri="{9D8B030D-6E8A-4147-A177-3AD203B41FA5}">
                      <a16:colId xmlns:a16="http://schemas.microsoft.com/office/drawing/2014/main" val="1662340448"/>
                    </a:ext>
                  </a:extLst>
                </a:gridCol>
                <a:gridCol w="552874">
                  <a:extLst>
                    <a:ext uri="{9D8B030D-6E8A-4147-A177-3AD203B41FA5}">
                      <a16:colId xmlns:a16="http://schemas.microsoft.com/office/drawing/2014/main" val="3070846045"/>
                    </a:ext>
                  </a:extLst>
                </a:gridCol>
              </a:tblGrid>
              <a:tr h="872831">
                <a:tc>
                  <a:txBody>
                    <a:bodyPr/>
                    <a:lstStyle/>
                    <a:p>
                      <a:pPr algn="ctr" fontAlgn="b"/>
                      <a:r>
                        <a:rPr lang="es-CO" sz="1300" u="none" strike="noStrike">
                          <a:effectLst/>
                        </a:rPr>
                        <a:t>TENDENCIAS EPSAL</a:t>
                      </a:r>
                      <a:endParaRPr lang="es-CO" sz="13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300" u="none" strike="noStrike">
                          <a:effectLst/>
                        </a:rPr>
                        <a:t>AÑO 2018</a:t>
                      </a:r>
                      <a:endParaRPr lang="es-CO" sz="13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500" u="none" strike="noStrike">
                          <a:effectLst/>
                        </a:rPr>
                        <a:t>AÑO 2019</a:t>
                      </a:r>
                      <a:endParaRPr lang="es-CO" sz="15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s-CO" sz="1500" u="none" strike="noStrike">
                          <a:effectLst/>
                        </a:rPr>
                        <a:t>AÑO 2020</a:t>
                      </a:r>
                      <a:endParaRPr lang="es-CO" sz="15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500" u="none" strike="noStrike">
                          <a:effectLst/>
                        </a:rPr>
                        <a:t>jun-21</a:t>
                      </a:r>
                      <a:endParaRPr lang="es-CO" sz="15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077030750"/>
                  </a:ext>
                </a:extLst>
              </a:tr>
              <a:tr h="436416">
                <a:tc>
                  <a:txBody>
                    <a:bodyPr/>
                    <a:lstStyle/>
                    <a:p>
                      <a:pPr algn="ctr" fontAlgn="b"/>
                      <a:r>
                        <a:rPr lang="es-CO" sz="1300" u="none" strike="noStrike">
                          <a:effectLst/>
                        </a:rPr>
                        <a:t>CONSTITUCIONES</a:t>
                      </a:r>
                      <a:endParaRPr lang="es-CO" sz="13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500" u="none" strike="noStrike">
                          <a:effectLst/>
                        </a:rPr>
                        <a:t>66</a:t>
                      </a:r>
                      <a:endParaRPr lang="es-CO" sz="15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500" u="none" strike="noStrike" dirty="0">
                          <a:effectLst/>
                        </a:rPr>
                        <a:t>106</a:t>
                      </a:r>
                      <a:endParaRPr lang="es-CO" sz="15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500" u="none" strike="noStrike">
                          <a:effectLst/>
                        </a:rPr>
                        <a:t>49</a:t>
                      </a:r>
                      <a:endParaRPr lang="es-CO" sz="15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500" u="none" strike="noStrike">
                          <a:effectLst/>
                        </a:rPr>
                        <a:t>29</a:t>
                      </a:r>
                      <a:endParaRPr lang="es-CO" sz="15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736762205"/>
                  </a:ext>
                </a:extLst>
              </a:tr>
              <a:tr h="436416">
                <a:tc>
                  <a:txBody>
                    <a:bodyPr/>
                    <a:lstStyle/>
                    <a:p>
                      <a:pPr algn="ctr" fontAlgn="b"/>
                      <a:r>
                        <a:rPr lang="es-CO" sz="1300" u="none" strike="noStrike">
                          <a:effectLst/>
                        </a:rPr>
                        <a:t>RENOVACIONES</a:t>
                      </a:r>
                      <a:endParaRPr lang="es-CO" sz="13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500" u="none" strike="noStrike">
                          <a:effectLst/>
                        </a:rPr>
                        <a:t>936</a:t>
                      </a:r>
                      <a:endParaRPr lang="es-CO" sz="15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500" u="none" strike="noStrike">
                          <a:effectLst/>
                        </a:rPr>
                        <a:t>907</a:t>
                      </a:r>
                      <a:endParaRPr lang="es-CO" sz="15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500" u="none" strike="noStrike">
                          <a:effectLst/>
                        </a:rPr>
                        <a:t>759</a:t>
                      </a:r>
                      <a:endParaRPr lang="es-CO" sz="15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500" u="none" strike="noStrike">
                          <a:effectLst/>
                        </a:rPr>
                        <a:t>669</a:t>
                      </a:r>
                      <a:endParaRPr lang="es-CO" sz="15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534027453"/>
                  </a:ext>
                </a:extLst>
              </a:tr>
              <a:tr h="436416">
                <a:tc>
                  <a:txBody>
                    <a:bodyPr/>
                    <a:lstStyle/>
                    <a:p>
                      <a:pPr algn="ctr" fontAlgn="b"/>
                      <a:r>
                        <a:rPr lang="es-CO" sz="1300" u="none" strike="noStrike">
                          <a:effectLst/>
                        </a:rPr>
                        <a:t>TOTAL EPSAL</a:t>
                      </a:r>
                      <a:endParaRPr lang="es-CO" sz="13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500" u="none" strike="noStrike">
                          <a:effectLst/>
                        </a:rPr>
                        <a:t>1002</a:t>
                      </a:r>
                      <a:endParaRPr lang="es-CO" sz="15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500" u="none" strike="noStrike">
                          <a:effectLst/>
                        </a:rPr>
                        <a:t>1013</a:t>
                      </a:r>
                      <a:endParaRPr lang="es-CO" sz="15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500" u="none" strike="noStrike">
                          <a:effectLst/>
                        </a:rPr>
                        <a:t>808</a:t>
                      </a:r>
                      <a:endParaRPr lang="es-CO" sz="15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500" u="none" strike="noStrike" dirty="0">
                          <a:effectLst/>
                        </a:rPr>
                        <a:t>698</a:t>
                      </a:r>
                      <a:endParaRPr lang="es-CO" sz="15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984924799"/>
                  </a:ext>
                </a:extLst>
              </a:tr>
            </a:tbl>
          </a:graphicData>
        </a:graphic>
      </p:graphicFrame>
    </p:spTree>
    <p:extLst>
      <p:ext uri="{BB962C8B-B14F-4D97-AF65-F5344CB8AC3E}">
        <p14:creationId xmlns:p14="http://schemas.microsoft.com/office/powerpoint/2010/main" val="305788846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71</a:t>
            </a:fld>
            <a:endParaRPr lang="es-ES" sz="1000" dirty="0">
              <a:solidFill>
                <a:schemeClr val="bg1"/>
              </a:solidFill>
            </a:endParaRPr>
          </a:p>
        </p:txBody>
      </p:sp>
      <p:sp>
        <p:nvSpPr>
          <p:cNvPr id="34819" name="2 Subtítulo"/>
          <p:cNvSpPr>
            <a:spLocks/>
          </p:cNvSpPr>
          <p:nvPr/>
        </p:nvSpPr>
        <p:spPr bwMode="auto">
          <a:xfrm>
            <a:off x="900112" y="692696"/>
            <a:ext cx="7848351" cy="5684424"/>
          </a:xfrm>
          <a:prstGeom prst="rect">
            <a:avLst/>
          </a:prstGeom>
          <a:noFill/>
          <a:ln w="9525">
            <a:noFill/>
            <a:miter lim="800000"/>
            <a:headEnd/>
            <a:tailEnd/>
          </a:ln>
        </p:spPr>
        <p:txBody>
          <a:bodyPr anchor="ctr"/>
          <a:lstStyle/>
          <a:p>
            <a:pPr marL="342900" indent="-342900"/>
            <a:r>
              <a:rPr lang="es-ES" b="1" dirty="0">
                <a:solidFill>
                  <a:srgbClr val="FF0000"/>
                </a:solidFill>
                <a:latin typeface="Arial" pitchFamily="34" charset="0"/>
                <a:ea typeface="Tahoma" pitchFamily="34" charset="0"/>
                <a:cs typeface="Arial" pitchFamily="34" charset="0"/>
              </a:rPr>
              <a:t>                                        </a:t>
            </a: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r>
              <a:rPr lang="es-ES" b="1" dirty="0">
                <a:solidFill>
                  <a:srgbClr val="FF0000"/>
                </a:solidFill>
                <a:latin typeface="Arial" pitchFamily="34" charset="0"/>
                <a:ea typeface="Tahoma" pitchFamily="34" charset="0"/>
                <a:cs typeface="Arial" pitchFamily="34" charset="0"/>
              </a:rPr>
              <a:t>                                          CONCLUSIÓN</a:t>
            </a: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lgn="just"/>
            <a:r>
              <a:rPr lang="es-ES" b="1" dirty="0"/>
              <a:t>     Se observa en la tendencia de los años 2018, 2019, 2020 y hasta el mes de junio de 2021, en el año 2019 se sobrepasa la meta de movimiento registro ESAL de &gt;=5% mas que año anterior, con un porcentaje de 154,1% correspondiente a 1.013 constituciones y renovaciones con referencia al año 2018 que fue de 79,75% correspondiente a 1002  constituciones y renovaciones debido a factores como la tasa de cambio en incremento, zona estratégica por ser frontera, esto dinamiza la economia y por ende la creación de empresas y la renovación de las existentes.</a:t>
            </a:r>
          </a:p>
          <a:p>
            <a:pPr marL="342900" indent="-342900" algn="just"/>
            <a:r>
              <a:rPr lang="es-ES" b="1" dirty="0"/>
              <a:t>      En cambio en la vigencia 2020 se observa una reducción de matriculas y renovaciones con un porcentaje negativo de -52,15 correspondiente a 808 constituciones y renovaciones, debido a la emergencia sanitaria del </a:t>
            </a:r>
            <a:r>
              <a:rPr lang="es-ES" b="1" dirty="0" err="1"/>
              <a:t>covid</a:t>
            </a:r>
            <a:r>
              <a:rPr lang="es-ES" b="1" dirty="0"/>
              <a:t> 19 y hasta junio de 2021 fue de  40,66% correspondiente a 698 constituciones y renovaciones Se espera que al realizar estrategias como tele mercadeó, al finalizar el año 2021 se logre tener un resultado positivo en este indicador. </a:t>
            </a:r>
          </a:p>
          <a:p>
            <a:pPr marL="342900" indent="-342900" algn="just"/>
            <a:r>
              <a:rPr lang="es-ES" b="1" dirty="0"/>
              <a:t>    </a:t>
            </a:r>
          </a:p>
        </p:txBody>
      </p:sp>
      <p:sp>
        <p:nvSpPr>
          <p:cNvPr id="7" name="CuadroTexto 6">
            <a:extLst>
              <a:ext uri="{FF2B5EF4-FFF2-40B4-BE49-F238E27FC236}">
                <a16:creationId xmlns:a16="http://schemas.microsoft.com/office/drawing/2014/main" id="{11308F0C-4248-4B46-A67F-E89A2FB697A8}"/>
              </a:ext>
            </a:extLst>
          </p:cNvPr>
          <p:cNvSpPr txBox="1"/>
          <p:nvPr/>
        </p:nvSpPr>
        <p:spPr>
          <a:xfrm>
            <a:off x="611560"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68710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72</a:t>
            </a:fld>
            <a:endParaRPr lang="es-ES" sz="1000" dirty="0">
              <a:solidFill>
                <a:schemeClr val="bg1"/>
              </a:solidFill>
            </a:endParaRPr>
          </a:p>
        </p:txBody>
      </p:sp>
      <p:sp>
        <p:nvSpPr>
          <p:cNvPr id="34819" name="2 Subtítulo"/>
          <p:cNvSpPr>
            <a:spLocks/>
          </p:cNvSpPr>
          <p:nvPr/>
        </p:nvSpPr>
        <p:spPr bwMode="auto">
          <a:xfrm>
            <a:off x="759619" y="356609"/>
            <a:ext cx="8786874" cy="576064"/>
          </a:xfrm>
          <a:prstGeom prst="rect">
            <a:avLst/>
          </a:prstGeom>
          <a:noFill/>
          <a:ln w="9525">
            <a:noFill/>
            <a:miter lim="800000"/>
            <a:headEnd/>
            <a:tailEnd/>
          </a:ln>
        </p:spPr>
        <p:txBody>
          <a:bodyPr anchor="ctr"/>
          <a:lstStyle/>
          <a:p>
            <a:pPr marL="342900" indent="-342900"/>
            <a:r>
              <a:rPr lang="es-ES" b="1" dirty="0">
                <a:solidFill>
                  <a:srgbClr val="FF0000"/>
                </a:solidFill>
                <a:latin typeface="Arial" pitchFamily="34" charset="0"/>
                <a:ea typeface="Tahoma" pitchFamily="34" charset="0"/>
                <a:cs typeface="Arial" pitchFamily="34" charset="0"/>
              </a:rPr>
              <a:t>       </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5" y="44623"/>
            <a:ext cx="864617" cy="772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3" name="Gráfico 12">
            <a:extLst>
              <a:ext uri="{FF2B5EF4-FFF2-40B4-BE49-F238E27FC236}">
                <a16:creationId xmlns:a16="http://schemas.microsoft.com/office/drawing/2014/main" id="{00000000-0008-0000-0100-000009000000}"/>
              </a:ext>
            </a:extLst>
          </p:cNvPr>
          <p:cNvGraphicFramePr>
            <a:graphicFrameLocks/>
          </p:cNvGraphicFramePr>
          <p:nvPr/>
        </p:nvGraphicFramePr>
        <p:xfrm>
          <a:off x="1547664" y="260649"/>
          <a:ext cx="6336704" cy="346700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Tabla 1">
            <a:extLst>
              <a:ext uri="{FF2B5EF4-FFF2-40B4-BE49-F238E27FC236}">
                <a16:creationId xmlns:a16="http://schemas.microsoft.com/office/drawing/2014/main" id="{E014D94C-E5BB-4C2F-B094-E0A672449C45}"/>
              </a:ext>
            </a:extLst>
          </p:cNvPr>
          <p:cNvGraphicFramePr>
            <a:graphicFrameLocks noGrp="1"/>
          </p:cNvGraphicFramePr>
          <p:nvPr/>
        </p:nvGraphicFramePr>
        <p:xfrm>
          <a:off x="398152" y="3955607"/>
          <a:ext cx="4173848" cy="2545783"/>
        </p:xfrm>
        <a:graphic>
          <a:graphicData uri="http://schemas.openxmlformats.org/drawingml/2006/table">
            <a:tbl>
              <a:tblPr>
                <a:tableStyleId>{5C22544A-7EE6-4342-B048-85BDC9FD1C3A}</a:tableStyleId>
              </a:tblPr>
              <a:tblGrid>
                <a:gridCol w="1406428">
                  <a:extLst>
                    <a:ext uri="{9D8B030D-6E8A-4147-A177-3AD203B41FA5}">
                      <a16:colId xmlns:a16="http://schemas.microsoft.com/office/drawing/2014/main" val="1234587143"/>
                    </a:ext>
                  </a:extLst>
                </a:gridCol>
                <a:gridCol w="442470">
                  <a:extLst>
                    <a:ext uri="{9D8B030D-6E8A-4147-A177-3AD203B41FA5}">
                      <a16:colId xmlns:a16="http://schemas.microsoft.com/office/drawing/2014/main" val="3646653343"/>
                    </a:ext>
                  </a:extLst>
                </a:gridCol>
                <a:gridCol w="640003">
                  <a:extLst>
                    <a:ext uri="{9D8B030D-6E8A-4147-A177-3AD203B41FA5}">
                      <a16:colId xmlns:a16="http://schemas.microsoft.com/office/drawing/2014/main" val="3786173290"/>
                    </a:ext>
                  </a:extLst>
                </a:gridCol>
                <a:gridCol w="823707">
                  <a:extLst>
                    <a:ext uri="{9D8B030D-6E8A-4147-A177-3AD203B41FA5}">
                      <a16:colId xmlns:a16="http://schemas.microsoft.com/office/drawing/2014/main" val="2785694032"/>
                    </a:ext>
                  </a:extLst>
                </a:gridCol>
                <a:gridCol w="861240">
                  <a:extLst>
                    <a:ext uri="{9D8B030D-6E8A-4147-A177-3AD203B41FA5}">
                      <a16:colId xmlns:a16="http://schemas.microsoft.com/office/drawing/2014/main" val="1937872826"/>
                    </a:ext>
                  </a:extLst>
                </a:gridCol>
              </a:tblGrid>
              <a:tr h="587697">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a:effectLst/>
                        </a:rPr>
                        <a:t>AÑO 2018</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2019</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2020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ago-21</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698216205"/>
                  </a:ext>
                </a:extLst>
              </a:tr>
              <a:tr h="629675">
                <a:tc>
                  <a:txBody>
                    <a:bodyPr/>
                    <a:lstStyle/>
                    <a:p>
                      <a:pPr algn="ctr" fontAlgn="b"/>
                      <a:r>
                        <a:rPr lang="es-CO" sz="1400" u="none" strike="noStrike">
                          <a:effectLst/>
                        </a:rPr>
                        <a:t>PROCESO REGISTRO PÚBLICO</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5%</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11,66%</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18,91%</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4,55%</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018247586"/>
                  </a:ext>
                </a:extLst>
              </a:tr>
              <a:tr h="1013574">
                <a:tc>
                  <a:txBody>
                    <a:bodyPr/>
                    <a:lstStyle/>
                    <a:p>
                      <a:pPr algn="ctr" fontAlgn="b"/>
                      <a:r>
                        <a:rPr lang="es-CO" sz="1400" u="none" strike="noStrike">
                          <a:effectLst/>
                        </a:rPr>
                        <a:t>% CÁMARA MOVIL-META 5 % MAS QUE AÑO ANTERIOR</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2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634321944"/>
                  </a:ext>
                </a:extLst>
              </a:tr>
              <a:tr h="314837">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s-CO"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987043914"/>
                  </a:ext>
                </a:extLst>
              </a:tr>
            </a:tbl>
          </a:graphicData>
        </a:graphic>
      </p:graphicFrame>
      <p:graphicFrame>
        <p:nvGraphicFramePr>
          <p:cNvPr id="4" name="Tabla 3">
            <a:extLst>
              <a:ext uri="{FF2B5EF4-FFF2-40B4-BE49-F238E27FC236}">
                <a16:creationId xmlns:a16="http://schemas.microsoft.com/office/drawing/2014/main" id="{31E6FF7A-95F6-4A65-A745-D934CF076E96}"/>
              </a:ext>
            </a:extLst>
          </p:cNvPr>
          <p:cNvGraphicFramePr>
            <a:graphicFrameLocks noGrp="1"/>
          </p:cNvGraphicFramePr>
          <p:nvPr/>
        </p:nvGraphicFramePr>
        <p:xfrm>
          <a:off x="4942042" y="3955607"/>
          <a:ext cx="3803804" cy="2545783"/>
        </p:xfrm>
        <a:graphic>
          <a:graphicData uri="http://schemas.openxmlformats.org/drawingml/2006/table">
            <a:tbl>
              <a:tblPr>
                <a:tableStyleId>{5C22544A-7EE6-4342-B048-85BDC9FD1C3A}</a:tableStyleId>
              </a:tblPr>
              <a:tblGrid>
                <a:gridCol w="1450920">
                  <a:extLst>
                    <a:ext uri="{9D8B030D-6E8A-4147-A177-3AD203B41FA5}">
                      <a16:colId xmlns:a16="http://schemas.microsoft.com/office/drawing/2014/main" val="3771358742"/>
                    </a:ext>
                  </a:extLst>
                </a:gridCol>
                <a:gridCol w="503856">
                  <a:extLst>
                    <a:ext uri="{9D8B030D-6E8A-4147-A177-3AD203B41FA5}">
                      <a16:colId xmlns:a16="http://schemas.microsoft.com/office/drawing/2014/main" val="2532906908"/>
                    </a:ext>
                  </a:extLst>
                </a:gridCol>
                <a:gridCol w="648482">
                  <a:extLst>
                    <a:ext uri="{9D8B030D-6E8A-4147-A177-3AD203B41FA5}">
                      <a16:colId xmlns:a16="http://schemas.microsoft.com/office/drawing/2014/main" val="2303846846"/>
                    </a:ext>
                  </a:extLst>
                </a:gridCol>
                <a:gridCol w="678029">
                  <a:extLst>
                    <a:ext uri="{9D8B030D-6E8A-4147-A177-3AD203B41FA5}">
                      <a16:colId xmlns:a16="http://schemas.microsoft.com/office/drawing/2014/main" val="2190518570"/>
                    </a:ext>
                  </a:extLst>
                </a:gridCol>
                <a:gridCol w="522517">
                  <a:extLst>
                    <a:ext uri="{9D8B030D-6E8A-4147-A177-3AD203B41FA5}">
                      <a16:colId xmlns:a16="http://schemas.microsoft.com/office/drawing/2014/main" val="110585292"/>
                    </a:ext>
                  </a:extLst>
                </a:gridCol>
              </a:tblGrid>
              <a:tr h="1728663">
                <a:tc>
                  <a:txBody>
                    <a:bodyPr/>
                    <a:lstStyle/>
                    <a:p>
                      <a:pPr algn="ctr" fontAlgn="b"/>
                      <a:r>
                        <a:rPr lang="es-CO" sz="1400" u="none" strike="noStrike" dirty="0">
                          <a:effectLst/>
                        </a:rPr>
                        <a:t>TENDENCIA, NÚMERO DE TRAMITES DEL REGISTRO PÚBLICO</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2018</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a:effectLst/>
                        </a:rPr>
                        <a:t>AÑO 2019</a:t>
                      </a:r>
                      <a:endParaRPr lang="es-CO" sz="16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s-CO" sz="1600" u="none" strike="noStrike">
                          <a:effectLst/>
                        </a:rPr>
                        <a:t>AÑO 2020</a:t>
                      </a:r>
                      <a:endParaRPr lang="es-CO" sz="16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s-CO" sz="1600" u="none" strike="noStrike">
                          <a:effectLst/>
                        </a:rPr>
                        <a:t>AÑO 2021</a:t>
                      </a:r>
                      <a:endParaRPr lang="es-CO" sz="16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594210513"/>
                  </a:ext>
                </a:extLst>
              </a:tr>
              <a:tr h="817120">
                <a:tc>
                  <a:txBody>
                    <a:bodyPr/>
                    <a:lstStyle/>
                    <a:p>
                      <a:pPr algn="ctr" fontAlgn="b"/>
                      <a:r>
                        <a:rPr lang="es-CO" sz="1400" u="none" strike="noStrike">
                          <a:effectLst/>
                        </a:rPr>
                        <a:t> </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826</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935</a:t>
                      </a:r>
                      <a:endParaRPr lang="es-CO" sz="16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600" u="none" strike="noStrike">
                          <a:effectLst/>
                        </a:rPr>
                        <a:t>1153</a:t>
                      </a:r>
                      <a:endParaRPr lang="es-CO" sz="16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600" u="none" strike="noStrike" dirty="0">
                          <a:effectLst/>
                        </a:rPr>
                        <a:t>1208</a:t>
                      </a:r>
                      <a:endParaRPr lang="es-CO" sz="1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247547176"/>
                  </a:ext>
                </a:extLst>
              </a:tr>
            </a:tbl>
          </a:graphicData>
        </a:graphic>
      </p:graphicFrame>
    </p:spTree>
    <p:extLst>
      <p:ext uri="{BB962C8B-B14F-4D97-AF65-F5344CB8AC3E}">
        <p14:creationId xmlns:p14="http://schemas.microsoft.com/office/powerpoint/2010/main" val="391604177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73</a:t>
            </a:fld>
            <a:endParaRPr lang="es-ES" sz="1000" dirty="0">
              <a:solidFill>
                <a:schemeClr val="bg1"/>
              </a:solidFill>
            </a:endParaRPr>
          </a:p>
        </p:txBody>
      </p:sp>
      <p:sp>
        <p:nvSpPr>
          <p:cNvPr id="34819" name="2 Subtítulo"/>
          <p:cNvSpPr>
            <a:spLocks/>
          </p:cNvSpPr>
          <p:nvPr/>
        </p:nvSpPr>
        <p:spPr bwMode="auto">
          <a:xfrm>
            <a:off x="720191" y="356608"/>
            <a:ext cx="7884257" cy="6456768"/>
          </a:xfrm>
          <a:prstGeom prst="rect">
            <a:avLst/>
          </a:prstGeom>
          <a:noFill/>
          <a:ln w="9525">
            <a:noFill/>
            <a:miter lim="800000"/>
            <a:headEnd/>
            <a:tailEnd/>
          </a:ln>
        </p:spPr>
        <p:txBody>
          <a:bodyPr anchor="ctr"/>
          <a:lstStyle/>
          <a:p>
            <a:pPr marL="342900" indent="-342900"/>
            <a:r>
              <a:rPr lang="es-ES" sz="2000" b="1" dirty="0">
                <a:solidFill>
                  <a:srgbClr val="FF0000"/>
                </a:solidFill>
                <a:latin typeface="Arial" pitchFamily="34" charset="0"/>
                <a:ea typeface="Tahoma" pitchFamily="34" charset="0"/>
                <a:cs typeface="Arial" pitchFamily="34" charset="0"/>
              </a:rPr>
              <a:t>                                          CONCLUSIONES</a:t>
            </a:r>
          </a:p>
          <a:p>
            <a:pPr marL="342900" indent="-342900"/>
            <a:endParaRPr lang="es-ES" sz="2000" b="1" dirty="0">
              <a:solidFill>
                <a:srgbClr val="FF0000"/>
              </a:solidFill>
              <a:latin typeface="Arial" pitchFamily="34" charset="0"/>
              <a:ea typeface="Tahoma" pitchFamily="34" charset="0"/>
              <a:cs typeface="Arial" pitchFamily="34" charset="0"/>
            </a:endParaRP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lgn="just"/>
            <a:r>
              <a:rPr lang="es-ES" b="1" dirty="0">
                <a:latin typeface="Arial" pitchFamily="34" charset="0"/>
                <a:ea typeface="Tahoma" pitchFamily="34" charset="0"/>
                <a:cs typeface="Arial" pitchFamily="34" charset="0"/>
              </a:rPr>
              <a:t>     </a:t>
            </a:r>
            <a:r>
              <a:rPr lang="es-ES" sz="2000" b="1" dirty="0">
                <a:latin typeface="Arial" pitchFamily="34" charset="0"/>
                <a:ea typeface="Tahoma" pitchFamily="34" charset="0"/>
                <a:cs typeface="Arial" pitchFamily="34" charset="0"/>
              </a:rPr>
              <a:t>Se observa que en la vigencia 2018 se obtuvo un porcentaje del 5% correspondiente a 826 trámites, en el año 2019 se obtuvo un porcentaje de 11,66% correspondiente a 935 tramites, en el año 2020 se obtuvo un porcentaje de 18,91% correspondiente a 1.153 tramites y en la vigencia 2021 se obtuvo un porcentaje de 4,55% correspondiente a 1153 trámites, esto se logro gracias a las visitas a los municipios de la jurisdicción en el programa Cámara Móvil en el cual se realiza tramites de matriculas, renovaciones y además se realiza asesoría, capacitaciones y promoción de servicios que presta la entidad. Cabe resaltar que la tendencia de los tramites del registro de los años 2018, 2019, 2020 y 2021, están en constante crecimiento, gracias a las estrategias de publicidad y telemercadeo. </a:t>
            </a:r>
          </a:p>
          <a:p>
            <a:pPr marL="342900" indent="-342900" algn="ctr"/>
            <a:endParaRPr lang="es-ES" b="1" dirty="0">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759367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74</a:t>
            </a:fld>
            <a:endParaRPr lang="es-ES" sz="1000" dirty="0">
              <a:solidFill>
                <a:schemeClr val="bg1"/>
              </a:solidFill>
            </a:endParaRPr>
          </a:p>
        </p:txBody>
      </p:sp>
      <p:sp>
        <p:nvSpPr>
          <p:cNvPr id="7" name="CuadroTexto 6">
            <a:extLst>
              <a:ext uri="{FF2B5EF4-FFF2-40B4-BE49-F238E27FC236}">
                <a16:creationId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Gráfico 7">
            <a:extLst>
              <a:ext uri="{FF2B5EF4-FFF2-40B4-BE49-F238E27FC236}">
                <a16:creationId xmlns:a16="http://schemas.microsoft.com/office/drawing/2014/main" id="{00000000-0008-0000-0100-00000C000000}"/>
              </a:ext>
            </a:extLst>
          </p:cNvPr>
          <p:cNvGraphicFramePr>
            <a:graphicFrameLocks/>
          </p:cNvGraphicFramePr>
          <p:nvPr/>
        </p:nvGraphicFramePr>
        <p:xfrm>
          <a:off x="1475656" y="548191"/>
          <a:ext cx="6408712" cy="388892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Tabla 2">
            <a:extLst>
              <a:ext uri="{FF2B5EF4-FFF2-40B4-BE49-F238E27FC236}">
                <a16:creationId xmlns:a16="http://schemas.microsoft.com/office/drawing/2014/main" id="{10A0B8FA-6BC8-458F-976F-EC56F34469F3}"/>
              </a:ext>
            </a:extLst>
          </p:cNvPr>
          <p:cNvGraphicFramePr>
            <a:graphicFrameLocks noGrp="1"/>
          </p:cNvGraphicFramePr>
          <p:nvPr/>
        </p:nvGraphicFramePr>
        <p:xfrm>
          <a:off x="619125" y="4759628"/>
          <a:ext cx="4307971" cy="1909732"/>
        </p:xfrm>
        <a:graphic>
          <a:graphicData uri="http://schemas.openxmlformats.org/drawingml/2006/table">
            <a:tbl>
              <a:tblPr>
                <a:tableStyleId>{5C22544A-7EE6-4342-B048-85BDC9FD1C3A}</a:tableStyleId>
              </a:tblPr>
              <a:tblGrid>
                <a:gridCol w="1451621">
                  <a:extLst>
                    <a:ext uri="{9D8B030D-6E8A-4147-A177-3AD203B41FA5}">
                      <a16:colId xmlns:a16="http://schemas.microsoft.com/office/drawing/2014/main" val="242821522"/>
                    </a:ext>
                  </a:extLst>
                </a:gridCol>
                <a:gridCol w="456690">
                  <a:extLst>
                    <a:ext uri="{9D8B030D-6E8A-4147-A177-3AD203B41FA5}">
                      <a16:colId xmlns:a16="http://schemas.microsoft.com/office/drawing/2014/main" val="2595945516"/>
                    </a:ext>
                  </a:extLst>
                </a:gridCol>
                <a:gridCol w="660569">
                  <a:extLst>
                    <a:ext uri="{9D8B030D-6E8A-4147-A177-3AD203B41FA5}">
                      <a16:colId xmlns:a16="http://schemas.microsoft.com/office/drawing/2014/main" val="4283139292"/>
                    </a:ext>
                  </a:extLst>
                </a:gridCol>
                <a:gridCol w="850177">
                  <a:extLst>
                    <a:ext uri="{9D8B030D-6E8A-4147-A177-3AD203B41FA5}">
                      <a16:colId xmlns:a16="http://schemas.microsoft.com/office/drawing/2014/main" val="1367995460"/>
                    </a:ext>
                  </a:extLst>
                </a:gridCol>
                <a:gridCol w="888914">
                  <a:extLst>
                    <a:ext uri="{9D8B030D-6E8A-4147-A177-3AD203B41FA5}">
                      <a16:colId xmlns:a16="http://schemas.microsoft.com/office/drawing/2014/main" val="3797028183"/>
                    </a:ext>
                  </a:extLst>
                </a:gridCol>
              </a:tblGrid>
              <a:tr h="453157">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a:effectLst/>
                        </a:rPr>
                        <a:t>AÑO 2018</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2019</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2020 </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ago-21</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772429838"/>
                  </a:ext>
                </a:extLst>
              </a:tr>
              <a:tr h="485525">
                <a:tc>
                  <a:txBody>
                    <a:bodyPr/>
                    <a:lstStyle/>
                    <a:p>
                      <a:pPr algn="ctr" fontAlgn="b"/>
                      <a:r>
                        <a:rPr lang="es-CO" sz="1400" u="none" strike="noStrike" dirty="0">
                          <a:effectLst/>
                        </a:rPr>
                        <a:t>PROCESO REGISTRO PÚBLICO</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-15%</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-0,22%</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5,65%</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25,19%</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630982222"/>
                  </a:ext>
                </a:extLst>
              </a:tr>
              <a:tr h="971050">
                <a:tc>
                  <a:txBody>
                    <a:bodyPr/>
                    <a:lstStyle/>
                    <a:p>
                      <a:pPr algn="ctr" fontAlgn="b"/>
                      <a:r>
                        <a:rPr lang="es-ES" sz="1400" u="none" strike="noStrike">
                          <a:effectLst/>
                        </a:rPr>
                        <a:t>% CRECIMIENTO DE AFILIADOS-META 1% MAS QUE AÑO ANTERIOR</a:t>
                      </a:r>
                      <a:endParaRPr lang="es-ES"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416117378"/>
                  </a:ext>
                </a:extLst>
              </a:tr>
            </a:tbl>
          </a:graphicData>
        </a:graphic>
      </p:graphicFrame>
      <p:graphicFrame>
        <p:nvGraphicFramePr>
          <p:cNvPr id="4" name="Tabla 3">
            <a:extLst>
              <a:ext uri="{FF2B5EF4-FFF2-40B4-BE49-F238E27FC236}">
                <a16:creationId xmlns:a16="http://schemas.microsoft.com/office/drawing/2014/main" id="{CEAA8296-0868-40B6-9884-567BA0B064F8}"/>
              </a:ext>
            </a:extLst>
          </p:cNvPr>
          <p:cNvGraphicFramePr>
            <a:graphicFrameLocks noGrp="1"/>
          </p:cNvGraphicFramePr>
          <p:nvPr/>
        </p:nvGraphicFramePr>
        <p:xfrm>
          <a:off x="5148070" y="4759628"/>
          <a:ext cx="3816422" cy="1909732"/>
        </p:xfrm>
        <a:graphic>
          <a:graphicData uri="http://schemas.openxmlformats.org/drawingml/2006/table">
            <a:tbl>
              <a:tblPr>
                <a:tableStyleId>{5C22544A-7EE6-4342-B048-85BDC9FD1C3A}</a:tableStyleId>
              </a:tblPr>
              <a:tblGrid>
                <a:gridCol w="1455733">
                  <a:extLst>
                    <a:ext uri="{9D8B030D-6E8A-4147-A177-3AD203B41FA5}">
                      <a16:colId xmlns:a16="http://schemas.microsoft.com/office/drawing/2014/main" val="329459903"/>
                    </a:ext>
                  </a:extLst>
                </a:gridCol>
                <a:gridCol w="505528">
                  <a:extLst>
                    <a:ext uri="{9D8B030D-6E8A-4147-A177-3AD203B41FA5}">
                      <a16:colId xmlns:a16="http://schemas.microsoft.com/office/drawing/2014/main" val="3685263648"/>
                    </a:ext>
                  </a:extLst>
                </a:gridCol>
                <a:gridCol w="650632">
                  <a:extLst>
                    <a:ext uri="{9D8B030D-6E8A-4147-A177-3AD203B41FA5}">
                      <a16:colId xmlns:a16="http://schemas.microsoft.com/office/drawing/2014/main" val="2952493010"/>
                    </a:ext>
                  </a:extLst>
                </a:gridCol>
                <a:gridCol w="680278">
                  <a:extLst>
                    <a:ext uri="{9D8B030D-6E8A-4147-A177-3AD203B41FA5}">
                      <a16:colId xmlns:a16="http://schemas.microsoft.com/office/drawing/2014/main" val="2648940193"/>
                    </a:ext>
                  </a:extLst>
                </a:gridCol>
                <a:gridCol w="524251">
                  <a:extLst>
                    <a:ext uri="{9D8B030D-6E8A-4147-A177-3AD203B41FA5}">
                      <a16:colId xmlns:a16="http://schemas.microsoft.com/office/drawing/2014/main" val="3195487850"/>
                    </a:ext>
                  </a:extLst>
                </a:gridCol>
              </a:tblGrid>
              <a:tr h="1243190">
                <a:tc>
                  <a:txBody>
                    <a:bodyPr/>
                    <a:lstStyle/>
                    <a:p>
                      <a:pPr algn="ctr" fontAlgn="b"/>
                      <a:r>
                        <a:rPr lang="es-CO" sz="1400" u="none" strike="noStrike">
                          <a:effectLst/>
                        </a:rPr>
                        <a:t>TENDENCIA, NÚMERO DE AFILIADOS</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 2018</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a:effectLst/>
                        </a:rPr>
                        <a:t>AÑO 2019</a:t>
                      </a:r>
                      <a:endParaRPr lang="es-CO" sz="16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s-CO" sz="1600" u="none" strike="noStrike">
                          <a:effectLst/>
                        </a:rPr>
                        <a:t>AÑO 2020</a:t>
                      </a:r>
                      <a:endParaRPr lang="es-CO" sz="16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s-CO" sz="1600" u="none" strike="noStrike" dirty="0">
                          <a:effectLst/>
                        </a:rPr>
                        <a:t>AÑO 2021</a:t>
                      </a:r>
                      <a:endParaRPr lang="es-CO" sz="1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413072465"/>
                  </a:ext>
                </a:extLst>
              </a:tr>
              <a:tr h="666542">
                <a:tc>
                  <a:txBody>
                    <a:bodyPr/>
                    <a:lstStyle/>
                    <a:p>
                      <a:pPr algn="ctr" fontAlgn="b"/>
                      <a:r>
                        <a:rPr lang="es-CO" sz="1400" u="none" strike="noStrike">
                          <a:effectLst/>
                        </a:rPr>
                        <a:t> </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474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372</a:t>
                      </a:r>
                      <a:endParaRPr lang="es-CO" sz="16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600" u="none" strike="noStrike">
                          <a:effectLst/>
                        </a:rPr>
                        <a:t>393</a:t>
                      </a:r>
                      <a:endParaRPr lang="es-CO" sz="16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600" u="none" strike="noStrike" dirty="0">
                          <a:effectLst/>
                        </a:rPr>
                        <a:t>492</a:t>
                      </a:r>
                      <a:endParaRPr lang="es-CO" sz="1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72847113"/>
                  </a:ext>
                </a:extLst>
              </a:tr>
            </a:tbl>
          </a:graphicData>
        </a:graphic>
      </p:graphicFrame>
    </p:spTree>
    <p:extLst>
      <p:ext uri="{BB962C8B-B14F-4D97-AF65-F5344CB8AC3E}">
        <p14:creationId xmlns:p14="http://schemas.microsoft.com/office/powerpoint/2010/main" val="418364861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75</a:t>
            </a:fld>
            <a:endParaRPr lang="es-ES" sz="1000" dirty="0">
              <a:solidFill>
                <a:schemeClr val="bg1"/>
              </a:solidFill>
            </a:endParaRPr>
          </a:p>
        </p:txBody>
      </p:sp>
      <p:sp>
        <p:nvSpPr>
          <p:cNvPr id="34819" name="2 Subtítulo"/>
          <p:cNvSpPr>
            <a:spLocks/>
          </p:cNvSpPr>
          <p:nvPr/>
        </p:nvSpPr>
        <p:spPr bwMode="auto">
          <a:xfrm>
            <a:off x="759619" y="332656"/>
            <a:ext cx="8060853" cy="5684425"/>
          </a:xfrm>
          <a:prstGeom prst="rect">
            <a:avLst/>
          </a:prstGeom>
          <a:noFill/>
          <a:ln w="9525">
            <a:noFill/>
            <a:miter lim="800000"/>
            <a:headEnd/>
            <a:tailEnd/>
          </a:ln>
        </p:spPr>
        <p:txBody>
          <a:bodyPr anchor="ctr"/>
          <a:lstStyle/>
          <a:p>
            <a:pPr marL="342900" indent="-342900"/>
            <a:r>
              <a:rPr lang="es-ES" b="1" dirty="0">
                <a:solidFill>
                  <a:srgbClr val="FF0000"/>
                </a:solidFill>
                <a:latin typeface="Arial" pitchFamily="34" charset="0"/>
                <a:ea typeface="Tahoma" pitchFamily="34" charset="0"/>
                <a:cs typeface="Arial" pitchFamily="34" charset="0"/>
              </a:rPr>
              <a:t>                                         </a:t>
            </a: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lgn="ctr"/>
            <a:r>
              <a:rPr lang="es-ES" b="1" dirty="0">
                <a:solidFill>
                  <a:srgbClr val="FF0000"/>
                </a:solidFill>
                <a:latin typeface="Arial" pitchFamily="34" charset="0"/>
                <a:ea typeface="Tahoma" pitchFamily="34" charset="0"/>
                <a:cs typeface="Arial" pitchFamily="34" charset="0"/>
              </a:rPr>
              <a:t>CONCLUSION</a:t>
            </a: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lgn="just"/>
            <a:r>
              <a:rPr lang="es-ES" b="1" dirty="0">
                <a:latin typeface="Arial" pitchFamily="34" charset="0"/>
                <a:ea typeface="Tahoma" pitchFamily="34" charset="0"/>
                <a:cs typeface="Arial" pitchFamily="34" charset="0"/>
              </a:rPr>
              <a:t>     </a:t>
            </a:r>
            <a:r>
              <a:rPr lang="es-ES" sz="2000" b="1" dirty="0">
                <a:latin typeface="Arial" pitchFamily="34" charset="0"/>
                <a:ea typeface="Tahoma" pitchFamily="34" charset="0"/>
                <a:cs typeface="Arial" pitchFamily="34" charset="0"/>
              </a:rPr>
              <a:t>Se observa en la vigencia 2018 se obtuvo un porcentaje de -15% correspondiente a 474 afiliados y en el año  2019 con un porcentaje de -0,22% correspondiente a 372, en el año 2020 con un porcentaje de 5,65% correspondiente a 393 y en el año 2021 con un porcentaje de 25,19% correspondiente a 492 afiliados. Aunque se cumple con la meta mínima de 200 afiliados en los indicadores de las vigencias 2018 y 2019 refleja negativo, por motivo de la depuración de afiliados que no cumplen con los requisitos mínimo según lo exigido por la ley. Para la vigencias 2020 y 2021 hay un incremento de afiliados, gracias a los incentivos y los convenios que se han gestionando por la entidad para beneficiar a nuestros afiliados.  </a:t>
            </a:r>
          </a:p>
          <a:p>
            <a:pPr marL="342900" indent="-342900" algn="just"/>
            <a:endParaRPr lang="es-ES" sz="2400" dirty="0">
              <a:latin typeface="Arial" pitchFamily="34" charset="0"/>
              <a:ea typeface="Tahoma" pitchFamily="34" charset="0"/>
              <a:cs typeface="Arial" pitchFamily="34" charset="0"/>
            </a:endParaRPr>
          </a:p>
          <a:p>
            <a:pPr marL="342900" indent="-342900" algn="just"/>
            <a:endParaRPr lang="es-ES" sz="2400" b="1" dirty="0"/>
          </a:p>
        </p:txBody>
      </p:sp>
      <p:sp>
        <p:nvSpPr>
          <p:cNvPr id="7" name="CuadroTexto 6">
            <a:extLst>
              <a:ext uri="{FF2B5EF4-FFF2-40B4-BE49-F238E27FC236}">
                <a16:creationId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525984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76</a:t>
            </a:fld>
            <a:endParaRPr lang="es-ES" sz="1000" dirty="0">
              <a:solidFill>
                <a:schemeClr val="bg1"/>
              </a:solidFill>
            </a:endParaRPr>
          </a:p>
        </p:txBody>
      </p:sp>
      <p:pic>
        <p:nvPicPr>
          <p:cNvPr id="5" name="Picture 49">
            <a:extLst>
              <a:ext uri="{FF2B5EF4-FFF2-40B4-BE49-F238E27FC236}">
                <a16:creationId xmlns:a16="http://schemas.microsoft.com/office/drawing/2014/main" id="{7F91C89D-8B5F-114F-8859-A4297D79ACB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Group 79">
            <a:extLst>
              <a:ext uri="{FF2B5EF4-FFF2-40B4-BE49-F238E27FC236}">
                <a16:creationId xmlns:a16="http://schemas.microsoft.com/office/drawing/2014/main" id="{5A299981-48D8-5242-8F7F-2917F8D91CEC}"/>
              </a:ext>
            </a:extLst>
          </p:cNvPr>
          <p:cNvGraphicFramePr>
            <a:graphicFrameLocks noGrp="1"/>
          </p:cNvGraphicFramePr>
          <p:nvPr/>
        </p:nvGraphicFramePr>
        <p:xfrm>
          <a:off x="272649" y="1628800"/>
          <a:ext cx="8691839" cy="2883768"/>
        </p:xfrm>
        <a:graphic>
          <a:graphicData uri="http://schemas.openxmlformats.org/drawingml/2006/table">
            <a:tbl>
              <a:tblPr/>
              <a:tblGrid>
                <a:gridCol w="1386288">
                  <a:extLst>
                    <a:ext uri="{9D8B030D-6E8A-4147-A177-3AD203B41FA5}">
                      <a16:colId xmlns:a16="http://schemas.microsoft.com/office/drawing/2014/main" val="20000"/>
                    </a:ext>
                  </a:extLst>
                </a:gridCol>
                <a:gridCol w="908572">
                  <a:extLst>
                    <a:ext uri="{9D8B030D-6E8A-4147-A177-3AD203B41FA5}">
                      <a16:colId xmlns:a16="http://schemas.microsoft.com/office/drawing/2014/main" val="20001"/>
                    </a:ext>
                  </a:extLst>
                </a:gridCol>
                <a:gridCol w="1665579">
                  <a:extLst>
                    <a:ext uri="{9D8B030D-6E8A-4147-A177-3AD203B41FA5}">
                      <a16:colId xmlns:a16="http://schemas.microsoft.com/office/drawing/2014/main" val="20002"/>
                    </a:ext>
                  </a:extLst>
                </a:gridCol>
                <a:gridCol w="842968">
                  <a:extLst>
                    <a:ext uri="{9D8B030D-6E8A-4147-A177-3AD203B41FA5}">
                      <a16:colId xmlns:a16="http://schemas.microsoft.com/office/drawing/2014/main" val="20003"/>
                    </a:ext>
                  </a:extLst>
                </a:gridCol>
                <a:gridCol w="1224136">
                  <a:extLst>
                    <a:ext uri="{9D8B030D-6E8A-4147-A177-3AD203B41FA5}">
                      <a16:colId xmlns:a16="http://schemas.microsoft.com/office/drawing/2014/main" val="20004"/>
                    </a:ext>
                  </a:extLst>
                </a:gridCol>
                <a:gridCol w="1296144">
                  <a:extLst>
                    <a:ext uri="{9D8B030D-6E8A-4147-A177-3AD203B41FA5}">
                      <a16:colId xmlns:a16="http://schemas.microsoft.com/office/drawing/2014/main" val="20005"/>
                    </a:ext>
                  </a:extLst>
                </a:gridCol>
                <a:gridCol w="1368152">
                  <a:extLst>
                    <a:ext uri="{9D8B030D-6E8A-4147-A177-3AD203B41FA5}">
                      <a16:colId xmlns:a16="http://schemas.microsoft.com/office/drawing/2014/main" val="20006"/>
                    </a:ext>
                  </a:extLst>
                </a:gridCol>
              </a:tblGrid>
              <a:tr h="431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ASPECTO A MEJORAR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ACCIÓN</a:t>
                      </a:r>
                    </a:p>
                    <a:p>
                      <a:pPr marL="0" marR="0" lvl="0" indent="0" algn="ctr" defTabSz="914400" rtl="0" eaLnBrk="1" fontAlgn="base" latinLnBrk="0" hangingPunct="1">
                        <a:lnSpc>
                          <a:spcPct val="100000"/>
                        </a:lnSpc>
                        <a:spcBef>
                          <a:spcPct val="0"/>
                        </a:spcBef>
                        <a:spcAft>
                          <a:spcPct val="0"/>
                        </a:spcAft>
                        <a:buClrTx/>
                        <a:buSzTx/>
                        <a:buFontTx/>
                        <a:buNone/>
                        <a:tabLst/>
                        <a:defRPr/>
                      </a:pPr>
                      <a:r>
                        <a:rPr lang="es-CO" sz="900" dirty="0"/>
                        <a:t>CORRECCIÓN, A.CORRECTIVA, A. MEJORA U OPORTUNIDAD</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4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RESPONSABLE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FECHA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RECURSOS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ENFOQUE DE LA ACCIÓN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a:ln>
                            <a:noFill/>
                          </a:ln>
                          <a:solidFill>
                            <a:schemeClr val="tx1"/>
                          </a:solidFill>
                          <a:effectLst/>
                          <a:latin typeface="Arial" charset="0"/>
                        </a:rPr>
                        <a:t>SGC/Usuario</a:t>
                      </a:r>
                      <a:endParaRPr kumimoji="0" lang="es-CO" sz="14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PLANIFICAR COMO CAMBIO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extLst>
                  <a:ext uri="{0D108BD9-81ED-4DB2-BD59-A6C34878D82A}">
                    <a16:rowId xmlns:a16="http://schemas.microsoft.com/office/drawing/2014/main" val="10000"/>
                  </a:ext>
                </a:extLst>
              </a:tr>
              <a:tr h="87208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Cumplir con el Indicador de Cámara Móvil</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Correctiva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Jefe de Registro Público y colaboradores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30 de diciembre de 2022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Humano, financieros, técnicos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87208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bl>
          </a:graphicData>
        </a:graphic>
      </p:graphicFrame>
      <p:sp>
        <p:nvSpPr>
          <p:cNvPr id="7" name="Rectangle 2">
            <a:extLst>
              <a:ext uri="{FF2B5EF4-FFF2-40B4-BE49-F238E27FC236}">
                <a16:creationId xmlns:a16="http://schemas.microsoft.com/office/drawing/2014/main" id="{44198ABD-32BC-9747-AF0E-26E6F262C63B}"/>
              </a:ext>
            </a:extLst>
          </p:cNvPr>
          <p:cNvSpPr>
            <a:spLocks noChangeArrowheads="1"/>
          </p:cNvSpPr>
          <p:nvPr/>
        </p:nvSpPr>
        <p:spPr bwMode="auto">
          <a:xfrm>
            <a:off x="755650" y="836712"/>
            <a:ext cx="7632700" cy="647700"/>
          </a:xfrm>
          <a:prstGeom prst="rect">
            <a:avLst/>
          </a:prstGeom>
          <a:noFill/>
          <a:ln w="9525">
            <a:noFill/>
            <a:miter lim="800000"/>
            <a:headEnd/>
            <a:tailEnd/>
          </a:ln>
        </p:spPr>
        <p:txBody>
          <a:bodyPr anchor="ctr"/>
          <a:lstStyle/>
          <a:p>
            <a:pPr marL="355600" indent="-355600" algn="ctr" eaLnBrk="0" hangingPunct="0"/>
            <a:r>
              <a:rPr lang="es-ES" sz="2000" b="1" dirty="0">
                <a:solidFill>
                  <a:srgbClr val="C00000"/>
                </a:solidFill>
              </a:rPr>
              <a:t>Plan de mejora resultado del seguimiento y medición</a:t>
            </a:r>
          </a:p>
        </p:txBody>
      </p:sp>
    </p:spTree>
    <p:extLst>
      <p:ext uri="{BB962C8B-B14F-4D97-AF65-F5344CB8AC3E}">
        <p14:creationId xmlns:p14="http://schemas.microsoft.com/office/powerpoint/2010/main" val="176075639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F2392BBB-2529-4AC5-8926-43D85FD6EC92}" type="slidenum">
              <a:rPr lang="es-ES" sz="1000">
                <a:solidFill>
                  <a:schemeClr val="bg1"/>
                </a:solidFill>
              </a:rPr>
              <a:pPr/>
              <a:t>77</a:t>
            </a:fld>
            <a:endParaRPr lang="es-ES" sz="1000" dirty="0">
              <a:solidFill>
                <a:schemeClr val="bg1"/>
              </a:solidFill>
            </a:endParaRPr>
          </a:p>
        </p:txBody>
      </p:sp>
      <p:sp>
        <p:nvSpPr>
          <p:cNvPr id="4098" name="2 Subtítulo"/>
          <p:cNvSpPr>
            <a:spLocks/>
          </p:cNvSpPr>
          <p:nvPr/>
        </p:nvSpPr>
        <p:spPr bwMode="auto">
          <a:xfrm>
            <a:off x="1571604" y="2285992"/>
            <a:ext cx="5724525" cy="1655763"/>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a:solidFill>
                  <a:srgbClr val="C00000"/>
                </a:solidFill>
                <a:latin typeface="Arial Black" pitchFamily="34" charset="0"/>
                <a:cs typeface="+mn-cs"/>
              </a:rPr>
              <a:t>4.6 RESULTADOS DE LAS AUDITORÍAS INTERNAS</a:t>
            </a:r>
            <a:endParaRPr lang="es-MX" sz="3600" dirty="0">
              <a:solidFill>
                <a:srgbClr val="C00000"/>
              </a:solidFill>
              <a:latin typeface="Arial Black" pitchFamily="34" charset="0"/>
              <a:cs typeface="+mn-cs"/>
            </a:endParaRPr>
          </a:p>
        </p:txBody>
      </p:sp>
      <p:pic>
        <p:nvPicPr>
          <p:cNvPr id="45057" name="Picture 1"/>
          <p:cNvPicPr>
            <a:picLocks noChangeAspect="1" noChangeArrowheads="1"/>
          </p:cNvPicPr>
          <p:nvPr/>
        </p:nvPicPr>
        <p:blipFill>
          <a:blip r:embed="rId3" cstate="print"/>
          <a:srcRect/>
          <a:stretch>
            <a:fillRect/>
          </a:stretch>
        </p:blipFill>
        <p:spPr bwMode="auto">
          <a:xfrm>
            <a:off x="3214678" y="4357694"/>
            <a:ext cx="1972386" cy="1571636"/>
          </a:xfrm>
          <a:prstGeom prst="rect">
            <a:avLst/>
          </a:prstGeom>
          <a:noFill/>
          <a:ln w="9525">
            <a:noFill/>
            <a:miter lim="800000"/>
            <a:headEnd/>
            <a:tailEnd/>
          </a:ln>
          <a:effectLst/>
        </p:spPr>
      </p:pic>
      <p:pic>
        <p:nvPicPr>
          <p:cNvPr id="5" name="Picture 49">
            <a:extLst>
              <a:ext uri="{FF2B5EF4-FFF2-40B4-BE49-F238E27FC236}">
                <a16:creationId xmlns:a16="http://schemas.microsoft.com/office/drawing/2014/main" id="{AA0CD88A-FED2-4046-A764-715C50DAC94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25876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ext Box 24"/>
          <p:cNvSpPr txBox="1">
            <a:spLocks noChangeArrowheads="1"/>
          </p:cNvSpPr>
          <p:nvPr/>
        </p:nvSpPr>
        <p:spPr bwMode="auto">
          <a:xfrm>
            <a:off x="357158" y="6143644"/>
            <a:ext cx="1944688" cy="366713"/>
          </a:xfrm>
          <a:prstGeom prst="rect">
            <a:avLst/>
          </a:prstGeom>
          <a:noFill/>
          <a:ln w="9525">
            <a:noFill/>
            <a:miter lim="800000"/>
            <a:headEnd/>
            <a:tailEnd/>
          </a:ln>
        </p:spPr>
        <p:txBody>
          <a:bodyPr>
            <a:spAutoFit/>
          </a:bodyPr>
          <a:lstStyle/>
          <a:p>
            <a:pPr>
              <a:spcBef>
                <a:spcPct val="50000"/>
              </a:spcBef>
            </a:pPr>
            <a:endParaRPr lang="es-CO" dirty="0"/>
          </a:p>
        </p:txBody>
      </p:sp>
      <p:pic>
        <p:nvPicPr>
          <p:cNvPr id="5" name="Picture 49">
            <a:extLst>
              <a:ext uri="{FF2B5EF4-FFF2-40B4-BE49-F238E27FC236}">
                <a16:creationId xmlns:a16="http://schemas.microsoft.com/office/drawing/2014/main" id="{26DB62AB-ED15-144E-A892-34469E5AF7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44624"/>
            <a:ext cx="1196000" cy="7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Gráfico 7">
            <a:extLst>
              <a:ext uri="{FF2B5EF4-FFF2-40B4-BE49-F238E27FC236}">
                <a16:creationId xmlns:a16="http://schemas.microsoft.com/office/drawing/2014/main" id="{00000000-0008-0000-0200-000008000000}"/>
              </a:ext>
            </a:extLst>
          </p:cNvPr>
          <p:cNvGraphicFramePr>
            <a:graphicFrameLocks/>
          </p:cNvGraphicFramePr>
          <p:nvPr/>
        </p:nvGraphicFramePr>
        <p:xfrm>
          <a:off x="899592" y="347644"/>
          <a:ext cx="7560840" cy="593730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ext Box 24"/>
          <p:cNvSpPr txBox="1">
            <a:spLocks noChangeArrowheads="1"/>
          </p:cNvSpPr>
          <p:nvPr/>
        </p:nvSpPr>
        <p:spPr bwMode="auto">
          <a:xfrm>
            <a:off x="357158" y="6143644"/>
            <a:ext cx="1944688" cy="366713"/>
          </a:xfrm>
          <a:prstGeom prst="rect">
            <a:avLst/>
          </a:prstGeom>
          <a:noFill/>
          <a:ln w="9525">
            <a:noFill/>
            <a:miter lim="800000"/>
            <a:headEnd/>
            <a:tailEnd/>
          </a:ln>
        </p:spPr>
        <p:txBody>
          <a:bodyPr>
            <a:spAutoFit/>
          </a:bodyPr>
          <a:lstStyle/>
          <a:p>
            <a:pPr>
              <a:spcBef>
                <a:spcPct val="50000"/>
              </a:spcBef>
            </a:pPr>
            <a:endParaRPr lang="es-CO" dirty="0"/>
          </a:p>
        </p:txBody>
      </p:sp>
      <p:pic>
        <p:nvPicPr>
          <p:cNvPr id="5" name="Picture 49">
            <a:extLst>
              <a:ext uri="{FF2B5EF4-FFF2-40B4-BE49-F238E27FC236}">
                <a16:creationId xmlns:a16="http://schemas.microsoft.com/office/drawing/2014/main" id="{26DB62AB-ED15-144E-A892-34469E5AF7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44624"/>
            <a:ext cx="869326" cy="57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a 3">
            <a:extLst>
              <a:ext uri="{FF2B5EF4-FFF2-40B4-BE49-F238E27FC236}">
                <a16:creationId xmlns:a16="http://schemas.microsoft.com/office/drawing/2014/main" id="{81BD7345-947A-4929-A2EF-8693A7F73BCD}"/>
              </a:ext>
            </a:extLst>
          </p:cNvPr>
          <p:cNvGraphicFramePr>
            <a:graphicFrameLocks noGrp="1"/>
          </p:cNvGraphicFramePr>
          <p:nvPr/>
        </p:nvGraphicFramePr>
        <p:xfrm>
          <a:off x="971600" y="260647"/>
          <a:ext cx="7344816" cy="6249710"/>
        </p:xfrm>
        <a:graphic>
          <a:graphicData uri="http://schemas.openxmlformats.org/drawingml/2006/table">
            <a:tbl>
              <a:tblPr>
                <a:tableStyleId>{5C22544A-7EE6-4342-B048-85BDC9FD1C3A}</a:tableStyleId>
              </a:tblPr>
              <a:tblGrid>
                <a:gridCol w="2449757">
                  <a:extLst>
                    <a:ext uri="{9D8B030D-6E8A-4147-A177-3AD203B41FA5}">
                      <a16:colId xmlns:a16="http://schemas.microsoft.com/office/drawing/2014/main" val="5084121"/>
                    </a:ext>
                  </a:extLst>
                </a:gridCol>
                <a:gridCol w="1006627">
                  <a:extLst>
                    <a:ext uri="{9D8B030D-6E8A-4147-A177-3AD203B41FA5}">
                      <a16:colId xmlns:a16="http://schemas.microsoft.com/office/drawing/2014/main" val="818411015"/>
                    </a:ext>
                  </a:extLst>
                </a:gridCol>
                <a:gridCol w="1152128">
                  <a:extLst>
                    <a:ext uri="{9D8B030D-6E8A-4147-A177-3AD203B41FA5}">
                      <a16:colId xmlns:a16="http://schemas.microsoft.com/office/drawing/2014/main" val="3358687395"/>
                    </a:ext>
                  </a:extLst>
                </a:gridCol>
                <a:gridCol w="1296144">
                  <a:extLst>
                    <a:ext uri="{9D8B030D-6E8A-4147-A177-3AD203B41FA5}">
                      <a16:colId xmlns:a16="http://schemas.microsoft.com/office/drawing/2014/main" val="3239433074"/>
                    </a:ext>
                  </a:extLst>
                </a:gridCol>
                <a:gridCol w="1440160">
                  <a:extLst>
                    <a:ext uri="{9D8B030D-6E8A-4147-A177-3AD203B41FA5}">
                      <a16:colId xmlns:a16="http://schemas.microsoft.com/office/drawing/2014/main" val="1298446541"/>
                    </a:ext>
                  </a:extLst>
                </a:gridCol>
              </a:tblGrid>
              <a:tr h="499977">
                <a:tc>
                  <a:txBody>
                    <a:bodyPr/>
                    <a:lstStyle/>
                    <a:p>
                      <a:pPr algn="l" fontAlgn="b"/>
                      <a:r>
                        <a:rPr lang="es-CO" sz="1600" u="none" strike="noStrike" dirty="0">
                          <a:effectLst/>
                        </a:rPr>
                        <a:t> </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600" u="none" strike="noStrike" dirty="0">
                          <a:effectLst/>
                        </a:rPr>
                        <a:t>AÑO 2018</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AÑO 2019</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a:effectLst/>
                        </a:rPr>
                        <a:t>AÑO 2020</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AÑO 2021</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39968592"/>
                  </a:ext>
                </a:extLst>
              </a:tr>
              <a:tr h="499977">
                <a:tc>
                  <a:txBody>
                    <a:bodyPr/>
                    <a:lstStyle/>
                    <a:p>
                      <a:pPr algn="ctr" fontAlgn="b"/>
                      <a:r>
                        <a:rPr lang="es-CO" sz="1600" u="none" strike="noStrike">
                          <a:effectLst/>
                        </a:rPr>
                        <a:t>NO CONFORMIDADES POR PROCESO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a:effectLst/>
                        </a:rPr>
                        <a:t> </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a:effectLst/>
                        </a:rPr>
                        <a:t> </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 </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a:effectLst/>
                        </a:rPr>
                        <a:t> </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773413792"/>
                  </a:ext>
                </a:extLst>
              </a:tr>
              <a:tr h="249988">
                <a:tc>
                  <a:txBody>
                    <a:bodyPr/>
                    <a:lstStyle/>
                    <a:p>
                      <a:pPr algn="l" fontAlgn="b"/>
                      <a:r>
                        <a:rPr lang="es-CO" sz="1600" u="none" strike="noStrike">
                          <a:effectLst/>
                        </a:rPr>
                        <a:t>PLANEACIÓN</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512833723"/>
                  </a:ext>
                </a:extLst>
              </a:tr>
              <a:tr h="499977">
                <a:tc>
                  <a:txBody>
                    <a:bodyPr/>
                    <a:lstStyle/>
                    <a:p>
                      <a:pPr algn="l" fontAlgn="b"/>
                      <a:r>
                        <a:rPr lang="es-CO" sz="1600" u="none" strike="noStrike">
                          <a:effectLst/>
                        </a:rPr>
                        <a:t>MEJORAMIENTO CONTINUO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0</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955467983"/>
                  </a:ext>
                </a:extLst>
              </a:tr>
              <a:tr h="249988">
                <a:tc>
                  <a:txBody>
                    <a:bodyPr/>
                    <a:lstStyle/>
                    <a:p>
                      <a:pPr algn="l" fontAlgn="b"/>
                      <a:r>
                        <a:rPr lang="es-CO" sz="1600" u="none" strike="noStrike">
                          <a:effectLst/>
                        </a:rPr>
                        <a:t>REGISTRO PÚBLICO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5</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8</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083626433"/>
                  </a:ext>
                </a:extLst>
              </a:tr>
              <a:tr h="499977">
                <a:tc>
                  <a:txBody>
                    <a:bodyPr/>
                    <a:lstStyle/>
                    <a:p>
                      <a:pPr algn="l" fontAlgn="b"/>
                      <a:r>
                        <a:rPr lang="es-CO" sz="1600" u="none" strike="noStrike">
                          <a:effectLst/>
                        </a:rPr>
                        <a:t>PROMOCIÓN COMERCIAL</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7</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5</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795094165"/>
                  </a:ext>
                </a:extLst>
              </a:tr>
              <a:tr h="499977">
                <a:tc>
                  <a:txBody>
                    <a:bodyPr/>
                    <a:lstStyle/>
                    <a:p>
                      <a:pPr algn="l" fontAlgn="b"/>
                      <a:r>
                        <a:rPr lang="es-CO" sz="1600" u="none" strike="noStrike">
                          <a:effectLst/>
                        </a:rPr>
                        <a:t>CAPACITACIÓN PERMANENTE</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6</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883997371"/>
                  </a:ext>
                </a:extLst>
              </a:tr>
              <a:tr h="499977">
                <a:tc>
                  <a:txBody>
                    <a:bodyPr/>
                    <a:lstStyle/>
                    <a:p>
                      <a:pPr algn="l" fontAlgn="b"/>
                      <a:r>
                        <a:rPr lang="es-CO" sz="1600" u="none" strike="noStrike">
                          <a:effectLst/>
                        </a:rPr>
                        <a:t>CONCILIACIÓN Y ARBITRAJE</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6</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8</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2</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777404908"/>
                  </a:ext>
                </a:extLst>
              </a:tr>
              <a:tr h="499977">
                <a:tc>
                  <a:txBody>
                    <a:bodyPr/>
                    <a:lstStyle/>
                    <a:p>
                      <a:pPr algn="l" fontAlgn="b"/>
                      <a:r>
                        <a:rPr lang="es-CO" sz="1600" u="none" strike="noStrike">
                          <a:effectLst/>
                        </a:rPr>
                        <a:t>GESTIÓN DE MANTENIMIENTO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5</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2</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815776075"/>
                  </a:ext>
                </a:extLst>
              </a:tr>
              <a:tr h="499977">
                <a:tc>
                  <a:txBody>
                    <a:bodyPr/>
                    <a:lstStyle/>
                    <a:p>
                      <a:pPr algn="l" fontAlgn="b"/>
                      <a:r>
                        <a:rPr lang="es-CO" sz="1600" u="none" strike="noStrike">
                          <a:effectLst/>
                        </a:rPr>
                        <a:t>GESTIÓN DOCUMENTAL</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5</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3</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377025623"/>
                  </a:ext>
                </a:extLst>
              </a:tr>
              <a:tr h="499977">
                <a:tc>
                  <a:txBody>
                    <a:bodyPr/>
                    <a:lstStyle/>
                    <a:p>
                      <a:pPr algn="l" fontAlgn="b"/>
                      <a:r>
                        <a:rPr lang="es-CO" sz="1600" u="none" strike="noStrike">
                          <a:effectLst/>
                        </a:rPr>
                        <a:t>COMPRAS Y ALMACEN</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5</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4</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518082381"/>
                  </a:ext>
                </a:extLst>
              </a:tr>
              <a:tr h="249988">
                <a:tc>
                  <a:txBody>
                    <a:bodyPr/>
                    <a:lstStyle/>
                    <a:p>
                      <a:pPr algn="l" fontAlgn="b"/>
                      <a:r>
                        <a:rPr lang="es-CO" sz="1600" u="none" strike="noStrike">
                          <a:effectLst/>
                        </a:rPr>
                        <a:t>TALENTO HUMANO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3</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887286982"/>
                  </a:ext>
                </a:extLst>
              </a:tr>
              <a:tr h="249988">
                <a:tc>
                  <a:txBody>
                    <a:bodyPr/>
                    <a:lstStyle/>
                    <a:p>
                      <a:pPr algn="l" fontAlgn="b"/>
                      <a:r>
                        <a:rPr lang="es-CO" sz="1600" u="none" strike="noStrike">
                          <a:effectLst/>
                        </a:rPr>
                        <a:t>FINANCIERO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7</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5</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9</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9</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660437175"/>
                  </a:ext>
                </a:extLst>
              </a:tr>
              <a:tr h="499977">
                <a:tc>
                  <a:txBody>
                    <a:bodyPr/>
                    <a:lstStyle/>
                    <a:p>
                      <a:pPr algn="l" fontAlgn="b"/>
                      <a:r>
                        <a:rPr lang="es-CO" sz="1600" u="none" strike="noStrike">
                          <a:effectLst/>
                        </a:rPr>
                        <a:t>ATENCIÓN AL CLIENTE</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0</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881717260"/>
                  </a:ext>
                </a:extLst>
              </a:tr>
              <a:tr h="249988">
                <a:tc>
                  <a:txBody>
                    <a:bodyPr/>
                    <a:lstStyle/>
                    <a:p>
                      <a:pPr algn="l" fontAlgn="b"/>
                      <a:r>
                        <a:rPr lang="es-CO" sz="1600" u="none" strike="noStrike">
                          <a:effectLst/>
                        </a:rPr>
                        <a:t>TOTAL</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40</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36</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55336705"/>
                  </a:ext>
                </a:extLst>
              </a:tr>
            </a:tbl>
          </a:graphicData>
        </a:graphic>
      </p:graphicFrame>
    </p:spTree>
    <p:extLst>
      <p:ext uri="{BB962C8B-B14F-4D97-AF65-F5344CB8AC3E}">
        <p14:creationId xmlns:p14="http://schemas.microsoft.com/office/powerpoint/2010/main" val="2145103425"/>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A519B329-8C62-4970-B8CF-33C57A7F55A6}" type="slidenum">
              <a:rPr lang="es-ES" sz="1000">
                <a:solidFill>
                  <a:schemeClr val="bg1"/>
                </a:solidFill>
              </a:rPr>
              <a:pPr/>
              <a:t>8</a:t>
            </a:fld>
            <a:endParaRPr lang="es-ES" sz="1000" dirty="0">
              <a:solidFill>
                <a:schemeClr val="bg1"/>
              </a:solidFill>
            </a:endParaRPr>
          </a:p>
        </p:txBody>
      </p:sp>
      <p:sp>
        <p:nvSpPr>
          <p:cNvPr id="4098" name="2 Subtítulo"/>
          <p:cNvSpPr>
            <a:spLocks/>
          </p:cNvSpPr>
          <p:nvPr/>
        </p:nvSpPr>
        <p:spPr bwMode="auto">
          <a:xfrm>
            <a:off x="395536" y="1340768"/>
            <a:ext cx="8238849" cy="5000660"/>
          </a:xfrm>
          <a:prstGeom prst="rect">
            <a:avLst/>
          </a:prstGeom>
          <a:noFill/>
          <a:ln w="9525" algn="ctr">
            <a:noFill/>
            <a:miter lim="800000"/>
            <a:headEnd/>
            <a:tailEnd/>
          </a:ln>
          <a:effectLst/>
        </p:spPr>
        <p:txBody>
          <a:bodyPr anchor="ctr"/>
          <a:lstStyle/>
          <a:p>
            <a:pPr algn="just">
              <a:buFont typeface="Arial" pitchFamily="34" charset="0"/>
              <a:buChar char="•"/>
            </a:pPr>
            <a:r>
              <a:rPr lang="es-ES" dirty="0">
                <a:latin typeface="Arial" pitchFamily="34" charset="0"/>
                <a:cs typeface="Arial" pitchFamily="34" charset="0"/>
              </a:rPr>
              <a:t> </a:t>
            </a:r>
            <a:r>
              <a:rPr lang="es-ES" b="1" dirty="0">
                <a:latin typeface="Arial" pitchFamily="34" charset="0"/>
                <a:ea typeface="Tahoma" pitchFamily="34" charset="0"/>
                <a:cs typeface="Arial" pitchFamily="34" charset="0"/>
              </a:rPr>
              <a:t>La misión, visión, política y objetivos de la calidad  son adecuados al propósito de la organización.</a:t>
            </a:r>
          </a:p>
          <a:p>
            <a:pPr algn="just">
              <a:buFont typeface="Arial" pitchFamily="34" charset="0"/>
              <a:buChar char="•"/>
            </a:pPr>
            <a:endParaRPr lang="es-ES" b="1" dirty="0">
              <a:latin typeface="Arial" pitchFamily="34" charset="0"/>
              <a:ea typeface="Tahoma" pitchFamily="34" charset="0"/>
              <a:cs typeface="Arial" pitchFamily="34" charset="0"/>
            </a:endParaRPr>
          </a:p>
          <a:p>
            <a:pPr algn="just">
              <a:buFont typeface="Arial" pitchFamily="34" charset="0"/>
              <a:buChar char="•"/>
            </a:pPr>
            <a:r>
              <a:rPr lang="es-ES" b="1" dirty="0">
                <a:latin typeface="Arial" pitchFamily="34" charset="0"/>
                <a:ea typeface="Tahoma" pitchFamily="34" charset="0"/>
                <a:cs typeface="Arial" pitchFamily="34" charset="0"/>
              </a:rPr>
              <a:t>La visión trazada para el año 2024, se está desarrollando actualmente , con el plan estratégico año 2020-2024, sin embargo se debe aclarar que la actividad que estaba planificada para la vigencia 2021, se postergo para la vigencia 2022, como es el caso de  la implementación del sistema de gestión ambiental, debido a la implementación del complaince legal y Gobierno corporativo, con el objetivo de aprovechar esta oportunidad, para mejorar los procesos de la entidad en su funcionalidad y cumplimiento de normas y leyes, lo cual permitirá una excelente reputación de la entidad.</a:t>
            </a:r>
          </a:p>
          <a:p>
            <a:pPr algn="just">
              <a:buFont typeface="Arial" pitchFamily="34" charset="0"/>
              <a:buChar char="•"/>
            </a:pPr>
            <a:endParaRPr lang="es-ES" b="1" dirty="0">
              <a:latin typeface="Arial" pitchFamily="34" charset="0"/>
              <a:ea typeface="Tahoma" pitchFamily="34" charset="0"/>
              <a:cs typeface="Arial" pitchFamily="34" charset="0"/>
            </a:endParaRPr>
          </a:p>
          <a:p>
            <a:pPr algn="just">
              <a:buFont typeface="Arial" pitchFamily="34" charset="0"/>
              <a:buChar char="•"/>
            </a:pPr>
            <a:r>
              <a:rPr lang="es-ES" b="1" dirty="0">
                <a:latin typeface="Arial" pitchFamily="34" charset="0"/>
                <a:ea typeface="Tahoma" pitchFamily="34" charset="0"/>
                <a:cs typeface="Arial" pitchFamily="34" charset="0"/>
              </a:rPr>
              <a:t>Los objetivos de la calidad se están cumpliendo de acuerdo al cronograma establecido. Por lo tanto se esta generado un impacto positivo en el mejoramiento continuo de los procesos hacia las partes interesadas.</a:t>
            </a:r>
          </a:p>
          <a:p>
            <a:pPr algn="just"/>
            <a:endParaRPr lang="es-ES" sz="2400" dirty="0">
              <a:solidFill>
                <a:srgbClr val="FF9933"/>
              </a:solidFill>
              <a:latin typeface="Arial Black" pitchFamily="34" charset="0"/>
            </a:endParaRPr>
          </a:p>
        </p:txBody>
      </p:sp>
      <p:sp>
        <p:nvSpPr>
          <p:cNvPr id="2" name="1 Rectángulo"/>
          <p:cNvSpPr/>
          <p:nvPr/>
        </p:nvSpPr>
        <p:spPr>
          <a:xfrm>
            <a:off x="3122224" y="575003"/>
            <a:ext cx="3076483" cy="523220"/>
          </a:xfrm>
          <a:prstGeom prst="rect">
            <a:avLst/>
          </a:prstGeom>
        </p:spPr>
        <p:txBody>
          <a:bodyPr wrap="none">
            <a:spAutoFit/>
          </a:bodyPr>
          <a:lstStyle/>
          <a:p>
            <a:pPr algn="ctr"/>
            <a:r>
              <a:rPr lang="es-ES" sz="2800" b="1" dirty="0">
                <a:solidFill>
                  <a:srgbClr val="FF0000"/>
                </a:solidFill>
                <a:latin typeface="Arial" pitchFamily="34" charset="0"/>
                <a:cs typeface="Arial" pitchFamily="34" charset="0"/>
              </a:rPr>
              <a:t>CONCLUSIONES</a:t>
            </a:r>
          </a:p>
        </p:txBody>
      </p:sp>
      <p:pic>
        <p:nvPicPr>
          <p:cNvPr id="6" name="Picture 49">
            <a:extLst>
              <a:ext uri="{FF2B5EF4-FFF2-40B4-BE49-F238E27FC236}">
                <a16:creationId xmlns:a16="http://schemas.microsoft.com/office/drawing/2014/main" id="{5505257C-7F0D-8742-B9DF-7AF51CF64FC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ext Box 24"/>
          <p:cNvSpPr txBox="1">
            <a:spLocks noChangeArrowheads="1"/>
          </p:cNvSpPr>
          <p:nvPr/>
        </p:nvSpPr>
        <p:spPr bwMode="auto">
          <a:xfrm>
            <a:off x="357158" y="6143644"/>
            <a:ext cx="1944688" cy="366713"/>
          </a:xfrm>
          <a:prstGeom prst="rect">
            <a:avLst/>
          </a:prstGeom>
          <a:noFill/>
          <a:ln w="9525">
            <a:noFill/>
            <a:miter lim="800000"/>
            <a:headEnd/>
            <a:tailEnd/>
          </a:ln>
        </p:spPr>
        <p:txBody>
          <a:bodyPr>
            <a:spAutoFit/>
          </a:bodyPr>
          <a:lstStyle/>
          <a:p>
            <a:pPr>
              <a:spcBef>
                <a:spcPct val="50000"/>
              </a:spcBef>
            </a:pPr>
            <a:endParaRPr lang="es-CO" dirty="0"/>
          </a:p>
        </p:txBody>
      </p:sp>
      <p:pic>
        <p:nvPicPr>
          <p:cNvPr id="5" name="Picture 49">
            <a:extLst>
              <a:ext uri="{FF2B5EF4-FFF2-40B4-BE49-F238E27FC236}">
                <a16:creationId xmlns:a16="http://schemas.microsoft.com/office/drawing/2014/main" id="{26DB62AB-ED15-144E-A892-34469E5AF7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44624"/>
            <a:ext cx="869326" cy="57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Gráfico 6">
            <a:extLst>
              <a:ext uri="{FF2B5EF4-FFF2-40B4-BE49-F238E27FC236}">
                <a16:creationId xmlns:a16="http://schemas.microsoft.com/office/drawing/2014/main" id="{00000000-0008-0000-0200-00000B000000}"/>
              </a:ext>
            </a:extLst>
          </p:cNvPr>
          <p:cNvGraphicFramePr>
            <a:graphicFrameLocks/>
          </p:cNvGraphicFramePr>
          <p:nvPr/>
        </p:nvGraphicFramePr>
        <p:xfrm>
          <a:off x="971600" y="320906"/>
          <a:ext cx="7704855" cy="621618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61294146"/>
      </p:ext>
    </p:extLst>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ext Box 24"/>
          <p:cNvSpPr txBox="1">
            <a:spLocks noChangeArrowheads="1"/>
          </p:cNvSpPr>
          <p:nvPr/>
        </p:nvSpPr>
        <p:spPr bwMode="auto">
          <a:xfrm>
            <a:off x="357158" y="6143644"/>
            <a:ext cx="1944688" cy="366713"/>
          </a:xfrm>
          <a:prstGeom prst="rect">
            <a:avLst/>
          </a:prstGeom>
          <a:noFill/>
          <a:ln w="9525">
            <a:noFill/>
            <a:miter lim="800000"/>
            <a:headEnd/>
            <a:tailEnd/>
          </a:ln>
        </p:spPr>
        <p:txBody>
          <a:bodyPr>
            <a:spAutoFit/>
          </a:bodyPr>
          <a:lstStyle/>
          <a:p>
            <a:pPr>
              <a:spcBef>
                <a:spcPct val="50000"/>
              </a:spcBef>
            </a:pPr>
            <a:endParaRPr lang="es-CO" dirty="0"/>
          </a:p>
        </p:txBody>
      </p:sp>
      <p:pic>
        <p:nvPicPr>
          <p:cNvPr id="5" name="Picture 49">
            <a:extLst>
              <a:ext uri="{FF2B5EF4-FFF2-40B4-BE49-F238E27FC236}">
                <a16:creationId xmlns:a16="http://schemas.microsoft.com/office/drawing/2014/main" id="{26DB62AB-ED15-144E-A892-34469E5AF7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44624"/>
            <a:ext cx="869326" cy="57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a 2">
            <a:extLst>
              <a:ext uri="{FF2B5EF4-FFF2-40B4-BE49-F238E27FC236}">
                <a16:creationId xmlns:a16="http://schemas.microsoft.com/office/drawing/2014/main" id="{A3CC7923-12E7-4016-A90F-1AB54B6F06D6}"/>
              </a:ext>
            </a:extLst>
          </p:cNvPr>
          <p:cNvGraphicFramePr>
            <a:graphicFrameLocks noGrp="1"/>
          </p:cNvGraphicFramePr>
          <p:nvPr/>
        </p:nvGraphicFramePr>
        <p:xfrm>
          <a:off x="971600" y="347643"/>
          <a:ext cx="7560840" cy="6152397"/>
        </p:xfrm>
        <a:graphic>
          <a:graphicData uri="http://schemas.openxmlformats.org/drawingml/2006/table">
            <a:tbl>
              <a:tblPr>
                <a:tableStyleId>{5C22544A-7EE6-4342-B048-85BDC9FD1C3A}</a:tableStyleId>
              </a:tblPr>
              <a:tblGrid>
                <a:gridCol w="2449757">
                  <a:extLst>
                    <a:ext uri="{9D8B030D-6E8A-4147-A177-3AD203B41FA5}">
                      <a16:colId xmlns:a16="http://schemas.microsoft.com/office/drawing/2014/main" val="573827549"/>
                    </a:ext>
                  </a:extLst>
                </a:gridCol>
                <a:gridCol w="742351">
                  <a:extLst>
                    <a:ext uri="{9D8B030D-6E8A-4147-A177-3AD203B41FA5}">
                      <a16:colId xmlns:a16="http://schemas.microsoft.com/office/drawing/2014/main" val="1761903030"/>
                    </a:ext>
                  </a:extLst>
                </a:gridCol>
                <a:gridCol w="1202607">
                  <a:extLst>
                    <a:ext uri="{9D8B030D-6E8A-4147-A177-3AD203B41FA5}">
                      <a16:colId xmlns:a16="http://schemas.microsoft.com/office/drawing/2014/main" val="1135305133"/>
                    </a:ext>
                  </a:extLst>
                </a:gridCol>
                <a:gridCol w="1547801">
                  <a:extLst>
                    <a:ext uri="{9D8B030D-6E8A-4147-A177-3AD203B41FA5}">
                      <a16:colId xmlns:a16="http://schemas.microsoft.com/office/drawing/2014/main" val="3722938678"/>
                    </a:ext>
                  </a:extLst>
                </a:gridCol>
                <a:gridCol w="1618324">
                  <a:extLst>
                    <a:ext uri="{9D8B030D-6E8A-4147-A177-3AD203B41FA5}">
                      <a16:colId xmlns:a16="http://schemas.microsoft.com/office/drawing/2014/main" val="2442122777"/>
                    </a:ext>
                  </a:extLst>
                </a:gridCol>
              </a:tblGrid>
              <a:tr h="465628">
                <a:tc>
                  <a:txBody>
                    <a:bodyPr/>
                    <a:lstStyle/>
                    <a:p>
                      <a:pPr algn="l" fontAlgn="b"/>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600" u="none" strike="noStrike" dirty="0">
                          <a:effectLst/>
                        </a:rPr>
                        <a:t>AÑO 2018</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AÑO 2019</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AÑO 2020 </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a:effectLst/>
                        </a:rPr>
                        <a:t>AÑO 2021</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878044972"/>
                  </a:ext>
                </a:extLst>
              </a:tr>
              <a:tr h="698441">
                <a:tc>
                  <a:txBody>
                    <a:bodyPr/>
                    <a:lstStyle/>
                    <a:p>
                      <a:pPr algn="ctr" fontAlgn="b"/>
                      <a:r>
                        <a:rPr lang="es-ES" sz="1600" u="none" strike="noStrike">
                          <a:effectLst/>
                        </a:rPr>
                        <a:t>OPORTUNIDAD DE MEJORA POR PROCESO</a:t>
                      </a:r>
                      <a:endParaRPr lang="es-ES" sz="16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a:effectLst/>
                        </a:rPr>
                        <a:t> </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a:effectLst/>
                        </a:rPr>
                        <a:t> </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 </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a:effectLst/>
                        </a:rPr>
                        <a:t> </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018648958"/>
                  </a:ext>
                </a:extLst>
              </a:tr>
              <a:tr h="232813">
                <a:tc>
                  <a:txBody>
                    <a:bodyPr/>
                    <a:lstStyle/>
                    <a:p>
                      <a:pPr algn="l" fontAlgn="b"/>
                      <a:r>
                        <a:rPr lang="es-CO" sz="1600" u="none" strike="noStrike">
                          <a:effectLst/>
                        </a:rPr>
                        <a:t>PLANEACIÓN</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0</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2</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684178421"/>
                  </a:ext>
                </a:extLst>
              </a:tr>
              <a:tr h="465628">
                <a:tc>
                  <a:txBody>
                    <a:bodyPr/>
                    <a:lstStyle/>
                    <a:p>
                      <a:pPr algn="l" fontAlgn="b"/>
                      <a:r>
                        <a:rPr lang="es-CO" sz="1600" u="none" strike="noStrike">
                          <a:effectLst/>
                        </a:rPr>
                        <a:t>MEJORAMIENTO CONTINUO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1</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08778547"/>
                  </a:ext>
                </a:extLst>
              </a:tr>
              <a:tr h="232813">
                <a:tc>
                  <a:txBody>
                    <a:bodyPr/>
                    <a:lstStyle/>
                    <a:p>
                      <a:pPr algn="l" fontAlgn="b"/>
                      <a:r>
                        <a:rPr lang="es-CO" sz="1600" u="none" strike="noStrike">
                          <a:effectLst/>
                        </a:rPr>
                        <a:t>REGISTRO PÚBLICO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2</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167611449"/>
                  </a:ext>
                </a:extLst>
              </a:tr>
              <a:tr h="465628">
                <a:tc>
                  <a:txBody>
                    <a:bodyPr/>
                    <a:lstStyle/>
                    <a:p>
                      <a:pPr algn="l" fontAlgn="b"/>
                      <a:r>
                        <a:rPr lang="es-CO" sz="1600" u="none" strike="noStrike">
                          <a:effectLst/>
                        </a:rPr>
                        <a:t>PROMOCIÓN COMERCIAL</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5</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651027266"/>
                  </a:ext>
                </a:extLst>
              </a:tr>
              <a:tr h="465628">
                <a:tc>
                  <a:txBody>
                    <a:bodyPr/>
                    <a:lstStyle/>
                    <a:p>
                      <a:pPr algn="l" fontAlgn="b"/>
                      <a:r>
                        <a:rPr lang="es-CO" sz="1600" u="none" strike="noStrike">
                          <a:effectLst/>
                        </a:rPr>
                        <a:t>CAPACITACIÓN PERMANENTE</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2</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232095971"/>
                  </a:ext>
                </a:extLst>
              </a:tr>
              <a:tr h="465628">
                <a:tc>
                  <a:txBody>
                    <a:bodyPr/>
                    <a:lstStyle/>
                    <a:p>
                      <a:pPr algn="l" fontAlgn="b"/>
                      <a:r>
                        <a:rPr lang="es-CO" sz="1600" u="none" strike="noStrike">
                          <a:effectLst/>
                        </a:rPr>
                        <a:t>CONCILIACIÓN Y ARBITRAJE</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082875646"/>
                  </a:ext>
                </a:extLst>
              </a:tr>
              <a:tr h="465628">
                <a:tc>
                  <a:txBody>
                    <a:bodyPr/>
                    <a:lstStyle/>
                    <a:p>
                      <a:pPr algn="l" fontAlgn="b"/>
                      <a:r>
                        <a:rPr lang="es-CO" sz="1600" u="none" strike="noStrike">
                          <a:effectLst/>
                        </a:rPr>
                        <a:t>GESTIÓN DE MANTENIMIENTO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4</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688694293"/>
                  </a:ext>
                </a:extLst>
              </a:tr>
              <a:tr h="465628">
                <a:tc>
                  <a:txBody>
                    <a:bodyPr/>
                    <a:lstStyle/>
                    <a:p>
                      <a:pPr algn="l" fontAlgn="b"/>
                      <a:r>
                        <a:rPr lang="es-CO" sz="1600" u="none" strike="noStrike">
                          <a:effectLst/>
                        </a:rPr>
                        <a:t>GESTIÓN DOCUMENTAL</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6</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1</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232655639"/>
                  </a:ext>
                </a:extLst>
              </a:tr>
              <a:tr h="465628">
                <a:tc>
                  <a:txBody>
                    <a:bodyPr/>
                    <a:lstStyle/>
                    <a:p>
                      <a:pPr algn="l" fontAlgn="b"/>
                      <a:r>
                        <a:rPr lang="es-CO" sz="1600" u="none" strike="noStrike">
                          <a:effectLst/>
                        </a:rPr>
                        <a:t>COMPRAS Y ALMACEN</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663875696"/>
                  </a:ext>
                </a:extLst>
              </a:tr>
              <a:tr h="232813">
                <a:tc>
                  <a:txBody>
                    <a:bodyPr/>
                    <a:lstStyle/>
                    <a:p>
                      <a:pPr algn="l" fontAlgn="b"/>
                      <a:r>
                        <a:rPr lang="es-CO" sz="1600" u="none" strike="noStrike">
                          <a:effectLst/>
                        </a:rPr>
                        <a:t>TALENTO HUMANO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6</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1</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278152542"/>
                  </a:ext>
                </a:extLst>
              </a:tr>
              <a:tr h="232813">
                <a:tc>
                  <a:txBody>
                    <a:bodyPr/>
                    <a:lstStyle/>
                    <a:p>
                      <a:pPr algn="l" fontAlgn="b"/>
                      <a:r>
                        <a:rPr lang="es-CO" sz="1600" u="none" strike="noStrike">
                          <a:effectLst/>
                        </a:rPr>
                        <a:t>FINANCIERO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773014518"/>
                  </a:ext>
                </a:extLst>
              </a:tr>
              <a:tr h="465628">
                <a:tc>
                  <a:txBody>
                    <a:bodyPr/>
                    <a:lstStyle/>
                    <a:p>
                      <a:pPr algn="l" fontAlgn="b"/>
                      <a:r>
                        <a:rPr lang="es-CO" sz="1600" u="none" strike="noStrike">
                          <a:effectLst/>
                        </a:rPr>
                        <a:t>ATENCIÓN AL CLIENTE</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7</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7</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3</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220210705"/>
                  </a:ext>
                </a:extLst>
              </a:tr>
              <a:tr h="232813">
                <a:tc>
                  <a:txBody>
                    <a:bodyPr/>
                    <a:lstStyle/>
                    <a:p>
                      <a:pPr algn="l" fontAlgn="b"/>
                      <a:r>
                        <a:rPr lang="es-CO" sz="1600" u="none" strike="noStrike">
                          <a:effectLst/>
                        </a:rPr>
                        <a:t>TOTAL</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39</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32</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36</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25</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428812092"/>
                  </a:ext>
                </a:extLst>
              </a:tr>
            </a:tbl>
          </a:graphicData>
        </a:graphic>
      </p:graphicFrame>
    </p:spTree>
    <p:extLst>
      <p:ext uri="{BB962C8B-B14F-4D97-AF65-F5344CB8AC3E}">
        <p14:creationId xmlns:p14="http://schemas.microsoft.com/office/powerpoint/2010/main" val="2728691849"/>
      </p:ext>
    </p:extLst>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A519B329-8C62-4970-B8CF-33C57A7F55A6}" type="slidenum">
              <a:rPr lang="es-ES" sz="1000">
                <a:solidFill>
                  <a:schemeClr val="bg1"/>
                </a:solidFill>
              </a:rPr>
              <a:pPr/>
              <a:t>82</a:t>
            </a:fld>
            <a:endParaRPr lang="es-ES" sz="1000" dirty="0">
              <a:solidFill>
                <a:schemeClr val="bg1"/>
              </a:solidFill>
            </a:endParaRPr>
          </a:p>
        </p:txBody>
      </p:sp>
      <p:sp>
        <p:nvSpPr>
          <p:cNvPr id="4098" name="2 Subtítulo"/>
          <p:cNvSpPr>
            <a:spLocks/>
          </p:cNvSpPr>
          <p:nvPr/>
        </p:nvSpPr>
        <p:spPr bwMode="auto">
          <a:xfrm>
            <a:off x="323528" y="73496"/>
            <a:ext cx="8496944" cy="6019800"/>
          </a:xfrm>
          <a:prstGeom prst="rect">
            <a:avLst/>
          </a:prstGeom>
          <a:noFill/>
          <a:ln w="9525" algn="ctr">
            <a:noFill/>
            <a:miter lim="800000"/>
            <a:headEnd/>
            <a:tailEnd/>
          </a:ln>
          <a:effectLst/>
        </p:spPr>
        <p:txBody>
          <a:bodyPr anchor="ctr"/>
          <a:lstStyle/>
          <a:p>
            <a:pPr algn="ctr"/>
            <a:endParaRPr lang="es-ES" sz="2400" b="1" dirty="0">
              <a:latin typeface="Arial" pitchFamily="34" charset="0"/>
              <a:cs typeface="Arial" pitchFamily="34" charset="0"/>
            </a:endParaRPr>
          </a:p>
          <a:p>
            <a:pPr algn="ctr"/>
            <a:endParaRPr lang="es-ES" sz="2400" b="1" dirty="0">
              <a:latin typeface="Arial" pitchFamily="34" charset="0"/>
              <a:cs typeface="Arial" pitchFamily="34" charset="0"/>
            </a:endParaRPr>
          </a:p>
          <a:p>
            <a:pPr algn="ctr"/>
            <a:endParaRPr lang="es-ES" sz="2400" b="1" dirty="0">
              <a:latin typeface="Arial" pitchFamily="34" charset="0"/>
              <a:cs typeface="Arial" pitchFamily="34" charset="0"/>
            </a:endParaRPr>
          </a:p>
          <a:p>
            <a:pPr algn="ctr"/>
            <a:endParaRPr lang="es-ES" sz="2400" b="1" dirty="0">
              <a:latin typeface="Arial" pitchFamily="34" charset="0"/>
              <a:cs typeface="Arial" pitchFamily="34" charset="0"/>
            </a:endParaRPr>
          </a:p>
          <a:p>
            <a:pPr algn="ctr"/>
            <a:endParaRPr lang="es-ES" sz="2400" b="1" dirty="0">
              <a:latin typeface="Arial" pitchFamily="34" charset="0"/>
              <a:cs typeface="Arial" pitchFamily="34" charset="0"/>
            </a:endParaRPr>
          </a:p>
          <a:p>
            <a:pPr algn="ctr"/>
            <a:endParaRPr lang="es-ES" sz="2400" b="1" dirty="0">
              <a:solidFill>
                <a:srgbClr val="FF0000"/>
              </a:solidFill>
              <a:latin typeface="Arial" pitchFamily="34" charset="0"/>
              <a:cs typeface="Arial" pitchFamily="34" charset="0"/>
            </a:endParaRPr>
          </a:p>
          <a:p>
            <a:pPr algn="ctr"/>
            <a:endParaRPr lang="es-ES" sz="2400" b="1" dirty="0">
              <a:solidFill>
                <a:srgbClr val="FF0000"/>
              </a:solidFill>
              <a:latin typeface="Arial" pitchFamily="34" charset="0"/>
              <a:cs typeface="Arial" pitchFamily="34" charset="0"/>
            </a:endParaRPr>
          </a:p>
          <a:p>
            <a:pPr algn="ctr"/>
            <a:endParaRPr lang="es-ES" sz="2400" b="1" dirty="0">
              <a:solidFill>
                <a:srgbClr val="FF0000"/>
              </a:solidFill>
              <a:latin typeface="Arial" pitchFamily="34" charset="0"/>
              <a:cs typeface="Arial" pitchFamily="34" charset="0"/>
            </a:endParaRPr>
          </a:p>
          <a:p>
            <a:pPr algn="ctr"/>
            <a:r>
              <a:rPr lang="es-ES" sz="2400" b="1" dirty="0">
                <a:solidFill>
                  <a:srgbClr val="FF0000"/>
                </a:solidFill>
                <a:latin typeface="Arial" pitchFamily="34" charset="0"/>
                <a:cs typeface="Arial" pitchFamily="34" charset="0"/>
              </a:rPr>
              <a:t>CONCLUSIONES</a:t>
            </a:r>
          </a:p>
          <a:p>
            <a:pPr algn="ctr"/>
            <a:endParaRPr lang="es-ES" sz="2400" dirty="0">
              <a:latin typeface="Arial" pitchFamily="34" charset="0"/>
              <a:cs typeface="Arial" pitchFamily="34" charset="0"/>
            </a:endParaRPr>
          </a:p>
          <a:p>
            <a:pPr algn="just">
              <a:buFont typeface="Arial" pitchFamily="34" charset="0"/>
              <a:buChar char="•"/>
            </a:pPr>
            <a:r>
              <a:rPr lang="es-ES" sz="1200" dirty="0">
                <a:latin typeface="Arial" pitchFamily="34" charset="0"/>
                <a:cs typeface="Arial" pitchFamily="34" charset="0"/>
              </a:rPr>
              <a:t> </a:t>
            </a:r>
            <a:r>
              <a:rPr lang="es-ES" sz="1400" b="1" dirty="0">
                <a:latin typeface="Arial" pitchFamily="34" charset="0"/>
                <a:ea typeface="Tahoma" pitchFamily="34" charset="0"/>
                <a:cs typeface="Arial" pitchFamily="34" charset="0"/>
              </a:rPr>
              <a:t>El ciclos de auditoria del año 2018,2019, 2020 y 2021, fue realizado por los auditores internos de la entidad.</a:t>
            </a:r>
          </a:p>
          <a:p>
            <a:pPr algn="just">
              <a:buFont typeface="Arial" pitchFamily="34" charset="0"/>
              <a:buChar char="•"/>
            </a:pPr>
            <a:r>
              <a:rPr lang="es-ES" sz="1400" b="1" dirty="0">
                <a:latin typeface="Arial" pitchFamily="34" charset="0"/>
                <a:ea typeface="Tahoma" pitchFamily="34" charset="0"/>
                <a:cs typeface="Arial" pitchFamily="34" charset="0"/>
              </a:rPr>
              <a:t>Para la vigencia 2021 se presentaron 36 no conformidades y 25 oportunidades de mejora, en  la vigencia 2020 se presentaron 40 No conformidades y 36 oportunidades de mejora   , en la vigencia 2019  fueron 44 No conformidades y 32 oportunidades de mejora y en el 2018 fueron 44 no conformidades y 39 oportunidades de mejora </a:t>
            </a:r>
          </a:p>
          <a:p>
            <a:pPr algn="just"/>
            <a:endParaRPr lang="es-ES" sz="1400" b="1" dirty="0">
              <a:latin typeface="Arial" pitchFamily="34" charset="0"/>
              <a:ea typeface="Tahoma" pitchFamily="34" charset="0"/>
              <a:cs typeface="Arial" pitchFamily="34" charset="0"/>
            </a:endParaRPr>
          </a:p>
          <a:p>
            <a:pPr algn="just">
              <a:buFont typeface="Arial" pitchFamily="34" charset="0"/>
              <a:buChar char="•"/>
            </a:pPr>
            <a:r>
              <a:rPr lang="es-ES" sz="1400" b="1" dirty="0">
                <a:latin typeface="Arial" pitchFamily="34" charset="0"/>
                <a:ea typeface="Tahoma" pitchFamily="34" charset="0"/>
                <a:cs typeface="Arial" pitchFamily="34" charset="0"/>
              </a:rPr>
              <a:t>Se observa que los procesos de control y mejoramiento y atención al cliente fueron los procesos que el en proceso de auditoria de la vigencia 2021, no se evidenciaron no conformidades y en los procesos financiero se evidenciaron 9 no conformidades y en el proceso de promoción comercial se evidenciaron 5 no conformidades, . El avance de cumplimiento de cierre de acciones es de 63%. Los procesos que cerraron sus planes de acción son planeación, capacitación, gestión de mantenimiento, talento humano y conciliación y arbitraje, Los demás procesos presentaron los planes de acción, que están abiertos y en proceso de ejecución </a:t>
            </a:r>
          </a:p>
          <a:p>
            <a:pPr algn="just"/>
            <a:endParaRPr lang="es-ES" sz="1400" b="1" dirty="0">
              <a:latin typeface="Arial" pitchFamily="34" charset="0"/>
              <a:ea typeface="Tahoma" pitchFamily="34" charset="0"/>
              <a:cs typeface="Arial" pitchFamily="34" charset="0"/>
            </a:endParaRPr>
          </a:p>
          <a:p>
            <a:pPr algn="just">
              <a:buFont typeface="Arial" pitchFamily="34" charset="0"/>
              <a:buChar char="•"/>
            </a:pPr>
            <a:r>
              <a:rPr lang="es-ES" sz="1400" b="1" dirty="0">
                <a:latin typeface="Arial" pitchFamily="34" charset="0"/>
                <a:ea typeface="Tahoma" pitchFamily="34" charset="0"/>
                <a:cs typeface="Arial" pitchFamily="34" charset="0"/>
              </a:rPr>
              <a:t> Se observa que en los procesos de gestión de mantenimiento y financiero con 4 observaciones, fueron los procesos con mas observaciones y los procesos de control y mejoramiento, gestión documental y talento humano con una no conformidad fueron los procesos con menos observaciones. El 45% de planes de acción se encuentran cerrados de los siguientes procesos: control y mejoramiento, conciliación y arbitraje, talento humano, Los demás procesos presentaron los planes de acción, que están abiertos y en proceso de ejecución.</a:t>
            </a:r>
          </a:p>
          <a:p>
            <a:pPr algn="just"/>
            <a:endParaRPr lang="es-ES" sz="1400" b="1" dirty="0">
              <a:latin typeface="Arial" pitchFamily="34" charset="0"/>
              <a:ea typeface="Tahoma" pitchFamily="34" charset="0"/>
              <a:cs typeface="Arial" pitchFamily="34" charset="0"/>
            </a:endParaRPr>
          </a:p>
          <a:p>
            <a:pPr algn="just">
              <a:buFont typeface="Arial" pitchFamily="34" charset="0"/>
              <a:buChar char="•"/>
            </a:pPr>
            <a:r>
              <a:rPr lang="es-ES" sz="1400" b="1" dirty="0">
                <a:latin typeface="Arial" pitchFamily="34" charset="0"/>
                <a:ea typeface="Tahoma" pitchFamily="34" charset="0"/>
                <a:cs typeface="Arial" pitchFamily="34" charset="0"/>
              </a:rPr>
              <a:t>La toma de acciones correctivas y de mejora es la herramienta para poder continuar con   ruta de mejoramiento que ha mantenido a la entidad con un reconocimiento favorable ante sus usuarios y comunidad.</a:t>
            </a:r>
          </a:p>
          <a:p>
            <a:pPr algn="just">
              <a:buFont typeface="Arial" pitchFamily="34" charset="0"/>
              <a:buChar char="•"/>
            </a:pPr>
            <a:r>
              <a:rPr lang="es-ES" sz="1400" b="1" dirty="0">
                <a:latin typeface="Arial" pitchFamily="34" charset="0"/>
                <a:ea typeface="Tahoma" pitchFamily="34" charset="0"/>
                <a:cs typeface="Arial" pitchFamily="34" charset="0"/>
              </a:rPr>
              <a:t>Con estos resultados y la implementación de las acciones fortalecemos la versión 2015</a:t>
            </a:r>
          </a:p>
          <a:p>
            <a:pPr algn="just">
              <a:buFont typeface="Arial" pitchFamily="34" charset="0"/>
              <a:buChar char="•"/>
            </a:pPr>
            <a:endParaRPr lang="es-ES" sz="1400" b="1" dirty="0">
              <a:latin typeface="Arial" pitchFamily="34" charset="0"/>
              <a:ea typeface="Tahoma" pitchFamily="34" charset="0"/>
              <a:cs typeface="Arial" pitchFamily="34" charset="0"/>
            </a:endParaRPr>
          </a:p>
          <a:p>
            <a:pPr algn="just"/>
            <a:endParaRPr lang="es-ES" sz="1400" dirty="0">
              <a:latin typeface="Tahoma" pitchFamily="34" charset="0"/>
              <a:ea typeface="Tahoma" pitchFamily="34" charset="0"/>
              <a:cs typeface="Tahoma" pitchFamily="34" charset="0"/>
            </a:endParaRPr>
          </a:p>
          <a:p>
            <a:pPr algn="just"/>
            <a:endParaRPr lang="es-ES" sz="1400" dirty="0">
              <a:latin typeface="Tahoma" pitchFamily="34" charset="0"/>
              <a:ea typeface="Tahoma" pitchFamily="34" charset="0"/>
              <a:cs typeface="Tahoma" pitchFamily="34" charset="0"/>
            </a:endParaRPr>
          </a:p>
          <a:p>
            <a:pPr algn="just">
              <a:buFont typeface="Arial" pitchFamily="34" charset="0"/>
              <a:buChar char="•"/>
            </a:pPr>
            <a:endParaRPr lang="es-ES" sz="1400" dirty="0">
              <a:latin typeface="Arial Black" pitchFamily="34" charset="0"/>
            </a:endParaRPr>
          </a:p>
          <a:p>
            <a:pPr algn="ctr"/>
            <a:endParaRPr lang="es-ES" sz="2400" dirty="0">
              <a:solidFill>
                <a:srgbClr val="C00000"/>
              </a:solidFill>
              <a:latin typeface="Arial Black" pitchFamily="34" charset="0"/>
            </a:endParaRPr>
          </a:p>
          <a:p>
            <a:pPr algn="ctr"/>
            <a:endParaRPr lang="es-ES" sz="2400" dirty="0">
              <a:solidFill>
                <a:srgbClr val="C00000"/>
              </a:solidFill>
              <a:latin typeface="Arial Black" pitchFamily="34" charset="0"/>
            </a:endParaRPr>
          </a:p>
          <a:p>
            <a:pPr algn="just"/>
            <a:endParaRPr lang="es-ES" sz="2400" dirty="0">
              <a:solidFill>
                <a:srgbClr val="FF9933"/>
              </a:solidFill>
              <a:latin typeface="Arial Black" pitchFamily="34" charset="0"/>
            </a:endParaRPr>
          </a:p>
        </p:txBody>
      </p:sp>
      <p:pic>
        <p:nvPicPr>
          <p:cNvPr id="4" name="Picture 49">
            <a:extLst>
              <a:ext uri="{FF2B5EF4-FFF2-40B4-BE49-F238E27FC236}">
                <a16:creationId xmlns:a16="http://schemas.microsoft.com/office/drawing/2014/main" id="{B6E7D412-BE82-2C42-8304-9D36BF5DB01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869326" cy="57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a:solidFill>
                  <a:schemeClr val="bg1"/>
                </a:solidFill>
              </a:rPr>
              <a:t>ENLACE  – Consultores en Gestión Empresa rial Ltda. - </a:t>
            </a:r>
            <a:fld id="{E39176B2-6D65-480B-8360-14C9E093D22F}" type="slidenum">
              <a:rPr lang="es-ES" sz="1000">
                <a:solidFill>
                  <a:schemeClr val="bg1"/>
                </a:solidFill>
              </a:rPr>
              <a:pPr/>
              <a:t>83</a:t>
            </a:fld>
            <a:endParaRPr lang="es-ES" sz="1000">
              <a:solidFill>
                <a:schemeClr val="bg1"/>
              </a:solidFill>
            </a:endParaRPr>
          </a:p>
        </p:txBody>
      </p:sp>
      <p:sp>
        <p:nvSpPr>
          <p:cNvPr id="4098" name="2 Subtítulo"/>
          <p:cNvSpPr>
            <a:spLocks/>
          </p:cNvSpPr>
          <p:nvPr/>
        </p:nvSpPr>
        <p:spPr bwMode="auto">
          <a:xfrm>
            <a:off x="857224" y="1928802"/>
            <a:ext cx="7200900" cy="1498600"/>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a:solidFill>
                  <a:srgbClr val="C00000"/>
                </a:solidFill>
                <a:latin typeface="Arial Black" pitchFamily="34" charset="0"/>
                <a:cs typeface="+mn-cs"/>
              </a:rPr>
              <a:t>4.7 DESEMPEÑO DE LOS PROVEEDORES EXTERNOS</a:t>
            </a:r>
            <a:endParaRPr lang="es-MX" sz="3600" dirty="0">
              <a:solidFill>
                <a:srgbClr val="C00000"/>
              </a:solidFill>
              <a:latin typeface="Arial Black" pitchFamily="34" charset="0"/>
              <a:cs typeface="+mn-cs"/>
            </a:endParaRPr>
          </a:p>
        </p:txBody>
      </p:sp>
      <p:pic>
        <p:nvPicPr>
          <p:cNvPr id="4" name="Picture 49">
            <a:extLst>
              <a:ext uri="{FF2B5EF4-FFF2-40B4-BE49-F238E27FC236}">
                <a16:creationId xmlns:a16="http://schemas.microsoft.com/office/drawing/2014/main" id="{DF276643-AB7A-F448-876D-5AFE7E3EA34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A519B329-8C62-4970-B8CF-33C57A7F55A6}" type="slidenum">
              <a:rPr lang="es-ES" sz="1000">
                <a:solidFill>
                  <a:schemeClr val="bg1"/>
                </a:solidFill>
              </a:rPr>
              <a:pPr/>
              <a:t>84</a:t>
            </a:fld>
            <a:endParaRPr lang="es-ES" sz="1000" dirty="0">
              <a:solidFill>
                <a:schemeClr val="bg1"/>
              </a:solidFill>
            </a:endParaRPr>
          </a:p>
        </p:txBody>
      </p:sp>
      <p:sp>
        <p:nvSpPr>
          <p:cNvPr id="4098" name="2 Subtítulo"/>
          <p:cNvSpPr>
            <a:spLocks/>
          </p:cNvSpPr>
          <p:nvPr/>
        </p:nvSpPr>
        <p:spPr bwMode="auto">
          <a:xfrm>
            <a:off x="714348" y="749814"/>
            <a:ext cx="7920037" cy="5000660"/>
          </a:xfrm>
          <a:prstGeom prst="rect">
            <a:avLst/>
          </a:prstGeom>
          <a:noFill/>
          <a:ln w="9525" algn="ctr">
            <a:noFill/>
            <a:miter lim="800000"/>
            <a:headEnd/>
            <a:tailEnd/>
          </a:ln>
          <a:effectLst/>
        </p:spPr>
        <p:txBody>
          <a:bodyPr anchor="ctr"/>
          <a:lstStyle/>
          <a:p>
            <a:pPr algn="ctr"/>
            <a:endParaRPr lang="es-ES" dirty="0">
              <a:latin typeface="Arial Black" pitchFamily="34" charset="0"/>
            </a:endParaRPr>
          </a:p>
          <a:p>
            <a:pPr algn="ctr"/>
            <a:endParaRPr lang="es-ES" sz="2400" dirty="0">
              <a:solidFill>
                <a:srgbClr val="C00000"/>
              </a:solidFill>
              <a:latin typeface="Arial Black" pitchFamily="34" charset="0"/>
            </a:endParaRPr>
          </a:p>
          <a:p>
            <a:pPr algn="ctr"/>
            <a:endParaRPr lang="es-ES" sz="2400" dirty="0">
              <a:solidFill>
                <a:srgbClr val="C00000"/>
              </a:solidFill>
              <a:latin typeface="Arial Black" pitchFamily="34" charset="0"/>
            </a:endParaRPr>
          </a:p>
          <a:p>
            <a:pPr algn="just"/>
            <a:endParaRPr lang="es-ES" sz="2400" dirty="0">
              <a:solidFill>
                <a:srgbClr val="FF9933"/>
              </a:solidFill>
              <a:latin typeface="Arial Black" pitchFamily="34" charset="0"/>
            </a:endParaRPr>
          </a:p>
        </p:txBody>
      </p:sp>
      <p:sp>
        <p:nvSpPr>
          <p:cNvPr id="2" name="Rectángulo 1"/>
          <p:cNvSpPr/>
          <p:nvPr/>
        </p:nvSpPr>
        <p:spPr>
          <a:xfrm>
            <a:off x="251520" y="1126485"/>
            <a:ext cx="8640960" cy="2585323"/>
          </a:xfrm>
          <a:prstGeom prst="rect">
            <a:avLst/>
          </a:prstGeom>
        </p:spPr>
        <p:txBody>
          <a:bodyPr wrap="square">
            <a:spAutoFit/>
          </a:bodyPr>
          <a:lstStyle/>
          <a:p>
            <a:pPr algn="just"/>
            <a:endParaRPr lang="es-ES_tradnl" dirty="0">
              <a:solidFill>
                <a:srgbClr val="000000"/>
              </a:solidFill>
            </a:endParaRPr>
          </a:p>
          <a:p>
            <a:pPr algn="just"/>
            <a:endParaRPr lang="es-ES_tradnl" dirty="0">
              <a:solidFill>
                <a:srgbClr val="000000"/>
              </a:solidFill>
            </a:endParaRPr>
          </a:p>
          <a:p>
            <a:pPr algn="just"/>
            <a:endParaRPr lang="es-ES_tradnl" dirty="0">
              <a:solidFill>
                <a:srgbClr val="000000"/>
              </a:solidFill>
            </a:endParaRPr>
          </a:p>
          <a:p>
            <a:pPr algn="just"/>
            <a:endParaRPr lang="es-ES_tradnl" dirty="0">
              <a:solidFill>
                <a:srgbClr val="000000"/>
              </a:solidFill>
            </a:endParaRPr>
          </a:p>
          <a:p>
            <a:pPr algn="just"/>
            <a:endParaRPr lang="es-ES_tradnl" dirty="0">
              <a:solidFill>
                <a:srgbClr val="000000"/>
              </a:solidFill>
            </a:endParaRPr>
          </a:p>
          <a:p>
            <a:pPr algn="just"/>
            <a:endParaRPr lang="es-ES_tradnl" dirty="0">
              <a:solidFill>
                <a:srgbClr val="000000"/>
              </a:solidFill>
            </a:endParaRPr>
          </a:p>
          <a:p>
            <a:pPr algn="just"/>
            <a:endParaRPr lang="es-ES_tradnl" dirty="0">
              <a:solidFill>
                <a:srgbClr val="000000"/>
              </a:solidFill>
            </a:endParaRPr>
          </a:p>
          <a:p>
            <a:pPr algn="just"/>
            <a:endParaRPr lang="es-ES_tradnl" dirty="0">
              <a:solidFill>
                <a:srgbClr val="000000"/>
              </a:solidFill>
            </a:endParaRPr>
          </a:p>
          <a:p>
            <a:endParaRPr lang="es-ES_tradnl" dirty="0">
              <a:solidFill>
                <a:srgbClr val="000000"/>
              </a:solidFill>
            </a:endParaRPr>
          </a:p>
        </p:txBody>
      </p:sp>
      <p:pic>
        <p:nvPicPr>
          <p:cNvPr id="5" name="Picture 49">
            <a:extLst>
              <a:ext uri="{FF2B5EF4-FFF2-40B4-BE49-F238E27FC236}">
                <a16:creationId xmlns:a16="http://schemas.microsoft.com/office/drawing/2014/main" id="{2E71B196-70AE-004F-A5E4-E4BBFF88CA2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40329"/>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
          <p:cNvSpPr>
            <a:spLocks noChangeArrowheads="1"/>
          </p:cNvSpPr>
          <p:nvPr/>
        </p:nvSpPr>
        <p:spPr bwMode="auto">
          <a:xfrm>
            <a:off x="2935288" y="1600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Gráfico 8">
            <a:extLst>
              <a:ext uri="{FF2B5EF4-FFF2-40B4-BE49-F238E27FC236}">
                <a16:creationId xmlns:a16="http://schemas.microsoft.com/office/drawing/2014/main" id="{B9C0A6A1-AFD9-4DB8-BCFC-09B4EE906B8D}"/>
              </a:ext>
            </a:extLst>
          </p:cNvPr>
          <p:cNvGraphicFramePr>
            <a:graphicFrameLocks/>
          </p:cNvGraphicFramePr>
          <p:nvPr/>
        </p:nvGraphicFramePr>
        <p:xfrm>
          <a:off x="1547664" y="620688"/>
          <a:ext cx="6408712" cy="367240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 name="Tabla 3">
            <a:extLst>
              <a:ext uri="{FF2B5EF4-FFF2-40B4-BE49-F238E27FC236}">
                <a16:creationId xmlns:a16="http://schemas.microsoft.com/office/drawing/2014/main" id="{C9D82A9D-D377-4987-B9BF-7F3EB72866C3}"/>
              </a:ext>
            </a:extLst>
          </p:cNvPr>
          <p:cNvGraphicFramePr>
            <a:graphicFrameLocks noGrp="1"/>
          </p:cNvGraphicFramePr>
          <p:nvPr/>
        </p:nvGraphicFramePr>
        <p:xfrm>
          <a:off x="1691680" y="4438952"/>
          <a:ext cx="5976664" cy="1817319"/>
        </p:xfrm>
        <a:graphic>
          <a:graphicData uri="http://schemas.openxmlformats.org/drawingml/2006/table">
            <a:tbl>
              <a:tblPr>
                <a:tableStyleId>{5C22544A-7EE6-4342-B048-85BDC9FD1C3A}</a:tableStyleId>
              </a:tblPr>
              <a:tblGrid>
                <a:gridCol w="2323085">
                  <a:extLst>
                    <a:ext uri="{9D8B030D-6E8A-4147-A177-3AD203B41FA5}">
                      <a16:colId xmlns:a16="http://schemas.microsoft.com/office/drawing/2014/main" val="1715115320"/>
                    </a:ext>
                  </a:extLst>
                </a:gridCol>
                <a:gridCol w="1045388">
                  <a:extLst>
                    <a:ext uri="{9D8B030D-6E8A-4147-A177-3AD203B41FA5}">
                      <a16:colId xmlns:a16="http://schemas.microsoft.com/office/drawing/2014/main" val="2381326821"/>
                    </a:ext>
                  </a:extLst>
                </a:gridCol>
                <a:gridCol w="1140423">
                  <a:extLst>
                    <a:ext uri="{9D8B030D-6E8A-4147-A177-3AD203B41FA5}">
                      <a16:colId xmlns:a16="http://schemas.microsoft.com/office/drawing/2014/main" val="2416535337"/>
                    </a:ext>
                  </a:extLst>
                </a:gridCol>
                <a:gridCol w="1467768">
                  <a:extLst>
                    <a:ext uri="{9D8B030D-6E8A-4147-A177-3AD203B41FA5}">
                      <a16:colId xmlns:a16="http://schemas.microsoft.com/office/drawing/2014/main" val="2433033108"/>
                    </a:ext>
                  </a:extLst>
                </a:gridCol>
              </a:tblGrid>
              <a:tr h="881124">
                <a:tc>
                  <a:txBody>
                    <a:bodyPr/>
                    <a:lstStyle/>
                    <a:p>
                      <a:pPr algn="l" fontAlgn="b"/>
                      <a:r>
                        <a:rPr lang="es-CO" sz="1200" u="none" strike="noStrike">
                          <a:effectLst/>
                        </a:rPr>
                        <a:t>PROCESO GESTIÓN DE COMPRAS</a:t>
                      </a:r>
                      <a:endParaRPr lang="es-CO"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s-CO" sz="1200" u="none" strike="noStrike">
                          <a:effectLst/>
                        </a:rPr>
                        <a:t>AÑO 2018</a:t>
                      </a:r>
                      <a:endParaRPr lang="es-CO"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s-CO" sz="1200" u="none" strike="noStrike">
                          <a:effectLst/>
                        </a:rPr>
                        <a:t>AÑO 2019</a:t>
                      </a:r>
                      <a:endParaRPr lang="es-CO"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s-CO" sz="1200" u="none" strike="noStrike" dirty="0">
                          <a:effectLst/>
                        </a:rPr>
                        <a:t>AÑO 2020</a:t>
                      </a:r>
                      <a:endParaRPr lang="es-CO"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695798913"/>
                  </a:ext>
                </a:extLst>
              </a:tr>
              <a:tr h="936195">
                <a:tc>
                  <a:txBody>
                    <a:bodyPr/>
                    <a:lstStyle/>
                    <a:p>
                      <a:pPr algn="l" fontAlgn="b"/>
                      <a:r>
                        <a:rPr lang="es-CO" sz="1200" u="none" strike="noStrike">
                          <a:effectLst/>
                        </a:rPr>
                        <a:t>RESULTADOS DE REEVALUACIÓN</a:t>
                      </a:r>
                      <a:endParaRPr lang="es-CO" sz="12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200" u="none" strike="noStrike">
                          <a:effectLst/>
                        </a:rPr>
                        <a:t>92%</a:t>
                      </a:r>
                      <a:endParaRPr lang="es-CO" sz="12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200" u="none" strike="noStrike">
                          <a:effectLst/>
                        </a:rPr>
                        <a:t>95,73%</a:t>
                      </a:r>
                      <a:endParaRPr lang="es-CO" sz="12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200" u="none" strike="noStrike" dirty="0">
                          <a:effectLst/>
                        </a:rPr>
                        <a:t>95,07%</a:t>
                      </a:r>
                      <a:endParaRPr lang="es-CO"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359404883"/>
                  </a:ext>
                </a:extLst>
              </a:tr>
            </a:tbl>
          </a:graphicData>
        </a:graphic>
      </p:graphicFrame>
    </p:spTree>
    <p:extLst>
      <p:ext uri="{BB962C8B-B14F-4D97-AF65-F5344CB8AC3E}">
        <p14:creationId xmlns:p14="http://schemas.microsoft.com/office/powerpoint/2010/main" val="93546765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A519B329-8C62-4970-B8CF-33C57A7F55A6}" type="slidenum">
              <a:rPr lang="es-ES" sz="1000">
                <a:solidFill>
                  <a:schemeClr val="bg1"/>
                </a:solidFill>
              </a:rPr>
              <a:pPr/>
              <a:t>85</a:t>
            </a:fld>
            <a:endParaRPr lang="es-ES" sz="1000" dirty="0">
              <a:solidFill>
                <a:schemeClr val="bg1"/>
              </a:solidFill>
            </a:endParaRPr>
          </a:p>
        </p:txBody>
      </p:sp>
      <p:sp>
        <p:nvSpPr>
          <p:cNvPr id="4098" name="2 Subtítulo"/>
          <p:cNvSpPr>
            <a:spLocks/>
          </p:cNvSpPr>
          <p:nvPr/>
        </p:nvSpPr>
        <p:spPr bwMode="auto">
          <a:xfrm>
            <a:off x="714348" y="749814"/>
            <a:ext cx="7920037" cy="5000660"/>
          </a:xfrm>
          <a:prstGeom prst="rect">
            <a:avLst/>
          </a:prstGeom>
          <a:noFill/>
          <a:ln w="9525" algn="ctr">
            <a:noFill/>
            <a:miter lim="800000"/>
            <a:headEnd/>
            <a:tailEnd/>
          </a:ln>
          <a:effectLst/>
        </p:spPr>
        <p:txBody>
          <a:bodyPr anchor="ctr"/>
          <a:lstStyle/>
          <a:p>
            <a:pPr algn="ctr"/>
            <a:endParaRPr lang="es-ES" dirty="0">
              <a:latin typeface="Arial Black" pitchFamily="34" charset="0"/>
            </a:endParaRPr>
          </a:p>
          <a:p>
            <a:pPr algn="ctr"/>
            <a:endParaRPr lang="es-ES" sz="2400" dirty="0">
              <a:solidFill>
                <a:srgbClr val="C00000"/>
              </a:solidFill>
              <a:latin typeface="Arial Black" pitchFamily="34" charset="0"/>
            </a:endParaRPr>
          </a:p>
          <a:p>
            <a:pPr algn="ctr"/>
            <a:endParaRPr lang="es-ES" sz="2400" dirty="0">
              <a:solidFill>
                <a:srgbClr val="C00000"/>
              </a:solidFill>
              <a:latin typeface="Arial Black" pitchFamily="34" charset="0"/>
            </a:endParaRPr>
          </a:p>
          <a:p>
            <a:pPr algn="just"/>
            <a:endParaRPr lang="es-ES" sz="2400" dirty="0">
              <a:solidFill>
                <a:srgbClr val="FF9933"/>
              </a:solidFill>
              <a:latin typeface="Arial Black" pitchFamily="34" charset="0"/>
            </a:endParaRPr>
          </a:p>
        </p:txBody>
      </p:sp>
      <p:sp>
        <p:nvSpPr>
          <p:cNvPr id="2" name="Rectángulo 1"/>
          <p:cNvSpPr/>
          <p:nvPr/>
        </p:nvSpPr>
        <p:spPr>
          <a:xfrm>
            <a:off x="102274" y="1126485"/>
            <a:ext cx="9041726" cy="7571303"/>
          </a:xfrm>
          <a:prstGeom prst="rect">
            <a:avLst/>
          </a:prstGeom>
        </p:spPr>
        <p:txBody>
          <a:bodyPr wrap="square">
            <a:spAutoFit/>
          </a:bodyPr>
          <a:lstStyle/>
          <a:p>
            <a:pPr algn="ctr"/>
            <a:r>
              <a:rPr lang="es-ES_tradnl" sz="2000" b="1" dirty="0">
                <a:solidFill>
                  <a:srgbClr val="FF0000"/>
                </a:solidFill>
              </a:rPr>
              <a:t>CONCLUSIONE</a:t>
            </a:r>
            <a:r>
              <a:rPr lang="es-ES_tradnl" b="1" dirty="0">
                <a:solidFill>
                  <a:srgbClr val="FF0000"/>
                </a:solidFill>
              </a:rPr>
              <a:t>S</a:t>
            </a:r>
          </a:p>
          <a:p>
            <a:pPr algn="just"/>
            <a:endParaRPr lang="es-ES_tradnl" dirty="0">
              <a:solidFill>
                <a:srgbClr val="000000"/>
              </a:solidFill>
            </a:endParaRPr>
          </a:p>
          <a:p>
            <a:pPr algn="just"/>
            <a:r>
              <a:rPr lang="en-US" sz="2000" b="1" dirty="0"/>
              <a:t>Para la vigencia 2018, se reevaluaron 163 Provedores  para un cumplimiento de 92%, el número de proveedores que resultaron con calificación de 90% son 13 proveedores, debido a que no entregaron el soporte de seguridad social y los 150 provedores con calificación de 100%.</a:t>
            </a:r>
            <a:endParaRPr lang="es-ES_tradnl" sz="2000" b="1" dirty="0">
              <a:solidFill>
                <a:srgbClr val="000000"/>
              </a:solidFill>
            </a:endParaRPr>
          </a:p>
          <a:p>
            <a:pPr algn="just"/>
            <a:r>
              <a:rPr lang="es-ES_tradnl" sz="2000" b="1" dirty="0">
                <a:solidFill>
                  <a:srgbClr val="000000"/>
                </a:solidFill>
              </a:rPr>
              <a:t>Para el año 2019, se reevaluaron 59 proveedores críticos de los cuáles 59 son confiables para un cumplimiento del 95,73%, 33 con calificación de 100% y 26 proveedores con  calificación de 90%, debido a que no se evidencia soporte de pago de seguridad social, para ello como acción de mejora se envió al correo electrónico la solicitud de entrega de soporte de seguridad social.</a:t>
            </a:r>
          </a:p>
          <a:p>
            <a:pPr algn="just"/>
            <a:endParaRPr lang="es-ES_tradnl" sz="2000" dirty="0">
              <a:solidFill>
                <a:srgbClr val="000000"/>
              </a:solidFill>
            </a:endParaRPr>
          </a:p>
          <a:p>
            <a:pPr algn="just"/>
            <a:r>
              <a:rPr lang="es-ES" sz="2000" b="1" dirty="0">
                <a:solidFill>
                  <a:srgbClr val="222222"/>
                </a:solidFill>
                <a:latin typeface="Arial" panose="020B0604020202020204" pitchFamily="34" charset="0"/>
              </a:rPr>
              <a:t>Para el año 2020, se reevaluaron </a:t>
            </a:r>
            <a:r>
              <a:rPr lang="es-ES" sz="2000" b="1" i="0" dirty="0">
                <a:solidFill>
                  <a:srgbClr val="222222"/>
                </a:solidFill>
                <a:effectLst/>
                <a:latin typeface="Arial" panose="020B0604020202020204" pitchFamily="34" charset="0"/>
              </a:rPr>
              <a:t>97 proveedores, en donde todos prestaron un excelente servicio, a nuestra entidad, ya que los promedios de calificación están entre 90% y 100%, por lo que se los cataloga como CONFIABLES.</a:t>
            </a:r>
            <a:endParaRPr lang="es-ES_tradnl" sz="2000" b="1" dirty="0">
              <a:solidFill>
                <a:srgbClr val="000000"/>
              </a:solidFill>
            </a:endParaRPr>
          </a:p>
          <a:p>
            <a:pPr algn="just"/>
            <a:endParaRPr lang="es-ES_tradnl" sz="2000" b="1" dirty="0">
              <a:solidFill>
                <a:srgbClr val="000000"/>
              </a:solidFill>
            </a:endParaRPr>
          </a:p>
          <a:p>
            <a:pPr algn="just"/>
            <a:endParaRPr lang="es-ES_tradnl" sz="2000" dirty="0">
              <a:solidFill>
                <a:srgbClr val="000000"/>
              </a:solidFill>
            </a:endParaRPr>
          </a:p>
          <a:p>
            <a:pPr algn="just"/>
            <a:endParaRPr lang="es-ES_tradnl" sz="2000" dirty="0">
              <a:solidFill>
                <a:srgbClr val="000000"/>
              </a:solidFill>
            </a:endParaRPr>
          </a:p>
          <a:p>
            <a:pPr algn="just"/>
            <a:endParaRPr lang="es-ES_tradnl" sz="2000" dirty="0">
              <a:solidFill>
                <a:srgbClr val="000000"/>
              </a:solidFill>
            </a:endParaRPr>
          </a:p>
          <a:p>
            <a:pPr algn="just"/>
            <a:endParaRPr lang="es-ES_tradnl" sz="1600" dirty="0">
              <a:solidFill>
                <a:srgbClr val="000000"/>
              </a:solidFill>
            </a:endParaRPr>
          </a:p>
          <a:p>
            <a:pPr algn="just"/>
            <a:endParaRPr lang="es-ES_tradnl" sz="1600" dirty="0">
              <a:solidFill>
                <a:srgbClr val="000000"/>
              </a:solidFill>
            </a:endParaRPr>
          </a:p>
          <a:p>
            <a:endParaRPr lang="es-ES_tradnl" dirty="0">
              <a:solidFill>
                <a:srgbClr val="000000"/>
              </a:solidFill>
            </a:endParaRPr>
          </a:p>
        </p:txBody>
      </p:sp>
      <p:pic>
        <p:nvPicPr>
          <p:cNvPr id="5" name="Picture 49">
            <a:extLst>
              <a:ext uri="{FF2B5EF4-FFF2-40B4-BE49-F238E27FC236}">
                <a16:creationId xmlns:a16="http://schemas.microsoft.com/office/drawing/2014/main" id="{2E71B196-70AE-004F-A5E4-E4BBFF88CA2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40329"/>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
          <p:cNvSpPr>
            <a:spLocks noChangeArrowheads="1"/>
          </p:cNvSpPr>
          <p:nvPr/>
        </p:nvSpPr>
        <p:spPr bwMode="auto">
          <a:xfrm>
            <a:off x="2935288" y="1600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10152070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a:solidFill>
                  <a:schemeClr val="bg1"/>
                </a:solidFill>
              </a:rPr>
              <a:t>ENLACE  – Consultores en Gestión Empresa rial Ltda. - </a:t>
            </a:r>
            <a:fld id="{2C269DBC-4E04-43FC-B41F-4B84C0700DE5}" type="slidenum">
              <a:rPr lang="es-ES" sz="1000">
                <a:solidFill>
                  <a:schemeClr val="bg1"/>
                </a:solidFill>
              </a:rPr>
              <a:pPr/>
              <a:t>86</a:t>
            </a:fld>
            <a:endParaRPr lang="es-ES" sz="1000">
              <a:solidFill>
                <a:schemeClr val="bg1"/>
              </a:solidFill>
            </a:endParaRPr>
          </a:p>
        </p:txBody>
      </p:sp>
      <p:sp>
        <p:nvSpPr>
          <p:cNvPr id="4098" name="2 Subtítulo"/>
          <p:cNvSpPr>
            <a:spLocks/>
          </p:cNvSpPr>
          <p:nvPr/>
        </p:nvSpPr>
        <p:spPr bwMode="auto">
          <a:xfrm>
            <a:off x="714348" y="1928802"/>
            <a:ext cx="7632700" cy="1655763"/>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a:solidFill>
                  <a:srgbClr val="C00000"/>
                </a:solidFill>
                <a:latin typeface="Arial Black" pitchFamily="34" charset="0"/>
                <a:cs typeface="+mn-cs"/>
              </a:rPr>
              <a:t>5. ADECUACIÓN DE RECURSOS</a:t>
            </a:r>
            <a:endParaRPr lang="es-MX" sz="3600" dirty="0">
              <a:solidFill>
                <a:srgbClr val="C00000"/>
              </a:solidFill>
              <a:latin typeface="Arial Black" pitchFamily="34" charset="0"/>
              <a:cs typeface="+mn-cs"/>
            </a:endParaRPr>
          </a:p>
        </p:txBody>
      </p:sp>
      <p:pic>
        <p:nvPicPr>
          <p:cNvPr id="2" name="Imagen 1"/>
          <p:cNvPicPr>
            <a:picLocks noChangeAspect="1"/>
          </p:cNvPicPr>
          <p:nvPr/>
        </p:nvPicPr>
        <p:blipFill>
          <a:blip r:embed="rId3"/>
          <a:stretch>
            <a:fillRect/>
          </a:stretch>
        </p:blipFill>
        <p:spPr>
          <a:xfrm>
            <a:off x="2627784" y="3585628"/>
            <a:ext cx="3606800" cy="2247900"/>
          </a:xfrm>
          <a:prstGeom prst="rect">
            <a:avLst/>
          </a:prstGeom>
        </p:spPr>
      </p:pic>
      <p:pic>
        <p:nvPicPr>
          <p:cNvPr id="5" name="Picture 49">
            <a:extLst>
              <a:ext uri="{FF2B5EF4-FFF2-40B4-BE49-F238E27FC236}">
                <a16:creationId xmlns:a16="http://schemas.microsoft.com/office/drawing/2014/main" id="{C8482B11-92C2-F240-8FEB-671B186F955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274" y="116632"/>
            <a:ext cx="1085518" cy="718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A519B329-8C62-4970-B8CF-33C57A7F55A6}" type="slidenum">
              <a:rPr lang="es-ES" sz="1000">
                <a:solidFill>
                  <a:schemeClr val="bg1"/>
                </a:solidFill>
              </a:rPr>
              <a:pPr/>
              <a:t>87</a:t>
            </a:fld>
            <a:endParaRPr lang="es-ES" sz="1000" dirty="0">
              <a:solidFill>
                <a:schemeClr val="bg1"/>
              </a:solidFill>
            </a:endParaRPr>
          </a:p>
        </p:txBody>
      </p:sp>
      <p:sp>
        <p:nvSpPr>
          <p:cNvPr id="4098" name="2 Subtítulo"/>
          <p:cNvSpPr>
            <a:spLocks/>
          </p:cNvSpPr>
          <p:nvPr/>
        </p:nvSpPr>
        <p:spPr bwMode="auto">
          <a:xfrm>
            <a:off x="591886" y="908720"/>
            <a:ext cx="7920037" cy="5000660"/>
          </a:xfrm>
          <a:prstGeom prst="rect">
            <a:avLst/>
          </a:prstGeom>
          <a:noFill/>
          <a:ln w="9525" algn="ctr">
            <a:noFill/>
            <a:miter lim="800000"/>
            <a:headEnd/>
            <a:tailEnd/>
          </a:ln>
          <a:effectLst/>
        </p:spPr>
        <p:txBody>
          <a:bodyPr anchor="ctr"/>
          <a:lstStyle/>
          <a:p>
            <a:pPr algn="ctr"/>
            <a:r>
              <a:rPr lang="es-ES" sz="2400" b="1" dirty="0">
                <a:latin typeface="Arial" pitchFamily="34" charset="0"/>
                <a:cs typeface="Arial" pitchFamily="34" charset="0"/>
              </a:rPr>
              <a:t>CONCLUSIONES</a:t>
            </a:r>
            <a:endParaRPr lang="es-ES" sz="2400" dirty="0">
              <a:latin typeface="Arial" pitchFamily="34" charset="0"/>
              <a:cs typeface="Arial" pitchFamily="34" charset="0"/>
            </a:endParaRPr>
          </a:p>
          <a:p>
            <a:pPr algn="ctr"/>
            <a:endParaRPr lang="es-ES" sz="2400" dirty="0">
              <a:latin typeface="Arial" pitchFamily="34" charset="0"/>
              <a:ea typeface="Tahoma" pitchFamily="34" charset="0"/>
              <a:cs typeface="Arial" pitchFamily="34" charset="0"/>
            </a:endParaRPr>
          </a:p>
          <a:p>
            <a:pPr algn="just"/>
            <a:r>
              <a:rPr lang="es-ES" sz="2400" b="1" dirty="0">
                <a:latin typeface="Arial" pitchFamily="34" charset="0"/>
                <a:ea typeface="Tahoma" pitchFamily="34" charset="0"/>
                <a:cs typeface="Arial" pitchFamily="34" charset="0"/>
              </a:rPr>
              <a:t>Son adecuados los recursos humanos, técnicos y financieros para el desempeño eficaz del sistema de gestión de la calidad. Para fortalecer los recursos humanos, técnicos y financieros se plantearon acciones de mejora y oportunidades. </a:t>
            </a:r>
            <a:endParaRPr lang="es-ES" b="1" dirty="0">
              <a:latin typeface="Arial Black" pitchFamily="34" charset="0"/>
            </a:endParaRPr>
          </a:p>
          <a:p>
            <a:pPr algn="ctr"/>
            <a:endParaRPr lang="es-ES" sz="2400" b="1" dirty="0">
              <a:solidFill>
                <a:srgbClr val="C00000"/>
              </a:solidFill>
              <a:latin typeface="Arial Black" pitchFamily="34" charset="0"/>
            </a:endParaRPr>
          </a:p>
          <a:p>
            <a:pPr algn="ctr"/>
            <a:endParaRPr lang="es-ES" sz="2400" dirty="0">
              <a:solidFill>
                <a:srgbClr val="C00000"/>
              </a:solidFill>
              <a:latin typeface="Arial Black" pitchFamily="34" charset="0"/>
            </a:endParaRPr>
          </a:p>
          <a:p>
            <a:pPr algn="just"/>
            <a:endParaRPr lang="es-ES" sz="2400" dirty="0">
              <a:solidFill>
                <a:srgbClr val="FF9933"/>
              </a:solidFill>
              <a:latin typeface="Arial Black" pitchFamily="34" charset="0"/>
            </a:endParaRPr>
          </a:p>
        </p:txBody>
      </p:sp>
      <p:pic>
        <p:nvPicPr>
          <p:cNvPr id="4" name="Picture 49">
            <a:extLst>
              <a:ext uri="{FF2B5EF4-FFF2-40B4-BE49-F238E27FC236}">
                <a16:creationId xmlns:a16="http://schemas.microsoft.com/office/drawing/2014/main" id="{E34AD0AA-88FB-5B4B-8A5C-9FA52652E34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40329"/>
            <a:ext cx="1013342" cy="671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429434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a:solidFill>
                  <a:schemeClr val="bg1"/>
                </a:solidFill>
              </a:rPr>
              <a:t>ENLACE  – Consultores en Gestión Empresa rial Ltda. - </a:t>
            </a:r>
            <a:fld id="{2C269DBC-4E04-43FC-B41F-4B84C0700DE5}" type="slidenum">
              <a:rPr lang="es-ES" sz="1000">
                <a:solidFill>
                  <a:schemeClr val="bg1"/>
                </a:solidFill>
              </a:rPr>
              <a:pPr/>
              <a:t>88</a:t>
            </a:fld>
            <a:endParaRPr lang="es-ES" sz="1000">
              <a:solidFill>
                <a:schemeClr val="bg1"/>
              </a:solidFill>
            </a:endParaRPr>
          </a:p>
        </p:txBody>
      </p:sp>
      <p:sp>
        <p:nvSpPr>
          <p:cNvPr id="4098" name="2 Subtítulo"/>
          <p:cNvSpPr>
            <a:spLocks/>
          </p:cNvSpPr>
          <p:nvPr/>
        </p:nvSpPr>
        <p:spPr bwMode="auto">
          <a:xfrm>
            <a:off x="714348" y="1928802"/>
            <a:ext cx="7632700" cy="1655763"/>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a:solidFill>
                  <a:srgbClr val="C00000"/>
                </a:solidFill>
                <a:latin typeface="Arial Black" pitchFamily="34" charset="0"/>
                <a:cs typeface="+mn-cs"/>
              </a:rPr>
              <a:t>6. EFICACIA DE LAS ACCIONES TOMADAS PARA ABORDAR RIESGOS</a:t>
            </a:r>
            <a:r>
              <a:rPr lang="es-MX" sz="3600" dirty="0">
                <a:solidFill>
                  <a:srgbClr val="C00000"/>
                </a:solidFill>
                <a:latin typeface="Arial Black" pitchFamily="34" charset="0"/>
                <a:cs typeface="+mn-cs"/>
              </a:rPr>
              <a:t> Y LAS OPOTUNIDADES</a:t>
            </a:r>
            <a:endParaRPr lang="es-ES" sz="3600" dirty="0">
              <a:solidFill>
                <a:srgbClr val="C00000"/>
              </a:solidFill>
              <a:latin typeface="Arial Black" pitchFamily="34" charset="0"/>
              <a:cs typeface="+mn-cs"/>
            </a:endParaRPr>
          </a:p>
        </p:txBody>
      </p:sp>
      <p:pic>
        <p:nvPicPr>
          <p:cNvPr id="2" name="Imagen 1"/>
          <p:cNvPicPr>
            <a:picLocks noChangeAspect="1"/>
          </p:cNvPicPr>
          <p:nvPr/>
        </p:nvPicPr>
        <p:blipFill>
          <a:blip r:embed="rId3"/>
          <a:stretch>
            <a:fillRect/>
          </a:stretch>
        </p:blipFill>
        <p:spPr>
          <a:xfrm>
            <a:off x="2927350" y="4061544"/>
            <a:ext cx="3289300" cy="2463800"/>
          </a:xfrm>
          <a:prstGeom prst="rect">
            <a:avLst/>
          </a:prstGeom>
        </p:spPr>
      </p:pic>
      <p:pic>
        <p:nvPicPr>
          <p:cNvPr id="5" name="Picture 49">
            <a:extLst>
              <a:ext uri="{FF2B5EF4-FFF2-40B4-BE49-F238E27FC236}">
                <a16:creationId xmlns:a16="http://schemas.microsoft.com/office/drawing/2014/main" id="{CD7784AD-14DE-D341-BFFF-2403F0969B4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274" y="140329"/>
            <a:ext cx="1013342" cy="671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a:solidFill>
                  <a:schemeClr val="bg1"/>
                </a:solidFill>
              </a:rPr>
              <a:t>ENLACE  – Consultores en Gestión Empresa rial Ltda. - </a:t>
            </a:r>
            <a:fld id="{0032434A-389C-4885-A979-C0CF83F1A75D}" type="slidenum">
              <a:rPr lang="es-ES" sz="1000">
                <a:solidFill>
                  <a:schemeClr val="bg1"/>
                </a:solidFill>
              </a:rPr>
              <a:pPr/>
              <a:t>89</a:t>
            </a:fld>
            <a:endParaRPr lang="es-ES" sz="1000">
              <a:solidFill>
                <a:schemeClr val="bg1"/>
              </a:solidFill>
            </a:endParaRPr>
          </a:p>
        </p:txBody>
      </p:sp>
      <p:sp>
        <p:nvSpPr>
          <p:cNvPr id="44035" name="2 Subtítulo"/>
          <p:cNvSpPr>
            <a:spLocks/>
          </p:cNvSpPr>
          <p:nvPr/>
        </p:nvSpPr>
        <p:spPr bwMode="auto">
          <a:xfrm>
            <a:off x="681100" y="404664"/>
            <a:ext cx="8715436" cy="1655763"/>
          </a:xfrm>
          <a:prstGeom prst="rect">
            <a:avLst/>
          </a:prstGeom>
          <a:noFill/>
          <a:ln w="9525">
            <a:noFill/>
            <a:miter lim="800000"/>
            <a:headEnd/>
            <a:tailEnd/>
          </a:ln>
        </p:spPr>
        <p:txBody>
          <a:bodyPr anchor="ctr"/>
          <a:lstStyle/>
          <a:p>
            <a:pPr marL="342900" indent="-342900" algn="ctr"/>
            <a:r>
              <a:rPr lang="es-ES" sz="2400" b="1" dirty="0">
                <a:latin typeface="Arial" pitchFamily="34" charset="0"/>
                <a:cs typeface="Arial" pitchFamily="34" charset="0"/>
              </a:rPr>
              <a:t>EFICACIA DE ACCIONES DE MAPA DE RIESGOS</a:t>
            </a:r>
          </a:p>
          <a:p>
            <a:pPr marL="342900" indent="-342900" algn="ctr"/>
            <a:endParaRPr lang="es-ES" sz="2400" dirty="0">
              <a:latin typeface="Arial" pitchFamily="34" charset="0"/>
              <a:cs typeface="Arial" pitchFamily="34" charset="0"/>
            </a:endParaRPr>
          </a:p>
          <a:p>
            <a:pPr marL="342900" indent="-342900" algn="just"/>
            <a:r>
              <a:rPr lang="es-ES" sz="2400" dirty="0">
                <a:latin typeface="Arial" pitchFamily="34" charset="0"/>
                <a:cs typeface="Arial" pitchFamily="34" charset="0"/>
              </a:rPr>
              <a:t>    </a:t>
            </a:r>
          </a:p>
          <a:p>
            <a:pPr marL="342900" indent="-342900" algn="just"/>
            <a:r>
              <a:rPr lang="es-ES" sz="2400" dirty="0">
                <a:latin typeface="Arial" pitchFamily="34" charset="0"/>
                <a:cs typeface="Arial" pitchFamily="34" charset="0"/>
              </a:rPr>
              <a:t>    </a:t>
            </a:r>
            <a:endParaRPr lang="es-ES" b="1" dirty="0">
              <a:solidFill>
                <a:srgbClr val="C00000"/>
              </a:solidFill>
            </a:endParaRPr>
          </a:p>
          <a:p>
            <a:pPr marL="342900" indent="-342900" algn="just"/>
            <a:endParaRPr lang="es-ES" b="1" dirty="0">
              <a:solidFill>
                <a:srgbClr val="C00000"/>
              </a:solidFill>
            </a:endParaRPr>
          </a:p>
          <a:p>
            <a:pPr marL="342900" indent="-342900" algn="just"/>
            <a:r>
              <a:rPr lang="es-ES" b="1" dirty="0">
                <a:solidFill>
                  <a:srgbClr val="C00000"/>
                </a:solidFill>
              </a:rPr>
              <a:t> </a:t>
            </a:r>
            <a:endParaRPr lang="es-MX" dirty="0">
              <a:solidFill>
                <a:srgbClr val="C00000"/>
              </a:solidFill>
            </a:endParaRPr>
          </a:p>
        </p:txBody>
      </p:sp>
      <p:pic>
        <p:nvPicPr>
          <p:cNvPr id="5" name="Picture 49">
            <a:extLst>
              <a:ext uri="{FF2B5EF4-FFF2-40B4-BE49-F238E27FC236}">
                <a16:creationId xmlns:a16="http://schemas.microsoft.com/office/drawing/2014/main" id="{D64D316F-5D28-0442-85E9-B0F58B97EA5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21579"/>
            <a:ext cx="1013342" cy="671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a 3"/>
          <p:cNvGraphicFramePr>
            <a:graphicFrameLocks noGrp="1"/>
          </p:cNvGraphicFramePr>
          <p:nvPr/>
        </p:nvGraphicFramePr>
        <p:xfrm>
          <a:off x="179512" y="836611"/>
          <a:ext cx="8712968" cy="6107775"/>
        </p:xfrm>
        <a:graphic>
          <a:graphicData uri="http://schemas.openxmlformats.org/drawingml/2006/table">
            <a:tbl>
              <a:tblPr/>
              <a:tblGrid>
                <a:gridCol w="2409751">
                  <a:extLst>
                    <a:ext uri="{9D8B030D-6E8A-4147-A177-3AD203B41FA5}">
                      <a16:colId xmlns:a16="http://schemas.microsoft.com/office/drawing/2014/main" val="20000"/>
                    </a:ext>
                  </a:extLst>
                </a:gridCol>
                <a:gridCol w="3422897">
                  <a:extLst>
                    <a:ext uri="{9D8B030D-6E8A-4147-A177-3AD203B41FA5}">
                      <a16:colId xmlns:a16="http://schemas.microsoft.com/office/drawing/2014/main" val="20001"/>
                    </a:ext>
                  </a:extLst>
                </a:gridCol>
                <a:gridCol w="1224136">
                  <a:extLst>
                    <a:ext uri="{9D8B030D-6E8A-4147-A177-3AD203B41FA5}">
                      <a16:colId xmlns:a16="http://schemas.microsoft.com/office/drawing/2014/main" val="20002"/>
                    </a:ext>
                  </a:extLst>
                </a:gridCol>
                <a:gridCol w="1656184">
                  <a:extLst>
                    <a:ext uri="{9D8B030D-6E8A-4147-A177-3AD203B41FA5}">
                      <a16:colId xmlns:a16="http://schemas.microsoft.com/office/drawing/2014/main" val="20003"/>
                    </a:ext>
                  </a:extLst>
                </a:gridCol>
              </a:tblGrid>
              <a:tr h="268398">
                <a:tc>
                  <a:txBody>
                    <a:bodyPr/>
                    <a:lstStyle/>
                    <a:p>
                      <a:pPr algn="l" fontAlgn="b"/>
                      <a:endParaRPr lang="en-US" sz="1400" b="0" i="0" u="none" strike="noStrike" dirty="0">
                        <a:solidFill>
                          <a:srgbClr val="000000"/>
                        </a:solidFill>
                        <a:effectLst/>
                        <a:latin typeface="Calibri" panose="020F0502020204030204" pitchFamily="34" charset="0"/>
                      </a:endParaRP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ACCIÓNES PARA ABORDAR RIESGOS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b"/>
                      <a:r>
                        <a:rPr lang="en-US" sz="1400" b="0" i="0" u="none" strike="noStrike">
                          <a:solidFill>
                            <a:srgbClr val="000000"/>
                          </a:solidFill>
                          <a:effectLst/>
                          <a:latin typeface="Calibri" panose="020F0502020204030204" pitchFamily="34" charset="0"/>
                        </a:rPr>
                        <a:t>ABIERTA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b"/>
                      <a:r>
                        <a:rPr lang="en-US" sz="1400" b="0" i="0" u="none" strike="noStrike">
                          <a:solidFill>
                            <a:srgbClr val="000000"/>
                          </a:solidFill>
                          <a:effectLst/>
                          <a:latin typeface="Calibri" panose="020F0502020204030204" pitchFamily="34" charset="0"/>
                        </a:rPr>
                        <a:t>CERRADAS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10000"/>
                  </a:ext>
                </a:extLst>
              </a:tr>
              <a:tr h="268398">
                <a:tc>
                  <a:txBody>
                    <a:bodyPr/>
                    <a:lstStyle/>
                    <a:p>
                      <a:pPr algn="ctr" fontAlgn="b"/>
                      <a:r>
                        <a:rPr lang="en-US" sz="1400" b="1" i="0" u="none" strike="noStrike" dirty="0">
                          <a:solidFill>
                            <a:srgbClr val="000000"/>
                          </a:solidFill>
                          <a:effectLst/>
                          <a:latin typeface="Calibri" panose="020F0502020204030204" pitchFamily="34" charset="0"/>
                        </a:rPr>
                        <a:t>PROCESO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l" fontAlgn="b"/>
                      <a:endParaRPr lang="en-US" sz="14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1"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1"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71417">
                <a:tc>
                  <a:txBody>
                    <a:bodyPr/>
                    <a:lstStyle/>
                    <a:p>
                      <a:pPr algn="l" fontAlgn="ctr"/>
                      <a:r>
                        <a:rPr lang="en-US" sz="1400" b="1" i="0" u="none" strike="noStrike" dirty="0">
                          <a:solidFill>
                            <a:srgbClr val="000000"/>
                          </a:solidFill>
                          <a:effectLst/>
                          <a:latin typeface="Calibri" panose="020F0502020204030204" pitchFamily="34" charset="0"/>
                        </a:rPr>
                        <a:t>PLANEACIÓN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4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1"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4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68398">
                <a:tc rowSpan="2">
                  <a:txBody>
                    <a:bodyPr/>
                    <a:lstStyle/>
                    <a:p>
                      <a:pPr algn="l" fontAlgn="ctr"/>
                      <a:r>
                        <a:rPr lang="en-US" sz="1400" b="1" i="0" u="none" strike="noStrike" dirty="0">
                          <a:solidFill>
                            <a:srgbClr val="000000"/>
                          </a:solidFill>
                          <a:effectLst/>
                          <a:latin typeface="Calibri" panose="020F0502020204030204" pitchFamily="34" charset="0"/>
                        </a:rPr>
                        <a:t>REGISTRO PÚBLICO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1" i="0" u="none" strike="noStrike" dirty="0">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1" i="0" u="none" strike="noStrike" dirty="0">
                          <a:solidFill>
                            <a:srgbClr val="000000"/>
                          </a:solidFill>
                          <a:effectLst/>
                          <a:latin typeface="Calibri" panose="020F0502020204030204" pitchFamily="34" charset="0"/>
                        </a:rPr>
                        <a:t> 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68398">
                <a:tc vMerge="1">
                  <a:txBody>
                    <a:bodyPr/>
                    <a:lstStyle/>
                    <a:p>
                      <a:endParaRPr lang="en-US"/>
                    </a:p>
                  </a:txBody>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68398">
                <a:tc rowSpan="2">
                  <a:txBody>
                    <a:bodyPr/>
                    <a:lstStyle/>
                    <a:p>
                      <a:pPr algn="l" fontAlgn="ctr"/>
                      <a:r>
                        <a:rPr lang="en-US" sz="1400" b="1" i="0" u="none" strike="noStrike">
                          <a:solidFill>
                            <a:srgbClr val="000000"/>
                          </a:solidFill>
                          <a:effectLst/>
                          <a:latin typeface="Calibri" panose="020F0502020204030204" pitchFamily="34" charset="0"/>
                        </a:rPr>
                        <a:t>FINANCIERO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68398">
                <a:tc vMerge="1">
                  <a:txBody>
                    <a:bodyPr/>
                    <a:lstStyle/>
                    <a:p>
                      <a:endParaRPr lang="en-US"/>
                    </a:p>
                  </a:txBody>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68398">
                <a:tc rowSpan="3">
                  <a:txBody>
                    <a:bodyPr/>
                    <a:lstStyle/>
                    <a:p>
                      <a:pPr algn="l" fontAlgn="ctr"/>
                      <a:r>
                        <a:rPr lang="en-US" sz="1400" b="1" i="0" u="none" strike="noStrike" dirty="0">
                          <a:solidFill>
                            <a:srgbClr val="000000"/>
                          </a:solidFill>
                          <a:effectLst/>
                          <a:latin typeface="Calibri" panose="020F0502020204030204" pitchFamily="34" charset="0"/>
                        </a:rPr>
                        <a:t>CONTROL Y MEJORAMIENTO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68398">
                <a:tc vMerge="1">
                  <a:txBody>
                    <a:bodyPr/>
                    <a:lstStyle/>
                    <a:p>
                      <a:endParaRPr lang="en-US"/>
                    </a:p>
                  </a:txBody>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68398">
                <a:tc vMerge="1">
                  <a:txBody>
                    <a:bodyPr/>
                    <a:lstStyle/>
                    <a:p>
                      <a:endParaRPr lang="en-US"/>
                    </a:p>
                  </a:txBody>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68398">
                <a:tc>
                  <a:txBody>
                    <a:bodyPr/>
                    <a:lstStyle/>
                    <a:p>
                      <a:pPr algn="l" fontAlgn="ctr"/>
                      <a:r>
                        <a:rPr lang="es-CO" sz="1400" b="1" i="0" u="none" strike="noStrike" dirty="0">
                          <a:solidFill>
                            <a:srgbClr val="000000"/>
                          </a:solidFill>
                          <a:effectLst/>
                          <a:latin typeface="Calibri" panose="020F0502020204030204" pitchFamily="34" charset="0"/>
                        </a:rPr>
                        <a:t>GESTIÓN</a:t>
                      </a:r>
                      <a:r>
                        <a:rPr lang="es-CO" sz="1400" b="1" i="0" u="none" strike="noStrike" baseline="0" dirty="0">
                          <a:solidFill>
                            <a:srgbClr val="000000"/>
                          </a:solidFill>
                          <a:effectLst/>
                          <a:latin typeface="Calibri" panose="020F0502020204030204" pitchFamily="34" charset="0"/>
                        </a:rPr>
                        <a:t> DE COMPRAS</a:t>
                      </a:r>
                      <a:endParaRPr lang="en-US" sz="14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600" b="1" i="0" u="none" strike="noStrike" dirty="0">
                          <a:solidFill>
                            <a:srgbClr val="000000"/>
                          </a:solidFill>
                          <a:effectLst/>
                          <a:latin typeface="Calibri" panose="020F0502020204030204" pitchFamily="34" charset="0"/>
                        </a:rPr>
                        <a:t>1</a:t>
                      </a:r>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1" i="0" u="none" strike="noStrike" dirty="0">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68398">
                <a:tc>
                  <a:txBody>
                    <a:bodyPr/>
                    <a:lstStyle/>
                    <a:p>
                      <a:pPr algn="l" fontAlgn="ctr"/>
                      <a:r>
                        <a:rPr lang="en-US" sz="1400" b="1" i="0" u="none" strike="noStrike">
                          <a:solidFill>
                            <a:srgbClr val="000000"/>
                          </a:solidFill>
                          <a:effectLst/>
                          <a:latin typeface="Calibri" panose="020F0502020204030204" pitchFamily="34" charset="0"/>
                        </a:rPr>
                        <a:t>GESTIÓN DE MANTENIMIENTO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68398">
                <a:tc rowSpan="3">
                  <a:txBody>
                    <a:bodyPr/>
                    <a:lstStyle/>
                    <a:p>
                      <a:pPr algn="l" fontAlgn="ctr"/>
                      <a:r>
                        <a:rPr lang="en-US" sz="1400" b="1" i="0" u="none" strike="noStrike" dirty="0">
                          <a:solidFill>
                            <a:srgbClr val="000000"/>
                          </a:solidFill>
                          <a:effectLst/>
                          <a:latin typeface="Calibri" panose="020F0502020204030204" pitchFamily="34" charset="0"/>
                        </a:rPr>
                        <a:t>PROMOCIÓN COMERCIAL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68398">
                <a:tc vMerge="1">
                  <a:txBody>
                    <a:bodyPr/>
                    <a:lstStyle/>
                    <a:p>
                      <a:endParaRPr lang="en-US"/>
                    </a:p>
                  </a:txBody>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268398">
                <a:tc vMerge="1">
                  <a:txBody>
                    <a:bodyPr/>
                    <a:lstStyle/>
                    <a:p>
                      <a:endParaRPr lang="en-US"/>
                    </a:p>
                  </a:txBody>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268398">
                <a:tc>
                  <a:txBody>
                    <a:bodyPr/>
                    <a:lstStyle/>
                    <a:p>
                      <a:pPr algn="l" fontAlgn="ctr"/>
                      <a:r>
                        <a:rPr lang="en-US" sz="1400" b="1" i="0" u="none" strike="noStrike" dirty="0">
                          <a:solidFill>
                            <a:srgbClr val="000000"/>
                          </a:solidFill>
                          <a:effectLst/>
                          <a:latin typeface="Calibri" panose="020F0502020204030204" pitchFamily="34" charset="0"/>
                        </a:rPr>
                        <a:t>CAPACITACIÓN PERMANENTE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268398">
                <a:tc>
                  <a:txBody>
                    <a:bodyPr/>
                    <a:lstStyle/>
                    <a:p>
                      <a:pPr algn="l" fontAlgn="ctr"/>
                      <a:r>
                        <a:rPr lang="en-US" sz="1400" b="1" i="0" u="none" strike="noStrike">
                          <a:solidFill>
                            <a:srgbClr val="000000"/>
                          </a:solidFill>
                          <a:effectLst/>
                          <a:latin typeface="Calibri" panose="020F0502020204030204" pitchFamily="34" charset="0"/>
                        </a:rPr>
                        <a:t>CONCILIACIÓN Y ARBITRAJE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1" i="0" u="none" strike="noStrike" dirty="0">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1" i="0" u="none" strike="noStrike" dirty="0">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268398">
                <a:tc>
                  <a:txBody>
                    <a:bodyPr/>
                    <a:lstStyle/>
                    <a:p>
                      <a:pPr algn="l" fontAlgn="ctr"/>
                      <a:r>
                        <a:rPr lang="en-US" sz="1400" b="1" i="0" u="none" strike="noStrike">
                          <a:solidFill>
                            <a:srgbClr val="000000"/>
                          </a:solidFill>
                          <a:effectLst/>
                          <a:latin typeface="Calibri" panose="020F0502020204030204" pitchFamily="34" charset="0"/>
                        </a:rPr>
                        <a:t>TALENTO HUMANO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268398">
                <a:tc>
                  <a:txBody>
                    <a:bodyPr/>
                    <a:lstStyle/>
                    <a:p>
                      <a:pPr algn="l" fontAlgn="ctr"/>
                      <a:r>
                        <a:rPr lang="en-US" sz="1400" b="1" i="0" u="none" strike="noStrike">
                          <a:solidFill>
                            <a:srgbClr val="000000"/>
                          </a:solidFill>
                          <a:effectLst/>
                          <a:latin typeface="Calibri" panose="020F0502020204030204" pitchFamily="34" charset="0"/>
                        </a:rPr>
                        <a:t>GESTIÓN DOCUMENTAL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600" b="1" i="0" u="none" strike="noStrike" dirty="0">
                          <a:solidFill>
                            <a:srgbClr val="000000"/>
                          </a:solidFill>
                          <a:effectLst/>
                          <a:latin typeface="Calibri" panose="020F0502020204030204" pitchFamily="34" charset="0"/>
                        </a:rPr>
                        <a:t>1</a:t>
                      </a:r>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1" i="0" u="none" strike="noStrike" dirty="0">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r h="268398">
                <a:tc>
                  <a:txBody>
                    <a:bodyPr/>
                    <a:lstStyle/>
                    <a:p>
                      <a:pPr algn="l" fontAlgn="ctr"/>
                      <a:r>
                        <a:rPr lang="en-US" sz="1400" b="1" i="0" u="none" strike="noStrike">
                          <a:solidFill>
                            <a:srgbClr val="000000"/>
                          </a:solidFill>
                          <a:effectLst/>
                          <a:latin typeface="Calibri" panose="020F0502020204030204" pitchFamily="34" charset="0"/>
                        </a:rPr>
                        <a:t>ATENCIÓN AL USUARIO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600" b="1" i="0" u="none" strike="noStrike" dirty="0">
                          <a:solidFill>
                            <a:srgbClr val="000000"/>
                          </a:solidFill>
                          <a:effectLst/>
                          <a:latin typeface="Calibri" panose="020F0502020204030204" pitchFamily="34" charset="0"/>
                        </a:rPr>
                        <a:t>1</a:t>
                      </a:r>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1" i="0" u="none" strike="noStrike" dirty="0">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r h="268398">
                <a:tc>
                  <a:txBody>
                    <a:bodyPr/>
                    <a:lstStyle/>
                    <a:p>
                      <a:pPr algn="l" fontAlgn="b"/>
                      <a:endParaRPr lang="en-US" sz="1400" b="1"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600" b="1"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600" b="1" i="0" u="none" strike="noStrike" dirty="0">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600" b="1" i="0" u="none" strike="noStrike" dirty="0">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0"/>
                  </a:ext>
                </a:extLst>
              </a:tr>
              <a:tr h="268398">
                <a:tc>
                  <a:txBody>
                    <a:bodyPr/>
                    <a:lstStyle/>
                    <a:p>
                      <a:pPr algn="l" fontAlgn="b"/>
                      <a:r>
                        <a:rPr lang="en-US" sz="1400" b="1" i="0" u="none" strike="noStrike">
                          <a:solidFill>
                            <a:srgbClr val="000000"/>
                          </a:solidFill>
                          <a:effectLst/>
                          <a:latin typeface="Calibri" panose="020F0502020204030204" pitchFamily="34" charset="0"/>
                        </a:rPr>
                        <a:t>TOTAL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600" b="1" i="0" u="none" strike="noStrike" dirty="0">
                          <a:solidFill>
                            <a:srgbClr val="00B0F0"/>
                          </a:solidFill>
                          <a:effectLst/>
                          <a:latin typeface="Calibri" panose="020F0502020204030204" pitchFamily="34" charset="0"/>
                        </a:rPr>
                        <a:t>5</a:t>
                      </a:r>
                      <a:endParaRPr lang="en-US" sz="1600" b="1" i="0" u="none" strike="noStrike" dirty="0">
                        <a:solidFill>
                          <a:srgbClr val="00B0F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600" b="1" i="0" u="none" strike="noStrike" dirty="0">
                          <a:solidFill>
                            <a:srgbClr val="00B0F0"/>
                          </a:solidFill>
                          <a:effectLst/>
                          <a:latin typeface="Calibri" panose="020F0502020204030204" pitchFamily="34" charset="0"/>
                        </a:rPr>
                        <a:t>1</a:t>
                      </a:r>
                      <a:endParaRPr lang="en-US" sz="1600" b="1" i="0" u="none" strike="noStrike" dirty="0">
                        <a:solidFill>
                          <a:srgbClr val="00B0F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600" b="1" i="0" u="none" strike="noStrike" dirty="0">
                          <a:solidFill>
                            <a:srgbClr val="00B0F0"/>
                          </a:solidFill>
                          <a:effectLst/>
                          <a:latin typeface="Calibri" panose="020F0502020204030204" pitchFamily="34" charset="0"/>
                        </a:rPr>
                        <a:t>4</a:t>
                      </a:r>
                      <a:endParaRPr lang="en-US" sz="1600" b="1" i="0" u="none" strike="noStrike" dirty="0">
                        <a:solidFill>
                          <a:srgbClr val="00B0F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1"/>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1"/>
          <p:cNvSpPr>
            <a:spLocks noChangeArrowheads="1"/>
          </p:cNvSpPr>
          <p:nvPr/>
        </p:nvSpPr>
        <p:spPr bwMode="auto">
          <a:xfrm>
            <a:off x="531860" y="1186840"/>
            <a:ext cx="853244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r>
              <a:rPr lang="es-CO" sz="2000" b="1" dirty="0">
                <a:solidFill>
                  <a:srgbClr val="FF0000"/>
                </a:solidFill>
                <a:latin typeface="Arial" pitchFamily="34" charset="0"/>
                <a:ea typeface="Rockwell"/>
                <a:cs typeface="Arial" pitchFamily="34" charset="0"/>
              </a:rPr>
              <a:t>PLAN DE MEJORA REVISIÓN DE LA ADECUACIÓN DE LA PLATAFORMA ESTRATÉGICA</a:t>
            </a:r>
            <a:endParaRPr kumimoji="0" lang="es-CO" sz="2000" b="1" i="0" u="none" strike="noStrike" cap="none" normalizeH="0" baseline="0" dirty="0">
              <a:ln>
                <a:noFill/>
              </a:ln>
              <a:solidFill>
                <a:srgbClr val="FF0000"/>
              </a:solidFill>
              <a:effectLst/>
              <a:latin typeface="Arial" pitchFamily="34" charset="0"/>
              <a:ea typeface="Rockwell"/>
              <a:cs typeface="Arial" pitchFamily="34" charset="0"/>
            </a:endParaRPr>
          </a:p>
        </p:txBody>
      </p:sp>
      <p:pic>
        <p:nvPicPr>
          <p:cNvPr id="7" name="Picture 49">
            <a:extLst>
              <a:ext uri="{FF2B5EF4-FFF2-40B4-BE49-F238E27FC236}">
                <a16:creationId xmlns:a16="http://schemas.microsoft.com/office/drawing/2014/main" id="{E301A262-F9C8-DD4B-8495-1BDA0919424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Group 79">
            <a:extLst>
              <a:ext uri="{FF2B5EF4-FFF2-40B4-BE49-F238E27FC236}">
                <a16:creationId xmlns:a16="http://schemas.microsoft.com/office/drawing/2014/main" id="{F3F38ED5-4319-1246-9E21-DC4DB7BC92B2}"/>
              </a:ext>
            </a:extLst>
          </p:cNvPr>
          <p:cNvGraphicFramePr>
            <a:graphicFrameLocks noGrp="1"/>
          </p:cNvGraphicFramePr>
          <p:nvPr/>
        </p:nvGraphicFramePr>
        <p:xfrm>
          <a:off x="323528" y="2132857"/>
          <a:ext cx="8532440" cy="4533900"/>
        </p:xfrm>
        <a:graphic>
          <a:graphicData uri="http://schemas.openxmlformats.org/drawingml/2006/table">
            <a:tbl>
              <a:tblPr/>
              <a:tblGrid>
                <a:gridCol w="1465451">
                  <a:extLst>
                    <a:ext uri="{9D8B030D-6E8A-4147-A177-3AD203B41FA5}">
                      <a16:colId xmlns:a16="http://schemas.microsoft.com/office/drawing/2014/main" val="20000"/>
                    </a:ext>
                  </a:extLst>
                </a:gridCol>
                <a:gridCol w="878903">
                  <a:extLst>
                    <a:ext uri="{9D8B030D-6E8A-4147-A177-3AD203B41FA5}">
                      <a16:colId xmlns:a16="http://schemas.microsoft.com/office/drawing/2014/main" val="20001"/>
                    </a:ext>
                  </a:extLst>
                </a:gridCol>
                <a:gridCol w="1611190">
                  <a:extLst>
                    <a:ext uri="{9D8B030D-6E8A-4147-A177-3AD203B41FA5}">
                      <a16:colId xmlns:a16="http://schemas.microsoft.com/office/drawing/2014/main" val="20002"/>
                    </a:ext>
                  </a:extLst>
                </a:gridCol>
                <a:gridCol w="815441">
                  <a:extLst>
                    <a:ext uri="{9D8B030D-6E8A-4147-A177-3AD203B41FA5}">
                      <a16:colId xmlns:a16="http://schemas.microsoft.com/office/drawing/2014/main" val="20003"/>
                    </a:ext>
                  </a:extLst>
                </a:gridCol>
                <a:gridCol w="1184162">
                  <a:extLst>
                    <a:ext uri="{9D8B030D-6E8A-4147-A177-3AD203B41FA5}">
                      <a16:colId xmlns:a16="http://schemas.microsoft.com/office/drawing/2014/main" val="20004"/>
                    </a:ext>
                  </a:extLst>
                </a:gridCol>
                <a:gridCol w="1253818">
                  <a:extLst>
                    <a:ext uri="{9D8B030D-6E8A-4147-A177-3AD203B41FA5}">
                      <a16:colId xmlns:a16="http://schemas.microsoft.com/office/drawing/2014/main" val="20005"/>
                    </a:ext>
                  </a:extLst>
                </a:gridCol>
                <a:gridCol w="1323475">
                  <a:extLst>
                    <a:ext uri="{9D8B030D-6E8A-4147-A177-3AD203B41FA5}">
                      <a16:colId xmlns:a16="http://schemas.microsoft.com/office/drawing/2014/main" val="20006"/>
                    </a:ext>
                  </a:extLst>
                </a:gridCol>
              </a:tblGrid>
              <a:tr h="10032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ASPECTO A MEJORAR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ACCIÓN</a:t>
                      </a:r>
                    </a:p>
                    <a:p>
                      <a:pPr marL="0" marR="0" lvl="0" indent="0" algn="ctr" defTabSz="914400" rtl="0" eaLnBrk="1" fontAlgn="base" latinLnBrk="0" hangingPunct="1">
                        <a:lnSpc>
                          <a:spcPct val="100000"/>
                        </a:lnSpc>
                        <a:spcBef>
                          <a:spcPct val="0"/>
                        </a:spcBef>
                        <a:spcAft>
                          <a:spcPct val="0"/>
                        </a:spcAft>
                        <a:buClrTx/>
                        <a:buSzTx/>
                        <a:buFontTx/>
                        <a:buNone/>
                        <a:tabLst/>
                        <a:defRPr/>
                      </a:pPr>
                      <a:r>
                        <a:rPr lang="es-CO" sz="900" dirty="0"/>
                        <a:t>CORRECCIÓN, A.CORRECTIVA, A. MEJORA U OPORTUNIDAD</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4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RESPONSABLE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FECHA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RECURSOS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ENFOQUE DE LA ACCIÓN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PLANIFICAR COMO CAMBIO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extLst>
                  <a:ext uri="{0D108BD9-81ED-4DB2-BD59-A6C34878D82A}">
                    <a16:rowId xmlns:a16="http://schemas.microsoft.com/office/drawing/2014/main" val="10000"/>
                  </a:ext>
                </a:extLst>
              </a:tr>
              <a:tr h="231931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050" b="1" i="0" u="none" strike="noStrike" cap="none" normalizeH="0" baseline="0" dirty="0">
                          <a:ln>
                            <a:noFill/>
                          </a:ln>
                          <a:solidFill>
                            <a:srgbClr val="000000"/>
                          </a:solidFill>
                          <a:effectLst/>
                          <a:latin typeface="Arial" charset="0"/>
                        </a:rPr>
                        <a:t>Actualizar en la matriz estratégica de Plan Estratégico 2020-2024,  la implementación del compliance legal y cambiar la fecha de implementación del sistema de gestión ambiental, además realizara seguimiento de indicadores de gestión vigencia 2020 en las matrices estratégicas.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mejora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rgbClr val="000000"/>
                          </a:solidFill>
                          <a:effectLst/>
                          <a:latin typeface="Arial" charset="0"/>
                        </a:rPr>
                        <a:t>Presidencia Ejecutiva, y Coordinador de calidad y control Interno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rgbClr val="000000"/>
                          </a:solidFill>
                          <a:effectLst/>
                          <a:latin typeface="Arial" charset="0"/>
                        </a:rPr>
                        <a:t>22 de Junio de 2021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rgbClr val="000000"/>
                          </a:solidFill>
                          <a:effectLst/>
                          <a:latin typeface="Arial" charset="0"/>
                        </a:rPr>
                        <a:t>Humano, tecnológicos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rgbClr val="000000"/>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rgbClr val="000000"/>
                          </a:solidFill>
                          <a:effectLst/>
                          <a:latin typeface="Arial" charset="0"/>
                        </a:rPr>
                        <a:t>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2157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74706816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a:solidFill>
                  <a:schemeClr val="bg1"/>
                </a:solidFill>
              </a:rPr>
              <a:t>ENLACE  – Consultores en Gestión Empresa rial Ltda. - </a:t>
            </a:r>
            <a:fld id="{0032434A-389C-4885-A979-C0CF83F1A75D}" type="slidenum">
              <a:rPr lang="es-ES" sz="1000">
                <a:solidFill>
                  <a:schemeClr val="bg1"/>
                </a:solidFill>
              </a:rPr>
              <a:pPr/>
              <a:t>90</a:t>
            </a:fld>
            <a:endParaRPr lang="es-ES" sz="1000">
              <a:solidFill>
                <a:schemeClr val="bg1"/>
              </a:solidFill>
            </a:endParaRPr>
          </a:p>
        </p:txBody>
      </p:sp>
      <p:sp>
        <p:nvSpPr>
          <p:cNvPr id="44035" name="2 Subtítulo"/>
          <p:cNvSpPr>
            <a:spLocks/>
          </p:cNvSpPr>
          <p:nvPr/>
        </p:nvSpPr>
        <p:spPr bwMode="auto">
          <a:xfrm>
            <a:off x="681100" y="404664"/>
            <a:ext cx="7923348" cy="5328592"/>
          </a:xfrm>
          <a:prstGeom prst="rect">
            <a:avLst/>
          </a:prstGeom>
          <a:noFill/>
          <a:ln w="9525">
            <a:noFill/>
            <a:miter lim="800000"/>
            <a:headEnd/>
            <a:tailEnd/>
          </a:ln>
        </p:spPr>
        <p:txBody>
          <a:bodyPr anchor="ctr"/>
          <a:lstStyle/>
          <a:p>
            <a:pPr marL="342900" indent="-342900" algn="ctr"/>
            <a:endParaRPr lang="es-ES" sz="2400" b="1" dirty="0">
              <a:solidFill>
                <a:srgbClr val="FF0000"/>
              </a:solidFill>
              <a:latin typeface="Arial" pitchFamily="34" charset="0"/>
              <a:cs typeface="Arial" pitchFamily="34" charset="0"/>
            </a:endParaRPr>
          </a:p>
          <a:p>
            <a:pPr marL="342900" indent="-342900" algn="ctr"/>
            <a:endParaRPr lang="es-ES" sz="2400" b="1" dirty="0">
              <a:solidFill>
                <a:srgbClr val="FF0000"/>
              </a:solidFill>
              <a:latin typeface="Arial" pitchFamily="34" charset="0"/>
              <a:cs typeface="Arial" pitchFamily="34" charset="0"/>
            </a:endParaRPr>
          </a:p>
          <a:p>
            <a:pPr marL="342900" indent="-342900" algn="ctr"/>
            <a:r>
              <a:rPr lang="es-ES" sz="2400" b="1" dirty="0">
                <a:solidFill>
                  <a:srgbClr val="FF0000"/>
                </a:solidFill>
                <a:latin typeface="Arial" pitchFamily="34" charset="0"/>
                <a:cs typeface="Arial" pitchFamily="34" charset="0"/>
              </a:rPr>
              <a:t>CONCLUSIÓN</a:t>
            </a:r>
          </a:p>
          <a:p>
            <a:pPr marL="342900" indent="-342900" algn="ctr"/>
            <a:endParaRPr lang="es-ES" sz="2400" dirty="0">
              <a:latin typeface="Arial" pitchFamily="34" charset="0"/>
              <a:cs typeface="Arial" pitchFamily="34" charset="0"/>
            </a:endParaRPr>
          </a:p>
          <a:p>
            <a:pPr marL="342900" indent="-342900" algn="just"/>
            <a:r>
              <a:rPr lang="es-ES" sz="2400" dirty="0">
                <a:latin typeface="Arial" pitchFamily="34" charset="0"/>
                <a:cs typeface="Arial" pitchFamily="34" charset="0"/>
              </a:rPr>
              <a:t>    </a:t>
            </a:r>
          </a:p>
          <a:p>
            <a:pPr marL="342900" indent="-342900" algn="just"/>
            <a:r>
              <a:rPr lang="es-ES" sz="2400" b="1" dirty="0">
                <a:latin typeface="Arial" pitchFamily="34" charset="0"/>
                <a:cs typeface="Arial" pitchFamily="34" charset="0"/>
              </a:rPr>
              <a:t>    </a:t>
            </a:r>
            <a:r>
              <a:rPr lang="es-ES" sz="2000" b="1" dirty="0">
                <a:latin typeface="Arial" pitchFamily="34" charset="0"/>
                <a:cs typeface="Arial" pitchFamily="34" charset="0"/>
              </a:rPr>
              <a:t>Se observa que 4 acciones para abordar riesgos de los procesos de gestión de compras, conciliación y arbitraje, gestión documental y atención al usuario,  se cerraron y se convirtieron en controles en la actualización de los mapas de riesgos. Esta pendiente una (1) acción para abordar riesgos en cuanto a la realización de convenios para afiliados en el proceso de Registro Público que se culminara en el mes de diciembre de 2021.</a:t>
            </a:r>
          </a:p>
          <a:p>
            <a:pPr marL="342900" indent="-342900" algn="just"/>
            <a:endParaRPr lang="es-ES" sz="2000" b="1" dirty="0">
              <a:latin typeface="Arial" pitchFamily="34" charset="0"/>
              <a:cs typeface="Arial" pitchFamily="34" charset="0"/>
            </a:endParaRPr>
          </a:p>
          <a:p>
            <a:pPr marL="342900" indent="-342900" algn="just"/>
            <a:r>
              <a:rPr lang="es-ES" sz="2000" b="1" dirty="0">
                <a:latin typeface="Arial" pitchFamily="34" charset="0"/>
                <a:cs typeface="Arial" pitchFamily="34" charset="0"/>
              </a:rPr>
              <a:t>     En los procesos que no aparecen con acciones para abordar riesgos, cabe resaltar que las acciones que fueron cerradas se convirtieron en la mayoría de los casos controles en los mapas de riesgos.</a:t>
            </a:r>
            <a:endParaRPr lang="es-ES" sz="2000" b="1" dirty="0"/>
          </a:p>
          <a:p>
            <a:pPr marL="342900" indent="-342900" algn="just"/>
            <a:endParaRPr lang="es-ES" b="1" dirty="0">
              <a:solidFill>
                <a:srgbClr val="C00000"/>
              </a:solidFill>
            </a:endParaRPr>
          </a:p>
          <a:p>
            <a:pPr marL="342900" indent="-342900" algn="just"/>
            <a:r>
              <a:rPr lang="es-ES" b="1" dirty="0">
                <a:solidFill>
                  <a:srgbClr val="C00000"/>
                </a:solidFill>
              </a:rPr>
              <a:t> </a:t>
            </a:r>
            <a:endParaRPr lang="es-MX" dirty="0">
              <a:solidFill>
                <a:srgbClr val="C00000"/>
              </a:solidFill>
            </a:endParaRPr>
          </a:p>
        </p:txBody>
      </p:sp>
      <p:pic>
        <p:nvPicPr>
          <p:cNvPr id="5" name="Picture 49">
            <a:extLst>
              <a:ext uri="{FF2B5EF4-FFF2-40B4-BE49-F238E27FC236}">
                <a16:creationId xmlns:a16="http://schemas.microsoft.com/office/drawing/2014/main" id="{D64D316F-5D28-0442-85E9-B0F58B97EA5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21579"/>
            <a:ext cx="1013342" cy="671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43187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179512" y="764704"/>
            <a:ext cx="8715436" cy="928687"/>
          </a:xfrm>
          <a:prstGeom prst="rect">
            <a:avLst/>
          </a:prstGeom>
          <a:noFill/>
          <a:ln w="9525">
            <a:noFill/>
            <a:miter lim="800000"/>
            <a:headEnd/>
            <a:tailEnd/>
          </a:ln>
        </p:spPr>
        <p:txBody>
          <a:bodyPr anchor="ctr"/>
          <a:lstStyle/>
          <a:p>
            <a:pPr marL="355600" indent="-355600" algn="ctr" eaLnBrk="0" hangingPunct="0"/>
            <a:r>
              <a:rPr lang="es-ES" sz="2400" b="1" dirty="0">
                <a:solidFill>
                  <a:srgbClr val="C00000"/>
                </a:solidFill>
              </a:rPr>
              <a:t>Plan de Mejora Resultado de las Auditorías Internas de Calidad</a:t>
            </a:r>
          </a:p>
        </p:txBody>
      </p:sp>
      <p:graphicFrame>
        <p:nvGraphicFramePr>
          <p:cNvPr id="4" name="Group 79">
            <a:extLst>
              <a:ext uri="{FF2B5EF4-FFF2-40B4-BE49-F238E27FC236}">
                <a16:creationId xmlns:a16="http://schemas.microsoft.com/office/drawing/2014/main" id="{3B07E4FC-E08F-484C-AD35-BF237ACDCC51}"/>
              </a:ext>
            </a:extLst>
          </p:cNvPr>
          <p:cNvGraphicFramePr>
            <a:graphicFrameLocks noGrp="1"/>
          </p:cNvGraphicFramePr>
          <p:nvPr>
            <p:extLst>
              <p:ext uri="{D42A27DB-BD31-4B8C-83A1-F6EECF244321}">
                <p14:modId xmlns:p14="http://schemas.microsoft.com/office/powerpoint/2010/main" val="3420709882"/>
              </p:ext>
            </p:extLst>
          </p:nvPr>
        </p:nvGraphicFramePr>
        <p:xfrm>
          <a:off x="203109" y="1844825"/>
          <a:ext cx="8691839" cy="4742926"/>
        </p:xfrm>
        <a:graphic>
          <a:graphicData uri="http://schemas.openxmlformats.org/drawingml/2006/table">
            <a:tbl>
              <a:tblPr/>
              <a:tblGrid>
                <a:gridCol w="1386288">
                  <a:extLst>
                    <a:ext uri="{9D8B030D-6E8A-4147-A177-3AD203B41FA5}">
                      <a16:colId xmlns:a16="http://schemas.microsoft.com/office/drawing/2014/main" val="20000"/>
                    </a:ext>
                  </a:extLst>
                </a:gridCol>
                <a:gridCol w="908572">
                  <a:extLst>
                    <a:ext uri="{9D8B030D-6E8A-4147-A177-3AD203B41FA5}">
                      <a16:colId xmlns:a16="http://schemas.microsoft.com/office/drawing/2014/main" val="20001"/>
                    </a:ext>
                  </a:extLst>
                </a:gridCol>
                <a:gridCol w="1137927">
                  <a:extLst>
                    <a:ext uri="{9D8B030D-6E8A-4147-A177-3AD203B41FA5}">
                      <a16:colId xmlns:a16="http://schemas.microsoft.com/office/drawing/2014/main" val="20002"/>
                    </a:ext>
                  </a:extLst>
                </a:gridCol>
                <a:gridCol w="1370620">
                  <a:extLst>
                    <a:ext uri="{9D8B030D-6E8A-4147-A177-3AD203B41FA5}">
                      <a16:colId xmlns:a16="http://schemas.microsoft.com/office/drawing/2014/main" val="20003"/>
                    </a:ext>
                  </a:extLst>
                </a:gridCol>
                <a:gridCol w="1224136">
                  <a:extLst>
                    <a:ext uri="{9D8B030D-6E8A-4147-A177-3AD203B41FA5}">
                      <a16:colId xmlns:a16="http://schemas.microsoft.com/office/drawing/2014/main" val="20004"/>
                    </a:ext>
                  </a:extLst>
                </a:gridCol>
                <a:gridCol w="1296144">
                  <a:extLst>
                    <a:ext uri="{9D8B030D-6E8A-4147-A177-3AD203B41FA5}">
                      <a16:colId xmlns:a16="http://schemas.microsoft.com/office/drawing/2014/main" val="20005"/>
                    </a:ext>
                  </a:extLst>
                </a:gridCol>
                <a:gridCol w="1368152">
                  <a:extLst>
                    <a:ext uri="{9D8B030D-6E8A-4147-A177-3AD203B41FA5}">
                      <a16:colId xmlns:a16="http://schemas.microsoft.com/office/drawing/2014/main" val="20006"/>
                    </a:ext>
                  </a:extLst>
                </a:gridCol>
              </a:tblGrid>
              <a:tr h="100439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ASPECTO A MEJORAR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ACCIÓN</a:t>
                      </a:r>
                    </a:p>
                    <a:p>
                      <a:pPr marL="0" marR="0" lvl="0" indent="0" algn="ctr" defTabSz="914400" rtl="0" eaLnBrk="1" fontAlgn="base" latinLnBrk="0" hangingPunct="1">
                        <a:lnSpc>
                          <a:spcPct val="100000"/>
                        </a:lnSpc>
                        <a:spcBef>
                          <a:spcPct val="0"/>
                        </a:spcBef>
                        <a:spcAft>
                          <a:spcPct val="0"/>
                        </a:spcAft>
                        <a:buClrTx/>
                        <a:buSzTx/>
                        <a:buFontTx/>
                        <a:buNone/>
                        <a:tabLst/>
                        <a:defRPr/>
                      </a:pPr>
                      <a:r>
                        <a:rPr lang="es-CO" sz="900" dirty="0"/>
                        <a:t>CORRECCIÓN, A.CORRECTIVA, A. MEJORA U OPORTUNIDAD</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4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RESPONSABLE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FECHA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RECURSOS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ENFOQUE DE LA ACCIÓN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a:ln>
                            <a:noFill/>
                          </a:ln>
                          <a:solidFill>
                            <a:schemeClr val="tx1"/>
                          </a:solidFill>
                          <a:effectLst/>
                          <a:latin typeface="Arial" charset="0"/>
                        </a:rPr>
                        <a:t>SGC/Usuario</a:t>
                      </a:r>
                      <a:endParaRPr kumimoji="0" lang="es-CO" sz="14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PLANIFICAR COMO CAMBIO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extLst>
                  <a:ext uri="{0D108BD9-81ED-4DB2-BD59-A6C34878D82A}">
                    <a16:rowId xmlns:a16="http://schemas.microsoft.com/office/drawing/2014/main" val="10000"/>
                  </a:ext>
                </a:extLst>
              </a:tr>
              <a:tr h="289839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Actualizar los mapas de riesgos de cada proceso, para verificar acciones para abordar riesgos y oportunidades.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Mejora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Lideres de proceso, coordinador de calidad y control Interno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30 de junio 2022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Humanos</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Técnicos y Financieros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777732">
                <a:tc>
                  <a:txBody>
                    <a:bodyPr/>
                    <a:lstStyle/>
                    <a:p>
                      <a:endParaRPr lang="en-US" dirty="0"/>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endParaRPr lang="en-US" dirty="0"/>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endParaRPr lang="en-US" dirty="0"/>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endParaRPr lang="en-US"/>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endParaRPr lang="en-US"/>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endParaRPr lang="en-US"/>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endParaRPr lang="en-US" dirty="0"/>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bl>
          </a:graphicData>
        </a:graphic>
      </p:graphicFrame>
      <p:pic>
        <p:nvPicPr>
          <p:cNvPr id="5" name="Picture 49">
            <a:extLst>
              <a:ext uri="{FF2B5EF4-FFF2-40B4-BE49-F238E27FC236}">
                <a16:creationId xmlns:a16="http://schemas.microsoft.com/office/drawing/2014/main" id="{6BFE5ACC-CC06-C84C-A3FC-195EC03C239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7557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656376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a:solidFill>
                  <a:schemeClr val="bg1"/>
                </a:solidFill>
              </a:rPr>
              <a:t>ENLACE  – Consultores en Gestión Empresa rial Ltda. - </a:t>
            </a:r>
            <a:fld id="{2C269DBC-4E04-43FC-B41F-4B84C0700DE5}" type="slidenum">
              <a:rPr lang="es-ES" sz="1000">
                <a:solidFill>
                  <a:schemeClr val="bg1"/>
                </a:solidFill>
              </a:rPr>
              <a:pPr/>
              <a:t>92</a:t>
            </a:fld>
            <a:endParaRPr lang="es-ES" sz="1000">
              <a:solidFill>
                <a:schemeClr val="bg1"/>
              </a:solidFill>
            </a:endParaRPr>
          </a:p>
        </p:txBody>
      </p:sp>
      <p:sp>
        <p:nvSpPr>
          <p:cNvPr id="4098" name="2 Subtítulo"/>
          <p:cNvSpPr>
            <a:spLocks/>
          </p:cNvSpPr>
          <p:nvPr/>
        </p:nvSpPr>
        <p:spPr bwMode="auto">
          <a:xfrm>
            <a:off x="714348" y="1928802"/>
            <a:ext cx="7632700" cy="1655763"/>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a:solidFill>
                  <a:srgbClr val="C00000"/>
                </a:solidFill>
                <a:latin typeface="Arial Black" pitchFamily="34" charset="0"/>
                <a:cs typeface="+mn-cs"/>
              </a:rPr>
              <a:t> 7. OPORTUNIDADES PARA LA MEJORA</a:t>
            </a:r>
            <a:endParaRPr lang="es-MX" sz="3600" dirty="0">
              <a:solidFill>
                <a:srgbClr val="C00000"/>
              </a:solidFill>
              <a:latin typeface="Arial Black" pitchFamily="34" charset="0"/>
              <a:cs typeface="+mn-cs"/>
            </a:endParaRPr>
          </a:p>
        </p:txBody>
      </p:sp>
      <p:pic>
        <p:nvPicPr>
          <p:cNvPr id="126977" name="Picture 1"/>
          <p:cNvPicPr>
            <a:picLocks noChangeAspect="1" noChangeArrowheads="1"/>
          </p:cNvPicPr>
          <p:nvPr/>
        </p:nvPicPr>
        <p:blipFill>
          <a:blip r:embed="rId3" cstate="print"/>
          <a:srcRect/>
          <a:stretch>
            <a:fillRect/>
          </a:stretch>
        </p:blipFill>
        <p:spPr bwMode="auto">
          <a:xfrm>
            <a:off x="3357554" y="3929066"/>
            <a:ext cx="2185990" cy="1909765"/>
          </a:xfrm>
          <a:prstGeom prst="rect">
            <a:avLst/>
          </a:prstGeom>
          <a:noFill/>
          <a:ln w="9525">
            <a:noFill/>
            <a:miter lim="800000"/>
            <a:headEnd/>
            <a:tailEnd/>
          </a:ln>
          <a:effectLst/>
        </p:spPr>
      </p:pic>
    </p:spTree>
    <p:extLst>
      <p:ext uri="{BB962C8B-B14F-4D97-AF65-F5344CB8AC3E}">
        <p14:creationId xmlns:p14="http://schemas.microsoft.com/office/powerpoint/2010/main" val="17628351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0032434A-389C-4885-A979-C0CF83F1A75D}" type="slidenum">
              <a:rPr lang="es-ES" sz="1000">
                <a:solidFill>
                  <a:schemeClr val="bg1"/>
                </a:solidFill>
              </a:rPr>
              <a:pPr/>
              <a:t>93</a:t>
            </a:fld>
            <a:endParaRPr lang="es-ES" sz="1000" dirty="0">
              <a:solidFill>
                <a:schemeClr val="bg1"/>
              </a:solidFill>
            </a:endParaRPr>
          </a:p>
        </p:txBody>
      </p:sp>
      <p:sp>
        <p:nvSpPr>
          <p:cNvPr id="44035" name="2 Subtítulo"/>
          <p:cNvSpPr>
            <a:spLocks/>
          </p:cNvSpPr>
          <p:nvPr/>
        </p:nvSpPr>
        <p:spPr bwMode="auto">
          <a:xfrm>
            <a:off x="232029" y="523639"/>
            <a:ext cx="8715436" cy="1367731"/>
          </a:xfrm>
          <a:prstGeom prst="rect">
            <a:avLst/>
          </a:prstGeom>
          <a:noFill/>
          <a:ln w="9525">
            <a:noFill/>
            <a:miter lim="800000"/>
            <a:headEnd/>
            <a:tailEnd/>
          </a:ln>
        </p:spPr>
        <p:txBody>
          <a:bodyPr anchor="ctr"/>
          <a:lstStyle/>
          <a:p>
            <a:pPr marL="342900" indent="-342900" algn="ctr"/>
            <a:r>
              <a:rPr lang="es-ES" sz="2400" b="1" dirty="0">
                <a:solidFill>
                  <a:srgbClr val="FF0000"/>
                </a:solidFill>
                <a:latin typeface="Arial" pitchFamily="34" charset="0"/>
                <a:cs typeface="Arial" pitchFamily="34" charset="0"/>
              </a:rPr>
              <a:t>OPORTUNIDADES</a:t>
            </a:r>
          </a:p>
          <a:p>
            <a:pPr marL="342900" indent="-342900" algn="ctr"/>
            <a:endParaRPr lang="es-ES" sz="2400" dirty="0">
              <a:latin typeface="Arial" pitchFamily="34" charset="0"/>
              <a:cs typeface="Arial" pitchFamily="34" charset="0"/>
            </a:endParaRPr>
          </a:p>
          <a:p>
            <a:pPr marL="342900" indent="-342900" algn="just"/>
            <a:r>
              <a:rPr lang="es-ES" sz="2400" dirty="0">
                <a:latin typeface="Arial" pitchFamily="34" charset="0"/>
                <a:cs typeface="Arial" pitchFamily="34" charset="0"/>
              </a:rPr>
              <a:t>    </a:t>
            </a:r>
          </a:p>
          <a:p>
            <a:pPr marL="342900" indent="-342900" algn="just"/>
            <a:r>
              <a:rPr lang="es-ES" sz="2400" dirty="0">
                <a:latin typeface="Arial" pitchFamily="34" charset="0"/>
                <a:cs typeface="Arial" pitchFamily="34" charset="0"/>
              </a:rPr>
              <a:t>    </a:t>
            </a:r>
            <a:endParaRPr lang="es-ES" b="1" dirty="0">
              <a:solidFill>
                <a:srgbClr val="C00000"/>
              </a:solidFill>
            </a:endParaRPr>
          </a:p>
          <a:p>
            <a:pPr marL="342900" indent="-342900" algn="just"/>
            <a:endParaRPr lang="es-ES" b="1" dirty="0">
              <a:solidFill>
                <a:srgbClr val="C00000"/>
              </a:solidFill>
            </a:endParaRPr>
          </a:p>
          <a:p>
            <a:pPr marL="342900" indent="-342900" algn="just"/>
            <a:r>
              <a:rPr lang="es-ES" b="1" dirty="0">
                <a:solidFill>
                  <a:srgbClr val="C00000"/>
                </a:solidFill>
              </a:rPr>
              <a:t> </a:t>
            </a:r>
            <a:endParaRPr lang="es-MX" dirty="0">
              <a:solidFill>
                <a:srgbClr val="C00000"/>
              </a:solidFill>
            </a:endParaRPr>
          </a:p>
        </p:txBody>
      </p:sp>
      <p:pic>
        <p:nvPicPr>
          <p:cNvPr id="5" name="Picture 49">
            <a:extLst>
              <a:ext uri="{FF2B5EF4-FFF2-40B4-BE49-F238E27FC236}">
                <a16:creationId xmlns:a16="http://schemas.microsoft.com/office/drawing/2014/main" id="{52C06DD7-DE72-824A-A1C4-63DAFA8D554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21580"/>
            <a:ext cx="864617" cy="502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a 2"/>
          <p:cNvGraphicFramePr>
            <a:graphicFrameLocks noGrp="1"/>
          </p:cNvGraphicFramePr>
          <p:nvPr/>
        </p:nvGraphicFramePr>
        <p:xfrm>
          <a:off x="196534" y="692696"/>
          <a:ext cx="8750932" cy="6154090"/>
        </p:xfrm>
        <a:graphic>
          <a:graphicData uri="http://schemas.openxmlformats.org/drawingml/2006/table">
            <a:tbl>
              <a:tblPr/>
              <a:tblGrid>
                <a:gridCol w="1201747">
                  <a:extLst>
                    <a:ext uri="{9D8B030D-6E8A-4147-A177-3AD203B41FA5}">
                      <a16:colId xmlns:a16="http://schemas.microsoft.com/office/drawing/2014/main" val="20000"/>
                    </a:ext>
                  </a:extLst>
                </a:gridCol>
                <a:gridCol w="5594412">
                  <a:extLst>
                    <a:ext uri="{9D8B030D-6E8A-4147-A177-3AD203B41FA5}">
                      <a16:colId xmlns:a16="http://schemas.microsoft.com/office/drawing/2014/main" val="20001"/>
                    </a:ext>
                  </a:extLst>
                </a:gridCol>
                <a:gridCol w="862460">
                  <a:extLst>
                    <a:ext uri="{9D8B030D-6E8A-4147-A177-3AD203B41FA5}">
                      <a16:colId xmlns:a16="http://schemas.microsoft.com/office/drawing/2014/main" val="20002"/>
                    </a:ext>
                  </a:extLst>
                </a:gridCol>
                <a:gridCol w="1092313">
                  <a:extLst>
                    <a:ext uri="{9D8B030D-6E8A-4147-A177-3AD203B41FA5}">
                      <a16:colId xmlns:a16="http://schemas.microsoft.com/office/drawing/2014/main" val="20003"/>
                    </a:ext>
                  </a:extLst>
                </a:gridCol>
              </a:tblGrid>
              <a:tr h="216024">
                <a:tc>
                  <a:txBody>
                    <a:bodyPr/>
                    <a:lstStyle/>
                    <a:p>
                      <a:pPr algn="l" fontAlgn="b"/>
                      <a:r>
                        <a:rPr lang="en-US" sz="900" b="1" i="0" u="none" strike="noStrike" dirty="0">
                          <a:solidFill>
                            <a:schemeClr val="tx1"/>
                          </a:solidFill>
                          <a:effectLst/>
                          <a:latin typeface="Calibri" panose="020F0502020204030204" pitchFamily="34" charset="0"/>
                        </a:rPr>
                        <a:t>PROCESO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1" i="0" u="none" strike="noStrike" dirty="0">
                          <a:solidFill>
                            <a:schemeClr val="tx1"/>
                          </a:solidFill>
                          <a:effectLst/>
                          <a:latin typeface="Calibri" panose="020F0502020204030204" pitchFamily="34" charset="0"/>
                        </a:rPr>
                        <a:t>OPORTUNIDAD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1" i="0" u="none" strike="noStrike" dirty="0">
                          <a:solidFill>
                            <a:schemeClr val="tx1"/>
                          </a:solidFill>
                          <a:effectLst/>
                          <a:latin typeface="Calibri" panose="020F0502020204030204" pitchFamily="34" charset="0"/>
                        </a:rPr>
                        <a:t>VIABLE O REMOTO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a:solidFill>
                            <a:schemeClr val="tx1"/>
                          </a:solidFill>
                          <a:effectLst/>
                          <a:latin typeface="Calibri" panose="020F0502020204030204" pitchFamily="34" charset="0"/>
                        </a:rPr>
                        <a:t>SEGUIMIENTO</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88032">
                <a:tc>
                  <a:txBody>
                    <a:bodyPr/>
                    <a:lstStyle/>
                    <a:p>
                      <a:pPr algn="l" fontAlgn="b"/>
                      <a:r>
                        <a:rPr lang="en-US" sz="900" b="1" i="0" u="none" strike="noStrike" dirty="0">
                          <a:solidFill>
                            <a:schemeClr val="tx1"/>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1" i="0" u="none" strike="noStrike" dirty="0">
                          <a:solidFill>
                            <a:schemeClr val="tx1"/>
                          </a:solidFill>
                          <a:effectLst/>
                          <a:latin typeface="Calibri" panose="020F0502020204030204" pitchFamily="34" charset="0"/>
                        </a:rPr>
                        <a:t> PLAN DE REACTIVACIÓN EMPRESARIAL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dirty="0">
                          <a:solidFill>
                            <a:schemeClr val="tx1"/>
                          </a:solidFill>
                          <a:effectLst/>
                          <a:latin typeface="Calibri" panose="020F0502020204030204" pitchFamily="34" charset="0"/>
                        </a:rPr>
                        <a:t>V=2021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1" i="0" u="none" strike="noStrike" dirty="0">
                          <a:solidFill>
                            <a:schemeClr val="tx1"/>
                          </a:solidFill>
                          <a:effectLst/>
                          <a:latin typeface="Calibri" panose="020F0502020204030204" pitchFamily="34" charset="0"/>
                        </a:rPr>
                        <a:t> EN PROCESO DE EJECUCIÓN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39722">
                <a:tc>
                  <a:txBody>
                    <a:bodyPr/>
                    <a:lstStyle/>
                    <a:p>
                      <a:pPr algn="l" fontAlgn="ctr"/>
                      <a:r>
                        <a:rPr lang="en-US" sz="900" b="1" i="0" u="none" strike="noStrike" dirty="0">
                          <a:solidFill>
                            <a:schemeClr val="tx1"/>
                          </a:solidFill>
                          <a:effectLst/>
                          <a:latin typeface="Calibri" panose="020F0502020204030204" pitchFamily="34" charset="0"/>
                        </a:rPr>
                        <a:t>PLANEACIÓN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1" i="0" u="none" strike="noStrike" dirty="0">
                          <a:solidFill>
                            <a:schemeClr val="tx1"/>
                          </a:solidFill>
                          <a:effectLst/>
                          <a:latin typeface="Calibri" panose="020F0502020204030204" pitchFamily="34" charset="0"/>
                        </a:rPr>
                        <a:t>ADECUACIÓN AUDITORIO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dirty="0">
                          <a:solidFill>
                            <a:schemeClr val="tx1"/>
                          </a:solidFill>
                          <a:effectLst/>
                          <a:latin typeface="Calibri" panose="020F0502020204030204" pitchFamily="34" charset="0"/>
                        </a:rPr>
                        <a:t>V=2021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a:solidFill>
                            <a:schemeClr val="tx1"/>
                          </a:solidFill>
                          <a:effectLst/>
                          <a:latin typeface="Calibri" panose="020F0502020204030204" pitchFamily="34" charset="0"/>
                        </a:rPr>
                        <a:t>EJECUTADO</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698611">
                <a:tc>
                  <a:txBody>
                    <a:bodyPr/>
                    <a:lstStyle/>
                    <a:p>
                      <a:pPr algn="l" fontAlgn="ctr"/>
                      <a:r>
                        <a:rPr lang="es-CO" sz="900" b="1" i="0" u="none" strike="noStrike" baseline="0" dirty="0">
                          <a:solidFill>
                            <a:schemeClr val="tx1"/>
                          </a:solidFill>
                          <a:effectLst/>
                          <a:latin typeface="Calibri" panose="020F0502020204030204" pitchFamily="34" charset="0"/>
                        </a:rPr>
                        <a:t>GESTIÓN DE COMPRAS</a:t>
                      </a:r>
                    </a:p>
                    <a:p>
                      <a:pPr algn="l" fontAlgn="ctr"/>
                      <a:r>
                        <a:rPr lang="es-CO" sz="900" b="1" i="0" u="none" strike="noStrike" baseline="0" dirty="0">
                          <a:solidFill>
                            <a:schemeClr val="tx1"/>
                          </a:solidFill>
                          <a:effectLst/>
                          <a:latin typeface="Calibri" panose="020F0502020204030204" pitchFamily="34" charset="0"/>
                        </a:rPr>
                        <a:t>GESTIÓN DE MANTENIMIENTO ,FINANCIERO Y TALENTO HUMANO </a:t>
                      </a:r>
                      <a:endParaRPr lang="en-US" sz="900" b="1" i="0" u="none" strike="noStrike" dirty="0">
                        <a:solidFill>
                          <a:schemeClr val="tx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s-CO" sz="1200" b="1" dirty="0">
                          <a:solidFill>
                            <a:schemeClr val="tx1"/>
                          </a:solidFill>
                        </a:rPr>
                        <a:t>En</a:t>
                      </a:r>
                      <a:r>
                        <a:rPr lang="es-CO" sz="1200" b="1" baseline="0" dirty="0">
                          <a:solidFill>
                            <a:schemeClr val="tx1"/>
                          </a:solidFill>
                        </a:rPr>
                        <a:t> estos dos procesos no se presentaron oportunidades</a:t>
                      </a:r>
                      <a:endParaRPr lang="en-US" sz="1200" b="1" dirty="0">
                        <a:solidFill>
                          <a:schemeClr val="tx1"/>
                        </a:solidFill>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dirty="0">
                        <a:solidFill>
                          <a:schemeClr val="tx1"/>
                        </a:solidFill>
                        <a:effectLst/>
                        <a:latin typeface="Calibri" panose="020F0502020204030204" pitchFamily="34" charset="0"/>
                      </a:endParaRPr>
                    </a:p>
                    <a:p>
                      <a:endParaRPr lang="en-US" b="1" dirty="0">
                        <a:solidFill>
                          <a:schemeClr val="tx1"/>
                        </a:solidFill>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b="1" dirty="0">
                        <a:solidFill>
                          <a:schemeClr val="tx1"/>
                        </a:solidFill>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40903">
                <a:tc>
                  <a:txBody>
                    <a:bodyPr/>
                    <a:lstStyle/>
                    <a:p>
                      <a:pPr algn="l" fontAlgn="ctr"/>
                      <a:r>
                        <a:rPr lang="en-US" sz="900" b="1" i="0" u="none" strike="noStrike" dirty="0">
                          <a:solidFill>
                            <a:schemeClr val="tx1"/>
                          </a:solidFill>
                          <a:effectLst/>
                          <a:latin typeface="Calibri" panose="020F0502020204030204" pitchFamily="34" charset="0"/>
                        </a:rPr>
                        <a:t>REGISTRO PÚBLICO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a:solidFill>
                            <a:schemeClr val="tx1"/>
                          </a:solidFill>
                          <a:effectLst/>
                          <a:latin typeface="Calibri" panose="020F0502020204030204" pitchFamily="34" charset="0"/>
                        </a:rPr>
                        <a:t>INSTRUCTIVO</a:t>
                      </a:r>
                      <a:r>
                        <a:rPr lang="es-CO" sz="900" b="1" i="0" u="none" strike="noStrike" baseline="0" dirty="0">
                          <a:solidFill>
                            <a:schemeClr val="tx1"/>
                          </a:solidFill>
                          <a:effectLst/>
                          <a:latin typeface="Calibri" panose="020F0502020204030204" pitchFamily="34" charset="0"/>
                        </a:rPr>
                        <a:t> REGISTRO PÚBLICO CON RESPECTO A LA DEPURACIÓN DE INSCRIPCIONES EN LA DIFERENTES MATRICULAS.</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900" b="1" i="0" u="none" strike="noStrike" dirty="0">
                          <a:solidFill>
                            <a:schemeClr val="tx1"/>
                          </a:solidFill>
                          <a:effectLst/>
                          <a:latin typeface="Calibri" panose="020F0502020204030204" pitchFamily="34" charset="0"/>
                        </a:rPr>
                        <a:t>V=2021</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a:solidFill>
                            <a:schemeClr val="tx1"/>
                          </a:solidFill>
                          <a:effectLst/>
                          <a:latin typeface="Calibri" panose="020F0502020204030204" pitchFamily="34" charset="0"/>
                        </a:rPr>
                        <a:t>Ejecutado</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59384">
                <a:tc>
                  <a:txBody>
                    <a:bodyPr/>
                    <a:lstStyle/>
                    <a:p>
                      <a:pPr algn="l" fontAlgn="ctr"/>
                      <a:endParaRPr lang="en-US" sz="900" b="1" i="0" u="none" strike="noStrike" dirty="0">
                        <a:solidFill>
                          <a:schemeClr val="tx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a:solidFill>
                            <a:schemeClr val="tx1"/>
                          </a:solidFill>
                          <a:effectLst/>
                          <a:latin typeface="Calibri" panose="020F0502020204030204" pitchFamily="34" charset="0"/>
                        </a:rPr>
                        <a:t>COMPLIANCE</a:t>
                      </a:r>
                      <a:r>
                        <a:rPr lang="es-CO" sz="900" b="1" i="0" u="none" strike="noStrike" baseline="0" dirty="0">
                          <a:solidFill>
                            <a:schemeClr val="tx1"/>
                          </a:solidFill>
                          <a:effectLst/>
                          <a:latin typeface="Calibri" panose="020F0502020204030204" pitchFamily="34" charset="0"/>
                        </a:rPr>
                        <a:t> LEGAL Y GOBIERNO CORPORATIVO</a:t>
                      </a:r>
                      <a:endParaRPr lang="es-CO"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s-CO" sz="900" b="1" i="0" u="none" strike="noStrike" dirty="0">
                          <a:solidFill>
                            <a:schemeClr val="tx1"/>
                          </a:solidFill>
                          <a:effectLst/>
                          <a:latin typeface="Calibri" panose="020F0502020204030204" pitchFamily="34" charset="0"/>
                        </a:rPr>
                        <a:t>V=2022</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a:solidFill>
                            <a:schemeClr val="tx1"/>
                          </a:solidFill>
                          <a:effectLst/>
                          <a:latin typeface="Calibri" panose="020F0502020204030204" pitchFamily="34" charset="0"/>
                        </a:rPr>
                        <a:t>EN</a:t>
                      </a:r>
                      <a:r>
                        <a:rPr lang="es-CO" sz="900" b="1" i="0" u="none" strike="noStrike" baseline="0" dirty="0">
                          <a:solidFill>
                            <a:schemeClr val="tx1"/>
                          </a:solidFill>
                          <a:effectLst/>
                          <a:latin typeface="Calibri" panose="020F0502020204030204" pitchFamily="34" charset="0"/>
                        </a:rPr>
                        <a:t> PROCESO DE EJECUCIÓN</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79444">
                <a:tc>
                  <a:txBody>
                    <a:bodyPr/>
                    <a:lstStyle/>
                    <a:p>
                      <a:pPr algn="l" fontAlgn="ctr"/>
                      <a:r>
                        <a:rPr lang="en-US" sz="900" b="1" i="0" u="none" strike="noStrike" dirty="0">
                          <a:solidFill>
                            <a:schemeClr val="tx1"/>
                          </a:solidFill>
                          <a:effectLst/>
                          <a:latin typeface="Calibri" panose="020F0502020204030204" pitchFamily="34" charset="0"/>
                        </a:rPr>
                        <a:t>CONTROL Y MEJORAMIENTO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a:solidFill>
                            <a:schemeClr val="tx1"/>
                          </a:solidFill>
                          <a:effectLst/>
                          <a:latin typeface="Calibri" panose="020F0502020204030204" pitchFamily="34" charset="0"/>
                        </a:rPr>
                        <a:t>MODULO</a:t>
                      </a:r>
                      <a:r>
                        <a:rPr lang="es-CO" sz="900" b="1" i="0" u="none" strike="noStrike" baseline="0" dirty="0">
                          <a:solidFill>
                            <a:schemeClr val="tx1"/>
                          </a:solidFill>
                          <a:effectLst/>
                          <a:latin typeface="Calibri" panose="020F0502020204030204" pitchFamily="34" charset="0"/>
                        </a:rPr>
                        <a:t> DE RIESGOSO Y OPORTUNIDADES</a:t>
                      </a:r>
                      <a:endParaRPr lang="es-CO"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900" b="1" i="0" u="none" strike="noStrike" dirty="0">
                          <a:solidFill>
                            <a:schemeClr val="tx1"/>
                          </a:solidFill>
                          <a:effectLst/>
                          <a:latin typeface="Calibri" panose="020F0502020204030204" pitchFamily="34" charset="0"/>
                        </a:rPr>
                        <a:t>V=2020</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a:solidFill>
                            <a:schemeClr val="tx1"/>
                          </a:solidFill>
                          <a:effectLst/>
                          <a:latin typeface="Calibri" panose="020F0502020204030204" pitchFamily="34" charset="0"/>
                        </a:rPr>
                        <a:t>EJECUTADO</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40903">
                <a:tc>
                  <a:txBody>
                    <a:bodyPr/>
                    <a:lstStyle/>
                    <a:p>
                      <a:pPr algn="l" fontAlgn="ctr"/>
                      <a:endParaRPr lang="en-US" sz="900" b="1" i="0" u="none" strike="noStrike" dirty="0">
                        <a:solidFill>
                          <a:schemeClr val="tx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a:solidFill>
                            <a:schemeClr val="tx1"/>
                          </a:solidFill>
                          <a:effectLst/>
                          <a:latin typeface="Calibri" panose="020F0502020204030204" pitchFamily="34" charset="0"/>
                        </a:rPr>
                        <a:t>MODULO DE ACCIONES CORRECTIVAS Y DE MEJORA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900" b="1" i="0" u="none" strike="noStrike" dirty="0">
                          <a:solidFill>
                            <a:schemeClr val="tx1"/>
                          </a:solidFill>
                          <a:effectLst/>
                          <a:latin typeface="Calibri" panose="020F0502020204030204" pitchFamily="34" charset="0"/>
                        </a:rPr>
                        <a:t>V=2021</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a:solidFill>
                            <a:schemeClr val="tx1"/>
                          </a:solidFill>
                          <a:effectLst/>
                          <a:latin typeface="Calibri" panose="020F0502020204030204" pitchFamily="34" charset="0"/>
                        </a:rPr>
                        <a:t>EN</a:t>
                      </a:r>
                      <a:r>
                        <a:rPr lang="es-CO" sz="900" b="1" i="0" u="none" strike="noStrike" baseline="0" dirty="0">
                          <a:solidFill>
                            <a:schemeClr val="tx1"/>
                          </a:solidFill>
                          <a:effectLst/>
                          <a:latin typeface="Calibri" panose="020F0502020204030204" pitchFamily="34" charset="0"/>
                        </a:rPr>
                        <a:t> PROCESO PARA</a:t>
                      </a:r>
                      <a:r>
                        <a:rPr lang="es-CO" sz="900" b="1" i="0" u="none" strike="noStrike" dirty="0">
                          <a:solidFill>
                            <a:schemeClr val="tx1"/>
                          </a:solidFill>
                          <a:effectLst/>
                          <a:latin typeface="Calibri" panose="020F0502020204030204" pitchFamily="34" charset="0"/>
                        </a:rPr>
                        <a:t> EJECUTAR</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539076">
                <a:tc>
                  <a:txBody>
                    <a:bodyPr/>
                    <a:lstStyle/>
                    <a:p>
                      <a:pPr algn="l" fontAlgn="ctr"/>
                      <a:endParaRPr lang="en-US" sz="900" b="1" i="0" u="none" strike="noStrike" dirty="0">
                        <a:solidFill>
                          <a:schemeClr val="tx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a:solidFill>
                            <a:schemeClr val="tx1"/>
                          </a:solidFill>
                          <a:effectLst/>
                          <a:latin typeface="Calibri" panose="020F0502020204030204" pitchFamily="34" charset="0"/>
                        </a:rPr>
                        <a:t>IMPLEMENTACIÓN DEL</a:t>
                      </a:r>
                      <a:r>
                        <a:rPr lang="es-CO" sz="900" b="1" i="0" u="none" strike="noStrike" baseline="0" dirty="0">
                          <a:solidFill>
                            <a:schemeClr val="tx1"/>
                          </a:solidFill>
                          <a:effectLst/>
                          <a:latin typeface="Calibri" panose="020F0502020204030204" pitchFamily="34" charset="0"/>
                        </a:rPr>
                        <a:t> SISTEMA DE GESTIÓN AMBIENTAL</a:t>
                      </a:r>
                      <a:endParaRPr lang="es-CO"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900" b="1" i="0" u="none" strike="noStrike" dirty="0">
                          <a:solidFill>
                            <a:schemeClr val="tx1"/>
                          </a:solidFill>
                          <a:effectLst/>
                          <a:latin typeface="Calibri" panose="020F0502020204030204" pitchFamily="34" charset="0"/>
                        </a:rPr>
                        <a:t>V=2022</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a:solidFill>
                            <a:schemeClr val="tx1"/>
                          </a:solidFill>
                          <a:effectLst/>
                          <a:latin typeface="Calibri" panose="020F0502020204030204" pitchFamily="34" charset="0"/>
                        </a:rPr>
                        <a:t>PENDIENTE</a:t>
                      </a:r>
                      <a:r>
                        <a:rPr lang="es-CO" sz="900" b="1" i="0" u="none" strike="noStrike" baseline="0" dirty="0">
                          <a:solidFill>
                            <a:schemeClr val="tx1"/>
                          </a:solidFill>
                          <a:effectLst/>
                          <a:latin typeface="Calibri" panose="020F0502020204030204" pitchFamily="34" charset="0"/>
                        </a:rPr>
                        <a:t> POR EJECUTAR</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62873">
                <a:tc>
                  <a:txBody>
                    <a:bodyPr/>
                    <a:lstStyle/>
                    <a:p>
                      <a:pPr algn="l" fontAlgn="ctr"/>
                      <a:r>
                        <a:rPr lang="en-US" sz="900" b="1" i="0" u="none" strike="noStrike" dirty="0">
                          <a:solidFill>
                            <a:schemeClr val="tx1"/>
                          </a:solidFill>
                          <a:effectLst/>
                          <a:latin typeface="Calibri" panose="020F0502020204030204" pitchFamily="34" charset="0"/>
                        </a:rPr>
                        <a:t>PROMOCIÓN COMERCIAL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s-CO"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88032">
                <a:tc>
                  <a:txBody>
                    <a:bodyPr/>
                    <a:lstStyle/>
                    <a:p>
                      <a:pPr algn="l" fontAlgn="ctr"/>
                      <a:endParaRPr lang="en-US" sz="900" b="1" i="0" u="none" strike="noStrike" dirty="0">
                        <a:solidFill>
                          <a:schemeClr val="tx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a:solidFill>
                            <a:schemeClr val="tx1"/>
                          </a:solidFill>
                          <a:effectLst/>
                          <a:latin typeface="Calibri" panose="020F0502020204030204" pitchFamily="34" charset="0"/>
                        </a:rPr>
                        <a:t>PLATAFORMA VIRTUAL</a:t>
                      </a:r>
                      <a:r>
                        <a:rPr lang="es-CO" sz="900" b="1" i="0" u="none" strike="noStrike" baseline="0" dirty="0">
                          <a:solidFill>
                            <a:schemeClr val="tx1"/>
                          </a:solidFill>
                          <a:effectLst/>
                          <a:latin typeface="Calibri" panose="020F0502020204030204" pitchFamily="34" charset="0"/>
                        </a:rPr>
                        <a:t> OSMOSIS, CAPACITACIONES GRATUITAS PARA EMPRESARIOS Y C OMUNIDAD EN GENERAL</a:t>
                      </a:r>
                      <a:endParaRPr lang="es-CO"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900" b="1" i="0" u="none" strike="noStrike" dirty="0">
                          <a:solidFill>
                            <a:schemeClr val="tx1"/>
                          </a:solidFill>
                          <a:effectLst/>
                          <a:latin typeface="Calibri" panose="020F0502020204030204" pitchFamily="34" charset="0"/>
                        </a:rPr>
                        <a:t>V=2020</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s-CO" sz="900" b="1" i="0" u="none" strike="noStrike" dirty="0">
                          <a:solidFill>
                            <a:schemeClr val="tx1"/>
                          </a:solidFill>
                          <a:effectLst/>
                          <a:latin typeface="Calibri" panose="020F0502020204030204" pitchFamily="34" charset="0"/>
                        </a:rPr>
                        <a:t>EJECUTADO</a:t>
                      </a:r>
                      <a:endParaRPr lang="en-US" sz="900" b="1" i="0" u="none" strike="noStrike" dirty="0">
                        <a:solidFill>
                          <a:schemeClr val="tx1"/>
                        </a:solidFill>
                        <a:effectLst/>
                        <a:latin typeface="Calibri" panose="020F0502020204030204" pitchFamily="34" charset="0"/>
                      </a:endParaRPr>
                    </a:p>
                    <a:p>
                      <a:pPr algn="l" fontAlgn="b"/>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400456">
                <a:tc>
                  <a:txBody>
                    <a:bodyPr/>
                    <a:lstStyle/>
                    <a:p>
                      <a:pPr algn="l" fontAlgn="ctr"/>
                      <a:r>
                        <a:rPr lang="es-CO" sz="900" b="1" i="0" u="none" strike="noStrike" dirty="0">
                          <a:solidFill>
                            <a:schemeClr val="tx1"/>
                          </a:solidFill>
                          <a:effectLst/>
                          <a:latin typeface="Calibri" panose="020F0502020204030204" pitchFamily="34" charset="0"/>
                        </a:rPr>
                        <a:t>CAPACITACIÓN PERMAENTE</a:t>
                      </a:r>
                      <a:endParaRPr lang="en-US" sz="900" b="1" i="0" u="none" strike="noStrike" dirty="0">
                        <a:solidFill>
                          <a:schemeClr val="tx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a:solidFill>
                            <a:schemeClr val="tx1"/>
                          </a:solidFill>
                          <a:effectLst/>
                          <a:latin typeface="Calibri" panose="020F0502020204030204" pitchFamily="34" charset="0"/>
                        </a:rPr>
                        <a:t>ADECUACIÓN DE</a:t>
                      </a:r>
                      <a:r>
                        <a:rPr lang="es-CO" sz="900" b="1" i="0" u="none" strike="noStrike" baseline="0" dirty="0">
                          <a:solidFill>
                            <a:schemeClr val="tx1"/>
                          </a:solidFill>
                          <a:effectLst/>
                          <a:latin typeface="Calibri" panose="020F0502020204030204" pitchFamily="34" charset="0"/>
                        </a:rPr>
                        <a:t> LA OFICINA DE PRENSA</a:t>
                      </a:r>
                      <a:endParaRPr lang="es-CO"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dirty="0">
                          <a:solidFill>
                            <a:schemeClr val="tx1"/>
                          </a:solidFill>
                          <a:effectLst/>
                          <a:latin typeface="Calibri" panose="020F0502020204030204" pitchFamily="34" charset="0"/>
                        </a:rPr>
                        <a:t>V=2022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a:solidFill>
                            <a:schemeClr val="tx1"/>
                          </a:solidFill>
                          <a:effectLst/>
                          <a:latin typeface="Calibri" panose="020F0502020204030204" pitchFamily="34" charset="0"/>
                        </a:rPr>
                        <a:t>PENDIENTE POR EJECUTAR</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590416">
                <a:tc>
                  <a:txBody>
                    <a:bodyPr/>
                    <a:lstStyle/>
                    <a:p>
                      <a:pPr algn="l" fontAlgn="ctr"/>
                      <a:r>
                        <a:rPr lang="en-US" sz="900" b="1" i="0" u="none" strike="noStrike">
                          <a:solidFill>
                            <a:schemeClr val="tx1"/>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CO" sz="900" b="1" i="0" u="none" strike="noStrike" baseline="0" dirty="0">
                          <a:solidFill>
                            <a:schemeClr val="tx1"/>
                          </a:solidFill>
                          <a:effectLst/>
                          <a:latin typeface="Arial" panose="020B0604020202020204" pitchFamily="34" charset="0"/>
                        </a:rPr>
                        <a:t>ACTUALIZAR EL PROCEDIMIENTO DE PERSONA NATURAL NO COMERCIANTE</a:t>
                      </a:r>
                      <a:endParaRPr lang="es-CO" sz="900" b="1" i="0" u="none" strike="noStrike" dirty="0">
                        <a:solidFill>
                          <a:schemeClr val="tx1"/>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dirty="0">
                          <a:solidFill>
                            <a:schemeClr val="tx1"/>
                          </a:solidFill>
                          <a:effectLst/>
                          <a:latin typeface="Calibri" panose="020F0502020204030204" pitchFamily="34" charset="0"/>
                        </a:rPr>
                        <a:t>V=2021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a:solidFill>
                            <a:schemeClr val="tx1"/>
                          </a:solidFill>
                          <a:effectLst/>
                          <a:latin typeface="Calibri" panose="020F0502020204030204" pitchFamily="34" charset="0"/>
                        </a:rPr>
                        <a:t>EJECUTADO</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359384">
                <a:tc>
                  <a:txBody>
                    <a:bodyPr/>
                    <a:lstStyle/>
                    <a:p>
                      <a:pPr algn="l" fontAlgn="ctr"/>
                      <a:r>
                        <a:rPr lang="en-US" sz="900" b="1" i="0" u="none" strike="noStrike">
                          <a:solidFill>
                            <a:schemeClr val="tx1"/>
                          </a:solidFill>
                          <a:effectLst/>
                          <a:latin typeface="Calibri" panose="020F0502020204030204" pitchFamily="34" charset="0"/>
                        </a:rPr>
                        <a:t>CONCILIACIÓN Y ARBITRAJE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a:solidFill>
                            <a:schemeClr val="tx1"/>
                          </a:solidFill>
                          <a:effectLst/>
                          <a:latin typeface="Calibri" panose="020F0502020204030204" pitchFamily="34" charset="0"/>
                        </a:rPr>
                        <a:t>REALIZAR CONVENIOS INTERINSTITUCIONALES CON ENTIDADES PUBLICAS Y PRIVADAS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dirty="0">
                          <a:solidFill>
                            <a:schemeClr val="tx1"/>
                          </a:solidFill>
                          <a:effectLst/>
                          <a:latin typeface="Calibri" panose="020F0502020204030204" pitchFamily="34" charset="0"/>
                        </a:rPr>
                        <a:t>V=2021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a:solidFill>
                            <a:schemeClr val="tx1"/>
                          </a:solidFill>
                          <a:effectLst/>
                          <a:latin typeface="Calibri" panose="020F0502020204030204" pitchFamily="34" charset="0"/>
                        </a:rPr>
                        <a:t>EN PROCESO DE EJECUCIÓN</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521952">
                <a:tc>
                  <a:txBody>
                    <a:bodyPr/>
                    <a:lstStyle/>
                    <a:p>
                      <a:pPr algn="l" fontAlgn="ctr"/>
                      <a:r>
                        <a:rPr lang="en-US" sz="900" b="1" i="0" u="none" strike="noStrike" dirty="0">
                          <a:solidFill>
                            <a:schemeClr val="tx1"/>
                          </a:solidFill>
                          <a:effectLst/>
                          <a:latin typeface="Calibri" panose="020F0502020204030204" pitchFamily="34" charset="0"/>
                        </a:rPr>
                        <a:t>GESTIÓN DOCUMENTAL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a:solidFill>
                            <a:schemeClr val="tx1"/>
                          </a:solidFill>
                          <a:effectLst/>
                          <a:latin typeface="Calibri" panose="020F0502020204030204" pitchFamily="34" charset="0"/>
                        </a:rPr>
                        <a:t>DIGITALIZAR TODA LA DOCUMENTACIÓN DEL</a:t>
                      </a:r>
                      <a:r>
                        <a:rPr lang="es-CO" sz="900" b="1" i="0" u="none" strike="noStrike" baseline="0" dirty="0">
                          <a:solidFill>
                            <a:schemeClr val="tx1"/>
                          </a:solidFill>
                          <a:effectLst/>
                          <a:latin typeface="Calibri" panose="020F0502020204030204" pitchFamily="34" charset="0"/>
                        </a:rPr>
                        <a:t> CENTRO DE CONCILIACIÓN Y ARBITRAJE</a:t>
                      </a:r>
                      <a:endParaRPr lang="es-CO"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dirty="0">
                          <a:solidFill>
                            <a:schemeClr val="tx1"/>
                          </a:solidFill>
                          <a:effectLst/>
                          <a:latin typeface="Calibri" panose="020F0502020204030204" pitchFamily="34" charset="0"/>
                        </a:rPr>
                        <a:t>V=2021</a:t>
                      </a:r>
                      <a:r>
                        <a:rPr lang="en-US" sz="900" b="1" i="0" u="none" strike="noStrike" baseline="0" dirty="0">
                          <a:solidFill>
                            <a:schemeClr val="tx1"/>
                          </a:solidFill>
                          <a:effectLst/>
                          <a:latin typeface="Calibri" panose="020F0502020204030204" pitchFamily="34" charset="0"/>
                        </a:rPr>
                        <a:t> Y 2022</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100" b="1" i="0" u="none" strike="noStrike" dirty="0">
                          <a:solidFill>
                            <a:schemeClr val="tx1"/>
                          </a:solidFill>
                          <a:effectLst/>
                          <a:latin typeface="Calibri" panose="020F0502020204030204" pitchFamily="34" charset="0"/>
                        </a:rPr>
                        <a:t>En</a:t>
                      </a:r>
                      <a:r>
                        <a:rPr lang="es-CO" sz="1100" b="1" i="0" u="none" strike="noStrike" baseline="0" dirty="0">
                          <a:solidFill>
                            <a:schemeClr val="tx1"/>
                          </a:solidFill>
                          <a:effectLst/>
                          <a:latin typeface="Calibri" panose="020F0502020204030204" pitchFamily="34" charset="0"/>
                        </a:rPr>
                        <a:t> proceso de ejecución</a:t>
                      </a:r>
                      <a:endParaRPr lang="en-US" sz="11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279444">
                <a:tc>
                  <a:txBody>
                    <a:bodyPr/>
                    <a:lstStyle/>
                    <a:p>
                      <a:pPr algn="l" fontAlgn="ctr"/>
                      <a:r>
                        <a:rPr lang="en-US" sz="900" b="1" i="0" u="none" strike="noStrike" dirty="0">
                          <a:solidFill>
                            <a:schemeClr val="tx1"/>
                          </a:solidFill>
                          <a:effectLst/>
                          <a:latin typeface="Calibri" panose="020F0502020204030204" pitchFamily="34" charset="0"/>
                        </a:rPr>
                        <a:t>ATENCIÓN AL USUARIO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a:solidFill>
                            <a:schemeClr val="tx1"/>
                          </a:solidFill>
                          <a:effectLst/>
                          <a:latin typeface="Calibri" panose="020F0502020204030204" pitchFamily="34" charset="0"/>
                        </a:rPr>
                        <a:t>PUBLICAR Y PROMOCIONAR INSTRUCTIVOS Y MINUTAS DE CREACION DE SOCIEDADES EN PAGINA WEB Y REDES SOCIALES DE LA ENTIDAD</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900" b="1" i="0" u="none" strike="noStrike" dirty="0">
                          <a:solidFill>
                            <a:schemeClr val="tx1"/>
                          </a:solidFill>
                          <a:effectLst/>
                          <a:latin typeface="Calibri" panose="020F0502020204030204" pitchFamily="34" charset="0"/>
                        </a:rPr>
                        <a:t>V=</a:t>
                      </a:r>
                      <a:r>
                        <a:rPr lang="es-CO" sz="900" b="1" i="0" u="none" strike="noStrike" baseline="0" dirty="0">
                          <a:solidFill>
                            <a:schemeClr val="tx1"/>
                          </a:solidFill>
                          <a:effectLst/>
                          <a:latin typeface="Calibri" panose="020F0502020204030204" pitchFamily="34" charset="0"/>
                        </a:rPr>
                        <a:t> 2021</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100" b="1" i="0" u="none" strike="noStrike" dirty="0">
                          <a:solidFill>
                            <a:schemeClr val="tx1"/>
                          </a:solidFill>
                          <a:effectLst/>
                          <a:latin typeface="Calibri" panose="020F0502020204030204" pitchFamily="34" charset="0"/>
                        </a:rPr>
                        <a:t>EJECUTADO</a:t>
                      </a:r>
                      <a:endParaRPr lang="en-US" sz="11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179691">
                <a:tc>
                  <a:txBody>
                    <a:bodyPr/>
                    <a:lstStyle/>
                    <a:p>
                      <a:pPr algn="l" fontAlgn="b"/>
                      <a:endParaRPr lang="en-US" sz="900" b="1"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900" b="1" i="0" u="none" strike="noStrike" dirty="0">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900" b="1"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900" b="1" i="0" u="none" strike="noStrike" dirty="0">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18"/>
                  </a:ext>
                </a:extLst>
              </a:tr>
            </a:tbl>
          </a:graphicData>
        </a:graphic>
      </p:graphicFrame>
    </p:spTree>
    <p:extLst>
      <p:ext uri="{BB962C8B-B14F-4D97-AF65-F5344CB8AC3E}">
        <p14:creationId xmlns:p14="http://schemas.microsoft.com/office/powerpoint/2010/main" val="298884577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0032434A-389C-4885-A979-C0CF83F1A75D}" type="slidenum">
              <a:rPr lang="es-ES" sz="1000">
                <a:solidFill>
                  <a:schemeClr val="bg1"/>
                </a:solidFill>
              </a:rPr>
              <a:pPr/>
              <a:t>94</a:t>
            </a:fld>
            <a:endParaRPr lang="es-ES" sz="1000" dirty="0">
              <a:solidFill>
                <a:schemeClr val="bg1"/>
              </a:solidFill>
            </a:endParaRPr>
          </a:p>
        </p:txBody>
      </p:sp>
      <p:sp>
        <p:nvSpPr>
          <p:cNvPr id="44035" name="2 Subtítulo"/>
          <p:cNvSpPr>
            <a:spLocks/>
          </p:cNvSpPr>
          <p:nvPr/>
        </p:nvSpPr>
        <p:spPr bwMode="auto">
          <a:xfrm>
            <a:off x="179512" y="404664"/>
            <a:ext cx="8715436" cy="5688632"/>
          </a:xfrm>
          <a:prstGeom prst="rect">
            <a:avLst/>
          </a:prstGeom>
          <a:noFill/>
          <a:ln w="9525">
            <a:noFill/>
            <a:miter lim="800000"/>
            <a:headEnd/>
            <a:tailEnd/>
          </a:ln>
        </p:spPr>
        <p:txBody>
          <a:bodyPr anchor="ctr"/>
          <a:lstStyle/>
          <a:p>
            <a:pPr marL="342900" indent="-342900" algn="ctr"/>
            <a:endParaRPr lang="es-ES" sz="2400" b="1" dirty="0">
              <a:solidFill>
                <a:srgbClr val="FF0000"/>
              </a:solidFill>
              <a:latin typeface="Arial" pitchFamily="34" charset="0"/>
              <a:cs typeface="Arial" pitchFamily="34" charset="0"/>
            </a:endParaRPr>
          </a:p>
          <a:p>
            <a:pPr marL="342900" indent="-342900" algn="ctr"/>
            <a:endParaRPr lang="es-ES" sz="2400" b="1" dirty="0">
              <a:solidFill>
                <a:srgbClr val="FF0000"/>
              </a:solidFill>
              <a:latin typeface="Arial" pitchFamily="34" charset="0"/>
              <a:cs typeface="Arial" pitchFamily="34" charset="0"/>
            </a:endParaRPr>
          </a:p>
          <a:p>
            <a:pPr marL="342900" indent="-342900" algn="ctr"/>
            <a:endParaRPr lang="es-ES" sz="2400" b="1" dirty="0">
              <a:solidFill>
                <a:srgbClr val="FF0000"/>
              </a:solidFill>
              <a:latin typeface="Arial" pitchFamily="34" charset="0"/>
              <a:cs typeface="Arial" pitchFamily="34" charset="0"/>
            </a:endParaRPr>
          </a:p>
          <a:p>
            <a:pPr marL="342900" indent="-342900" algn="ctr"/>
            <a:r>
              <a:rPr lang="es-ES" sz="2400" b="1" dirty="0">
                <a:solidFill>
                  <a:srgbClr val="FF0000"/>
                </a:solidFill>
                <a:latin typeface="Arial" pitchFamily="34" charset="0"/>
                <a:cs typeface="Arial" pitchFamily="34" charset="0"/>
              </a:rPr>
              <a:t>CONCLUSIÓN</a:t>
            </a:r>
            <a:endParaRPr lang="es-ES" sz="2400" b="1" dirty="0">
              <a:latin typeface="Arial" pitchFamily="34" charset="0"/>
              <a:cs typeface="Arial" pitchFamily="34" charset="0"/>
            </a:endParaRPr>
          </a:p>
          <a:p>
            <a:pPr marL="342900" indent="-342900" algn="ctr"/>
            <a:endParaRPr lang="es-ES" sz="2400" dirty="0">
              <a:latin typeface="Arial" pitchFamily="34" charset="0"/>
              <a:cs typeface="Arial" pitchFamily="34" charset="0"/>
            </a:endParaRPr>
          </a:p>
          <a:p>
            <a:pPr marL="342900" indent="-342900" algn="just"/>
            <a:r>
              <a:rPr lang="es-ES" sz="2400" dirty="0">
                <a:latin typeface="Arial" pitchFamily="34" charset="0"/>
                <a:cs typeface="Arial" pitchFamily="34" charset="0"/>
              </a:rPr>
              <a:t>    </a:t>
            </a:r>
          </a:p>
          <a:p>
            <a:pPr marL="342900" indent="-342900" algn="just"/>
            <a:r>
              <a:rPr lang="es-ES" sz="2400" dirty="0">
                <a:latin typeface="Arial" pitchFamily="34" charset="0"/>
                <a:cs typeface="Arial" pitchFamily="34" charset="0"/>
              </a:rPr>
              <a:t>    </a:t>
            </a:r>
            <a:r>
              <a:rPr lang="es-ES" sz="2400" b="1" dirty="0">
                <a:latin typeface="Arial" pitchFamily="34" charset="0"/>
                <a:cs typeface="Arial" pitchFamily="34" charset="0"/>
              </a:rPr>
              <a:t>Se observa que en 8 procesos se tienen 13 oportunidades de mejora, Para  la vigencia 2020  se ejecutaron 2 oportunidades, para la vigencia 2021 se ejecutaron 4 oportunidades. Están en proceso de ejecución 5 actividades y para la vigencia 2022 están pendientes por ejecutar 2 actividades, referentes a la implementación del sistema de gestión ambiental y la adecuación de la oficina de prensa. Cabe resaltar que presidencia ejecutiva es una apoyo permanente, para llevar a cabo las oportunidades que se presentan en cada proceso.</a:t>
            </a:r>
          </a:p>
          <a:p>
            <a:pPr marL="342900" indent="-342900" algn="just"/>
            <a:r>
              <a:rPr lang="es-ES" sz="2400" b="1" dirty="0">
                <a:latin typeface="Arial" pitchFamily="34" charset="0"/>
                <a:cs typeface="Arial" pitchFamily="34" charset="0"/>
              </a:rPr>
              <a:t>    </a:t>
            </a:r>
          </a:p>
          <a:p>
            <a:pPr marL="342900" indent="-342900" algn="just"/>
            <a:r>
              <a:rPr lang="es-ES" sz="2400" b="1" dirty="0">
                <a:solidFill>
                  <a:srgbClr val="C00000"/>
                </a:solidFill>
                <a:latin typeface="Arial" pitchFamily="34" charset="0"/>
                <a:cs typeface="Arial" pitchFamily="34" charset="0"/>
              </a:rPr>
              <a:t>   </a:t>
            </a:r>
            <a:endParaRPr lang="es-ES" b="1" dirty="0">
              <a:solidFill>
                <a:srgbClr val="C00000"/>
              </a:solidFill>
            </a:endParaRPr>
          </a:p>
          <a:p>
            <a:pPr marL="342900" indent="-342900" algn="just"/>
            <a:endParaRPr lang="es-ES" b="1" dirty="0">
              <a:solidFill>
                <a:srgbClr val="C00000"/>
              </a:solidFill>
            </a:endParaRPr>
          </a:p>
          <a:p>
            <a:pPr marL="342900" indent="-342900" algn="just"/>
            <a:r>
              <a:rPr lang="es-ES" b="1" dirty="0">
                <a:solidFill>
                  <a:srgbClr val="C00000"/>
                </a:solidFill>
              </a:rPr>
              <a:t> </a:t>
            </a:r>
            <a:endParaRPr lang="es-MX" dirty="0">
              <a:solidFill>
                <a:srgbClr val="C00000"/>
              </a:solidFill>
            </a:endParaRPr>
          </a:p>
        </p:txBody>
      </p:sp>
      <p:pic>
        <p:nvPicPr>
          <p:cNvPr id="5" name="Picture 49">
            <a:extLst>
              <a:ext uri="{FF2B5EF4-FFF2-40B4-BE49-F238E27FC236}">
                <a16:creationId xmlns:a16="http://schemas.microsoft.com/office/drawing/2014/main" id="{52C06DD7-DE72-824A-A1C4-63DAFA8D554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21579"/>
            <a:ext cx="1013342" cy="671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356281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a:solidFill>
                  <a:schemeClr val="bg1"/>
                </a:solidFill>
              </a:rPr>
              <a:t>ENLACE  – Consultores en Gestión Empresa rial Ltda. - </a:t>
            </a:r>
            <a:fld id="{FB9D7CA5-1954-4813-AA29-64A9DE7D804A}" type="slidenum">
              <a:rPr lang="es-ES" sz="1000">
                <a:solidFill>
                  <a:schemeClr val="bg1"/>
                </a:solidFill>
              </a:rPr>
              <a:pPr/>
              <a:t>95</a:t>
            </a:fld>
            <a:endParaRPr lang="es-ES" sz="1000">
              <a:solidFill>
                <a:schemeClr val="bg1"/>
              </a:solidFill>
            </a:endParaRPr>
          </a:p>
        </p:txBody>
      </p:sp>
      <p:sp>
        <p:nvSpPr>
          <p:cNvPr id="53251" name="2 Subtítulo"/>
          <p:cNvSpPr>
            <a:spLocks/>
          </p:cNvSpPr>
          <p:nvPr/>
        </p:nvSpPr>
        <p:spPr bwMode="auto">
          <a:xfrm>
            <a:off x="467544" y="3356992"/>
            <a:ext cx="7632700" cy="1655762"/>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cs typeface="Arial" pitchFamily="34" charset="0"/>
            </a:endParaRPr>
          </a:p>
          <a:p>
            <a:pPr marL="342900" indent="-342900" algn="ctr"/>
            <a:endParaRPr lang="es-ES" b="1" dirty="0">
              <a:solidFill>
                <a:srgbClr val="FF0000"/>
              </a:solidFill>
              <a:latin typeface="Arial" pitchFamily="34" charset="0"/>
              <a:cs typeface="Arial" pitchFamily="34" charset="0"/>
            </a:endParaRPr>
          </a:p>
          <a:p>
            <a:pPr marL="342900" indent="-342900" algn="ctr"/>
            <a:r>
              <a:rPr lang="es-ES" b="1" dirty="0">
                <a:solidFill>
                  <a:srgbClr val="FF0000"/>
                </a:solidFill>
                <a:latin typeface="Arial" pitchFamily="34" charset="0"/>
                <a:cs typeface="Arial" pitchFamily="34" charset="0"/>
              </a:rPr>
              <a:t>CONCLUSIONES</a:t>
            </a:r>
          </a:p>
          <a:p>
            <a:pPr marL="342900" indent="-342900" algn="ctr"/>
            <a:endParaRPr lang="es-ES" dirty="0">
              <a:solidFill>
                <a:srgbClr val="C00000"/>
              </a:solidFill>
              <a:latin typeface="Arial" pitchFamily="34" charset="0"/>
              <a:cs typeface="Arial" pitchFamily="34" charset="0"/>
            </a:endParaRPr>
          </a:p>
          <a:p>
            <a:pPr marL="342900" indent="-342900" algn="just">
              <a:buFont typeface="Arial" panose="020B0604020202020204" pitchFamily="34" charset="0"/>
              <a:buChar char="•"/>
            </a:pPr>
            <a:r>
              <a:rPr lang="es-ES" sz="2000" b="1" dirty="0">
                <a:latin typeface="Arial" pitchFamily="34" charset="0"/>
                <a:ea typeface="Tahoma" pitchFamily="34" charset="0"/>
                <a:cs typeface="Arial" pitchFamily="34" charset="0"/>
              </a:rPr>
              <a:t>En esta revisión por la dirección se evidenció que el sistema de gestión de la  calidad continua siendo adecuado, conveniente y eficaz.</a:t>
            </a:r>
          </a:p>
          <a:p>
            <a:pPr marL="342900" indent="-342900" algn="just"/>
            <a:endParaRPr lang="es-ES" sz="2000" b="1" dirty="0">
              <a:latin typeface="Arial" pitchFamily="34" charset="0"/>
              <a:ea typeface="Tahoma" pitchFamily="34" charset="0"/>
              <a:cs typeface="Arial" pitchFamily="34" charset="0"/>
            </a:endParaRPr>
          </a:p>
          <a:p>
            <a:pPr marL="342900" indent="-342900" algn="just">
              <a:buFont typeface="Arial" panose="020B0604020202020204" pitchFamily="34" charset="0"/>
              <a:buChar char="•"/>
            </a:pPr>
            <a:r>
              <a:rPr lang="es-ES" sz="2000" b="1" dirty="0">
                <a:latin typeface="Arial" pitchFamily="34" charset="0"/>
                <a:ea typeface="Tahoma" pitchFamily="34" charset="0"/>
                <a:cs typeface="Arial" pitchFamily="34" charset="0"/>
              </a:rPr>
              <a:t>El compromiso de la alta dirección y funcionarios ha sido el factor clave para el logro de los resultados institucionales, lo cuál se puede evidenciar en los indicadores de los procesos, los resultados de las encuestas de satisfacción las auditorías internas, la acciones correctivas y de mejora.</a:t>
            </a:r>
          </a:p>
          <a:p>
            <a:pPr marL="342900" indent="-342900" algn="just">
              <a:buFont typeface="Arial" panose="020B0604020202020204" pitchFamily="34" charset="0"/>
              <a:buChar char="•"/>
            </a:pPr>
            <a:endParaRPr lang="es-ES" sz="2000" b="1" dirty="0">
              <a:latin typeface="Arial" pitchFamily="34" charset="0"/>
              <a:ea typeface="Tahoma" pitchFamily="34" charset="0"/>
              <a:cs typeface="Arial" pitchFamily="34" charset="0"/>
            </a:endParaRPr>
          </a:p>
          <a:p>
            <a:pPr marL="342900" indent="-342900" algn="just">
              <a:buFont typeface="Arial" panose="020B0604020202020204" pitchFamily="34" charset="0"/>
              <a:buChar char="•"/>
            </a:pPr>
            <a:r>
              <a:rPr lang="es-ES" sz="2000" b="1" dirty="0">
                <a:latin typeface="Arial" pitchFamily="34" charset="0"/>
                <a:ea typeface="Tahoma" pitchFamily="34" charset="0"/>
                <a:cs typeface="Arial" pitchFamily="34" charset="0"/>
              </a:rPr>
              <a:t>La Norma ISO 9001:2015, es un estándar dinámico que nos ayudará a proyectar una entidad más dinámica y que este en mejor capacidad de cumplir con las necesidades y expectativas de las partes interesadas.</a:t>
            </a:r>
          </a:p>
          <a:p>
            <a:pPr algn="just"/>
            <a:r>
              <a:rPr lang="es-ES" sz="2000" b="1" dirty="0">
                <a:latin typeface="Arial" pitchFamily="34" charset="0"/>
                <a:ea typeface="Tahoma" pitchFamily="34" charset="0"/>
                <a:cs typeface="Arial" pitchFamily="34" charset="0"/>
              </a:rPr>
              <a:t> </a:t>
            </a:r>
          </a:p>
          <a:p>
            <a:pPr algn="just"/>
            <a:endParaRPr lang="es-ES" dirty="0">
              <a:latin typeface="Arial" pitchFamily="34" charset="0"/>
              <a:ea typeface="Tahoma" pitchFamily="34" charset="0"/>
              <a:cs typeface="Arial" pitchFamily="34" charset="0"/>
            </a:endParaRPr>
          </a:p>
          <a:p>
            <a:pPr marL="342900" indent="-342900" algn="ctr"/>
            <a:endParaRPr lang="es-ES" b="1" dirty="0"/>
          </a:p>
          <a:p>
            <a:pPr marL="342900" indent="-342900" algn="ctr"/>
            <a:endParaRPr lang="es-ES" b="1" dirty="0"/>
          </a:p>
          <a:p>
            <a:pPr marL="342900" indent="-342900" algn="just"/>
            <a:endParaRPr lang="es-ES" b="1" dirty="0"/>
          </a:p>
          <a:p>
            <a:pPr marL="342900" indent="-342900" algn="just"/>
            <a:r>
              <a:rPr lang="es-ES" b="1" dirty="0"/>
              <a:t> </a:t>
            </a:r>
            <a:endParaRPr lang="es-MX" dirty="0"/>
          </a:p>
        </p:txBody>
      </p:sp>
      <p:pic>
        <p:nvPicPr>
          <p:cNvPr id="4" name="Picture 49">
            <a:extLst>
              <a:ext uri="{FF2B5EF4-FFF2-40B4-BE49-F238E27FC236}">
                <a16:creationId xmlns:a16="http://schemas.microsoft.com/office/drawing/2014/main" id="{029B6DEC-687C-A44D-8E9F-9DC924489BE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40329"/>
            <a:ext cx="1013342" cy="671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yacencia">
  <a:themeElements>
    <a:clrScheme name="Adyacencia">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yacencia">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41287</TotalTime>
  <Words>10720</Words>
  <Application>Microsoft Office PowerPoint</Application>
  <PresentationFormat>Presentación en pantalla (4:3)</PresentationFormat>
  <Paragraphs>2010</Paragraphs>
  <Slides>95</Slides>
  <Notes>84</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95</vt:i4>
      </vt:variant>
    </vt:vector>
  </HeadingPairs>
  <TitlesOfParts>
    <vt:vector size="102" baseType="lpstr">
      <vt:lpstr>Arial</vt:lpstr>
      <vt:lpstr>Arial Black</vt:lpstr>
      <vt:lpstr>Arial Narrow</vt:lpstr>
      <vt:lpstr>Calibri</vt:lpstr>
      <vt:lpstr>Cambria</vt:lpstr>
      <vt:lpstr>Tahoma</vt:lpstr>
      <vt:lpstr>Adyacencia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Enlace Consultores en Gestión Empresarial Ltda.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Enlace Consultores en Gestión Empresarial Ltda.;RCR</dc:creator>
  <cp:lastModifiedBy>ARBEY ROSERO LOPEZ</cp:lastModifiedBy>
  <cp:revision>2158</cp:revision>
  <dcterms:created xsi:type="dcterms:W3CDTF">2005-02-01T22:52:50Z</dcterms:created>
  <dcterms:modified xsi:type="dcterms:W3CDTF">2021-10-25T21:36:21Z</dcterms:modified>
</cp:coreProperties>
</file>