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442" r:id="rId1"/>
    <p:sldMasterId id="2147485560" r:id="rId2"/>
  </p:sldMasterIdLst>
  <p:notesMasterIdLst>
    <p:notesMasterId r:id="rId97"/>
  </p:notesMasterIdLst>
  <p:handoutMasterIdLst>
    <p:handoutMasterId r:id="rId98"/>
  </p:handoutMasterIdLst>
  <p:sldIdLst>
    <p:sldId id="506" r:id="rId3"/>
    <p:sldId id="1006" r:id="rId4"/>
    <p:sldId id="946" r:id="rId5"/>
    <p:sldId id="899" r:id="rId6"/>
    <p:sldId id="1097" r:id="rId7"/>
    <p:sldId id="900" r:id="rId8"/>
    <p:sldId id="924" r:id="rId9"/>
    <p:sldId id="919" r:id="rId10"/>
    <p:sldId id="1057" r:id="rId11"/>
    <p:sldId id="921" r:id="rId12"/>
    <p:sldId id="922" r:id="rId13"/>
    <p:sldId id="925" r:id="rId14"/>
    <p:sldId id="1099" r:id="rId15"/>
    <p:sldId id="1100" r:id="rId16"/>
    <p:sldId id="1101" r:id="rId17"/>
    <p:sldId id="1264" r:id="rId18"/>
    <p:sldId id="1265" r:id="rId19"/>
    <p:sldId id="1266" r:id="rId20"/>
    <p:sldId id="1231" r:id="rId21"/>
    <p:sldId id="1230" r:id="rId22"/>
    <p:sldId id="1102" r:id="rId23"/>
    <p:sldId id="1103" r:id="rId24"/>
    <p:sldId id="1104" r:id="rId25"/>
    <p:sldId id="1105" r:id="rId26"/>
    <p:sldId id="1200" r:id="rId27"/>
    <p:sldId id="1234" r:id="rId28"/>
    <p:sldId id="1170" r:id="rId29"/>
    <p:sldId id="1232" r:id="rId30"/>
    <p:sldId id="1295" r:id="rId31"/>
    <p:sldId id="1296" r:id="rId32"/>
    <p:sldId id="1174" r:id="rId33"/>
    <p:sldId id="1311" r:id="rId34"/>
    <p:sldId id="1212" r:id="rId35"/>
    <p:sldId id="1213" r:id="rId36"/>
    <p:sldId id="1215" r:id="rId37"/>
    <p:sldId id="1216" r:id="rId38"/>
    <p:sldId id="1312" r:id="rId39"/>
    <p:sldId id="1211" r:id="rId40"/>
    <p:sldId id="1314" r:id="rId41"/>
    <p:sldId id="1180" r:id="rId42"/>
    <p:sldId id="1269" r:id="rId43"/>
    <p:sldId id="1270" r:id="rId44"/>
    <p:sldId id="1302" r:id="rId45"/>
    <p:sldId id="1303" r:id="rId46"/>
    <p:sldId id="1304" r:id="rId47"/>
    <p:sldId id="1307" r:id="rId48"/>
    <p:sldId id="1308" r:id="rId49"/>
    <p:sldId id="1305" r:id="rId50"/>
    <p:sldId id="1306" r:id="rId51"/>
    <p:sldId id="1301" r:id="rId52"/>
    <p:sldId id="1202" r:id="rId53"/>
    <p:sldId id="1240" r:id="rId54"/>
    <p:sldId id="1271" r:id="rId55"/>
    <p:sldId id="1272" r:id="rId56"/>
    <p:sldId id="1241" r:id="rId57"/>
    <p:sldId id="1242" r:id="rId58"/>
    <p:sldId id="1273" r:id="rId59"/>
    <p:sldId id="1243" r:id="rId60"/>
    <p:sldId id="1275" r:id="rId61"/>
    <p:sldId id="1276" r:id="rId62"/>
    <p:sldId id="1277" r:id="rId63"/>
    <p:sldId id="1278" r:id="rId64"/>
    <p:sldId id="1279" r:id="rId65"/>
    <p:sldId id="1280" r:id="rId66"/>
    <p:sldId id="1281" r:id="rId67"/>
    <p:sldId id="1282" r:id="rId68"/>
    <p:sldId id="1283" r:id="rId69"/>
    <p:sldId id="1284" r:id="rId70"/>
    <p:sldId id="1299" r:id="rId71"/>
    <p:sldId id="1300" r:id="rId72"/>
    <p:sldId id="1285" r:id="rId73"/>
    <p:sldId id="1288" r:id="rId74"/>
    <p:sldId id="1289" r:id="rId75"/>
    <p:sldId id="1287" r:id="rId76"/>
    <p:sldId id="1261" r:id="rId77"/>
    <p:sldId id="1220" r:id="rId78"/>
    <p:sldId id="889" r:id="rId79"/>
    <p:sldId id="1290" r:id="rId80"/>
    <p:sldId id="1309" r:id="rId81"/>
    <p:sldId id="1310" r:id="rId82"/>
    <p:sldId id="1008" r:id="rId83"/>
    <p:sldId id="961" r:id="rId84"/>
    <p:sldId id="1315" r:id="rId85"/>
    <p:sldId id="1316" r:id="rId86"/>
    <p:sldId id="962" r:id="rId87"/>
    <p:sldId id="1225" r:id="rId88"/>
    <p:sldId id="1317" r:id="rId89"/>
    <p:sldId id="1009" r:id="rId90"/>
    <p:sldId id="1056" r:id="rId91"/>
    <p:sldId id="1292" r:id="rId92"/>
    <p:sldId id="1226" r:id="rId93"/>
    <p:sldId id="1255" r:id="rId94"/>
    <p:sldId id="1293" r:id="rId95"/>
    <p:sldId id="930" r:id="rId96"/>
  </p:sldIdLst>
  <p:sldSz cx="9144000" cy="6858000" type="screen4x3"/>
  <p:notesSz cx="7099300" cy="10234613"/>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FF0000"/>
    <a:srgbClr val="4B1405"/>
    <a:srgbClr val="6666FF"/>
    <a:srgbClr val="006600"/>
    <a:srgbClr val="FF9933"/>
    <a:srgbClr val="FF9900"/>
    <a:srgbClr val="0000FF"/>
    <a:srgbClr val="FF6600"/>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38" autoAdjust="0"/>
    <p:restoredTop sz="50000" autoAdjust="0"/>
  </p:normalViewPr>
  <p:slideViewPr>
    <p:cSldViewPr>
      <p:cViewPr varScale="1">
        <p:scale>
          <a:sx n="86" d="100"/>
          <a:sy n="86" d="100"/>
        </p:scale>
        <p:origin x="1188" y="8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404" y="-7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_rels/viewProps.xml.rels><?xml version="1.0" encoding="UTF-8" standalone="yes"?>
<Relationships xmlns="http://schemas.openxmlformats.org/package/2006/relationships"><Relationship Id="rId1" Type="http://schemas.openxmlformats.org/officeDocument/2006/relationships/slide" Target="slides/slide4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3.xml"/><Relationship Id="rId1" Type="http://schemas.microsoft.com/office/2011/relationships/chartStyle" Target="style23.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TENDENCIAS</a:t>
            </a:r>
            <a:r>
              <a:rPr lang="en-US" baseline="0"/>
              <a:t>-SATISFACCIÓN DEL USUARIO</a:t>
            </a:r>
            <a:endParaRPr lang="en-US"/>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'indicadores de satisfacción'!$C$5</c:f>
              <c:strCache>
                <c:ptCount val="1"/>
                <c:pt idx="0">
                  <c:v>AÑO 2018</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satisfacción'!$B$6:$B$9</c:f>
              <c:strCache>
                <c:ptCount val="4"/>
                <c:pt idx="0">
                  <c:v>REGISTRO PUBLICO-ATENCIÓN AL USUARIO</c:v>
                </c:pt>
                <c:pt idx="1">
                  <c:v>CAPACITACIÓN</c:v>
                </c:pt>
                <c:pt idx="2">
                  <c:v>PROMOCIÓN COMERCIAL</c:v>
                </c:pt>
                <c:pt idx="3">
                  <c:v>CONCILIACIÓN Y ARBITRAJE</c:v>
                </c:pt>
              </c:strCache>
            </c:strRef>
          </c:cat>
          <c:val>
            <c:numRef>
              <c:f>'indicadores de satisfacción'!$C$6:$C$9</c:f>
              <c:numCache>
                <c:formatCode>0.00%</c:formatCode>
                <c:ptCount val="4"/>
                <c:pt idx="0">
                  <c:v>0.91410000000000002</c:v>
                </c:pt>
                <c:pt idx="1">
                  <c:v>0.96160000000000001</c:v>
                </c:pt>
                <c:pt idx="2" formatCode="0.0%">
                  <c:v>0.86599999999999999</c:v>
                </c:pt>
                <c:pt idx="3">
                  <c:v>0.99909999999999999</c:v>
                </c:pt>
              </c:numCache>
            </c:numRef>
          </c:val>
        </c:ser>
        <c:ser>
          <c:idx val="1"/>
          <c:order val="1"/>
          <c:tx>
            <c:strRef>
              <c:f>'indicadores de satisfacción'!$D$5</c:f>
              <c:strCache>
                <c:ptCount val="1"/>
                <c:pt idx="0">
                  <c:v>AÑO 2019</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satisfacción'!$B$6:$B$9</c:f>
              <c:strCache>
                <c:ptCount val="4"/>
                <c:pt idx="0">
                  <c:v>REGISTRO PUBLICO-ATENCIÓN AL USUARIO</c:v>
                </c:pt>
                <c:pt idx="1">
                  <c:v>CAPACITACIÓN</c:v>
                </c:pt>
                <c:pt idx="2">
                  <c:v>PROMOCIÓN COMERCIAL</c:v>
                </c:pt>
                <c:pt idx="3">
                  <c:v>CONCILIACIÓN Y ARBITRAJE</c:v>
                </c:pt>
              </c:strCache>
            </c:strRef>
          </c:cat>
          <c:val>
            <c:numRef>
              <c:f>'indicadores de satisfacción'!$D$6:$D$9</c:f>
              <c:numCache>
                <c:formatCode>0.00%</c:formatCode>
                <c:ptCount val="4"/>
                <c:pt idx="0">
                  <c:v>0.91579999999999995</c:v>
                </c:pt>
                <c:pt idx="1">
                  <c:v>0.94520000000000004</c:v>
                </c:pt>
                <c:pt idx="2">
                  <c:v>0.86160000000000003</c:v>
                </c:pt>
                <c:pt idx="3" formatCode="0%">
                  <c:v>1</c:v>
                </c:pt>
              </c:numCache>
            </c:numRef>
          </c:val>
        </c:ser>
        <c:ser>
          <c:idx val="2"/>
          <c:order val="2"/>
          <c:tx>
            <c:strRef>
              <c:f>'indicadores de satisfacción'!$E$5</c:f>
              <c:strCache>
                <c:ptCount val="1"/>
                <c:pt idx="0">
                  <c:v>AÑO 2020 SEPTIEMBRE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satisfacción'!$B$6:$B$9</c:f>
              <c:strCache>
                <c:ptCount val="4"/>
                <c:pt idx="0">
                  <c:v>REGISTRO PUBLICO-ATENCIÓN AL USUARIO</c:v>
                </c:pt>
                <c:pt idx="1">
                  <c:v>CAPACITACIÓN</c:v>
                </c:pt>
                <c:pt idx="2">
                  <c:v>PROMOCIÓN COMERCIAL</c:v>
                </c:pt>
                <c:pt idx="3">
                  <c:v>CONCILIACIÓN Y ARBITRAJE</c:v>
                </c:pt>
              </c:strCache>
            </c:strRef>
          </c:cat>
          <c:val>
            <c:numRef>
              <c:f>'indicadores de satisfacción'!$E$6:$E$9</c:f>
              <c:numCache>
                <c:formatCode>0%</c:formatCode>
                <c:ptCount val="4"/>
                <c:pt idx="0">
                  <c:v>0.99</c:v>
                </c:pt>
                <c:pt idx="1">
                  <c:v>0.9</c:v>
                </c:pt>
                <c:pt idx="2">
                  <c:v>0.91</c:v>
                </c:pt>
                <c:pt idx="3">
                  <c:v>1</c:v>
                </c:pt>
              </c:numCache>
            </c:numRef>
          </c:val>
        </c:ser>
        <c:dLbls>
          <c:dLblPos val="inEnd"/>
          <c:showLegendKey val="0"/>
          <c:showVal val="1"/>
          <c:showCatName val="0"/>
          <c:showSerName val="0"/>
          <c:showPercent val="0"/>
          <c:showBubbleSize val="0"/>
        </c:dLbls>
        <c:gapWidth val="65"/>
        <c:axId val="387139408"/>
        <c:axId val="387139800"/>
      </c:barChart>
      <c:catAx>
        <c:axId val="387139408"/>
        <c:scaling>
          <c:orientation val="maxMin"/>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1" i="0" u="none" strike="noStrike" kern="1200" cap="all" baseline="0">
                <a:solidFill>
                  <a:schemeClr val="dk1">
                    <a:lumMod val="75000"/>
                    <a:lumOff val="25000"/>
                  </a:schemeClr>
                </a:solidFill>
                <a:latin typeface="+mn-lt"/>
                <a:ea typeface="+mn-ea"/>
                <a:cs typeface="+mn-cs"/>
              </a:defRPr>
            </a:pPr>
            <a:endParaRPr lang="en-US"/>
          </a:p>
        </c:txPr>
        <c:crossAx val="387139800"/>
        <c:crosses val="autoZero"/>
        <c:auto val="1"/>
        <c:lblAlgn val="ctr"/>
        <c:lblOffset val="100"/>
        <c:noMultiLvlLbl val="0"/>
      </c:catAx>
      <c:valAx>
        <c:axId val="387139800"/>
        <c:scaling>
          <c:orientation val="minMax"/>
        </c:scaling>
        <c:delete val="1"/>
        <c:axPos val="t"/>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0%" sourceLinked="1"/>
        <c:majorTickMark val="none"/>
        <c:minorTickMark val="none"/>
        <c:tickLblPos val="nextTo"/>
        <c:crossAx val="387139408"/>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TENDENCIAS</a:t>
            </a:r>
            <a:r>
              <a:rPr lang="en-US" baseline="0" dirty="0"/>
              <a:t> PROCESO DE CAPACITACIÓN</a:t>
            </a:r>
            <a:endParaRPr lang="en-US" dirty="0"/>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'indicadores de satisfacción'!$C$34</c:f>
              <c:strCache>
                <c:ptCount val="1"/>
                <c:pt idx="0">
                  <c:v>AÑO 2018</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satisfacción'!$B$35</c:f>
              <c:strCache>
                <c:ptCount val="1"/>
                <c:pt idx="0">
                  <c:v>NÚMERO DE PERSONAS CAPACITADAS META 1000</c:v>
                </c:pt>
              </c:strCache>
            </c:strRef>
          </c:cat>
          <c:val>
            <c:numRef>
              <c:f>'indicadores de satisfacción'!$C$35</c:f>
              <c:numCache>
                <c:formatCode>General</c:formatCode>
                <c:ptCount val="1"/>
                <c:pt idx="0">
                  <c:v>2712</c:v>
                </c:pt>
              </c:numCache>
            </c:numRef>
          </c:val>
        </c:ser>
        <c:ser>
          <c:idx val="1"/>
          <c:order val="1"/>
          <c:tx>
            <c:strRef>
              <c:f>'indicadores de satisfacción'!$D$34</c:f>
              <c:strCache>
                <c:ptCount val="1"/>
                <c:pt idx="0">
                  <c:v>AÑO 2019</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satisfacción'!$B$35</c:f>
              <c:strCache>
                <c:ptCount val="1"/>
                <c:pt idx="0">
                  <c:v>NÚMERO DE PERSONAS CAPACITADAS META 1000</c:v>
                </c:pt>
              </c:strCache>
            </c:strRef>
          </c:cat>
          <c:val>
            <c:numRef>
              <c:f>'indicadores de satisfacción'!$D$35</c:f>
              <c:numCache>
                <c:formatCode>General</c:formatCode>
                <c:ptCount val="1"/>
                <c:pt idx="0">
                  <c:v>4267</c:v>
                </c:pt>
              </c:numCache>
            </c:numRef>
          </c:val>
        </c:ser>
        <c:ser>
          <c:idx val="2"/>
          <c:order val="2"/>
          <c:tx>
            <c:strRef>
              <c:f>'indicadores de satisfacción'!$E$34</c:f>
              <c:strCache>
                <c:ptCount val="1"/>
                <c:pt idx="0">
                  <c:v>AÑO 2020 SEPTIEMBRE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satisfacción'!$B$35</c:f>
              <c:strCache>
                <c:ptCount val="1"/>
                <c:pt idx="0">
                  <c:v>NÚMERO DE PERSONAS CAPACITADAS META 1000</c:v>
                </c:pt>
              </c:strCache>
            </c:strRef>
          </c:cat>
          <c:val>
            <c:numRef>
              <c:f>'indicadores de satisfacción'!$E$35</c:f>
              <c:numCache>
                <c:formatCode>General</c:formatCode>
                <c:ptCount val="1"/>
                <c:pt idx="0">
                  <c:v>4048</c:v>
                </c:pt>
              </c:numCache>
            </c:numRef>
          </c:val>
        </c:ser>
        <c:dLbls>
          <c:dLblPos val="inEnd"/>
          <c:showLegendKey val="0"/>
          <c:showVal val="1"/>
          <c:showCatName val="0"/>
          <c:showSerName val="0"/>
          <c:showPercent val="0"/>
          <c:showBubbleSize val="0"/>
        </c:dLbls>
        <c:gapWidth val="65"/>
        <c:axId val="391679312"/>
        <c:axId val="402223496"/>
      </c:barChart>
      <c:catAx>
        <c:axId val="39167931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402223496"/>
        <c:crosses val="autoZero"/>
        <c:auto val="1"/>
        <c:lblAlgn val="ctr"/>
        <c:lblOffset val="100"/>
        <c:noMultiLvlLbl val="0"/>
      </c:catAx>
      <c:valAx>
        <c:axId val="40222349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391679312"/>
        <c:crosses val="autoZero"/>
        <c:crossBetween val="between"/>
      </c:valAx>
      <c:spPr>
        <a:noFill/>
        <a:ln>
          <a:noFill/>
        </a:ln>
        <a:effectLst/>
      </c:spPr>
    </c:plotArea>
    <c:legend>
      <c:legendPos val="b"/>
      <c:layout>
        <c:manualLayout>
          <c:xMode val="edge"/>
          <c:yMode val="edge"/>
          <c:x val="0.26429221347331583"/>
          <c:y val="0.80341796489431327"/>
          <c:w val="0.47141557305336834"/>
          <c:h val="0.1965820616067491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TENDENCIAS</a:t>
            </a:r>
            <a:r>
              <a:rPr lang="en-US" baseline="0" dirty="0"/>
              <a:t> PROCESO DE CAPACITACIÓN</a:t>
            </a:r>
            <a:endParaRPr lang="en-US" dirty="0"/>
          </a:p>
        </c:rich>
      </c:tx>
      <c:layout>
        <c:manualLayout>
          <c:xMode val="edge"/>
          <c:yMode val="edge"/>
          <c:x val="0.24152449866233316"/>
          <c:y val="2.5316455696202531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'indicadores de satisfacción'!$C$43</c:f>
              <c:strCache>
                <c:ptCount val="1"/>
                <c:pt idx="0">
                  <c:v>AÑO 2018</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satisfacción'!$B$44</c:f>
              <c:strCache>
                <c:ptCount val="1"/>
                <c:pt idx="0">
                  <c:v>%  COBERTURA DE CAPACITACIONES FUERA DE IPIALES</c:v>
                </c:pt>
              </c:strCache>
            </c:strRef>
          </c:cat>
          <c:val>
            <c:numRef>
              <c:f>'indicadores de satisfacción'!$C$44</c:f>
              <c:numCache>
                <c:formatCode>0%</c:formatCode>
                <c:ptCount val="1"/>
                <c:pt idx="0">
                  <c:v>0.83</c:v>
                </c:pt>
              </c:numCache>
            </c:numRef>
          </c:val>
        </c:ser>
        <c:ser>
          <c:idx val="1"/>
          <c:order val="1"/>
          <c:tx>
            <c:strRef>
              <c:f>'indicadores de satisfacción'!$D$43</c:f>
              <c:strCache>
                <c:ptCount val="1"/>
                <c:pt idx="0">
                  <c:v>AÑO 2019</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satisfacción'!$B$44</c:f>
              <c:strCache>
                <c:ptCount val="1"/>
                <c:pt idx="0">
                  <c:v>%  COBERTURA DE CAPACITACIONES FUERA DE IPIALES</c:v>
                </c:pt>
              </c:strCache>
            </c:strRef>
          </c:cat>
          <c:val>
            <c:numRef>
              <c:f>'indicadores de satisfacción'!$D$44</c:f>
              <c:numCache>
                <c:formatCode>0%</c:formatCode>
                <c:ptCount val="1"/>
                <c:pt idx="0">
                  <c:v>0.25</c:v>
                </c:pt>
              </c:numCache>
            </c:numRef>
          </c:val>
        </c:ser>
        <c:ser>
          <c:idx val="2"/>
          <c:order val="2"/>
          <c:tx>
            <c:strRef>
              <c:f>'indicadores de satisfacción'!$E$43</c:f>
              <c:strCache>
                <c:ptCount val="1"/>
                <c:pt idx="0">
                  <c:v>AÑO 2020 SEPTIEMBRE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satisfacción'!$B$44</c:f>
              <c:strCache>
                <c:ptCount val="1"/>
                <c:pt idx="0">
                  <c:v>%  COBERTURA DE CAPACITACIONES FUERA DE IPIALES</c:v>
                </c:pt>
              </c:strCache>
            </c:strRef>
          </c:cat>
          <c:val>
            <c:numRef>
              <c:f>'indicadores de satisfacción'!$E$44</c:f>
              <c:numCache>
                <c:formatCode>0.00%</c:formatCode>
                <c:ptCount val="1"/>
                <c:pt idx="0">
                  <c:v>8.3299999999999999E-2</c:v>
                </c:pt>
              </c:numCache>
            </c:numRef>
          </c:val>
        </c:ser>
        <c:dLbls>
          <c:dLblPos val="inEnd"/>
          <c:showLegendKey val="0"/>
          <c:showVal val="1"/>
          <c:showCatName val="0"/>
          <c:showSerName val="0"/>
          <c:showPercent val="0"/>
          <c:showBubbleSize val="0"/>
        </c:dLbls>
        <c:gapWidth val="65"/>
        <c:axId val="402224280"/>
        <c:axId val="402224672"/>
      </c:barChart>
      <c:catAx>
        <c:axId val="40222428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402224672"/>
        <c:crosses val="autoZero"/>
        <c:auto val="1"/>
        <c:lblAlgn val="ctr"/>
        <c:lblOffset val="100"/>
        <c:noMultiLvlLbl val="0"/>
      </c:catAx>
      <c:valAx>
        <c:axId val="40222467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402224280"/>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TENDENCIAS</a:t>
            </a:r>
            <a:r>
              <a:rPr lang="en-US" baseline="0" dirty="0"/>
              <a:t> PROCESO DE PROMOCIÓN COMERCIAL</a:t>
            </a:r>
            <a:endParaRPr lang="en-US" dirty="0"/>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4.8645652116381853E-2"/>
          <c:y val="0.24976851851851853"/>
          <c:w val="0.95135434788361817"/>
          <c:h val="0.49063247302420532"/>
        </c:manualLayout>
      </c:layout>
      <c:barChart>
        <c:barDir val="col"/>
        <c:grouping val="clustered"/>
        <c:varyColors val="0"/>
        <c:ser>
          <c:idx val="0"/>
          <c:order val="0"/>
          <c:tx>
            <c:strRef>
              <c:f>'indicadores de satisfacción'!$C$61</c:f>
              <c:strCache>
                <c:ptCount val="1"/>
                <c:pt idx="0">
                  <c:v>AÑO 2018</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satisfacción'!$B$62</c:f>
              <c:strCache>
                <c:ptCount val="1"/>
                <c:pt idx="0">
                  <c:v>NÚMERO DE INVESTIGACIONES ECONOMICAS META 2 </c:v>
                </c:pt>
              </c:strCache>
            </c:strRef>
          </c:cat>
          <c:val>
            <c:numRef>
              <c:f>'indicadores de satisfacción'!$C$62</c:f>
              <c:numCache>
                <c:formatCode>General</c:formatCode>
                <c:ptCount val="1"/>
                <c:pt idx="0">
                  <c:v>4</c:v>
                </c:pt>
              </c:numCache>
            </c:numRef>
          </c:val>
        </c:ser>
        <c:ser>
          <c:idx val="1"/>
          <c:order val="1"/>
          <c:tx>
            <c:strRef>
              <c:f>'indicadores de satisfacción'!$D$61</c:f>
              <c:strCache>
                <c:ptCount val="1"/>
                <c:pt idx="0">
                  <c:v>AÑO 2019</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satisfacción'!$B$62</c:f>
              <c:strCache>
                <c:ptCount val="1"/>
                <c:pt idx="0">
                  <c:v>NÚMERO DE INVESTIGACIONES ECONOMICAS META 2 </c:v>
                </c:pt>
              </c:strCache>
            </c:strRef>
          </c:cat>
          <c:val>
            <c:numRef>
              <c:f>'indicadores de satisfacción'!$D$62</c:f>
              <c:numCache>
                <c:formatCode>General</c:formatCode>
                <c:ptCount val="1"/>
                <c:pt idx="0">
                  <c:v>2</c:v>
                </c:pt>
              </c:numCache>
            </c:numRef>
          </c:val>
        </c:ser>
        <c:ser>
          <c:idx val="2"/>
          <c:order val="2"/>
          <c:tx>
            <c:strRef>
              <c:f>'indicadores de satisfacción'!$E$61</c:f>
              <c:strCache>
                <c:ptCount val="1"/>
                <c:pt idx="0">
                  <c:v>AÑO 2020 SEPTIEMBRE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satisfacción'!$B$62</c:f>
              <c:strCache>
                <c:ptCount val="1"/>
                <c:pt idx="0">
                  <c:v>NÚMERO DE INVESTIGACIONES ECONOMICAS META 2 </c:v>
                </c:pt>
              </c:strCache>
            </c:strRef>
          </c:cat>
          <c:val>
            <c:numRef>
              <c:f>'indicadores de satisfacción'!$E$62</c:f>
              <c:numCache>
                <c:formatCode>General</c:formatCode>
                <c:ptCount val="1"/>
                <c:pt idx="0">
                  <c:v>1</c:v>
                </c:pt>
              </c:numCache>
            </c:numRef>
          </c:val>
        </c:ser>
        <c:dLbls>
          <c:dLblPos val="inEnd"/>
          <c:showLegendKey val="0"/>
          <c:showVal val="1"/>
          <c:showCatName val="0"/>
          <c:showSerName val="0"/>
          <c:showPercent val="0"/>
          <c:showBubbleSize val="0"/>
        </c:dLbls>
        <c:gapWidth val="65"/>
        <c:axId val="391447336"/>
        <c:axId val="391447728"/>
      </c:barChart>
      <c:catAx>
        <c:axId val="39144733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391447728"/>
        <c:crosses val="autoZero"/>
        <c:auto val="1"/>
        <c:lblAlgn val="ctr"/>
        <c:lblOffset val="100"/>
        <c:noMultiLvlLbl val="0"/>
      </c:catAx>
      <c:valAx>
        <c:axId val="39144772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391447336"/>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TENDENCIAS</a:t>
            </a:r>
            <a:r>
              <a:rPr lang="en-US" baseline="0" dirty="0"/>
              <a:t> PROCESO DE PROMOCIÓN COMERCIAL</a:t>
            </a:r>
            <a:endParaRPr lang="en-US" dirty="0"/>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'indicadores de satisfacción'!$C$75</c:f>
              <c:strCache>
                <c:ptCount val="1"/>
                <c:pt idx="0">
                  <c:v>AÑO 2018</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satisfacción'!$B$76</c:f>
              <c:strCache>
                <c:ptCount val="1"/>
                <c:pt idx="0">
                  <c:v>NÚMERO DE EVENTOS DE PROMOCIÓN COMERCIAL META 3</c:v>
                </c:pt>
              </c:strCache>
            </c:strRef>
          </c:cat>
          <c:val>
            <c:numRef>
              <c:f>'indicadores de satisfacción'!$C$76</c:f>
              <c:numCache>
                <c:formatCode>General</c:formatCode>
                <c:ptCount val="1"/>
                <c:pt idx="0">
                  <c:v>6</c:v>
                </c:pt>
              </c:numCache>
            </c:numRef>
          </c:val>
        </c:ser>
        <c:ser>
          <c:idx val="1"/>
          <c:order val="1"/>
          <c:tx>
            <c:strRef>
              <c:f>'indicadores de satisfacción'!$D$75</c:f>
              <c:strCache>
                <c:ptCount val="1"/>
                <c:pt idx="0">
                  <c:v>AÑO 2019</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satisfacción'!$B$76</c:f>
              <c:strCache>
                <c:ptCount val="1"/>
                <c:pt idx="0">
                  <c:v>NÚMERO DE EVENTOS DE PROMOCIÓN COMERCIAL META 3</c:v>
                </c:pt>
              </c:strCache>
            </c:strRef>
          </c:cat>
          <c:val>
            <c:numRef>
              <c:f>'indicadores de satisfacción'!$D$76</c:f>
              <c:numCache>
                <c:formatCode>General</c:formatCode>
                <c:ptCount val="1"/>
                <c:pt idx="0">
                  <c:v>7</c:v>
                </c:pt>
              </c:numCache>
            </c:numRef>
          </c:val>
        </c:ser>
        <c:ser>
          <c:idx val="2"/>
          <c:order val="2"/>
          <c:tx>
            <c:strRef>
              <c:f>'indicadores de satisfacción'!$E$75</c:f>
              <c:strCache>
                <c:ptCount val="1"/>
                <c:pt idx="0">
                  <c:v>AÑO 2020 SEPTIEMBRE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satisfacción'!$B$76</c:f>
              <c:strCache>
                <c:ptCount val="1"/>
                <c:pt idx="0">
                  <c:v>NÚMERO DE EVENTOS DE PROMOCIÓN COMERCIAL META 3</c:v>
                </c:pt>
              </c:strCache>
            </c:strRef>
          </c:cat>
          <c:val>
            <c:numRef>
              <c:f>'indicadores de satisfacción'!$E$76</c:f>
              <c:numCache>
                <c:formatCode>General</c:formatCode>
                <c:ptCount val="1"/>
                <c:pt idx="0">
                  <c:v>4</c:v>
                </c:pt>
              </c:numCache>
            </c:numRef>
          </c:val>
        </c:ser>
        <c:dLbls>
          <c:dLblPos val="inEnd"/>
          <c:showLegendKey val="0"/>
          <c:showVal val="1"/>
          <c:showCatName val="0"/>
          <c:showSerName val="0"/>
          <c:showPercent val="0"/>
          <c:showBubbleSize val="0"/>
        </c:dLbls>
        <c:gapWidth val="65"/>
        <c:axId val="391448512"/>
        <c:axId val="391448904"/>
      </c:barChart>
      <c:catAx>
        <c:axId val="39144851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391448904"/>
        <c:crosses val="autoZero"/>
        <c:auto val="1"/>
        <c:lblAlgn val="ctr"/>
        <c:lblOffset val="100"/>
        <c:noMultiLvlLbl val="0"/>
      </c:catAx>
      <c:valAx>
        <c:axId val="39144890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391448512"/>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TENDENCIAS</a:t>
            </a:r>
            <a:r>
              <a:rPr lang="en-US" baseline="0" dirty="0"/>
              <a:t> PROCESO DE PROMOCIÓN COMERCIAL</a:t>
            </a:r>
            <a:endParaRPr lang="en-US" dirty="0"/>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'indicadores de satisfacción'!$C$86</c:f>
              <c:strCache>
                <c:ptCount val="1"/>
                <c:pt idx="0">
                  <c:v>AÑO 2018</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satisfacción'!$B$87</c:f>
              <c:strCache>
                <c:ptCount val="1"/>
                <c:pt idx="0">
                  <c:v>% DE GESTIÓN EN PROYECTOS META 40%</c:v>
                </c:pt>
              </c:strCache>
            </c:strRef>
          </c:cat>
          <c:val>
            <c:numRef>
              <c:f>'indicadores de satisfacción'!$C$87</c:f>
              <c:numCache>
                <c:formatCode>0%</c:formatCode>
                <c:ptCount val="1"/>
                <c:pt idx="0">
                  <c:v>1</c:v>
                </c:pt>
              </c:numCache>
            </c:numRef>
          </c:val>
        </c:ser>
        <c:ser>
          <c:idx val="1"/>
          <c:order val="1"/>
          <c:tx>
            <c:strRef>
              <c:f>'indicadores de satisfacción'!$D$86</c:f>
              <c:strCache>
                <c:ptCount val="1"/>
                <c:pt idx="0">
                  <c:v>AÑO 2019</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satisfacción'!$B$87</c:f>
              <c:strCache>
                <c:ptCount val="1"/>
                <c:pt idx="0">
                  <c:v>% DE GESTIÓN EN PROYECTOS META 40%</c:v>
                </c:pt>
              </c:strCache>
            </c:strRef>
          </c:cat>
          <c:val>
            <c:numRef>
              <c:f>'indicadores de satisfacción'!$D$87</c:f>
              <c:numCache>
                <c:formatCode>0%</c:formatCode>
                <c:ptCount val="1"/>
                <c:pt idx="0">
                  <c:v>1</c:v>
                </c:pt>
              </c:numCache>
            </c:numRef>
          </c:val>
        </c:ser>
        <c:dLbls>
          <c:dLblPos val="inEnd"/>
          <c:showLegendKey val="0"/>
          <c:showVal val="1"/>
          <c:showCatName val="0"/>
          <c:showSerName val="0"/>
          <c:showPercent val="0"/>
          <c:showBubbleSize val="0"/>
        </c:dLbls>
        <c:gapWidth val="65"/>
        <c:axId val="390276064"/>
        <c:axId val="390276456"/>
      </c:barChart>
      <c:catAx>
        <c:axId val="39027606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390276456"/>
        <c:crosses val="autoZero"/>
        <c:auto val="1"/>
        <c:lblAlgn val="ctr"/>
        <c:lblOffset val="100"/>
        <c:noMultiLvlLbl val="0"/>
      </c:catAx>
      <c:valAx>
        <c:axId val="39027645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390276064"/>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TENDENCIAS PROCESO DE CONCILIACIÓN Y ARBITRAJE</a:t>
            </a:r>
            <a:r>
              <a:rPr lang="en-US" baseline="0" dirty="0"/>
              <a:t> </a:t>
            </a:r>
            <a:endParaRPr lang="en-US" dirty="0"/>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'indicadores de satisfacción'!$C$97</c:f>
              <c:strCache>
                <c:ptCount val="1"/>
                <c:pt idx="0">
                  <c:v>AÑO 2018</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satisfacción'!$B$98</c:f>
              <c:strCache>
                <c:ptCount val="1"/>
                <c:pt idx="0">
                  <c:v>NÚMERO DE SOLICITUDES DE CONCILIACIÓN E INSOLVENCIA META 60</c:v>
                </c:pt>
              </c:strCache>
            </c:strRef>
          </c:cat>
          <c:val>
            <c:numRef>
              <c:f>'indicadores de satisfacción'!$C$98</c:f>
              <c:numCache>
                <c:formatCode>General</c:formatCode>
                <c:ptCount val="1"/>
                <c:pt idx="0">
                  <c:v>364</c:v>
                </c:pt>
              </c:numCache>
            </c:numRef>
          </c:val>
        </c:ser>
        <c:ser>
          <c:idx val="1"/>
          <c:order val="1"/>
          <c:tx>
            <c:strRef>
              <c:f>'indicadores de satisfacción'!$D$97</c:f>
              <c:strCache>
                <c:ptCount val="1"/>
                <c:pt idx="0">
                  <c:v>AÑO 2019</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satisfacción'!$B$98</c:f>
              <c:strCache>
                <c:ptCount val="1"/>
                <c:pt idx="0">
                  <c:v>NÚMERO DE SOLICITUDES DE CONCILIACIÓN E INSOLVENCIA META 60</c:v>
                </c:pt>
              </c:strCache>
            </c:strRef>
          </c:cat>
          <c:val>
            <c:numRef>
              <c:f>'indicadores de satisfacción'!$D$98</c:f>
              <c:numCache>
                <c:formatCode>General</c:formatCode>
                <c:ptCount val="1"/>
                <c:pt idx="0">
                  <c:v>330</c:v>
                </c:pt>
              </c:numCache>
            </c:numRef>
          </c:val>
        </c:ser>
        <c:ser>
          <c:idx val="2"/>
          <c:order val="2"/>
          <c:tx>
            <c:strRef>
              <c:f>'indicadores de satisfacción'!$E$97</c:f>
              <c:strCache>
                <c:ptCount val="1"/>
                <c:pt idx="0">
                  <c:v>AÑO 2020 SEPTIEMBRE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satisfacción'!$B$98</c:f>
              <c:strCache>
                <c:ptCount val="1"/>
                <c:pt idx="0">
                  <c:v>NÚMERO DE SOLICITUDES DE CONCILIACIÓN E INSOLVENCIA META 60</c:v>
                </c:pt>
              </c:strCache>
            </c:strRef>
          </c:cat>
          <c:val>
            <c:numRef>
              <c:f>'indicadores de satisfacción'!$E$98</c:f>
              <c:numCache>
                <c:formatCode>General</c:formatCode>
                <c:ptCount val="1"/>
                <c:pt idx="0">
                  <c:v>142</c:v>
                </c:pt>
              </c:numCache>
            </c:numRef>
          </c:val>
        </c:ser>
        <c:dLbls>
          <c:dLblPos val="inEnd"/>
          <c:showLegendKey val="0"/>
          <c:showVal val="1"/>
          <c:showCatName val="0"/>
          <c:showSerName val="0"/>
          <c:showPercent val="0"/>
          <c:showBubbleSize val="0"/>
        </c:dLbls>
        <c:gapWidth val="65"/>
        <c:axId val="404717416"/>
        <c:axId val="404717808"/>
      </c:barChart>
      <c:catAx>
        <c:axId val="40471741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404717808"/>
        <c:crosses val="autoZero"/>
        <c:auto val="1"/>
        <c:lblAlgn val="ctr"/>
        <c:lblOffset val="100"/>
        <c:noMultiLvlLbl val="0"/>
      </c:catAx>
      <c:valAx>
        <c:axId val="40471780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404717416"/>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TENDENCIAS</a:t>
            </a:r>
            <a:r>
              <a:rPr lang="en-US" baseline="0" dirty="0"/>
              <a:t> PROCESO DE CONCILIACIÓN Y ARBITRAJE</a:t>
            </a:r>
            <a:endParaRPr lang="en-US" dirty="0"/>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'indicadores de satisfacción'!$C$108</c:f>
              <c:strCache>
                <c:ptCount val="1"/>
                <c:pt idx="0">
                  <c:v>AÑO 2018</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satisfacción'!$B$109</c:f>
              <c:strCache>
                <c:ptCount val="1"/>
                <c:pt idx="0">
                  <c:v>NÚMERO DE CONCILIACIÓNES GRATUITAS</c:v>
                </c:pt>
              </c:strCache>
            </c:strRef>
          </c:cat>
          <c:val>
            <c:numRef>
              <c:f>'indicadores de satisfacción'!$C$109</c:f>
              <c:numCache>
                <c:formatCode>General</c:formatCode>
                <c:ptCount val="1"/>
                <c:pt idx="0">
                  <c:v>21</c:v>
                </c:pt>
              </c:numCache>
            </c:numRef>
          </c:val>
        </c:ser>
        <c:ser>
          <c:idx val="1"/>
          <c:order val="1"/>
          <c:tx>
            <c:strRef>
              <c:f>'indicadores de satisfacción'!$D$108</c:f>
              <c:strCache>
                <c:ptCount val="1"/>
                <c:pt idx="0">
                  <c:v>AÑO 2019</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satisfacción'!$B$109</c:f>
              <c:strCache>
                <c:ptCount val="1"/>
                <c:pt idx="0">
                  <c:v>NÚMERO DE CONCILIACIÓNES GRATUITAS</c:v>
                </c:pt>
              </c:strCache>
            </c:strRef>
          </c:cat>
          <c:val>
            <c:numRef>
              <c:f>'indicadores de satisfacción'!$D$109</c:f>
              <c:numCache>
                <c:formatCode>General</c:formatCode>
                <c:ptCount val="1"/>
                <c:pt idx="0">
                  <c:v>40</c:v>
                </c:pt>
              </c:numCache>
            </c:numRef>
          </c:val>
        </c:ser>
        <c:ser>
          <c:idx val="2"/>
          <c:order val="2"/>
          <c:tx>
            <c:strRef>
              <c:f>'indicadores de satisfacción'!$E$108</c:f>
              <c:strCache>
                <c:ptCount val="1"/>
                <c:pt idx="0">
                  <c:v>AÑO 2020 SEPTIEMBRE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satisfacción'!$B$109</c:f>
              <c:strCache>
                <c:ptCount val="1"/>
                <c:pt idx="0">
                  <c:v>NÚMERO DE CONCILIACIÓNES GRATUITAS</c:v>
                </c:pt>
              </c:strCache>
            </c:strRef>
          </c:cat>
          <c:val>
            <c:numRef>
              <c:f>'indicadores de satisfacción'!$E$109</c:f>
              <c:numCache>
                <c:formatCode>General</c:formatCode>
                <c:ptCount val="1"/>
                <c:pt idx="0">
                  <c:v>21</c:v>
                </c:pt>
              </c:numCache>
            </c:numRef>
          </c:val>
        </c:ser>
        <c:dLbls>
          <c:dLblPos val="inEnd"/>
          <c:showLegendKey val="0"/>
          <c:showVal val="1"/>
          <c:showCatName val="0"/>
          <c:showSerName val="0"/>
          <c:showPercent val="0"/>
          <c:showBubbleSize val="0"/>
        </c:dLbls>
        <c:gapWidth val="65"/>
        <c:axId val="404718592"/>
        <c:axId val="404718984"/>
      </c:barChart>
      <c:catAx>
        <c:axId val="40471859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404718984"/>
        <c:crosses val="autoZero"/>
        <c:auto val="1"/>
        <c:lblAlgn val="ctr"/>
        <c:lblOffset val="100"/>
        <c:noMultiLvlLbl val="0"/>
      </c:catAx>
      <c:valAx>
        <c:axId val="40471898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404718592"/>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TENDENCIAS</a:t>
            </a:r>
            <a:r>
              <a:rPr lang="en-US" baseline="0" dirty="0"/>
              <a:t> PROCESO DE REGISTRO PÚBLICO</a:t>
            </a:r>
            <a:endParaRPr lang="en-US" dirty="0"/>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'indicadores de satisfacción'!$C$119</c:f>
              <c:strCache>
                <c:ptCount val="1"/>
                <c:pt idx="0">
                  <c:v>AÑO 2018</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satisfacción'!$B$120</c:f>
              <c:strCache>
                <c:ptCount val="1"/>
                <c:pt idx="0">
                  <c:v>% MOVIMIENTO REGISTRO MERCANTIL META 5 % MAS QUE AÑO ANTERIOR</c:v>
                </c:pt>
              </c:strCache>
            </c:strRef>
          </c:cat>
          <c:val>
            <c:numRef>
              <c:f>'indicadores de satisfacción'!$C$120</c:f>
              <c:numCache>
                <c:formatCode>0.0%</c:formatCode>
                <c:ptCount val="1"/>
                <c:pt idx="0">
                  <c:v>0.29499999999999998</c:v>
                </c:pt>
              </c:numCache>
            </c:numRef>
          </c:val>
        </c:ser>
        <c:ser>
          <c:idx val="1"/>
          <c:order val="1"/>
          <c:tx>
            <c:strRef>
              <c:f>'indicadores de satisfacción'!$D$119</c:f>
              <c:strCache>
                <c:ptCount val="1"/>
                <c:pt idx="0">
                  <c:v>AÑO 2019</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satisfacción'!$B$120</c:f>
              <c:strCache>
                <c:ptCount val="1"/>
                <c:pt idx="0">
                  <c:v>% MOVIMIENTO REGISTRO MERCANTIL META 5 % MAS QUE AÑO ANTERIOR</c:v>
                </c:pt>
              </c:strCache>
            </c:strRef>
          </c:cat>
          <c:val>
            <c:numRef>
              <c:f>'indicadores de satisfacción'!$D$120</c:f>
              <c:numCache>
                <c:formatCode>0.0%</c:formatCode>
                <c:ptCount val="1"/>
                <c:pt idx="0">
                  <c:v>1.7549999999999999</c:v>
                </c:pt>
              </c:numCache>
            </c:numRef>
          </c:val>
        </c:ser>
        <c:ser>
          <c:idx val="2"/>
          <c:order val="2"/>
          <c:tx>
            <c:strRef>
              <c:f>'indicadores de satisfacción'!$E$119</c:f>
              <c:strCache>
                <c:ptCount val="1"/>
                <c:pt idx="0">
                  <c:v>AÑO 2020 SEPTIEMBRE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satisfacción'!$B$120</c:f>
              <c:strCache>
                <c:ptCount val="1"/>
                <c:pt idx="0">
                  <c:v>% MOVIMIENTO REGISTRO MERCANTIL META 5 % MAS QUE AÑO ANTERIOR</c:v>
                </c:pt>
              </c:strCache>
            </c:strRef>
          </c:cat>
          <c:val>
            <c:numRef>
              <c:f>'indicadores de satisfacción'!$E$120</c:f>
              <c:numCache>
                <c:formatCode>0.00%</c:formatCode>
                <c:ptCount val="1"/>
                <c:pt idx="0">
                  <c:v>-8.4099999999999994E-2</c:v>
                </c:pt>
              </c:numCache>
            </c:numRef>
          </c:val>
        </c:ser>
        <c:dLbls>
          <c:dLblPos val="inEnd"/>
          <c:showLegendKey val="0"/>
          <c:showVal val="1"/>
          <c:showCatName val="0"/>
          <c:showSerName val="0"/>
          <c:showPercent val="0"/>
          <c:showBubbleSize val="0"/>
        </c:dLbls>
        <c:gapWidth val="65"/>
        <c:axId val="404719768"/>
        <c:axId val="404720160"/>
      </c:barChart>
      <c:catAx>
        <c:axId val="404719768"/>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404720160"/>
        <c:crosses val="autoZero"/>
        <c:auto val="1"/>
        <c:lblAlgn val="ctr"/>
        <c:lblOffset val="100"/>
        <c:noMultiLvlLbl val="0"/>
      </c:catAx>
      <c:valAx>
        <c:axId val="404720160"/>
        <c:scaling>
          <c:orientation val="minMax"/>
        </c:scaling>
        <c:delete val="1"/>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 sourceLinked="1"/>
        <c:majorTickMark val="none"/>
        <c:minorTickMark val="none"/>
        <c:tickLblPos val="nextTo"/>
        <c:crossAx val="404719768"/>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TENDENCIAS</a:t>
            </a:r>
            <a:r>
              <a:rPr lang="en-US" baseline="0" dirty="0"/>
              <a:t> PROCESO DE REGISTRO PÚBLICO</a:t>
            </a:r>
            <a:endParaRPr lang="en-US" dirty="0"/>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'indicadores de satisfacción'!$C$131</c:f>
              <c:strCache>
                <c:ptCount val="1"/>
                <c:pt idx="0">
                  <c:v>AÑO 2018</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satisfacción'!$B$132</c:f>
              <c:strCache>
                <c:ptCount val="1"/>
                <c:pt idx="0">
                  <c:v>% MOVIMIENTO REGISTRO ESAL META 5 % MAS QUE AÑO ANTERIOR</c:v>
                </c:pt>
              </c:strCache>
            </c:strRef>
          </c:cat>
          <c:val>
            <c:numRef>
              <c:f>'indicadores de satisfacción'!$C$132</c:f>
              <c:numCache>
                <c:formatCode>0.00%</c:formatCode>
                <c:ptCount val="1"/>
                <c:pt idx="0">
                  <c:v>0.79749999999999999</c:v>
                </c:pt>
              </c:numCache>
            </c:numRef>
          </c:val>
        </c:ser>
        <c:ser>
          <c:idx val="1"/>
          <c:order val="1"/>
          <c:tx>
            <c:strRef>
              <c:f>'indicadores de satisfacción'!$D$131</c:f>
              <c:strCache>
                <c:ptCount val="1"/>
                <c:pt idx="0">
                  <c:v>AÑO 2019</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satisfacción'!$B$132</c:f>
              <c:strCache>
                <c:ptCount val="1"/>
                <c:pt idx="0">
                  <c:v>% MOVIMIENTO REGISTRO ESAL META 5 % MAS QUE AÑO ANTERIOR</c:v>
                </c:pt>
              </c:strCache>
            </c:strRef>
          </c:cat>
          <c:val>
            <c:numRef>
              <c:f>'indicadores de satisfacción'!$D$132</c:f>
              <c:numCache>
                <c:formatCode>0.0%</c:formatCode>
                <c:ptCount val="1"/>
                <c:pt idx="0">
                  <c:v>1.5409999999999999</c:v>
                </c:pt>
              </c:numCache>
            </c:numRef>
          </c:val>
        </c:ser>
        <c:ser>
          <c:idx val="2"/>
          <c:order val="2"/>
          <c:tx>
            <c:strRef>
              <c:f>'indicadores de satisfacción'!$E$131</c:f>
              <c:strCache>
                <c:ptCount val="1"/>
                <c:pt idx="0">
                  <c:v>AÑO 2020 SEPTIEMBRE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satisfacción'!$B$132</c:f>
              <c:strCache>
                <c:ptCount val="1"/>
                <c:pt idx="0">
                  <c:v>% MOVIMIENTO REGISTRO ESAL META 5 % MAS QUE AÑO ANTERIOR</c:v>
                </c:pt>
              </c:strCache>
            </c:strRef>
          </c:cat>
          <c:val>
            <c:numRef>
              <c:f>'indicadores de satisfacción'!$E$132</c:f>
              <c:numCache>
                <c:formatCode>0.0%</c:formatCode>
                <c:ptCount val="1"/>
                <c:pt idx="0">
                  <c:v>-0.56699999999999995</c:v>
                </c:pt>
              </c:numCache>
            </c:numRef>
          </c:val>
        </c:ser>
        <c:dLbls>
          <c:dLblPos val="inEnd"/>
          <c:showLegendKey val="0"/>
          <c:showVal val="1"/>
          <c:showCatName val="0"/>
          <c:showSerName val="0"/>
          <c:showPercent val="0"/>
          <c:showBubbleSize val="0"/>
        </c:dLbls>
        <c:gapWidth val="65"/>
        <c:axId val="390274888"/>
        <c:axId val="390346128"/>
      </c:barChart>
      <c:catAx>
        <c:axId val="39027488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390346128"/>
        <c:crosses val="autoZero"/>
        <c:auto val="1"/>
        <c:lblAlgn val="ctr"/>
        <c:lblOffset val="100"/>
        <c:noMultiLvlLbl val="0"/>
      </c:catAx>
      <c:valAx>
        <c:axId val="39034612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0%" sourceLinked="1"/>
        <c:majorTickMark val="none"/>
        <c:minorTickMark val="none"/>
        <c:tickLblPos val="nextTo"/>
        <c:crossAx val="390274888"/>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TENDENCIAS</a:t>
            </a:r>
            <a:r>
              <a:rPr lang="en-US" baseline="0" dirty="0"/>
              <a:t> PROCESO DE REGISTRO PÚBLICO</a:t>
            </a:r>
            <a:endParaRPr lang="en-US" dirty="0"/>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'indicadores de satisfacción'!$C$144</c:f>
              <c:strCache>
                <c:ptCount val="1"/>
                <c:pt idx="0">
                  <c:v>AÑO 2018</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satisfacción'!$B$145</c:f>
              <c:strCache>
                <c:ptCount val="1"/>
                <c:pt idx="0">
                  <c:v>% CÁMARA MOVIL-META 5 % MAS QUE AÑO ANTERIOR</c:v>
                </c:pt>
              </c:strCache>
            </c:strRef>
          </c:cat>
          <c:val>
            <c:numRef>
              <c:f>'indicadores de satisfacción'!$C$145</c:f>
              <c:numCache>
                <c:formatCode>0%</c:formatCode>
                <c:ptCount val="1"/>
                <c:pt idx="0">
                  <c:v>0.05</c:v>
                </c:pt>
              </c:numCache>
            </c:numRef>
          </c:val>
        </c:ser>
        <c:ser>
          <c:idx val="1"/>
          <c:order val="1"/>
          <c:tx>
            <c:strRef>
              <c:f>'indicadores de satisfacción'!$D$144</c:f>
              <c:strCache>
                <c:ptCount val="1"/>
                <c:pt idx="0">
                  <c:v>AÑO 2019</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satisfacción'!$B$145</c:f>
              <c:strCache>
                <c:ptCount val="1"/>
                <c:pt idx="0">
                  <c:v>% CÁMARA MOVIL-META 5 % MAS QUE AÑO ANTERIOR</c:v>
                </c:pt>
              </c:strCache>
            </c:strRef>
          </c:cat>
          <c:val>
            <c:numRef>
              <c:f>'indicadores de satisfacción'!$D$145</c:f>
              <c:numCache>
                <c:formatCode>0.00%</c:formatCode>
                <c:ptCount val="1"/>
                <c:pt idx="0">
                  <c:v>0.1166</c:v>
                </c:pt>
              </c:numCache>
            </c:numRef>
          </c:val>
        </c:ser>
        <c:ser>
          <c:idx val="2"/>
          <c:order val="2"/>
          <c:tx>
            <c:strRef>
              <c:f>'indicadores de satisfacción'!$E$144</c:f>
              <c:strCache>
                <c:ptCount val="1"/>
                <c:pt idx="0">
                  <c:v>AÑO 2020 SEPTIEMBRE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satisfacción'!$B$145</c:f>
              <c:strCache>
                <c:ptCount val="1"/>
                <c:pt idx="0">
                  <c:v>% CÁMARA MOVIL-META 5 % MAS QUE AÑO ANTERIOR</c:v>
                </c:pt>
              </c:strCache>
            </c:strRef>
          </c:cat>
          <c:val>
            <c:numRef>
              <c:f>'indicadores de satisfacción'!$E$145</c:f>
              <c:numCache>
                <c:formatCode>0.00%</c:formatCode>
                <c:ptCount val="1"/>
                <c:pt idx="0">
                  <c:v>0.18909999999999999</c:v>
                </c:pt>
              </c:numCache>
            </c:numRef>
          </c:val>
        </c:ser>
        <c:dLbls>
          <c:dLblPos val="inEnd"/>
          <c:showLegendKey val="0"/>
          <c:showVal val="1"/>
          <c:showCatName val="0"/>
          <c:showSerName val="0"/>
          <c:showPercent val="0"/>
          <c:showBubbleSize val="0"/>
        </c:dLbls>
        <c:gapWidth val="65"/>
        <c:axId val="390345736"/>
        <c:axId val="400020864"/>
      </c:barChart>
      <c:catAx>
        <c:axId val="39034573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400020864"/>
        <c:crosses val="autoZero"/>
        <c:auto val="1"/>
        <c:lblAlgn val="ctr"/>
        <c:lblOffset val="100"/>
        <c:noMultiLvlLbl val="0"/>
      </c:catAx>
      <c:valAx>
        <c:axId val="40002086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390345736"/>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TENDENCIAS</a:t>
            </a:r>
            <a:r>
              <a:rPr lang="en-US" baseline="0" dirty="0"/>
              <a:t> PROCESO ATENCIÓN AL CLIENTE</a:t>
            </a:r>
            <a:endParaRPr lang="en-US" dirty="0"/>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'indicadores de satisfacción'!$C$274</c:f>
              <c:strCache>
                <c:ptCount val="1"/>
                <c:pt idx="0">
                  <c:v>AÑO 2018</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satisfacción'!$B$275:$B$277</c:f>
              <c:strCache>
                <c:ptCount val="3"/>
                <c:pt idx="0">
                  <c:v>NÚMERO DE PETICIONES</c:v>
                </c:pt>
                <c:pt idx="1">
                  <c:v>NÚMERO DE QUEJAS</c:v>
                </c:pt>
                <c:pt idx="2">
                  <c:v>NÚMERO DE RECLAMOS</c:v>
                </c:pt>
              </c:strCache>
            </c:strRef>
          </c:cat>
          <c:val>
            <c:numRef>
              <c:f>'indicadores de satisfacción'!$C$275:$C$277</c:f>
              <c:numCache>
                <c:formatCode>General</c:formatCode>
                <c:ptCount val="3"/>
                <c:pt idx="0">
                  <c:v>22</c:v>
                </c:pt>
                <c:pt idx="1">
                  <c:v>0</c:v>
                </c:pt>
                <c:pt idx="2">
                  <c:v>13</c:v>
                </c:pt>
              </c:numCache>
            </c:numRef>
          </c:val>
        </c:ser>
        <c:ser>
          <c:idx val="1"/>
          <c:order val="1"/>
          <c:tx>
            <c:strRef>
              <c:f>'indicadores de satisfacción'!$D$274</c:f>
              <c:strCache>
                <c:ptCount val="1"/>
                <c:pt idx="0">
                  <c:v>AÑO 2019</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satisfacción'!$B$275:$B$277</c:f>
              <c:strCache>
                <c:ptCount val="3"/>
                <c:pt idx="0">
                  <c:v>NÚMERO DE PETICIONES</c:v>
                </c:pt>
                <c:pt idx="1">
                  <c:v>NÚMERO DE QUEJAS</c:v>
                </c:pt>
                <c:pt idx="2">
                  <c:v>NÚMERO DE RECLAMOS</c:v>
                </c:pt>
              </c:strCache>
            </c:strRef>
          </c:cat>
          <c:val>
            <c:numRef>
              <c:f>'indicadores de satisfacción'!$D$275:$D$277</c:f>
              <c:numCache>
                <c:formatCode>General</c:formatCode>
                <c:ptCount val="3"/>
                <c:pt idx="0">
                  <c:v>5</c:v>
                </c:pt>
                <c:pt idx="1">
                  <c:v>1</c:v>
                </c:pt>
                <c:pt idx="2">
                  <c:v>5</c:v>
                </c:pt>
              </c:numCache>
            </c:numRef>
          </c:val>
        </c:ser>
        <c:ser>
          <c:idx val="2"/>
          <c:order val="2"/>
          <c:tx>
            <c:strRef>
              <c:f>'indicadores de satisfacción'!$E$274</c:f>
              <c:strCache>
                <c:ptCount val="1"/>
                <c:pt idx="0">
                  <c:v>AÑO 2020 SEPTIEMBRE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satisfacción'!$B$275:$B$277</c:f>
              <c:strCache>
                <c:ptCount val="3"/>
                <c:pt idx="0">
                  <c:v>NÚMERO DE PETICIONES</c:v>
                </c:pt>
                <c:pt idx="1">
                  <c:v>NÚMERO DE QUEJAS</c:v>
                </c:pt>
                <c:pt idx="2">
                  <c:v>NÚMERO DE RECLAMOS</c:v>
                </c:pt>
              </c:strCache>
            </c:strRef>
          </c:cat>
          <c:val>
            <c:numRef>
              <c:f>'indicadores de satisfacción'!$E$275:$E$277</c:f>
              <c:numCache>
                <c:formatCode>General</c:formatCode>
                <c:ptCount val="3"/>
                <c:pt idx="0">
                  <c:v>65</c:v>
                </c:pt>
                <c:pt idx="1">
                  <c:v>0</c:v>
                </c:pt>
                <c:pt idx="2">
                  <c:v>0</c:v>
                </c:pt>
              </c:numCache>
            </c:numRef>
          </c:val>
        </c:ser>
        <c:dLbls>
          <c:dLblPos val="inEnd"/>
          <c:showLegendKey val="0"/>
          <c:showVal val="1"/>
          <c:showCatName val="0"/>
          <c:showSerName val="0"/>
          <c:showPercent val="0"/>
          <c:showBubbleSize val="0"/>
        </c:dLbls>
        <c:gapWidth val="65"/>
        <c:axId val="387140584"/>
        <c:axId val="387140976"/>
      </c:barChart>
      <c:catAx>
        <c:axId val="387140584"/>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1" i="0" u="none" strike="noStrike" kern="1200" cap="all" baseline="0">
                <a:solidFill>
                  <a:schemeClr val="dk1">
                    <a:lumMod val="75000"/>
                    <a:lumOff val="25000"/>
                  </a:schemeClr>
                </a:solidFill>
                <a:latin typeface="+mn-lt"/>
                <a:ea typeface="+mn-ea"/>
                <a:cs typeface="+mn-cs"/>
              </a:defRPr>
            </a:pPr>
            <a:endParaRPr lang="en-US"/>
          </a:p>
        </c:txPr>
        <c:crossAx val="387140976"/>
        <c:crosses val="autoZero"/>
        <c:auto val="1"/>
        <c:lblAlgn val="ctr"/>
        <c:lblOffset val="100"/>
        <c:noMultiLvlLbl val="0"/>
      </c:catAx>
      <c:valAx>
        <c:axId val="387140976"/>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387140584"/>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TENDENCIAS</a:t>
            </a:r>
            <a:r>
              <a:rPr lang="en-US" baseline="0" dirty="0"/>
              <a:t> PROCESO DE REGISTRO PÚBLICO</a:t>
            </a:r>
            <a:endParaRPr lang="en-US" dirty="0"/>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'indicadores de satisfacción'!$C$156</c:f>
              <c:strCache>
                <c:ptCount val="1"/>
                <c:pt idx="0">
                  <c:v>AÑO 2018</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satisfacción'!$B$158</c:f>
              <c:strCache>
                <c:ptCount val="1"/>
                <c:pt idx="0">
                  <c:v>% CRECIMIENTO DE AFILIADOS-META 1% MAS QUE AÑO ANTERIOR</c:v>
                </c:pt>
              </c:strCache>
            </c:strRef>
          </c:cat>
          <c:val>
            <c:numRef>
              <c:f>'indicadores de satisfacción'!$C$157</c:f>
              <c:numCache>
                <c:formatCode>0%</c:formatCode>
                <c:ptCount val="1"/>
                <c:pt idx="0">
                  <c:v>-0.15</c:v>
                </c:pt>
              </c:numCache>
            </c:numRef>
          </c:val>
        </c:ser>
        <c:ser>
          <c:idx val="1"/>
          <c:order val="1"/>
          <c:tx>
            <c:strRef>
              <c:f>'indicadores de satisfacción'!$D$156</c:f>
              <c:strCache>
                <c:ptCount val="1"/>
                <c:pt idx="0">
                  <c:v>AÑO 2019</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satisfacción'!$B$158</c:f>
              <c:strCache>
                <c:ptCount val="1"/>
                <c:pt idx="0">
                  <c:v>% CRECIMIENTO DE AFILIADOS-META 1% MAS QUE AÑO ANTERIOR</c:v>
                </c:pt>
              </c:strCache>
            </c:strRef>
          </c:cat>
          <c:val>
            <c:numRef>
              <c:f>'indicadores de satisfacción'!$D$157</c:f>
              <c:numCache>
                <c:formatCode>0.00%</c:formatCode>
                <c:ptCount val="1"/>
                <c:pt idx="0">
                  <c:v>-2.2000000000000001E-3</c:v>
                </c:pt>
              </c:numCache>
            </c:numRef>
          </c:val>
        </c:ser>
        <c:ser>
          <c:idx val="2"/>
          <c:order val="2"/>
          <c:tx>
            <c:strRef>
              <c:f>'indicadores de satisfacción'!$E$156</c:f>
              <c:strCache>
                <c:ptCount val="1"/>
                <c:pt idx="0">
                  <c:v>AÑO 2020 SEPTIEMBRE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satisfacción'!$B$158</c:f>
              <c:strCache>
                <c:ptCount val="1"/>
                <c:pt idx="0">
                  <c:v>% CRECIMIENTO DE AFILIADOS-META 1% MAS QUE AÑO ANTERIOR</c:v>
                </c:pt>
              </c:strCache>
            </c:strRef>
          </c:cat>
          <c:val>
            <c:numRef>
              <c:f>'indicadores de satisfacción'!$E$157</c:f>
              <c:numCache>
                <c:formatCode>0.00%</c:formatCode>
                <c:ptCount val="1"/>
                <c:pt idx="0">
                  <c:v>5.6500000000000002E-2</c:v>
                </c:pt>
              </c:numCache>
            </c:numRef>
          </c:val>
        </c:ser>
        <c:dLbls>
          <c:dLblPos val="inEnd"/>
          <c:showLegendKey val="0"/>
          <c:showVal val="1"/>
          <c:showCatName val="0"/>
          <c:showSerName val="0"/>
          <c:showPercent val="0"/>
          <c:showBubbleSize val="0"/>
        </c:dLbls>
        <c:gapWidth val="65"/>
        <c:axId val="391693648"/>
        <c:axId val="391695216"/>
      </c:barChart>
      <c:catAx>
        <c:axId val="391693648"/>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391695216"/>
        <c:crosses val="autoZero"/>
        <c:auto val="1"/>
        <c:lblAlgn val="ctr"/>
        <c:lblOffset val="100"/>
        <c:noMultiLvlLbl val="0"/>
      </c:catAx>
      <c:valAx>
        <c:axId val="391695216"/>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391693648"/>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r>
              <a:rPr lang="en-US" b="1" dirty="0"/>
              <a:t>TENDENCIAS</a:t>
            </a:r>
            <a:r>
              <a:rPr lang="en-US" b="1" baseline="0" dirty="0"/>
              <a:t> NO CONFORMIDADES DE AUDITORIAS INTERNAS</a:t>
            </a:r>
            <a:endParaRPr lang="en-US" b="1" dirty="0"/>
          </a:p>
        </c:rich>
      </c:tx>
      <c:layout/>
      <c:overlay val="0"/>
      <c:spPr>
        <a:no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5.3101502787138967E-2"/>
          <c:y val="1.6425755584756899E-2"/>
          <c:w val="0.92464252287128756"/>
          <c:h val="0.71522370712677596"/>
        </c:manualLayout>
      </c:layout>
      <c:barChart>
        <c:barDir val="col"/>
        <c:grouping val="clustered"/>
        <c:varyColors val="0"/>
        <c:ser>
          <c:idx val="0"/>
          <c:order val="0"/>
          <c:tx>
            <c:strRef>
              <c:f>'indicadores de satisfacción'!$C$189</c:f>
              <c:strCache>
                <c:ptCount val="1"/>
                <c:pt idx="0">
                  <c:v>AÑO 2018</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satisfacción'!$B$190:$B$202</c:f>
              <c:strCache>
                <c:ptCount val="13"/>
                <c:pt idx="0">
                  <c:v>PLANEACIÓN</c:v>
                </c:pt>
                <c:pt idx="1">
                  <c:v>MEJORAMIENTO CONTINUO</c:v>
                </c:pt>
                <c:pt idx="2">
                  <c:v>REGISTRO PÚBLICO</c:v>
                </c:pt>
                <c:pt idx="3">
                  <c:v>PROMOCIÓN COMERCIAL</c:v>
                </c:pt>
                <c:pt idx="4">
                  <c:v>CAPACITACIÓN PERMANENTE</c:v>
                </c:pt>
                <c:pt idx="5">
                  <c:v>CONCILIACIÓN Y ARBITRAJE</c:v>
                </c:pt>
                <c:pt idx="6">
                  <c:v>GESTIÓN DE MANTENIMIENTO</c:v>
                </c:pt>
                <c:pt idx="7">
                  <c:v>GESTIÓN DOCUMENTAL</c:v>
                </c:pt>
                <c:pt idx="8">
                  <c:v>COMPRAS Y ALMACEN</c:v>
                </c:pt>
                <c:pt idx="9">
                  <c:v>TALENTO HUMANO</c:v>
                </c:pt>
                <c:pt idx="10">
                  <c:v>FINANCIERO</c:v>
                </c:pt>
                <c:pt idx="11">
                  <c:v>ATENCIÓN AL CLIENTE</c:v>
                </c:pt>
                <c:pt idx="12">
                  <c:v>TOTAL</c:v>
                </c:pt>
              </c:strCache>
            </c:strRef>
          </c:cat>
          <c:val>
            <c:numRef>
              <c:f>'indicadores de satisfacción'!$C$190:$C$202</c:f>
              <c:numCache>
                <c:formatCode>General</c:formatCode>
                <c:ptCount val="13"/>
                <c:pt idx="0">
                  <c:v>3</c:v>
                </c:pt>
                <c:pt idx="1">
                  <c:v>1</c:v>
                </c:pt>
                <c:pt idx="2">
                  <c:v>5</c:v>
                </c:pt>
                <c:pt idx="3">
                  <c:v>1</c:v>
                </c:pt>
                <c:pt idx="4">
                  <c:v>6</c:v>
                </c:pt>
                <c:pt idx="5">
                  <c:v>6</c:v>
                </c:pt>
                <c:pt idx="6">
                  <c:v>1</c:v>
                </c:pt>
                <c:pt idx="7">
                  <c:v>5</c:v>
                </c:pt>
                <c:pt idx="8">
                  <c:v>3</c:v>
                </c:pt>
                <c:pt idx="9">
                  <c:v>2</c:v>
                </c:pt>
                <c:pt idx="10">
                  <c:v>7</c:v>
                </c:pt>
                <c:pt idx="11">
                  <c:v>4</c:v>
                </c:pt>
                <c:pt idx="12">
                  <c:v>44</c:v>
                </c:pt>
              </c:numCache>
            </c:numRef>
          </c:val>
        </c:ser>
        <c:ser>
          <c:idx val="1"/>
          <c:order val="1"/>
          <c:tx>
            <c:strRef>
              <c:f>'indicadores de satisfacción'!$D$189</c:f>
              <c:strCache>
                <c:ptCount val="1"/>
                <c:pt idx="0">
                  <c:v>AÑO 2019</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satisfacción'!$B$190:$B$202</c:f>
              <c:strCache>
                <c:ptCount val="13"/>
                <c:pt idx="0">
                  <c:v>PLANEACIÓN</c:v>
                </c:pt>
                <c:pt idx="1">
                  <c:v>MEJORAMIENTO CONTINUO</c:v>
                </c:pt>
                <c:pt idx="2">
                  <c:v>REGISTRO PÚBLICO</c:v>
                </c:pt>
                <c:pt idx="3">
                  <c:v>PROMOCIÓN COMERCIAL</c:v>
                </c:pt>
                <c:pt idx="4">
                  <c:v>CAPACITACIÓN PERMANENTE</c:v>
                </c:pt>
                <c:pt idx="5">
                  <c:v>CONCILIACIÓN Y ARBITRAJE</c:v>
                </c:pt>
                <c:pt idx="6">
                  <c:v>GESTIÓN DE MANTENIMIENTO</c:v>
                </c:pt>
                <c:pt idx="7">
                  <c:v>GESTIÓN DOCUMENTAL</c:v>
                </c:pt>
                <c:pt idx="8">
                  <c:v>COMPRAS Y ALMACEN</c:v>
                </c:pt>
                <c:pt idx="9">
                  <c:v>TALENTO HUMANO</c:v>
                </c:pt>
                <c:pt idx="10">
                  <c:v>FINANCIERO</c:v>
                </c:pt>
                <c:pt idx="11">
                  <c:v>ATENCIÓN AL CLIENTE</c:v>
                </c:pt>
                <c:pt idx="12">
                  <c:v>TOTAL</c:v>
                </c:pt>
              </c:strCache>
            </c:strRef>
          </c:cat>
          <c:val>
            <c:numRef>
              <c:f>'indicadores de satisfacción'!$D$190:$D$202</c:f>
              <c:numCache>
                <c:formatCode>General</c:formatCode>
                <c:ptCount val="13"/>
                <c:pt idx="0">
                  <c:v>3</c:v>
                </c:pt>
                <c:pt idx="1">
                  <c:v>1</c:v>
                </c:pt>
                <c:pt idx="2">
                  <c:v>8</c:v>
                </c:pt>
                <c:pt idx="3">
                  <c:v>1</c:v>
                </c:pt>
                <c:pt idx="4">
                  <c:v>2</c:v>
                </c:pt>
                <c:pt idx="5">
                  <c:v>8</c:v>
                </c:pt>
                <c:pt idx="6">
                  <c:v>1</c:v>
                </c:pt>
                <c:pt idx="7">
                  <c:v>4</c:v>
                </c:pt>
                <c:pt idx="8">
                  <c:v>4</c:v>
                </c:pt>
                <c:pt idx="9">
                  <c:v>3</c:v>
                </c:pt>
                <c:pt idx="10">
                  <c:v>5</c:v>
                </c:pt>
                <c:pt idx="11">
                  <c:v>4</c:v>
                </c:pt>
                <c:pt idx="12">
                  <c:v>44</c:v>
                </c:pt>
              </c:numCache>
            </c:numRef>
          </c:val>
        </c:ser>
        <c:ser>
          <c:idx val="2"/>
          <c:order val="2"/>
          <c:tx>
            <c:strRef>
              <c:f>'indicadores de satisfacción'!$E$189</c:f>
              <c:strCache>
                <c:ptCount val="1"/>
                <c:pt idx="0">
                  <c:v>AÑO 2020 SEPTIEMBRE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satisfacción'!$B$190:$B$202</c:f>
              <c:strCache>
                <c:ptCount val="13"/>
                <c:pt idx="0">
                  <c:v>PLANEACIÓN</c:v>
                </c:pt>
                <c:pt idx="1">
                  <c:v>MEJORAMIENTO CONTINUO</c:v>
                </c:pt>
                <c:pt idx="2">
                  <c:v>REGISTRO PÚBLICO</c:v>
                </c:pt>
                <c:pt idx="3">
                  <c:v>PROMOCIÓN COMERCIAL</c:v>
                </c:pt>
                <c:pt idx="4">
                  <c:v>CAPACITACIÓN PERMANENTE</c:v>
                </c:pt>
                <c:pt idx="5">
                  <c:v>CONCILIACIÓN Y ARBITRAJE</c:v>
                </c:pt>
                <c:pt idx="6">
                  <c:v>GESTIÓN DE MANTENIMIENTO</c:v>
                </c:pt>
                <c:pt idx="7">
                  <c:v>GESTIÓN DOCUMENTAL</c:v>
                </c:pt>
                <c:pt idx="8">
                  <c:v>COMPRAS Y ALMACEN</c:v>
                </c:pt>
                <c:pt idx="9">
                  <c:v>TALENTO HUMANO</c:v>
                </c:pt>
                <c:pt idx="10">
                  <c:v>FINANCIERO</c:v>
                </c:pt>
                <c:pt idx="11">
                  <c:v>ATENCIÓN AL CLIENTE</c:v>
                </c:pt>
                <c:pt idx="12">
                  <c:v>TOTAL</c:v>
                </c:pt>
              </c:strCache>
            </c:strRef>
          </c:cat>
          <c:val>
            <c:numRef>
              <c:f>'indicadores de satisfacción'!$E$190:$E$202</c:f>
              <c:numCache>
                <c:formatCode>General</c:formatCode>
                <c:ptCount val="13"/>
                <c:pt idx="0">
                  <c:v>0</c:v>
                </c:pt>
                <c:pt idx="1">
                  <c:v>0</c:v>
                </c:pt>
                <c:pt idx="2">
                  <c:v>4</c:v>
                </c:pt>
                <c:pt idx="3">
                  <c:v>7</c:v>
                </c:pt>
                <c:pt idx="4">
                  <c:v>0</c:v>
                </c:pt>
                <c:pt idx="5">
                  <c:v>2</c:v>
                </c:pt>
                <c:pt idx="6">
                  <c:v>5</c:v>
                </c:pt>
                <c:pt idx="7">
                  <c:v>4</c:v>
                </c:pt>
                <c:pt idx="8">
                  <c:v>5</c:v>
                </c:pt>
                <c:pt idx="9">
                  <c:v>1</c:v>
                </c:pt>
                <c:pt idx="10">
                  <c:v>9</c:v>
                </c:pt>
                <c:pt idx="11">
                  <c:v>3</c:v>
                </c:pt>
                <c:pt idx="12">
                  <c:v>40</c:v>
                </c:pt>
              </c:numCache>
            </c:numRef>
          </c:val>
        </c:ser>
        <c:dLbls>
          <c:dLblPos val="inEnd"/>
          <c:showLegendKey val="0"/>
          <c:showVal val="1"/>
          <c:showCatName val="0"/>
          <c:showSerName val="0"/>
          <c:showPercent val="0"/>
          <c:showBubbleSize val="0"/>
        </c:dLbls>
        <c:gapWidth val="65"/>
        <c:axId val="384602760"/>
        <c:axId val="339787048"/>
      </c:barChart>
      <c:catAx>
        <c:axId val="38460276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1" i="0" u="none" strike="noStrike" kern="1200" cap="all" baseline="0">
                <a:solidFill>
                  <a:schemeClr val="dk1">
                    <a:lumMod val="75000"/>
                    <a:lumOff val="25000"/>
                  </a:schemeClr>
                </a:solidFill>
                <a:latin typeface="+mn-lt"/>
                <a:ea typeface="+mn-ea"/>
                <a:cs typeface="+mn-cs"/>
              </a:defRPr>
            </a:pPr>
            <a:endParaRPr lang="en-US"/>
          </a:p>
        </c:txPr>
        <c:crossAx val="339787048"/>
        <c:crosses val="autoZero"/>
        <c:auto val="1"/>
        <c:lblAlgn val="ctr"/>
        <c:lblOffset val="100"/>
        <c:noMultiLvlLbl val="0"/>
      </c:catAx>
      <c:valAx>
        <c:axId val="33978704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384602760"/>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TENDENCIAS</a:t>
            </a:r>
            <a:r>
              <a:rPr lang="en-US" baseline="0" dirty="0"/>
              <a:t> OPORTUNIDADES DE MEJORA</a:t>
            </a:r>
            <a:endParaRPr lang="en-US" dirty="0"/>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'indicadores de satisfacción'!$C$232</c:f>
              <c:strCache>
                <c:ptCount val="1"/>
                <c:pt idx="0">
                  <c:v>AÑO 2018</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satisfacción'!$B$233:$B$245</c:f>
              <c:strCache>
                <c:ptCount val="13"/>
                <c:pt idx="0">
                  <c:v>PLANEACIÓN</c:v>
                </c:pt>
                <c:pt idx="1">
                  <c:v>MEJORAMIENTO CONTINUO</c:v>
                </c:pt>
                <c:pt idx="2">
                  <c:v>REGISTRO PÚBLICO</c:v>
                </c:pt>
                <c:pt idx="3">
                  <c:v>PROMOCIÓN COMERCIAL</c:v>
                </c:pt>
                <c:pt idx="4">
                  <c:v>CAPACITACIÓN PERMANENTE</c:v>
                </c:pt>
                <c:pt idx="5">
                  <c:v>CONCILIACIÓN Y ARBITRAJE</c:v>
                </c:pt>
                <c:pt idx="6">
                  <c:v>GESTIÓN DE MANTENIMIENTO</c:v>
                </c:pt>
                <c:pt idx="7">
                  <c:v>GESTIÓN DOCUMENTAL</c:v>
                </c:pt>
                <c:pt idx="8">
                  <c:v>COMPRAS Y ALMACEN</c:v>
                </c:pt>
                <c:pt idx="9">
                  <c:v>TALENTO HUMANO</c:v>
                </c:pt>
                <c:pt idx="10">
                  <c:v>FINANCIERO</c:v>
                </c:pt>
                <c:pt idx="11">
                  <c:v>ATENCIÓN AL CLIENTE</c:v>
                </c:pt>
                <c:pt idx="12">
                  <c:v>TOTAL</c:v>
                </c:pt>
              </c:strCache>
            </c:strRef>
          </c:cat>
          <c:val>
            <c:numRef>
              <c:f>'indicadores de satisfacción'!$C$233:$C$245</c:f>
              <c:numCache>
                <c:formatCode>General</c:formatCode>
                <c:ptCount val="13"/>
                <c:pt idx="0">
                  <c:v>2</c:v>
                </c:pt>
                <c:pt idx="1">
                  <c:v>1</c:v>
                </c:pt>
                <c:pt idx="2">
                  <c:v>3</c:v>
                </c:pt>
                <c:pt idx="3">
                  <c:v>5</c:v>
                </c:pt>
                <c:pt idx="4">
                  <c:v>1</c:v>
                </c:pt>
                <c:pt idx="5">
                  <c:v>3</c:v>
                </c:pt>
                <c:pt idx="6">
                  <c:v>2</c:v>
                </c:pt>
                <c:pt idx="7">
                  <c:v>6</c:v>
                </c:pt>
                <c:pt idx="8">
                  <c:v>4</c:v>
                </c:pt>
                <c:pt idx="9">
                  <c:v>6</c:v>
                </c:pt>
                <c:pt idx="10">
                  <c:v>2</c:v>
                </c:pt>
                <c:pt idx="11">
                  <c:v>4</c:v>
                </c:pt>
                <c:pt idx="12">
                  <c:v>39</c:v>
                </c:pt>
              </c:numCache>
            </c:numRef>
          </c:val>
        </c:ser>
        <c:ser>
          <c:idx val="1"/>
          <c:order val="1"/>
          <c:tx>
            <c:strRef>
              <c:f>'indicadores de satisfacción'!$D$232</c:f>
              <c:strCache>
                <c:ptCount val="1"/>
                <c:pt idx="0">
                  <c:v>AÑO 2019</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satisfacción'!$B$233:$B$245</c:f>
              <c:strCache>
                <c:ptCount val="13"/>
                <c:pt idx="0">
                  <c:v>PLANEACIÓN</c:v>
                </c:pt>
                <c:pt idx="1">
                  <c:v>MEJORAMIENTO CONTINUO</c:v>
                </c:pt>
                <c:pt idx="2">
                  <c:v>REGISTRO PÚBLICO</c:v>
                </c:pt>
                <c:pt idx="3">
                  <c:v>PROMOCIÓN COMERCIAL</c:v>
                </c:pt>
                <c:pt idx="4">
                  <c:v>CAPACITACIÓN PERMANENTE</c:v>
                </c:pt>
                <c:pt idx="5">
                  <c:v>CONCILIACIÓN Y ARBITRAJE</c:v>
                </c:pt>
                <c:pt idx="6">
                  <c:v>GESTIÓN DE MANTENIMIENTO</c:v>
                </c:pt>
                <c:pt idx="7">
                  <c:v>GESTIÓN DOCUMENTAL</c:v>
                </c:pt>
                <c:pt idx="8">
                  <c:v>COMPRAS Y ALMACEN</c:v>
                </c:pt>
                <c:pt idx="9">
                  <c:v>TALENTO HUMANO</c:v>
                </c:pt>
                <c:pt idx="10">
                  <c:v>FINANCIERO</c:v>
                </c:pt>
                <c:pt idx="11">
                  <c:v>ATENCIÓN AL CLIENTE</c:v>
                </c:pt>
                <c:pt idx="12">
                  <c:v>TOTAL</c:v>
                </c:pt>
              </c:strCache>
            </c:strRef>
          </c:cat>
          <c:val>
            <c:numRef>
              <c:f>'indicadores de satisfacción'!$D$233:$D$245</c:f>
              <c:numCache>
                <c:formatCode>General</c:formatCode>
                <c:ptCount val="13"/>
                <c:pt idx="0">
                  <c:v>0</c:v>
                </c:pt>
                <c:pt idx="1">
                  <c:v>1</c:v>
                </c:pt>
                <c:pt idx="2">
                  <c:v>2</c:v>
                </c:pt>
                <c:pt idx="3">
                  <c:v>2</c:v>
                </c:pt>
                <c:pt idx="4">
                  <c:v>4</c:v>
                </c:pt>
                <c:pt idx="5">
                  <c:v>2</c:v>
                </c:pt>
                <c:pt idx="6">
                  <c:v>4</c:v>
                </c:pt>
                <c:pt idx="7">
                  <c:v>3</c:v>
                </c:pt>
                <c:pt idx="8">
                  <c:v>1</c:v>
                </c:pt>
                <c:pt idx="9">
                  <c:v>4</c:v>
                </c:pt>
                <c:pt idx="10">
                  <c:v>2</c:v>
                </c:pt>
                <c:pt idx="11">
                  <c:v>7</c:v>
                </c:pt>
                <c:pt idx="12">
                  <c:v>32</c:v>
                </c:pt>
              </c:numCache>
            </c:numRef>
          </c:val>
        </c:ser>
        <c:ser>
          <c:idx val="2"/>
          <c:order val="2"/>
          <c:tx>
            <c:strRef>
              <c:f>'indicadores de satisfacción'!$E$232</c:f>
              <c:strCache>
                <c:ptCount val="1"/>
                <c:pt idx="0">
                  <c:v>AÑO 2020 SEPTIEMBRE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satisfacción'!$B$233:$B$245</c:f>
              <c:strCache>
                <c:ptCount val="13"/>
                <c:pt idx="0">
                  <c:v>PLANEACIÓN</c:v>
                </c:pt>
                <c:pt idx="1">
                  <c:v>MEJORAMIENTO CONTINUO</c:v>
                </c:pt>
                <c:pt idx="2">
                  <c:v>REGISTRO PÚBLICO</c:v>
                </c:pt>
                <c:pt idx="3">
                  <c:v>PROMOCIÓN COMERCIAL</c:v>
                </c:pt>
                <c:pt idx="4">
                  <c:v>CAPACITACIÓN PERMANENTE</c:v>
                </c:pt>
                <c:pt idx="5">
                  <c:v>CONCILIACIÓN Y ARBITRAJE</c:v>
                </c:pt>
                <c:pt idx="6">
                  <c:v>GESTIÓN DE MANTENIMIENTO</c:v>
                </c:pt>
                <c:pt idx="7">
                  <c:v>GESTIÓN DOCUMENTAL</c:v>
                </c:pt>
                <c:pt idx="8">
                  <c:v>COMPRAS Y ALMACEN</c:v>
                </c:pt>
                <c:pt idx="9">
                  <c:v>TALENTO HUMANO</c:v>
                </c:pt>
                <c:pt idx="10">
                  <c:v>FINANCIERO</c:v>
                </c:pt>
                <c:pt idx="11">
                  <c:v>ATENCIÓN AL CLIENTE</c:v>
                </c:pt>
                <c:pt idx="12">
                  <c:v>TOTAL</c:v>
                </c:pt>
              </c:strCache>
            </c:strRef>
          </c:cat>
          <c:val>
            <c:numRef>
              <c:f>'indicadores de satisfacción'!$E$233:$E$245</c:f>
              <c:numCache>
                <c:formatCode>General</c:formatCode>
                <c:ptCount val="13"/>
                <c:pt idx="0">
                  <c:v>4</c:v>
                </c:pt>
                <c:pt idx="1">
                  <c:v>2</c:v>
                </c:pt>
                <c:pt idx="2">
                  <c:v>2</c:v>
                </c:pt>
                <c:pt idx="3">
                  <c:v>4</c:v>
                </c:pt>
                <c:pt idx="4">
                  <c:v>3</c:v>
                </c:pt>
                <c:pt idx="5">
                  <c:v>2</c:v>
                </c:pt>
                <c:pt idx="6">
                  <c:v>2</c:v>
                </c:pt>
                <c:pt idx="7">
                  <c:v>2</c:v>
                </c:pt>
                <c:pt idx="8">
                  <c:v>2</c:v>
                </c:pt>
                <c:pt idx="9">
                  <c:v>2</c:v>
                </c:pt>
                <c:pt idx="10">
                  <c:v>4</c:v>
                </c:pt>
                <c:pt idx="11">
                  <c:v>7</c:v>
                </c:pt>
                <c:pt idx="12">
                  <c:v>36</c:v>
                </c:pt>
              </c:numCache>
            </c:numRef>
          </c:val>
        </c:ser>
        <c:dLbls>
          <c:dLblPos val="inEnd"/>
          <c:showLegendKey val="0"/>
          <c:showVal val="1"/>
          <c:showCatName val="0"/>
          <c:showSerName val="0"/>
          <c:showPercent val="0"/>
          <c:showBubbleSize val="0"/>
        </c:dLbls>
        <c:gapWidth val="65"/>
        <c:axId val="400359680"/>
        <c:axId val="400360072"/>
      </c:barChart>
      <c:catAx>
        <c:axId val="400359680"/>
        <c:scaling>
          <c:orientation val="maxMin"/>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1" i="0" u="none" strike="noStrike" kern="1200" cap="all" baseline="0">
                <a:solidFill>
                  <a:schemeClr val="dk1">
                    <a:lumMod val="75000"/>
                    <a:lumOff val="25000"/>
                  </a:schemeClr>
                </a:solidFill>
                <a:latin typeface="+mn-lt"/>
                <a:ea typeface="+mn-ea"/>
                <a:cs typeface="+mn-cs"/>
              </a:defRPr>
            </a:pPr>
            <a:endParaRPr lang="en-US"/>
          </a:p>
        </c:txPr>
        <c:crossAx val="400360072"/>
        <c:crosses val="autoZero"/>
        <c:auto val="1"/>
        <c:lblAlgn val="ctr"/>
        <c:lblOffset val="100"/>
        <c:noMultiLvlLbl val="0"/>
      </c:catAx>
      <c:valAx>
        <c:axId val="400360072"/>
        <c:scaling>
          <c:orientation val="minMax"/>
        </c:scaling>
        <c:delete val="0"/>
        <c:axPos val="t"/>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400359680"/>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baseline="0">
                <a:solidFill>
                  <a:schemeClr val="dk1">
                    <a:lumMod val="75000"/>
                    <a:lumOff val="25000"/>
                  </a:schemeClr>
                </a:solidFill>
                <a:latin typeface="+mn-lt"/>
                <a:ea typeface="+mn-ea"/>
                <a:cs typeface="+mn-cs"/>
              </a:defRPr>
            </a:pPr>
            <a:r>
              <a:rPr lang="en-US" dirty="0"/>
              <a:t>TENDENCIA</a:t>
            </a:r>
            <a:r>
              <a:rPr lang="en-US" baseline="0" dirty="0"/>
              <a:t> DESEMPEÑO DE PROVEEDORES EXTERNOS</a:t>
            </a:r>
            <a:endParaRPr lang="en-US" dirty="0"/>
          </a:p>
        </c:rich>
      </c:tx>
      <c:layout/>
      <c:overlay val="0"/>
      <c:spPr>
        <a:noFill/>
        <a:ln>
          <a:noFill/>
        </a:ln>
        <a:effectLst/>
      </c:spPr>
      <c:txPr>
        <a:bodyPr rot="0" spcFirstLastPara="1" vertOverflow="ellipsis" vert="horz" wrap="square" anchor="ctr" anchorCtr="1"/>
        <a:lstStyle/>
        <a:p>
          <a:pPr algn="ct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'indicadores de satisfacción'!$C$312</c:f>
              <c:strCache>
                <c:ptCount val="1"/>
                <c:pt idx="0">
                  <c:v>AÑO 2018</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satisfacción'!$B$313</c:f>
              <c:strCache>
                <c:ptCount val="1"/>
                <c:pt idx="0">
                  <c:v>RESULTADOS DE REEVALUACIÓN</c:v>
                </c:pt>
              </c:strCache>
            </c:strRef>
          </c:cat>
          <c:val>
            <c:numRef>
              <c:f>'indicadores de satisfacción'!$C$313</c:f>
              <c:numCache>
                <c:formatCode>0%</c:formatCode>
                <c:ptCount val="1"/>
                <c:pt idx="0">
                  <c:v>0.92</c:v>
                </c:pt>
              </c:numCache>
            </c:numRef>
          </c:val>
        </c:ser>
        <c:ser>
          <c:idx val="1"/>
          <c:order val="1"/>
          <c:tx>
            <c:strRef>
              <c:f>'indicadores de satisfacción'!$D$312</c:f>
              <c:strCache>
                <c:ptCount val="1"/>
                <c:pt idx="0">
                  <c:v>AÑO 2019</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satisfacción'!$B$313</c:f>
              <c:strCache>
                <c:ptCount val="1"/>
                <c:pt idx="0">
                  <c:v>RESULTADOS DE REEVALUACIÓN</c:v>
                </c:pt>
              </c:strCache>
            </c:strRef>
          </c:cat>
          <c:val>
            <c:numRef>
              <c:f>'indicadores de satisfacción'!$D$313</c:f>
              <c:numCache>
                <c:formatCode>0.00%</c:formatCode>
                <c:ptCount val="1"/>
                <c:pt idx="0">
                  <c:v>0.95730000000000004</c:v>
                </c:pt>
              </c:numCache>
            </c:numRef>
          </c:val>
        </c:ser>
        <c:dLbls>
          <c:dLblPos val="inEnd"/>
          <c:showLegendKey val="0"/>
          <c:showVal val="1"/>
          <c:showCatName val="0"/>
          <c:showSerName val="0"/>
          <c:showPercent val="0"/>
          <c:showBubbleSize val="0"/>
        </c:dLbls>
        <c:gapWidth val="65"/>
        <c:axId val="404567792"/>
        <c:axId val="404568184"/>
      </c:barChart>
      <c:catAx>
        <c:axId val="40456779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0" i="0" u="none" strike="noStrike" kern="1200" cap="all" baseline="0">
                <a:solidFill>
                  <a:schemeClr val="dk1">
                    <a:lumMod val="75000"/>
                    <a:lumOff val="25000"/>
                  </a:schemeClr>
                </a:solidFill>
                <a:latin typeface="+mn-lt"/>
                <a:ea typeface="+mn-ea"/>
                <a:cs typeface="+mn-cs"/>
              </a:defRPr>
            </a:pPr>
            <a:endParaRPr lang="en-US"/>
          </a:p>
        </c:txPr>
        <c:crossAx val="404568184"/>
        <c:crosses val="autoZero"/>
        <c:auto val="1"/>
        <c:lblAlgn val="ctr"/>
        <c:lblOffset val="100"/>
        <c:noMultiLvlLbl val="0"/>
      </c:catAx>
      <c:valAx>
        <c:axId val="40456818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404567792"/>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TENDENCIAS</a:t>
            </a:r>
            <a:r>
              <a:rPr lang="en-US" baseline="0" dirty="0"/>
              <a:t> PROCESO ATENCÓN AL CLIENTE </a:t>
            </a:r>
            <a:endParaRPr lang="en-US" dirty="0"/>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'indicadores de satisfacción'!$C$284</c:f>
              <c:strCache>
                <c:ptCount val="1"/>
                <c:pt idx="0">
                  <c:v>AÑO 2018</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satisfacción'!$B$285</c:f>
              <c:strCache>
                <c:ptCount val="1"/>
                <c:pt idx="0">
                  <c:v>DEMANDA DE SERVICIOS VIRTUALES META 5% </c:v>
                </c:pt>
              </c:strCache>
            </c:strRef>
          </c:cat>
          <c:val>
            <c:numRef>
              <c:f>'indicadores de satisfacción'!$C$285</c:f>
              <c:numCache>
                <c:formatCode>0%</c:formatCode>
                <c:ptCount val="1"/>
                <c:pt idx="0">
                  <c:v>0.02</c:v>
                </c:pt>
              </c:numCache>
            </c:numRef>
          </c:val>
        </c:ser>
        <c:ser>
          <c:idx val="1"/>
          <c:order val="1"/>
          <c:tx>
            <c:strRef>
              <c:f>'indicadores de satisfacción'!$D$284</c:f>
              <c:strCache>
                <c:ptCount val="1"/>
                <c:pt idx="0">
                  <c:v>AÑO 2019</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satisfacción'!$B$285</c:f>
              <c:strCache>
                <c:ptCount val="1"/>
                <c:pt idx="0">
                  <c:v>DEMANDA DE SERVICIOS VIRTUALES META 5% </c:v>
                </c:pt>
              </c:strCache>
            </c:strRef>
          </c:cat>
          <c:val>
            <c:numRef>
              <c:f>'indicadores de satisfacción'!$D$285</c:f>
              <c:numCache>
                <c:formatCode>0.00%</c:formatCode>
                <c:ptCount val="1"/>
                <c:pt idx="0">
                  <c:v>5.67E-2</c:v>
                </c:pt>
              </c:numCache>
            </c:numRef>
          </c:val>
        </c:ser>
        <c:ser>
          <c:idx val="2"/>
          <c:order val="2"/>
          <c:tx>
            <c:strRef>
              <c:f>'indicadores de satisfacción'!$E$284</c:f>
              <c:strCache>
                <c:ptCount val="1"/>
                <c:pt idx="0">
                  <c:v>AÑO 2020 SEPTIEMBRE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satisfacción'!$B$285</c:f>
              <c:strCache>
                <c:ptCount val="1"/>
                <c:pt idx="0">
                  <c:v>DEMANDA DE SERVICIOS VIRTUALES META 5% </c:v>
                </c:pt>
              </c:strCache>
            </c:strRef>
          </c:cat>
          <c:val>
            <c:numRef>
              <c:f>'indicadores de satisfacción'!$E$285</c:f>
              <c:numCache>
                <c:formatCode>0.00%</c:formatCode>
                <c:ptCount val="1"/>
                <c:pt idx="0">
                  <c:v>0.215</c:v>
                </c:pt>
              </c:numCache>
            </c:numRef>
          </c:val>
        </c:ser>
        <c:dLbls>
          <c:dLblPos val="inEnd"/>
          <c:showLegendKey val="0"/>
          <c:showVal val="1"/>
          <c:showCatName val="0"/>
          <c:showSerName val="0"/>
          <c:showPercent val="0"/>
          <c:showBubbleSize val="0"/>
        </c:dLbls>
        <c:gapWidth val="65"/>
        <c:axId val="387141760"/>
        <c:axId val="387142152"/>
      </c:barChart>
      <c:catAx>
        <c:axId val="38714176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1" i="0" u="none" strike="noStrike" kern="1200" cap="all" baseline="0">
                <a:solidFill>
                  <a:schemeClr val="dk1">
                    <a:lumMod val="75000"/>
                    <a:lumOff val="25000"/>
                  </a:schemeClr>
                </a:solidFill>
                <a:latin typeface="+mn-lt"/>
                <a:ea typeface="+mn-ea"/>
                <a:cs typeface="+mn-cs"/>
              </a:defRPr>
            </a:pPr>
            <a:endParaRPr lang="en-US"/>
          </a:p>
        </c:txPr>
        <c:crossAx val="387142152"/>
        <c:crosses val="autoZero"/>
        <c:auto val="1"/>
        <c:lblAlgn val="ctr"/>
        <c:lblOffset val="100"/>
        <c:noMultiLvlLbl val="0"/>
      </c:catAx>
      <c:valAx>
        <c:axId val="38714215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387141760"/>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TENDENCIAS-OBJETIVOS</a:t>
            </a:r>
            <a:r>
              <a:rPr lang="en-US" baseline="0"/>
              <a:t> DE  CALIDAD</a:t>
            </a:r>
            <a:endParaRPr lang="en-US"/>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'indicadores de satisfacción'!$C$17</c:f>
              <c:strCache>
                <c:ptCount val="1"/>
                <c:pt idx="0">
                  <c:v>AÑO 2018</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satisfacción'!$B$18:$B$22</c:f>
              <c:strCache>
                <c:ptCount val="5"/>
                <c:pt idx="0">
                  <c:v>1. Mantener el talento humano competente</c:v>
                </c:pt>
                <c:pt idx="1">
                  <c:v>2. Mejorar continuamente nuestros procesosy mantener la eficacia del sistema de gestión de la calidad</c:v>
                </c:pt>
                <c:pt idx="2">
                  <c:v>3. Liderar un crecimiento Constante</c:v>
                </c:pt>
                <c:pt idx="3">
                  <c:v>4. Mantener una alta calificación en cuánto a la satisfacción de nuestros clientes</c:v>
                </c:pt>
                <c:pt idx="4">
                  <c:v>Total</c:v>
                </c:pt>
              </c:strCache>
            </c:strRef>
          </c:cat>
          <c:val>
            <c:numRef>
              <c:f>'indicadores de satisfacción'!$C$18:$C$22</c:f>
              <c:numCache>
                <c:formatCode>0%</c:formatCode>
                <c:ptCount val="5"/>
                <c:pt idx="0">
                  <c:v>1</c:v>
                </c:pt>
                <c:pt idx="1">
                  <c:v>1</c:v>
                </c:pt>
                <c:pt idx="2" formatCode="0.00%">
                  <c:v>0.81810000000000005</c:v>
                </c:pt>
                <c:pt idx="3">
                  <c:v>1</c:v>
                </c:pt>
                <c:pt idx="4">
                  <c:v>0.95</c:v>
                </c:pt>
              </c:numCache>
            </c:numRef>
          </c:val>
        </c:ser>
        <c:ser>
          <c:idx val="1"/>
          <c:order val="1"/>
          <c:tx>
            <c:strRef>
              <c:f>'indicadores de satisfacción'!$D$17</c:f>
              <c:strCache>
                <c:ptCount val="1"/>
                <c:pt idx="0">
                  <c:v>AÑO 2019</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satisfacción'!$B$18:$B$22</c:f>
              <c:strCache>
                <c:ptCount val="5"/>
                <c:pt idx="0">
                  <c:v>1. Mantener el talento humano competente</c:v>
                </c:pt>
                <c:pt idx="1">
                  <c:v>2. Mejorar continuamente nuestros procesosy mantener la eficacia del sistema de gestión de la calidad</c:v>
                </c:pt>
                <c:pt idx="2">
                  <c:v>3. Liderar un crecimiento Constante</c:v>
                </c:pt>
                <c:pt idx="3">
                  <c:v>4. Mantener una alta calificación en cuánto a la satisfacción de nuestros clientes</c:v>
                </c:pt>
                <c:pt idx="4">
                  <c:v>Total</c:v>
                </c:pt>
              </c:strCache>
            </c:strRef>
          </c:cat>
          <c:val>
            <c:numRef>
              <c:f>'indicadores de satisfacción'!$D$18:$D$22</c:f>
              <c:numCache>
                <c:formatCode>0%</c:formatCode>
                <c:ptCount val="5"/>
                <c:pt idx="0">
                  <c:v>1</c:v>
                </c:pt>
                <c:pt idx="1">
                  <c:v>1</c:v>
                </c:pt>
                <c:pt idx="2">
                  <c:v>1</c:v>
                </c:pt>
                <c:pt idx="3">
                  <c:v>1</c:v>
                </c:pt>
                <c:pt idx="4">
                  <c:v>1</c:v>
                </c:pt>
              </c:numCache>
            </c:numRef>
          </c:val>
        </c:ser>
        <c:ser>
          <c:idx val="2"/>
          <c:order val="2"/>
          <c:tx>
            <c:strRef>
              <c:f>'indicadores de satisfacción'!$E$17</c:f>
              <c:strCache>
                <c:ptCount val="1"/>
                <c:pt idx="0">
                  <c:v>AÑO 2020 SEPTIEMBRE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satisfacción'!$B$18:$B$22</c:f>
              <c:strCache>
                <c:ptCount val="5"/>
                <c:pt idx="0">
                  <c:v>1. Mantener el talento humano competente</c:v>
                </c:pt>
                <c:pt idx="1">
                  <c:v>2. Mejorar continuamente nuestros procesosy mantener la eficacia del sistema de gestión de la calidad</c:v>
                </c:pt>
                <c:pt idx="2">
                  <c:v>3. Liderar un crecimiento Constante</c:v>
                </c:pt>
                <c:pt idx="3">
                  <c:v>4. Mantener una alta calificación en cuánto a la satisfacción de nuestros clientes</c:v>
                </c:pt>
                <c:pt idx="4">
                  <c:v>Total</c:v>
                </c:pt>
              </c:strCache>
            </c:strRef>
          </c:cat>
          <c:val>
            <c:numRef>
              <c:f>'indicadores de satisfacción'!$E$18:$E$22</c:f>
              <c:numCache>
                <c:formatCode>0%</c:formatCode>
                <c:ptCount val="5"/>
                <c:pt idx="0">
                  <c:v>0.5</c:v>
                </c:pt>
                <c:pt idx="1">
                  <c:v>0.47</c:v>
                </c:pt>
                <c:pt idx="2">
                  <c:v>0.75</c:v>
                </c:pt>
                <c:pt idx="3">
                  <c:v>0.34</c:v>
                </c:pt>
                <c:pt idx="4">
                  <c:v>0.52</c:v>
                </c:pt>
              </c:numCache>
            </c:numRef>
          </c:val>
        </c:ser>
        <c:dLbls>
          <c:dLblPos val="inEnd"/>
          <c:showLegendKey val="0"/>
          <c:showVal val="1"/>
          <c:showCatName val="0"/>
          <c:showSerName val="0"/>
          <c:showPercent val="0"/>
          <c:showBubbleSize val="0"/>
        </c:dLbls>
        <c:gapWidth val="65"/>
        <c:axId val="390342600"/>
        <c:axId val="390342992"/>
      </c:barChart>
      <c:catAx>
        <c:axId val="390342600"/>
        <c:scaling>
          <c:orientation val="maxMin"/>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1" i="0" u="none" strike="noStrike" kern="1200" cap="all" baseline="0">
                <a:solidFill>
                  <a:schemeClr val="dk1">
                    <a:lumMod val="75000"/>
                    <a:lumOff val="25000"/>
                  </a:schemeClr>
                </a:solidFill>
                <a:latin typeface="+mn-lt"/>
                <a:ea typeface="+mn-ea"/>
                <a:cs typeface="+mn-cs"/>
              </a:defRPr>
            </a:pPr>
            <a:endParaRPr lang="en-US"/>
          </a:p>
        </c:txPr>
        <c:crossAx val="390342992"/>
        <c:crosses val="autoZero"/>
        <c:auto val="1"/>
        <c:lblAlgn val="ctr"/>
        <c:lblOffset val="100"/>
        <c:noMultiLvlLbl val="0"/>
      </c:catAx>
      <c:valAx>
        <c:axId val="390342992"/>
        <c:scaling>
          <c:orientation val="minMax"/>
        </c:scaling>
        <c:delete val="0"/>
        <c:axPos val="t"/>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crossAx val="390342600"/>
        <c:crosses val="autoZero"/>
        <c:crossBetween val="between"/>
      </c:valAx>
      <c:spPr>
        <a:noFill/>
        <a:ln>
          <a:noFill/>
        </a:ln>
        <a:effectLst/>
      </c:spPr>
    </c:plotArea>
    <c:legend>
      <c:legendPos val="b"/>
      <c:layout>
        <c:manualLayout>
          <c:xMode val="edge"/>
          <c:yMode val="edge"/>
          <c:x val="0.31871121364375155"/>
          <c:y val="0.72743705442169937"/>
          <c:w val="0.43993898803654441"/>
          <c:h val="5.906292036176225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TENDENCIA</a:t>
            </a:r>
            <a:r>
              <a:rPr lang="en-US" baseline="0"/>
              <a:t>-DESEMPEÑO DE LOS PROCESOS</a:t>
            </a:r>
            <a:endParaRPr lang="en-US"/>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'indicadores de satisfacción'!$C$295</c:f>
              <c:strCache>
                <c:ptCount val="1"/>
                <c:pt idx="0">
                  <c:v>AÑO 2018</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satisfacción'!$B$296</c:f>
              <c:strCache>
                <c:ptCount val="1"/>
                <c:pt idx="0">
                  <c:v>MEJORA DEL SGC-META 80%</c:v>
                </c:pt>
              </c:strCache>
            </c:strRef>
          </c:cat>
          <c:val>
            <c:numRef>
              <c:f>'indicadores de satisfacción'!$C$296</c:f>
              <c:numCache>
                <c:formatCode>0.00%</c:formatCode>
                <c:ptCount val="1"/>
                <c:pt idx="0">
                  <c:v>0.94410000000000005</c:v>
                </c:pt>
              </c:numCache>
            </c:numRef>
          </c:val>
        </c:ser>
        <c:ser>
          <c:idx val="1"/>
          <c:order val="1"/>
          <c:tx>
            <c:strRef>
              <c:f>'indicadores de satisfacción'!$D$295</c:f>
              <c:strCache>
                <c:ptCount val="1"/>
                <c:pt idx="0">
                  <c:v>AÑO 2019</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satisfacción'!$B$296</c:f>
              <c:strCache>
                <c:ptCount val="1"/>
                <c:pt idx="0">
                  <c:v>MEJORA DEL SGC-META 80%</c:v>
                </c:pt>
              </c:strCache>
            </c:strRef>
          </c:cat>
          <c:val>
            <c:numRef>
              <c:f>'indicadores de satisfacción'!$D$296</c:f>
              <c:numCache>
                <c:formatCode>0.00%</c:formatCode>
                <c:ptCount val="1"/>
                <c:pt idx="0">
                  <c:v>0.95420000000000005</c:v>
                </c:pt>
              </c:numCache>
            </c:numRef>
          </c:val>
        </c:ser>
        <c:ser>
          <c:idx val="2"/>
          <c:order val="2"/>
          <c:tx>
            <c:strRef>
              <c:f>'indicadores de satisfacción'!$E$295</c:f>
              <c:strCache>
                <c:ptCount val="1"/>
                <c:pt idx="0">
                  <c:v>AÑO 2020 MES DE JUNIO</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satisfacción'!$B$296</c:f>
              <c:strCache>
                <c:ptCount val="1"/>
                <c:pt idx="0">
                  <c:v>MEJORA DEL SGC-META 80%</c:v>
                </c:pt>
              </c:strCache>
            </c:strRef>
          </c:cat>
          <c:val>
            <c:numRef>
              <c:f>'indicadores de satisfacción'!$E$296</c:f>
              <c:numCache>
                <c:formatCode>0%</c:formatCode>
                <c:ptCount val="1"/>
                <c:pt idx="0">
                  <c:v>0.97</c:v>
                </c:pt>
              </c:numCache>
            </c:numRef>
          </c:val>
        </c:ser>
        <c:dLbls>
          <c:dLblPos val="inEnd"/>
          <c:showLegendKey val="0"/>
          <c:showVal val="1"/>
          <c:showCatName val="0"/>
          <c:showSerName val="0"/>
          <c:showPercent val="0"/>
          <c:showBubbleSize val="0"/>
        </c:dLbls>
        <c:gapWidth val="65"/>
        <c:axId val="390344560"/>
        <c:axId val="390344952"/>
      </c:barChart>
      <c:catAx>
        <c:axId val="39034456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390344952"/>
        <c:crosses val="autoZero"/>
        <c:auto val="1"/>
        <c:lblAlgn val="ctr"/>
        <c:lblOffset val="100"/>
        <c:noMultiLvlLbl val="0"/>
      </c:catAx>
      <c:valAx>
        <c:axId val="39034495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0%" sourceLinked="1"/>
        <c:majorTickMark val="none"/>
        <c:minorTickMark val="none"/>
        <c:tickLblPos val="nextTo"/>
        <c:crossAx val="390344560"/>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TENDENCIAS</a:t>
            </a:r>
            <a:r>
              <a:rPr lang="en-US" baseline="0"/>
              <a:t> -SALIDAS NO CONFORMES DE PROCESOS</a:t>
            </a:r>
            <a:endParaRPr lang="en-US"/>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'indicadores de satisfacción'!$C$168</c:f>
              <c:strCache>
                <c:ptCount val="1"/>
                <c:pt idx="0">
                  <c:v>AÑO 2018</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satisfacción'!$B$169:$B$181</c:f>
              <c:strCache>
                <c:ptCount val="13"/>
                <c:pt idx="0">
                  <c:v>PLANEACIÓN</c:v>
                </c:pt>
                <c:pt idx="1">
                  <c:v>MEJORAMIENTO CONTINUO</c:v>
                </c:pt>
                <c:pt idx="2">
                  <c:v>REGISTRO PÚBLICO</c:v>
                </c:pt>
                <c:pt idx="3">
                  <c:v>PROMOCIÓN COMERCIAL</c:v>
                </c:pt>
                <c:pt idx="4">
                  <c:v>CAPACITACIÓN PERMANENTE</c:v>
                </c:pt>
                <c:pt idx="5">
                  <c:v>CONCILIACIÓN Y ARBITRAJE</c:v>
                </c:pt>
                <c:pt idx="6">
                  <c:v>GESTIÓN DE MANTENIMIENTO</c:v>
                </c:pt>
                <c:pt idx="7">
                  <c:v>GESTIÓN DOCUMENTAL</c:v>
                </c:pt>
                <c:pt idx="8">
                  <c:v>COMPRAS Y ALMACEN</c:v>
                </c:pt>
                <c:pt idx="9">
                  <c:v>TALENTO HUMANO</c:v>
                </c:pt>
                <c:pt idx="10">
                  <c:v>FINANCIERO</c:v>
                </c:pt>
                <c:pt idx="11">
                  <c:v>ATENCIÓN AL CLIENTE</c:v>
                </c:pt>
                <c:pt idx="12">
                  <c:v>TOTAL</c:v>
                </c:pt>
              </c:strCache>
            </c:strRef>
          </c:cat>
          <c:val>
            <c:numRef>
              <c:f>'indicadores de satisfacción'!$C$169:$C$181</c:f>
              <c:numCache>
                <c:formatCode>General</c:formatCode>
                <c:ptCount val="13"/>
                <c:pt idx="0">
                  <c:v>0</c:v>
                </c:pt>
                <c:pt idx="1">
                  <c:v>1</c:v>
                </c:pt>
                <c:pt idx="2">
                  <c:v>3</c:v>
                </c:pt>
                <c:pt idx="3">
                  <c:v>5</c:v>
                </c:pt>
                <c:pt idx="4">
                  <c:v>8</c:v>
                </c:pt>
                <c:pt idx="5">
                  <c:v>6</c:v>
                </c:pt>
                <c:pt idx="6">
                  <c:v>3</c:v>
                </c:pt>
                <c:pt idx="7">
                  <c:v>6</c:v>
                </c:pt>
                <c:pt idx="8">
                  <c:v>10</c:v>
                </c:pt>
                <c:pt idx="9">
                  <c:v>0</c:v>
                </c:pt>
                <c:pt idx="10">
                  <c:v>0</c:v>
                </c:pt>
                <c:pt idx="11">
                  <c:v>11</c:v>
                </c:pt>
                <c:pt idx="12">
                  <c:v>53</c:v>
                </c:pt>
              </c:numCache>
            </c:numRef>
          </c:val>
        </c:ser>
        <c:ser>
          <c:idx val="1"/>
          <c:order val="1"/>
          <c:tx>
            <c:strRef>
              <c:f>'indicadores de satisfacción'!$D$168</c:f>
              <c:strCache>
                <c:ptCount val="1"/>
                <c:pt idx="0">
                  <c:v>AÑO 2019</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satisfacción'!$B$169:$B$181</c:f>
              <c:strCache>
                <c:ptCount val="13"/>
                <c:pt idx="0">
                  <c:v>PLANEACIÓN</c:v>
                </c:pt>
                <c:pt idx="1">
                  <c:v>MEJORAMIENTO CONTINUO</c:v>
                </c:pt>
                <c:pt idx="2">
                  <c:v>REGISTRO PÚBLICO</c:v>
                </c:pt>
                <c:pt idx="3">
                  <c:v>PROMOCIÓN COMERCIAL</c:v>
                </c:pt>
                <c:pt idx="4">
                  <c:v>CAPACITACIÓN PERMANENTE</c:v>
                </c:pt>
                <c:pt idx="5">
                  <c:v>CONCILIACIÓN Y ARBITRAJE</c:v>
                </c:pt>
                <c:pt idx="6">
                  <c:v>GESTIÓN DE MANTENIMIENTO</c:v>
                </c:pt>
                <c:pt idx="7">
                  <c:v>GESTIÓN DOCUMENTAL</c:v>
                </c:pt>
                <c:pt idx="8">
                  <c:v>COMPRAS Y ALMACEN</c:v>
                </c:pt>
                <c:pt idx="9">
                  <c:v>TALENTO HUMANO</c:v>
                </c:pt>
                <c:pt idx="10">
                  <c:v>FINANCIERO</c:v>
                </c:pt>
                <c:pt idx="11">
                  <c:v>ATENCIÓN AL CLIENTE</c:v>
                </c:pt>
                <c:pt idx="12">
                  <c:v>TOTAL</c:v>
                </c:pt>
              </c:strCache>
            </c:strRef>
          </c:cat>
          <c:val>
            <c:numRef>
              <c:f>'indicadores de satisfacción'!$D$169:$D$181</c:f>
              <c:numCache>
                <c:formatCode>General</c:formatCode>
                <c:ptCount val="13"/>
                <c:pt idx="0">
                  <c:v>0</c:v>
                </c:pt>
                <c:pt idx="1">
                  <c:v>1</c:v>
                </c:pt>
                <c:pt idx="2">
                  <c:v>12</c:v>
                </c:pt>
                <c:pt idx="3">
                  <c:v>7</c:v>
                </c:pt>
                <c:pt idx="4">
                  <c:v>5</c:v>
                </c:pt>
                <c:pt idx="5">
                  <c:v>3</c:v>
                </c:pt>
                <c:pt idx="6">
                  <c:v>4</c:v>
                </c:pt>
                <c:pt idx="7">
                  <c:v>7</c:v>
                </c:pt>
                <c:pt idx="8">
                  <c:v>6</c:v>
                </c:pt>
                <c:pt idx="9">
                  <c:v>1</c:v>
                </c:pt>
                <c:pt idx="10">
                  <c:v>18</c:v>
                </c:pt>
                <c:pt idx="11">
                  <c:v>6</c:v>
                </c:pt>
                <c:pt idx="12">
                  <c:v>70</c:v>
                </c:pt>
              </c:numCache>
            </c:numRef>
          </c:val>
        </c:ser>
        <c:ser>
          <c:idx val="2"/>
          <c:order val="2"/>
          <c:tx>
            <c:strRef>
              <c:f>'indicadores de satisfacción'!$E$168</c:f>
              <c:strCache>
                <c:ptCount val="1"/>
                <c:pt idx="0">
                  <c:v>AÑO 2020 SEPTIEMBRE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satisfacción'!$B$169:$B$181</c:f>
              <c:strCache>
                <c:ptCount val="13"/>
                <c:pt idx="0">
                  <c:v>PLANEACIÓN</c:v>
                </c:pt>
                <c:pt idx="1">
                  <c:v>MEJORAMIENTO CONTINUO</c:v>
                </c:pt>
                <c:pt idx="2">
                  <c:v>REGISTRO PÚBLICO</c:v>
                </c:pt>
                <c:pt idx="3">
                  <c:v>PROMOCIÓN COMERCIAL</c:v>
                </c:pt>
                <c:pt idx="4">
                  <c:v>CAPACITACIÓN PERMANENTE</c:v>
                </c:pt>
                <c:pt idx="5">
                  <c:v>CONCILIACIÓN Y ARBITRAJE</c:v>
                </c:pt>
                <c:pt idx="6">
                  <c:v>GESTIÓN DE MANTENIMIENTO</c:v>
                </c:pt>
                <c:pt idx="7">
                  <c:v>GESTIÓN DOCUMENTAL</c:v>
                </c:pt>
                <c:pt idx="8">
                  <c:v>COMPRAS Y ALMACEN</c:v>
                </c:pt>
                <c:pt idx="9">
                  <c:v>TALENTO HUMANO</c:v>
                </c:pt>
                <c:pt idx="10">
                  <c:v>FINANCIERO</c:v>
                </c:pt>
                <c:pt idx="11">
                  <c:v>ATENCIÓN AL CLIENTE</c:v>
                </c:pt>
                <c:pt idx="12">
                  <c:v>TOTAL</c:v>
                </c:pt>
              </c:strCache>
            </c:strRef>
          </c:cat>
          <c:val>
            <c:numRef>
              <c:f>'indicadores de satisfacción'!$E$169:$E$181</c:f>
              <c:numCache>
                <c:formatCode>General</c:formatCode>
                <c:ptCount val="13"/>
                <c:pt idx="0">
                  <c:v>3</c:v>
                </c:pt>
                <c:pt idx="1">
                  <c:v>2</c:v>
                </c:pt>
                <c:pt idx="2">
                  <c:v>20</c:v>
                </c:pt>
                <c:pt idx="3">
                  <c:v>3</c:v>
                </c:pt>
                <c:pt idx="4">
                  <c:v>4</c:v>
                </c:pt>
                <c:pt idx="5">
                  <c:v>1</c:v>
                </c:pt>
                <c:pt idx="6">
                  <c:v>3</c:v>
                </c:pt>
                <c:pt idx="7">
                  <c:v>7</c:v>
                </c:pt>
                <c:pt idx="8">
                  <c:v>1</c:v>
                </c:pt>
                <c:pt idx="9">
                  <c:v>0</c:v>
                </c:pt>
                <c:pt idx="10">
                  <c:v>13</c:v>
                </c:pt>
                <c:pt idx="11">
                  <c:v>0</c:v>
                </c:pt>
                <c:pt idx="12">
                  <c:v>57</c:v>
                </c:pt>
              </c:numCache>
            </c:numRef>
          </c:val>
        </c:ser>
        <c:dLbls>
          <c:dLblPos val="inEnd"/>
          <c:showLegendKey val="0"/>
          <c:showVal val="1"/>
          <c:showCatName val="0"/>
          <c:showSerName val="0"/>
          <c:showPercent val="0"/>
          <c:showBubbleSize val="0"/>
        </c:dLbls>
        <c:gapWidth val="65"/>
        <c:axId val="389498984"/>
        <c:axId val="389498592"/>
      </c:barChart>
      <c:catAx>
        <c:axId val="38949898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1" i="0" u="none" strike="noStrike" kern="1200" cap="all" baseline="0">
                <a:solidFill>
                  <a:schemeClr val="dk1">
                    <a:lumMod val="75000"/>
                    <a:lumOff val="25000"/>
                  </a:schemeClr>
                </a:solidFill>
                <a:latin typeface="+mn-lt"/>
                <a:ea typeface="+mn-ea"/>
                <a:cs typeface="+mn-cs"/>
              </a:defRPr>
            </a:pPr>
            <a:endParaRPr lang="en-US"/>
          </a:p>
        </c:txPr>
        <c:crossAx val="389498592"/>
        <c:crosses val="autoZero"/>
        <c:auto val="1"/>
        <c:lblAlgn val="ctr"/>
        <c:lblOffset val="100"/>
        <c:noMultiLvlLbl val="0"/>
      </c:catAx>
      <c:valAx>
        <c:axId val="38949859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389498984"/>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TENDENCIAS</a:t>
            </a:r>
            <a:r>
              <a:rPr lang="en-US" baseline="0" dirty="0"/>
              <a:t> NO CONFORMIDADES DE AUDITORIAS INTERNAS</a:t>
            </a:r>
            <a:endParaRPr lang="en-US" dirty="0"/>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5.3101502787138967E-2"/>
          <c:y val="1.6425755584756899E-2"/>
          <c:w val="0.92464252287128756"/>
          <c:h val="0.71522370712677596"/>
        </c:manualLayout>
      </c:layout>
      <c:barChart>
        <c:barDir val="col"/>
        <c:grouping val="clustered"/>
        <c:varyColors val="0"/>
        <c:ser>
          <c:idx val="0"/>
          <c:order val="0"/>
          <c:tx>
            <c:strRef>
              <c:f>'indicadores de satisfacción'!$C$189</c:f>
              <c:strCache>
                <c:ptCount val="1"/>
                <c:pt idx="0">
                  <c:v>AÑO 2018</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satisfacción'!$B$190:$B$202</c:f>
              <c:strCache>
                <c:ptCount val="13"/>
                <c:pt idx="0">
                  <c:v>PLANEACIÓN</c:v>
                </c:pt>
                <c:pt idx="1">
                  <c:v>MEJORAMIENTO CONTINUO</c:v>
                </c:pt>
                <c:pt idx="2">
                  <c:v>REGISTRO PÚBLICO</c:v>
                </c:pt>
                <c:pt idx="3">
                  <c:v>PROMOCIÓN COMERCIAL</c:v>
                </c:pt>
                <c:pt idx="4">
                  <c:v>CAPACITACIÓN PERMANENTE</c:v>
                </c:pt>
                <c:pt idx="5">
                  <c:v>CONCILIACIÓN Y ARBITRAJE</c:v>
                </c:pt>
                <c:pt idx="6">
                  <c:v>GESTIÓN DE MANTENIMIENTO</c:v>
                </c:pt>
                <c:pt idx="7">
                  <c:v>GESTIÓN DOCUMENTAL</c:v>
                </c:pt>
                <c:pt idx="8">
                  <c:v>COMPRAS Y ALMACEN</c:v>
                </c:pt>
                <c:pt idx="9">
                  <c:v>TALENTO HUMANO</c:v>
                </c:pt>
                <c:pt idx="10">
                  <c:v>FINANCIERO</c:v>
                </c:pt>
                <c:pt idx="11">
                  <c:v>ATENCIÓN AL CLIENTE</c:v>
                </c:pt>
                <c:pt idx="12">
                  <c:v>TOTAL</c:v>
                </c:pt>
              </c:strCache>
            </c:strRef>
          </c:cat>
          <c:val>
            <c:numRef>
              <c:f>'indicadores de satisfacción'!$C$190:$C$202</c:f>
              <c:numCache>
                <c:formatCode>General</c:formatCode>
                <c:ptCount val="13"/>
                <c:pt idx="0">
                  <c:v>3</c:v>
                </c:pt>
                <c:pt idx="1">
                  <c:v>1</c:v>
                </c:pt>
                <c:pt idx="2">
                  <c:v>5</c:v>
                </c:pt>
                <c:pt idx="3">
                  <c:v>1</c:v>
                </c:pt>
                <c:pt idx="4">
                  <c:v>6</c:v>
                </c:pt>
                <c:pt idx="5">
                  <c:v>6</c:v>
                </c:pt>
                <c:pt idx="6">
                  <c:v>1</c:v>
                </c:pt>
                <c:pt idx="7">
                  <c:v>5</c:v>
                </c:pt>
                <c:pt idx="8">
                  <c:v>3</c:v>
                </c:pt>
                <c:pt idx="9">
                  <c:v>2</c:v>
                </c:pt>
                <c:pt idx="10">
                  <c:v>7</c:v>
                </c:pt>
                <c:pt idx="11">
                  <c:v>4</c:v>
                </c:pt>
                <c:pt idx="12">
                  <c:v>44</c:v>
                </c:pt>
              </c:numCache>
            </c:numRef>
          </c:val>
        </c:ser>
        <c:ser>
          <c:idx val="1"/>
          <c:order val="1"/>
          <c:tx>
            <c:strRef>
              <c:f>'indicadores de satisfacción'!$D$189</c:f>
              <c:strCache>
                <c:ptCount val="1"/>
                <c:pt idx="0">
                  <c:v>AÑO 2019</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satisfacción'!$B$190:$B$202</c:f>
              <c:strCache>
                <c:ptCount val="13"/>
                <c:pt idx="0">
                  <c:v>PLANEACIÓN</c:v>
                </c:pt>
                <c:pt idx="1">
                  <c:v>MEJORAMIENTO CONTINUO</c:v>
                </c:pt>
                <c:pt idx="2">
                  <c:v>REGISTRO PÚBLICO</c:v>
                </c:pt>
                <c:pt idx="3">
                  <c:v>PROMOCIÓN COMERCIAL</c:v>
                </c:pt>
                <c:pt idx="4">
                  <c:v>CAPACITACIÓN PERMANENTE</c:v>
                </c:pt>
                <c:pt idx="5">
                  <c:v>CONCILIACIÓN Y ARBITRAJE</c:v>
                </c:pt>
                <c:pt idx="6">
                  <c:v>GESTIÓN DE MANTENIMIENTO</c:v>
                </c:pt>
                <c:pt idx="7">
                  <c:v>GESTIÓN DOCUMENTAL</c:v>
                </c:pt>
                <c:pt idx="8">
                  <c:v>COMPRAS Y ALMACEN</c:v>
                </c:pt>
                <c:pt idx="9">
                  <c:v>TALENTO HUMANO</c:v>
                </c:pt>
                <c:pt idx="10">
                  <c:v>FINANCIERO</c:v>
                </c:pt>
                <c:pt idx="11">
                  <c:v>ATENCIÓN AL CLIENTE</c:v>
                </c:pt>
                <c:pt idx="12">
                  <c:v>TOTAL</c:v>
                </c:pt>
              </c:strCache>
            </c:strRef>
          </c:cat>
          <c:val>
            <c:numRef>
              <c:f>'indicadores de satisfacción'!$D$190:$D$202</c:f>
              <c:numCache>
                <c:formatCode>General</c:formatCode>
                <c:ptCount val="13"/>
                <c:pt idx="0">
                  <c:v>3</c:v>
                </c:pt>
                <c:pt idx="1">
                  <c:v>1</c:v>
                </c:pt>
                <c:pt idx="2">
                  <c:v>8</c:v>
                </c:pt>
                <c:pt idx="3">
                  <c:v>1</c:v>
                </c:pt>
                <c:pt idx="4">
                  <c:v>2</c:v>
                </c:pt>
                <c:pt idx="5">
                  <c:v>8</c:v>
                </c:pt>
                <c:pt idx="6">
                  <c:v>1</c:v>
                </c:pt>
                <c:pt idx="7">
                  <c:v>4</c:v>
                </c:pt>
                <c:pt idx="8">
                  <c:v>4</c:v>
                </c:pt>
                <c:pt idx="9">
                  <c:v>3</c:v>
                </c:pt>
                <c:pt idx="10">
                  <c:v>5</c:v>
                </c:pt>
                <c:pt idx="11">
                  <c:v>4</c:v>
                </c:pt>
                <c:pt idx="12">
                  <c:v>44</c:v>
                </c:pt>
              </c:numCache>
            </c:numRef>
          </c:val>
        </c:ser>
        <c:ser>
          <c:idx val="2"/>
          <c:order val="2"/>
          <c:tx>
            <c:strRef>
              <c:f>'indicadores de satisfacción'!$E$189</c:f>
              <c:strCache>
                <c:ptCount val="1"/>
                <c:pt idx="0">
                  <c:v>AÑO 2020 SEPTIEMBRE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satisfacción'!$B$190:$B$202</c:f>
              <c:strCache>
                <c:ptCount val="13"/>
                <c:pt idx="0">
                  <c:v>PLANEACIÓN</c:v>
                </c:pt>
                <c:pt idx="1">
                  <c:v>MEJORAMIENTO CONTINUO</c:v>
                </c:pt>
                <c:pt idx="2">
                  <c:v>REGISTRO PÚBLICO</c:v>
                </c:pt>
                <c:pt idx="3">
                  <c:v>PROMOCIÓN COMERCIAL</c:v>
                </c:pt>
                <c:pt idx="4">
                  <c:v>CAPACITACIÓN PERMANENTE</c:v>
                </c:pt>
                <c:pt idx="5">
                  <c:v>CONCILIACIÓN Y ARBITRAJE</c:v>
                </c:pt>
                <c:pt idx="6">
                  <c:v>GESTIÓN DE MANTENIMIENTO</c:v>
                </c:pt>
                <c:pt idx="7">
                  <c:v>GESTIÓN DOCUMENTAL</c:v>
                </c:pt>
                <c:pt idx="8">
                  <c:v>COMPRAS Y ALMACEN</c:v>
                </c:pt>
                <c:pt idx="9">
                  <c:v>TALENTO HUMANO</c:v>
                </c:pt>
                <c:pt idx="10">
                  <c:v>FINANCIERO</c:v>
                </c:pt>
                <c:pt idx="11">
                  <c:v>ATENCIÓN AL CLIENTE</c:v>
                </c:pt>
                <c:pt idx="12">
                  <c:v>TOTAL</c:v>
                </c:pt>
              </c:strCache>
            </c:strRef>
          </c:cat>
          <c:val>
            <c:numRef>
              <c:f>'indicadores de satisfacción'!$E$190:$E$202</c:f>
              <c:numCache>
                <c:formatCode>General</c:formatCode>
                <c:ptCount val="13"/>
                <c:pt idx="0">
                  <c:v>0</c:v>
                </c:pt>
                <c:pt idx="1">
                  <c:v>0</c:v>
                </c:pt>
                <c:pt idx="2">
                  <c:v>4</c:v>
                </c:pt>
                <c:pt idx="3">
                  <c:v>7</c:v>
                </c:pt>
                <c:pt idx="4">
                  <c:v>0</c:v>
                </c:pt>
                <c:pt idx="5">
                  <c:v>2</c:v>
                </c:pt>
                <c:pt idx="6">
                  <c:v>5</c:v>
                </c:pt>
                <c:pt idx="7">
                  <c:v>4</c:v>
                </c:pt>
                <c:pt idx="8">
                  <c:v>5</c:v>
                </c:pt>
                <c:pt idx="9">
                  <c:v>1</c:v>
                </c:pt>
                <c:pt idx="10">
                  <c:v>9</c:v>
                </c:pt>
                <c:pt idx="11">
                  <c:v>3</c:v>
                </c:pt>
                <c:pt idx="12">
                  <c:v>40</c:v>
                </c:pt>
              </c:numCache>
            </c:numRef>
          </c:val>
        </c:ser>
        <c:dLbls>
          <c:dLblPos val="inEnd"/>
          <c:showLegendKey val="0"/>
          <c:showVal val="1"/>
          <c:showCatName val="0"/>
          <c:showSerName val="0"/>
          <c:showPercent val="0"/>
          <c:showBubbleSize val="0"/>
        </c:dLbls>
        <c:gapWidth val="65"/>
        <c:axId val="389497808"/>
        <c:axId val="389497416"/>
      </c:barChart>
      <c:catAx>
        <c:axId val="38949780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1" i="0" u="none" strike="noStrike" kern="1200" cap="all" baseline="0">
                <a:solidFill>
                  <a:schemeClr val="dk1">
                    <a:lumMod val="75000"/>
                    <a:lumOff val="25000"/>
                  </a:schemeClr>
                </a:solidFill>
                <a:latin typeface="+mn-lt"/>
                <a:ea typeface="+mn-ea"/>
                <a:cs typeface="+mn-cs"/>
              </a:defRPr>
            </a:pPr>
            <a:endParaRPr lang="en-US"/>
          </a:p>
        </c:txPr>
        <c:crossAx val="389497416"/>
        <c:crosses val="autoZero"/>
        <c:auto val="1"/>
        <c:lblAlgn val="ctr"/>
        <c:lblOffset val="100"/>
        <c:noMultiLvlLbl val="0"/>
      </c:catAx>
      <c:valAx>
        <c:axId val="38949741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389497808"/>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b="1"/>
              <a:t>TENDENCIAS</a:t>
            </a:r>
            <a:r>
              <a:rPr lang="en-US" b="1" baseline="0"/>
              <a:t> ACCIONES CORRECTIVAS CERRADAS Y ABIERTAS</a:t>
            </a:r>
            <a:endParaRPr lang="en-US" b="1"/>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'indicadores de satisfacción'!$C$211</c:f>
              <c:strCache>
                <c:ptCount val="1"/>
                <c:pt idx="0">
                  <c:v>AÑO 2018</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satisfacción'!$B$212:$B$223</c:f>
              <c:strCache>
                <c:ptCount val="12"/>
                <c:pt idx="0">
                  <c:v>PLANEACIÓN</c:v>
                </c:pt>
                <c:pt idx="1">
                  <c:v>MEJORAMIENTO CONTINUO</c:v>
                </c:pt>
                <c:pt idx="2">
                  <c:v>REGISTRO PÚBLICO</c:v>
                </c:pt>
                <c:pt idx="3">
                  <c:v>PROMOCIÓN COMERCIAL</c:v>
                </c:pt>
                <c:pt idx="4">
                  <c:v>CAPACITACIÓN PERMANENTE</c:v>
                </c:pt>
                <c:pt idx="5">
                  <c:v>CONCILIACIÓN Y ARBITRAJE</c:v>
                </c:pt>
                <c:pt idx="6">
                  <c:v>GESTIÓN DE MANTENIMIENTO</c:v>
                </c:pt>
                <c:pt idx="7">
                  <c:v>GESTIÓN DOCUMENTAL</c:v>
                </c:pt>
                <c:pt idx="8">
                  <c:v>GESTIÓN DE COMPRAS</c:v>
                </c:pt>
                <c:pt idx="9">
                  <c:v>TALENTO HUMANO</c:v>
                </c:pt>
                <c:pt idx="10">
                  <c:v>FINANCIERO</c:v>
                </c:pt>
                <c:pt idx="11">
                  <c:v>ATENCIÓN AL CLIENTE</c:v>
                </c:pt>
              </c:strCache>
            </c:strRef>
          </c:cat>
          <c:val>
            <c:numRef>
              <c:f>'indicadores de satisfacción'!$C$212:$C$223</c:f>
              <c:numCache>
                <c:formatCode>0%</c:formatCode>
                <c:ptCount val="12"/>
                <c:pt idx="0">
                  <c:v>1</c:v>
                </c:pt>
                <c:pt idx="1">
                  <c:v>1</c:v>
                </c:pt>
                <c:pt idx="2">
                  <c:v>1</c:v>
                </c:pt>
                <c:pt idx="3">
                  <c:v>1</c:v>
                </c:pt>
                <c:pt idx="4">
                  <c:v>1</c:v>
                </c:pt>
                <c:pt idx="5">
                  <c:v>1</c:v>
                </c:pt>
                <c:pt idx="6">
                  <c:v>1</c:v>
                </c:pt>
                <c:pt idx="7">
                  <c:v>1</c:v>
                </c:pt>
                <c:pt idx="8">
                  <c:v>1</c:v>
                </c:pt>
                <c:pt idx="9">
                  <c:v>1</c:v>
                </c:pt>
                <c:pt idx="10">
                  <c:v>1</c:v>
                </c:pt>
                <c:pt idx="11">
                  <c:v>1</c:v>
                </c:pt>
              </c:numCache>
            </c:numRef>
          </c:val>
        </c:ser>
        <c:ser>
          <c:idx val="1"/>
          <c:order val="1"/>
          <c:tx>
            <c:strRef>
              <c:f>'indicadores de satisfacción'!$D$211</c:f>
              <c:strCache>
                <c:ptCount val="1"/>
                <c:pt idx="0">
                  <c:v>AÑO 2019</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satisfacción'!$B$212:$B$223</c:f>
              <c:strCache>
                <c:ptCount val="12"/>
                <c:pt idx="0">
                  <c:v>PLANEACIÓN</c:v>
                </c:pt>
                <c:pt idx="1">
                  <c:v>MEJORAMIENTO CONTINUO</c:v>
                </c:pt>
                <c:pt idx="2">
                  <c:v>REGISTRO PÚBLICO</c:v>
                </c:pt>
                <c:pt idx="3">
                  <c:v>PROMOCIÓN COMERCIAL</c:v>
                </c:pt>
                <c:pt idx="4">
                  <c:v>CAPACITACIÓN PERMANENTE</c:v>
                </c:pt>
                <c:pt idx="5">
                  <c:v>CONCILIACIÓN Y ARBITRAJE</c:v>
                </c:pt>
                <c:pt idx="6">
                  <c:v>GESTIÓN DE MANTENIMIENTO</c:v>
                </c:pt>
                <c:pt idx="7">
                  <c:v>GESTIÓN DOCUMENTAL</c:v>
                </c:pt>
                <c:pt idx="8">
                  <c:v>GESTIÓN DE COMPRAS</c:v>
                </c:pt>
                <c:pt idx="9">
                  <c:v>TALENTO HUMANO</c:v>
                </c:pt>
                <c:pt idx="10">
                  <c:v>FINANCIERO</c:v>
                </c:pt>
                <c:pt idx="11">
                  <c:v>ATENCIÓN AL CLIENTE</c:v>
                </c:pt>
              </c:strCache>
            </c:strRef>
          </c:cat>
          <c:val>
            <c:numRef>
              <c:f>'indicadores de satisfacción'!$D$212:$D$223</c:f>
              <c:numCache>
                <c:formatCode>0%</c:formatCode>
                <c:ptCount val="12"/>
                <c:pt idx="0">
                  <c:v>1</c:v>
                </c:pt>
                <c:pt idx="1">
                  <c:v>1</c:v>
                </c:pt>
                <c:pt idx="2">
                  <c:v>0.5</c:v>
                </c:pt>
                <c:pt idx="3">
                  <c:v>1</c:v>
                </c:pt>
                <c:pt idx="4">
                  <c:v>1</c:v>
                </c:pt>
                <c:pt idx="5">
                  <c:v>0.7</c:v>
                </c:pt>
                <c:pt idx="6">
                  <c:v>0.7</c:v>
                </c:pt>
                <c:pt idx="7">
                  <c:v>1</c:v>
                </c:pt>
                <c:pt idx="8">
                  <c:v>0.5</c:v>
                </c:pt>
                <c:pt idx="9">
                  <c:v>1</c:v>
                </c:pt>
                <c:pt idx="10">
                  <c:v>0.8</c:v>
                </c:pt>
                <c:pt idx="11">
                  <c:v>1</c:v>
                </c:pt>
              </c:numCache>
            </c:numRef>
          </c:val>
        </c:ser>
        <c:ser>
          <c:idx val="2"/>
          <c:order val="2"/>
          <c:tx>
            <c:strRef>
              <c:f>'indicadores de satisfacción'!$E$211</c:f>
              <c:strCache>
                <c:ptCount val="1"/>
                <c:pt idx="0">
                  <c:v>AÑO 2020</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satisfacción'!$B$212:$B$223</c:f>
              <c:strCache>
                <c:ptCount val="12"/>
                <c:pt idx="0">
                  <c:v>PLANEACIÓN</c:v>
                </c:pt>
                <c:pt idx="1">
                  <c:v>MEJORAMIENTO CONTINUO</c:v>
                </c:pt>
                <c:pt idx="2">
                  <c:v>REGISTRO PÚBLICO</c:v>
                </c:pt>
                <c:pt idx="3">
                  <c:v>PROMOCIÓN COMERCIAL</c:v>
                </c:pt>
                <c:pt idx="4">
                  <c:v>CAPACITACIÓN PERMANENTE</c:v>
                </c:pt>
                <c:pt idx="5">
                  <c:v>CONCILIACIÓN Y ARBITRAJE</c:v>
                </c:pt>
                <c:pt idx="6">
                  <c:v>GESTIÓN DE MANTENIMIENTO</c:v>
                </c:pt>
                <c:pt idx="7">
                  <c:v>GESTIÓN DOCUMENTAL</c:v>
                </c:pt>
                <c:pt idx="8">
                  <c:v>GESTIÓN DE COMPRAS</c:v>
                </c:pt>
                <c:pt idx="9">
                  <c:v>TALENTO HUMANO</c:v>
                </c:pt>
                <c:pt idx="10">
                  <c:v>FINANCIERO</c:v>
                </c:pt>
                <c:pt idx="11">
                  <c:v>ATENCIÓN AL CLIENTE</c:v>
                </c:pt>
              </c:strCache>
            </c:strRef>
          </c:cat>
          <c:val>
            <c:numRef>
              <c:f>'indicadores de satisfacción'!$E$212:$E$223</c:f>
              <c:numCache>
                <c:formatCode>0%</c:formatCode>
                <c:ptCount val="12"/>
                <c:pt idx="0">
                  <c:v>1</c:v>
                </c:pt>
                <c:pt idx="1">
                  <c:v>1</c:v>
                </c:pt>
                <c:pt idx="2">
                  <c:v>0</c:v>
                </c:pt>
                <c:pt idx="3">
                  <c:v>0</c:v>
                </c:pt>
                <c:pt idx="4">
                  <c:v>1</c:v>
                </c:pt>
                <c:pt idx="5">
                  <c:v>0</c:v>
                </c:pt>
                <c:pt idx="6">
                  <c:v>0</c:v>
                </c:pt>
                <c:pt idx="7">
                  <c:v>0</c:v>
                </c:pt>
                <c:pt idx="8">
                  <c:v>0</c:v>
                </c:pt>
                <c:pt idx="9">
                  <c:v>1</c:v>
                </c:pt>
                <c:pt idx="10">
                  <c:v>0</c:v>
                </c:pt>
                <c:pt idx="11">
                  <c:v>0</c:v>
                </c:pt>
              </c:numCache>
            </c:numRef>
          </c:val>
        </c:ser>
        <c:dLbls>
          <c:dLblPos val="inEnd"/>
          <c:showLegendKey val="0"/>
          <c:showVal val="1"/>
          <c:showCatName val="0"/>
          <c:showSerName val="0"/>
          <c:showPercent val="0"/>
          <c:showBubbleSize val="0"/>
        </c:dLbls>
        <c:gapWidth val="65"/>
        <c:axId val="389500552"/>
        <c:axId val="339786656"/>
      </c:barChart>
      <c:catAx>
        <c:axId val="389500552"/>
        <c:scaling>
          <c:orientation val="maxMin"/>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1" i="0" u="none" strike="noStrike" kern="1200" cap="all" baseline="0">
                <a:solidFill>
                  <a:schemeClr val="dk1">
                    <a:lumMod val="75000"/>
                    <a:lumOff val="25000"/>
                  </a:schemeClr>
                </a:solidFill>
                <a:latin typeface="+mn-lt"/>
                <a:ea typeface="+mn-ea"/>
                <a:cs typeface="+mn-cs"/>
              </a:defRPr>
            </a:pPr>
            <a:endParaRPr lang="en-US"/>
          </a:p>
        </c:txPr>
        <c:crossAx val="339786656"/>
        <c:crosses val="autoZero"/>
        <c:auto val="1"/>
        <c:lblAlgn val="ctr"/>
        <c:lblOffset val="100"/>
        <c:noMultiLvlLbl val="0"/>
      </c:catAx>
      <c:valAx>
        <c:axId val="339786656"/>
        <c:scaling>
          <c:orientation val="minMax"/>
        </c:scaling>
        <c:delete val="1"/>
        <c:axPos val="t"/>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389500552"/>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TENDENCIAS</a:t>
            </a:r>
            <a:r>
              <a:rPr lang="en-US" baseline="0" dirty="0"/>
              <a:t> PROCESO DE CAPACITACIÓN</a:t>
            </a:r>
            <a:endParaRPr lang="en-US" dirty="0"/>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'indicadores de satisfacción'!$C$27</c:f>
              <c:strCache>
                <c:ptCount val="1"/>
                <c:pt idx="0">
                  <c:v>AÑO 2018</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satisfacción'!$B$28</c:f>
              <c:strCache>
                <c:ptCount val="1"/>
                <c:pt idx="0">
                  <c:v>NÚMERO DE CAPACITACIÓNES META 24</c:v>
                </c:pt>
              </c:strCache>
            </c:strRef>
          </c:cat>
          <c:val>
            <c:numRef>
              <c:f>'indicadores de satisfacción'!$C$28</c:f>
              <c:numCache>
                <c:formatCode>General</c:formatCode>
                <c:ptCount val="1"/>
                <c:pt idx="0">
                  <c:v>36</c:v>
                </c:pt>
              </c:numCache>
            </c:numRef>
          </c:val>
        </c:ser>
        <c:ser>
          <c:idx val="1"/>
          <c:order val="1"/>
          <c:tx>
            <c:strRef>
              <c:f>'indicadores de satisfacción'!$D$27</c:f>
              <c:strCache>
                <c:ptCount val="1"/>
                <c:pt idx="0">
                  <c:v>AÑO 2019</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satisfacción'!$B$28</c:f>
              <c:strCache>
                <c:ptCount val="1"/>
                <c:pt idx="0">
                  <c:v>NÚMERO DE CAPACITACIÓNES META 24</c:v>
                </c:pt>
              </c:strCache>
            </c:strRef>
          </c:cat>
          <c:val>
            <c:numRef>
              <c:f>'indicadores de satisfacción'!$D$28</c:f>
              <c:numCache>
                <c:formatCode>General</c:formatCode>
                <c:ptCount val="1"/>
                <c:pt idx="0">
                  <c:v>53</c:v>
                </c:pt>
              </c:numCache>
            </c:numRef>
          </c:val>
        </c:ser>
        <c:ser>
          <c:idx val="2"/>
          <c:order val="2"/>
          <c:tx>
            <c:strRef>
              <c:f>'indicadores de satisfacción'!$E$27</c:f>
              <c:strCache>
                <c:ptCount val="1"/>
                <c:pt idx="0">
                  <c:v>AÑO 2020 SEPTIEMBRE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'indicadores de satisfacción'!$B$28</c:f>
              <c:strCache>
                <c:ptCount val="1"/>
                <c:pt idx="0">
                  <c:v>NÚMERO DE CAPACITACIÓNES META 24</c:v>
                </c:pt>
              </c:strCache>
            </c:strRef>
          </c:cat>
          <c:val>
            <c:numRef>
              <c:f>'indicadores de satisfacción'!$E$28</c:f>
              <c:numCache>
                <c:formatCode>General</c:formatCode>
                <c:ptCount val="1"/>
                <c:pt idx="0">
                  <c:v>74</c:v>
                </c:pt>
              </c:numCache>
            </c:numRef>
          </c:val>
        </c:ser>
        <c:dLbls>
          <c:dLblPos val="inEnd"/>
          <c:showLegendKey val="0"/>
          <c:showVal val="1"/>
          <c:showCatName val="0"/>
          <c:showSerName val="0"/>
          <c:showPercent val="0"/>
          <c:showBubbleSize val="0"/>
        </c:dLbls>
        <c:gapWidth val="65"/>
        <c:axId val="400022432"/>
        <c:axId val="400022824"/>
      </c:barChart>
      <c:catAx>
        <c:axId val="40002243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400022824"/>
        <c:crosses val="autoZero"/>
        <c:auto val="1"/>
        <c:lblAlgn val="ctr"/>
        <c:lblOffset val="100"/>
        <c:noMultiLvlLbl val="0"/>
      </c:catAx>
      <c:valAx>
        <c:axId val="40002282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400022432"/>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3" Type="http://schemas.openxmlformats.org/officeDocument/2006/relationships/hyperlink" Target="http://www.enlace/" TargetMode="External"/><Relationship Id="rId2" Type="http://schemas.openxmlformats.org/officeDocument/2006/relationships/image" Target="../media/image2.emf"/><Relationship Id="rId1" Type="http://schemas.openxmlformats.org/officeDocument/2006/relationships/theme" Target="../theme/theme4.xml"/><Relationship Id="rId4" Type="http://schemas.openxmlformats.org/officeDocument/2006/relationships/image" Target="../media/image3.emf"/></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5142" name="Rectangle 6"/>
          <p:cNvSpPr>
            <a:spLocks noGrp="1" noChangeArrowheads="1"/>
          </p:cNvSpPr>
          <p:nvPr>
            <p:ph type="hdr" sz="quarter"/>
          </p:nvPr>
        </p:nvSpPr>
        <p:spPr bwMode="auto">
          <a:xfrm>
            <a:off x="1089025" y="158750"/>
            <a:ext cx="4921250" cy="576263"/>
          </a:xfrm>
          <a:prstGeom prst="rect">
            <a:avLst/>
          </a:prstGeom>
          <a:noFill/>
          <a:ln w="9525">
            <a:noFill/>
            <a:miter lim="800000"/>
            <a:headEnd/>
            <a:tailEnd/>
          </a:ln>
        </p:spPr>
        <p:txBody>
          <a:bodyPr vert="horz" wrap="square" lIns="105070" tIns="52537" rIns="105070" bIns="52537" numCol="1" anchor="t" anchorCtr="0" compatLnSpc="1">
            <a:prstTxWarp prst="textNoShape">
              <a:avLst/>
            </a:prstTxWarp>
          </a:bodyPr>
          <a:lstStyle>
            <a:lvl1pPr algn="ctr" defTabSz="1047750">
              <a:defRPr sz="1500" b="1">
                <a:solidFill>
                  <a:srgbClr val="000000"/>
                </a:solidFill>
                <a:cs typeface="Arial" charset="0"/>
              </a:defRPr>
            </a:lvl1pPr>
          </a:lstStyle>
          <a:p>
            <a:pPr>
              <a:defRPr/>
            </a:pPr>
            <a:r>
              <a:rPr lang="es-MX"/>
              <a:t>INFORME DE GESTIÓN DE LOS PROCESO</a:t>
            </a:r>
          </a:p>
          <a:p>
            <a:pPr>
              <a:defRPr/>
            </a:pPr>
            <a:r>
              <a:rPr lang="es-MX"/>
              <a:t>BOG110-07</a:t>
            </a:r>
            <a:endParaRPr lang="es-ES"/>
          </a:p>
        </p:txBody>
      </p:sp>
      <p:pic>
        <p:nvPicPr>
          <p:cNvPr id="84995" name="Picture 8"/>
          <p:cNvPicPr>
            <a:picLocks noChangeAspect="1" noChangeArrowheads="1"/>
          </p:cNvPicPr>
          <p:nvPr/>
        </p:nvPicPr>
        <p:blipFill>
          <a:blip r:embed="rId2" cstate="print"/>
          <a:srcRect/>
          <a:stretch>
            <a:fillRect/>
          </a:stretch>
        </p:blipFill>
        <p:spPr bwMode="auto">
          <a:xfrm>
            <a:off x="6083300" y="19050"/>
            <a:ext cx="838200" cy="877888"/>
          </a:xfrm>
          <a:prstGeom prst="rect">
            <a:avLst/>
          </a:prstGeom>
          <a:noFill/>
          <a:ln w="9525">
            <a:noFill/>
            <a:miter lim="800000"/>
            <a:headEnd/>
            <a:tailEnd/>
          </a:ln>
        </p:spPr>
      </p:pic>
      <p:sp>
        <p:nvSpPr>
          <p:cNvPr id="475146" name="Rectangle 10"/>
          <p:cNvSpPr>
            <a:spLocks noGrp="1" noChangeArrowheads="1"/>
          </p:cNvSpPr>
          <p:nvPr>
            <p:ph type="ftr" sz="quarter" idx="2"/>
          </p:nvPr>
        </p:nvSpPr>
        <p:spPr bwMode="auto">
          <a:xfrm>
            <a:off x="120650" y="9572625"/>
            <a:ext cx="6873875" cy="576263"/>
          </a:xfrm>
          <a:prstGeom prst="rect">
            <a:avLst/>
          </a:prstGeom>
          <a:noFill/>
          <a:ln w="9525">
            <a:noFill/>
            <a:miter lim="800000"/>
            <a:headEnd/>
            <a:tailEnd/>
          </a:ln>
        </p:spPr>
        <p:txBody>
          <a:bodyPr vert="horz" wrap="square" lIns="105070" tIns="52537" rIns="105070" bIns="52537" numCol="1" anchor="b" anchorCtr="0" compatLnSpc="1">
            <a:prstTxWarp prst="textNoShape">
              <a:avLst/>
            </a:prstTxWarp>
          </a:bodyPr>
          <a:lstStyle>
            <a:lvl1pPr algn="ctr" defTabSz="1049338">
              <a:defRPr sz="900" b="1" smtClean="0">
                <a:latin typeface="Arial Narrow" pitchFamily="34" charset="0"/>
                <a:cs typeface="Times New Roman" pitchFamily="18" charset="0"/>
                <a:hlinkClick r:id="rId3"/>
              </a:defRPr>
            </a:lvl1pPr>
          </a:lstStyle>
          <a:p>
            <a:pPr>
              <a:defRPr/>
            </a:pPr>
            <a:r>
              <a:rPr lang="es-ES_tradnl"/>
              <a:t>---------------------------------------------------------------------------------------------------------------------------------------------------------------</a:t>
            </a:r>
          </a:p>
          <a:p>
            <a:pPr>
              <a:defRPr/>
            </a:pPr>
            <a:r>
              <a:rPr lang="es-ES_tradnl"/>
              <a:t>Bogotá: Calle 97 A N° 10 - 09; PBX: (57 1) 6009115 - FAX: 2574244; e-mail: bogota@enlaceconsultores.com.co</a:t>
            </a:r>
            <a:endParaRPr lang="es-ES"/>
          </a:p>
          <a:p>
            <a:pPr>
              <a:defRPr/>
            </a:pPr>
            <a:r>
              <a:rPr lang="es-ES"/>
              <a:t>Medellín: Carrera 45 A No. 34 sur - 57 Torre 6 Local 173 Portal del Cerro. </a:t>
            </a:r>
            <a:r>
              <a:rPr lang="es-ES_tradnl"/>
              <a:t>Envigado, Antioquia. Telefono: PBX: (5 74) 2702196</a:t>
            </a:r>
            <a:endParaRPr lang="es-ES"/>
          </a:p>
          <a:p>
            <a:pPr>
              <a:defRPr/>
            </a:pPr>
            <a:r>
              <a:rPr lang="es-ES"/>
              <a:t>Telefax: (57 4) 3326962, e-mail: medellin</a:t>
            </a:r>
            <a:r>
              <a:rPr lang="es-ES_tradnl"/>
              <a:t>@enlaceconsultores.com.co</a:t>
            </a:r>
            <a:endParaRPr lang="pt-BR"/>
          </a:p>
          <a:p>
            <a:pPr>
              <a:defRPr/>
            </a:pPr>
            <a:r>
              <a:rPr lang="pt-BR"/>
              <a:t>www.enlaceconsultores.com.co</a:t>
            </a:r>
            <a:r>
              <a:rPr lang="es-ES"/>
              <a:t> </a:t>
            </a:r>
            <a:endParaRPr lang="es-CO"/>
          </a:p>
        </p:txBody>
      </p:sp>
      <p:pic>
        <p:nvPicPr>
          <p:cNvPr id="84997" name="Picture 12"/>
          <p:cNvPicPr>
            <a:picLocks noChangeAspect="1" noChangeArrowheads="1"/>
          </p:cNvPicPr>
          <p:nvPr/>
        </p:nvPicPr>
        <p:blipFill>
          <a:blip r:embed="rId4" cstate="print"/>
          <a:srcRect/>
          <a:stretch>
            <a:fillRect/>
          </a:stretch>
        </p:blipFill>
        <p:spPr bwMode="auto">
          <a:xfrm>
            <a:off x="63500" y="90488"/>
            <a:ext cx="1058863" cy="1044575"/>
          </a:xfrm>
          <a:prstGeom prst="rect">
            <a:avLst/>
          </a:prstGeom>
          <a:noFill/>
          <a:ln w="9525">
            <a:noFill/>
            <a:miter lim="800000"/>
            <a:headEnd/>
            <a:tailEnd/>
          </a:ln>
        </p:spPr>
      </p:pic>
    </p:spTree>
    <p:extLst>
      <p:ext uri="{BB962C8B-B14F-4D97-AF65-F5344CB8AC3E}">
        <p14:creationId xmlns:p14="http://schemas.microsoft.com/office/powerpoint/2010/main" val="3073658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3650"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396" tIns="49699" rIns="99396" bIns="49699" numCol="1" anchor="t" anchorCtr="0" compatLnSpc="1">
            <a:prstTxWarp prst="textNoShape">
              <a:avLst/>
            </a:prstTxWarp>
          </a:bodyPr>
          <a:lstStyle>
            <a:lvl1pPr defTabSz="992188">
              <a:defRPr sz="1300">
                <a:cs typeface="+mn-cs"/>
              </a:defRPr>
            </a:lvl1pPr>
          </a:lstStyle>
          <a:p>
            <a:pPr>
              <a:defRPr/>
            </a:pPr>
            <a:endParaRPr lang="es-CO"/>
          </a:p>
        </p:txBody>
      </p:sp>
      <p:sp>
        <p:nvSpPr>
          <p:cNvPr id="283651" name="Rectangle 3"/>
          <p:cNvSpPr>
            <a:spLocks noGrp="1" noChangeArrowheads="1"/>
          </p:cNvSpPr>
          <p:nvPr>
            <p:ph type="dt" idx="1"/>
          </p:nvPr>
        </p:nvSpPr>
        <p:spPr bwMode="auto">
          <a:xfrm>
            <a:off x="4021138" y="0"/>
            <a:ext cx="3076575" cy="511175"/>
          </a:xfrm>
          <a:prstGeom prst="rect">
            <a:avLst/>
          </a:prstGeom>
          <a:noFill/>
          <a:ln w="9525">
            <a:noFill/>
            <a:miter lim="800000"/>
            <a:headEnd/>
            <a:tailEnd/>
          </a:ln>
        </p:spPr>
        <p:txBody>
          <a:bodyPr vert="horz" wrap="square" lIns="99396" tIns="49699" rIns="99396" bIns="49699" numCol="1" anchor="t" anchorCtr="0" compatLnSpc="1">
            <a:prstTxWarp prst="textNoShape">
              <a:avLst/>
            </a:prstTxWarp>
          </a:bodyPr>
          <a:lstStyle>
            <a:lvl1pPr algn="r" defTabSz="992188">
              <a:defRPr sz="1300">
                <a:cs typeface="+mn-cs"/>
              </a:defRPr>
            </a:lvl1pPr>
          </a:lstStyle>
          <a:p>
            <a:pPr>
              <a:defRPr/>
            </a:pPr>
            <a:endParaRPr lang="es-CO"/>
          </a:p>
        </p:txBody>
      </p:sp>
      <p:sp>
        <p:nvSpPr>
          <p:cNvPr id="58372" name="Rectangle 4"/>
          <p:cNvSpPr>
            <a:spLocks noGrp="1" noRot="1" noChangeAspec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p:spPr>
      </p:sp>
      <p:sp>
        <p:nvSpPr>
          <p:cNvPr id="283653"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396" tIns="49699" rIns="99396" bIns="49699"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283654"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p:spPr>
        <p:txBody>
          <a:bodyPr vert="horz" wrap="square" lIns="99396" tIns="49699" rIns="99396" bIns="49699" numCol="1" anchor="b" anchorCtr="0" compatLnSpc="1">
            <a:prstTxWarp prst="textNoShape">
              <a:avLst/>
            </a:prstTxWarp>
          </a:bodyPr>
          <a:lstStyle>
            <a:lvl1pPr defTabSz="992188">
              <a:defRPr sz="1300">
                <a:cs typeface="+mn-cs"/>
              </a:defRPr>
            </a:lvl1pPr>
          </a:lstStyle>
          <a:p>
            <a:pPr>
              <a:defRPr/>
            </a:pPr>
            <a:endParaRPr lang="es-CO"/>
          </a:p>
        </p:txBody>
      </p:sp>
      <p:sp>
        <p:nvSpPr>
          <p:cNvPr id="283655"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396" tIns="49699" rIns="99396" bIns="49699" numCol="1" anchor="b" anchorCtr="0" compatLnSpc="1">
            <a:prstTxWarp prst="textNoShape">
              <a:avLst/>
            </a:prstTxWarp>
          </a:bodyPr>
          <a:lstStyle>
            <a:lvl1pPr algn="r" defTabSz="992188">
              <a:defRPr sz="1300">
                <a:cs typeface="+mn-cs"/>
              </a:defRPr>
            </a:lvl1pPr>
          </a:lstStyle>
          <a:p>
            <a:pPr>
              <a:defRPr/>
            </a:pPr>
            <a:fld id="{B397CA2E-2E87-44ED-8063-A1BF3FF6B2C3}" type="slidenum">
              <a:rPr lang="es-ES"/>
              <a:pPr>
                <a:defRPr/>
              </a:pPr>
              <a:t>‹Nº›</a:t>
            </a:fld>
            <a:endParaRPr lang="es-ES"/>
          </a:p>
        </p:txBody>
      </p:sp>
    </p:spTree>
    <p:extLst>
      <p:ext uri="{BB962C8B-B14F-4D97-AF65-F5344CB8AC3E}">
        <p14:creationId xmlns:p14="http://schemas.microsoft.com/office/powerpoint/2010/main" val="10598917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220557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696830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667100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457007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4237404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059762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366936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729695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453587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484151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123125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7986831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498222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42613630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864891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0433107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83305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4084144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3672140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277306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3399417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814186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1893634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0773840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1043589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0927244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2427061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6990155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9209481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0417325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7004617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4966765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4004657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6707388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3055716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0854636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7034479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5614046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8313328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605530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3361749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829744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8135169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434235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6973026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8435223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42476846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2099244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8586270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9719950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4449456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5155707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1457503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5621321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136939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42645240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9548580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8817485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5773790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68796153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19767399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2596210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4961529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67611214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85679684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endParaRPr lang="es-CO"/>
          </a:p>
        </p:txBody>
      </p:sp>
    </p:spTree>
    <p:extLst>
      <p:ext uri="{BB962C8B-B14F-4D97-AF65-F5344CB8AC3E}">
        <p14:creationId xmlns:p14="http://schemas.microsoft.com/office/powerpoint/2010/main" val="1701581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419733923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4277044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85199651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endParaRPr lang="es-CO"/>
          </a:p>
        </p:txBody>
      </p:sp>
    </p:spTree>
    <p:extLst>
      <p:ext uri="{BB962C8B-B14F-4D97-AF65-F5344CB8AC3E}">
        <p14:creationId xmlns:p14="http://schemas.microsoft.com/office/powerpoint/2010/main" val="126158901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5840990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9206200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endParaRPr lang="es-CO"/>
          </a:p>
        </p:txBody>
      </p:sp>
    </p:spTree>
    <p:extLst>
      <p:ext uri="{BB962C8B-B14F-4D97-AF65-F5344CB8AC3E}">
        <p14:creationId xmlns:p14="http://schemas.microsoft.com/office/powerpoint/2010/main" val="364638357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s-CO"/>
          </a:p>
        </p:txBody>
      </p:sp>
    </p:spTree>
    <p:extLst>
      <p:ext uri="{BB962C8B-B14F-4D97-AF65-F5344CB8AC3E}">
        <p14:creationId xmlns:p14="http://schemas.microsoft.com/office/powerpoint/2010/main" val="71511396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s-CO"/>
          </a:p>
        </p:txBody>
      </p:sp>
    </p:spTree>
    <p:extLst>
      <p:ext uri="{BB962C8B-B14F-4D97-AF65-F5344CB8AC3E}">
        <p14:creationId xmlns:p14="http://schemas.microsoft.com/office/powerpoint/2010/main" val="415099032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endParaRPr lang="es-CO"/>
          </a:p>
        </p:txBody>
      </p:sp>
    </p:spTree>
    <p:extLst>
      <p:ext uri="{BB962C8B-B14F-4D97-AF65-F5344CB8AC3E}">
        <p14:creationId xmlns:p14="http://schemas.microsoft.com/office/powerpoint/2010/main" val="141700335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s-CO"/>
          </a:p>
        </p:txBody>
      </p:sp>
    </p:spTree>
    <p:extLst>
      <p:ext uri="{BB962C8B-B14F-4D97-AF65-F5344CB8AC3E}">
        <p14:creationId xmlns:p14="http://schemas.microsoft.com/office/powerpoint/2010/main" val="2908222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412524000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s-CO"/>
          </a:p>
        </p:txBody>
      </p:sp>
    </p:spTree>
    <p:extLst>
      <p:ext uri="{BB962C8B-B14F-4D97-AF65-F5344CB8AC3E}">
        <p14:creationId xmlns:p14="http://schemas.microsoft.com/office/powerpoint/2010/main" val="387141287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endParaRPr lang="es-CO"/>
          </a:p>
        </p:txBody>
      </p:sp>
    </p:spTree>
    <p:extLst>
      <p:ext uri="{BB962C8B-B14F-4D97-AF65-F5344CB8AC3E}">
        <p14:creationId xmlns:p14="http://schemas.microsoft.com/office/powerpoint/2010/main" val="1622837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600813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fld id="{62F80419-FDCD-49D7-8FCC-E8678E20C38C}" type="datetimeFigureOut">
              <a:rPr lang="es-ES" smtClean="0"/>
              <a:pPr>
                <a:defRPr/>
              </a:pPr>
              <a:t>10/11/2020</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8D8F0FEE-F482-4550-A51F-44B3F12E291F}" type="slidenum">
              <a:rPr lang="es-ES" smtClean="0"/>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pPr>
              <a:defRPr/>
            </a:pPr>
            <a:fld id="{2BF8FBCF-5A60-4432-91F4-BB8E734C2826}" type="datetimeFigureOut">
              <a:rPr lang="es-ES" smtClean="0"/>
              <a:pPr>
                <a:defRPr/>
              </a:pPr>
              <a:t>10/11/2020</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4131C46B-26C4-4BB2-8704-8BFBC6E1C34B}" type="slidenum">
              <a:rPr lang="es-ES" smtClean="0"/>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pPr>
              <a:defRPr/>
            </a:pPr>
            <a:fld id="{331E2665-3642-4E40-A2ED-E1C6DF3D7F51}" type="datetimeFigureOut">
              <a:rPr lang="es-ES" smtClean="0"/>
              <a:pPr>
                <a:defRPr/>
              </a:pPr>
              <a:t>10/11/2020</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7DE456BE-FB99-449A-985D-C1064BC85214}" type="slidenum">
              <a:rPr lang="es-ES" smtClean="0"/>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700213"/>
            <a:ext cx="7772400" cy="4395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dt" sz="half" idx="10"/>
          </p:nvPr>
        </p:nvSpPr>
        <p:spPr>
          <a:ln/>
        </p:spPr>
        <p:txBody>
          <a:bodyPr/>
          <a:lstStyle>
            <a:lvl1pPr>
              <a:defRPr/>
            </a:lvl1pPr>
          </a:lstStyle>
          <a:p>
            <a:pPr>
              <a:defRPr/>
            </a:pPr>
            <a:fld id="{6DC16D3C-16B9-4A25-BEF7-51930D486526}" type="datetimeFigureOut">
              <a:rPr lang="es-ES"/>
              <a:pPr>
                <a:defRPr/>
              </a:pPr>
              <a:t>10/11/2020</a:t>
            </a:fld>
            <a:endParaRPr lang="es-ES"/>
          </a:p>
        </p:txBody>
      </p:sp>
      <p:sp>
        <p:nvSpPr>
          <p:cNvPr id="4" name="Rectangle 6"/>
          <p:cNvSpPr>
            <a:spLocks noGrp="1" noChangeArrowheads="1"/>
          </p:cNvSpPr>
          <p:nvPr>
            <p:ph type="ftr" sz="quarter" idx="11"/>
          </p:nvPr>
        </p:nvSpPr>
        <p:spPr>
          <a:ln/>
        </p:spPr>
        <p:txBody>
          <a:bodyPr/>
          <a:lstStyle>
            <a:lvl1pPr>
              <a:defRPr/>
            </a:lvl1pPr>
          </a:lstStyle>
          <a:p>
            <a:pPr>
              <a:defRPr/>
            </a:pPr>
            <a:endParaRPr lang="es-ES"/>
          </a:p>
        </p:txBody>
      </p:sp>
      <p:sp>
        <p:nvSpPr>
          <p:cNvPr id="5" name="Rectangle 7"/>
          <p:cNvSpPr>
            <a:spLocks noGrp="1" noChangeArrowheads="1"/>
          </p:cNvSpPr>
          <p:nvPr>
            <p:ph type="sldNum" sz="quarter" idx="12"/>
          </p:nvPr>
        </p:nvSpPr>
        <p:spPr>
          <a:ln/>
        </p:spPr>
        <p:txBody>
          <a:bodyPr/>
          <a:lstStyle>
            <a:lvl1pPr>
              <a:defRPr/>
            </a:lvl1pPr>
          </a:lstStyle>
          <a:p>
            <a:pPr>
              <a:defRPr/>
            </a:pPr>
            <a:fld id="{19E455E4-0CD2-4020-A888-069104895014}"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fld id="{62F80419-FDCD-49D7-8FCC-E8678E20C38C}" type="datetimeFigureOut">
              <a:rPr lang="es-ES" smtClean="0"/>
              <a:pPr>
                <a:defRPr/>
              </a:pPr>
              <a:t>10/11/2020</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8D8F0FEE-F482-4550-A51F-44B3F12E291F}" type="slidenum">
              <a:rPr lang="es-ES" smtClean="0"/>
              <a:pPr>
                <a:defRPr/>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pPr>
              <a:defRPr/>
            </a:pPr>
            <a:fld id="{6489ACA3-8E28-409D-8A40-7CC8A97AEABC}" type="datetimeFigureOut">
              <a:rPr lang="es-ES" smtClean="0"/>
              <a:pPr>
                <a:defRPr/>
              </a:pPr>
              <a:t>10/11/2020</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173C8C84-73CE-47E9-8156-E2B23C2900BA}" type="slidenum">
              <a:rPr lang="es-ES" smtClean="0"/>
              <a:pPr>
                <a:defRPr/>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pPr>
              <a:defRPr/>
            </a:pPr>
            <a:fld id="{737180E7-CBB1-4DFF-A6F5-2E004CE363BA}" type="datetimeFigureOut">
              <a:rPr lang="es-ES" smtClean="0"/>
              <a:pPr>
                <a:defRPr/>
              </a:pPr>
              <a:t>10/11/2020</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9BCD6AD3-C096-4C93-9964-CF25F076577B}" type="slidenum">
              <a:rPr lang="es-ES" smtClean="0"/>
              <a:pPr>
                <a:defRPr/>
              </a:pPr>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a:defRPr/>
            </a:pPr>
            <a:fld id="{D120E4A2-44C0-4CA2-BE67-A847783EDD80}" type="datetimeFigureOut">
              <a:rPr lang="es-ES" smtClean="0"/>
              <a:pPr>
                <a:defRPr/>
              </a:pPr>
              <a:t>10/11/2020</a:t>
            </a:fld>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BCF5332A-8826-4321-8C48-96414DD1732E}" type="slidenum">
              <a:rPr lang="es-ES" smtClean="0"/>
              <a:pPr>
                <a:defRPr/>
              </a:pPr>
              <a:t>‹Nº›</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pPr>
              <a:defRPr/>
            </a:pPr>
            <a:fld id="{7919C151-F913-4E9E-957B-73E8A75F8B4B}" type="datetimeFigureOut">
              <a:rPr lang="es-ES" smtClean="0"/>
              <a:pPr>
                <a:defRPr/>
              </a:pPr>
              <a:t>10/11/2020</a:t>
            </a:fld>
            <a:endParaRPr lang="es-ES"/>
          </a:p>
        </p:txBody>
      </p:sp>
      <p:sp>
        <p:nvSpPr>
          <p:cNvPr id="8" name="Footer Placeholder 7"/>
          <p:cNvSpPr>
            <a:spLocks noGrp="1"/>
          </p:cNvSpPr>
          <p:nvPr>
            <p:ph type="ftr" sz="quarter" idx="11"/>
          </p:nvPr>
        </p:nvSpPr>
        <p:spPr/>
        <p:txBody>
          <a:bodyPr/>
          <a:lstStyle/>
          <a:p>
            <a:pPr>
              <a:defRPr/>
            </a:pPr>
            <a:endParaRPr lang="es-ES"/>
          </a:p>
        </p:txBody>
      </p:sp>
      <p:sp>
        <p:nvSpPr>
          <p:cNvPr id="9" name="Slide Number Placeholder 8"/>
          <p:cNvSpPr>
            <a:spLocks noGrp="1"/>
          </p:cNvSpPr>
          <p:nvPr>
            <p:ph type="sldNum" sz="quarter" idx="12"/>
          </p:nvPr>
        </p:nvSpPr>
        <p:spPr/>
        <p:txBody>
          <a:bodyPr/>
          <a:lstStyle/>
          <a:p>
            <a:pPr>
              <a:defRPr/>
            </a:pPr>
            <a:fld id="{4BA97BCB-7C22-4ED8-A82D-F3CF1F3352FD}" type="slidenum">
              <a:rPr lang="es-ES" smtClean="0"/>
              <a:pPr>
                <a:defRPr/>
              </a:pPr>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pPr>
              <a:defRPr/>
            </a:pPr>
            <a:fld id="{424F08B8-698D-4BD2-9048-331912A582DC}" type="datetimeFigureOut">
              <a:rPr lang="es-ES" smtClean="0"/>
              <a:pPr>
                <a:defRPr/>
              </a:pPr>
              <a:t>10/11/2020</a:t>
            </a:fld>
            <a:endParaRPr lang="es-ES"/>
          </a:p>
        </p:txBody>
      </p:sp>
      <p:sp>
        <p:nvSpPr>
          <p:cNvPr id="4" name="Footer Placeholder 3"/>
          <p:cNvSpPr>
            <a:spLocks noGrp="1"/>
          </p:cNvSpPr>
          <p:nvPr>
            <p:ph type="ftr" sz="quarter" idx="11"/>
          </p:nvPr>
        </p:nvSpPr>
        <p:spPr/>
        <p:txBody>
          <a:bodyPr/>
          <a:lstStyle/>
          <a:p>
            <a:pPr>
              <a:defRPr/>
            </a:pPr>
            <a:endParaRPr lang="es-ES"/>
          </a:p>
        </p:txBody>
      </p:sp>
      <p:sp>
        <p:nvSpPr>
          <p:cNvPr id="5" name="Slide Number Placeholder 4"/>
          <p:cNvSpPr>
            <a:spLocks noGrp="1"/>
          </p:cNvSpPr>
          <p:nvPr>
            <p:ph type="sldNum" sz="quarter" idx="12"/>
          </p:nvPr>
        </p:nvSpPr>
        <p:spPr/>
        <p:txBody>
          <a:bodyPr/>
          <a:lstStyle/>
          <a:p>
            <a:pPr>
              <a:defRPr/>
            </a:pPr>
            <a:fld id="{38CF00AC-CCC7-4CC2-B260-DA6B0111D86A}" type="slidenum">
              <a:rPr lang="es-ES" smtClean="0"/>
              <a:pPr>
                <a:defRPr/>
              </a:pPr>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3634D92-4BAB-4CA9-AB92-7A7117AFABAB}" type="datetimeFigureOut">
              <a:rPr lang="es-ES" smtClean="0"/>
              <a:pPr>
                <a:defRPr/>
              </a:pPr>
              <a:t>10/11/2020</a:t>
            </a:fld>
            <a:endParaRPr lang="es-ES"/>
          </a:p>
        </p:txBody>
      </p:sp>
      <p:sp>
        <p:nvSpPr>
          <p:cNvPr id="3" name="Footer Placeholder 2"/>
          <p:cNvSpPr>
            <a:spLocks noGrp="1"/>
          </p:cNvSpPr>
          <p:nvPr>
            <p:ph type="ftr" sz="quarter" idx="11"/>
          </p:nvPr>
        </p:nvSpPr>
        <p:spPr/>
        <p:txBody>
          <a:bodyPr/>
          <a:lstStyle/>
          <a:p>
            <a:pPr>
              <a:defRPr/>
            </a:pPr>
            <a:endParaRPr lang="es-ES"/>
          </a:p>
        </p:txBody>
      </p:sp>
      <p:sp>
        <p:nvSpPr>
          <p:cNvPr id="4" name="Slide Number Placeholder 3"/>
          <p:cNvSpPr>
            <a:spLocks noGrp="1"/>
          </p:cNvSpPr>
          <p:nvPr>
            <p:ph type="sldNum" sz="quarter" idx="12"/>
          </p:nvPr>
        </p:nvSpPr>
        <p:spPr/>
        <p:txBody>
          <a:bodyPr/>
          <a:lstStyle/>
          <a:p>
            <a:pPr>
              <a:defRPr/>
            </a:pPr>
            <a:fld id="{345320D4-7F82-4EFD-A65D-AB5860A8D3D0}" type="slidenum">
              <a:rPr lang="es-ES" smtClean="0"/>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pPr>
              <a:defRPr/>
            </a:pPr>
            <a:fld id="{6489ACA3-8E28-409D-8A40-7CC8A97AEABC}" type="datetimeFigureOut">
              <a:rPr lang="es-ES" smtClean="0"/>
              <a:pPr>
                <a:defRPr/>
              </a:pPr>
              <a:t>10/11/2020</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173C8C84-73CE-47E9-8156-E2B23C2900BA}" type="slidenum">
              <a:rPr lang="es-ES" smtClean="0"/>
              <a:pPr>
                <a:defRPr/>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pPr>
              <a:defRPr/>
            </a:pPr>
            <a:fld id="{36590BE5-2E6D-444D-9F6B-BFA24647609A}" type="datetimeFigureOut">
              <a:rPr lang="es-ES" smtClean="0"/>
              <a:pPr>
                <a:defRPr/>
              </a:pPr>
              <a:t>10/11/2020</a:t>
            </a:fld>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6E0E113A-8261-49D8-AB3B-624AE2E3A0B1}" type="slidenum">
              <a:rPr lang="es-ES" smtClean="0"/>
              <a:pPr>
                <a:defRPr/>
              </a:pPr>
              <a:t>‹Nº›</a:t>
            </a:fld>
            <a:endParaRPr lang="es-ES"/>
          </a:p>
        </p:txBody>
      </p:sp>
      <p:sp>
        <p:nvSpPr>
          <p:cNvPr id="9" name="Content Placeholder 8"/>
          <p:cNvSpPr>
            <a:spLocks noGrp="1"/>
          </p:cNvSpPr>
          <p:nvPr>
            <p:ph sz="quarter" idx="13"/>
          </p:nvPr>
        </p:nvSpPr>
        <p:spPr>
          <a:xfrm>
            <a:off x="304800" y="381000"/>
            <a:ext cx="7772400" cy="494284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8" name="Date Placeholder 7"/>
          <p:cNvSpPr>
            <a:spLocks noGrp="1"/>
          </p:cNvSpPr>
          <p:nvPr>
            <p:ph type="dt" sz="half" idx="10"/>
          </p:nvPr>
        </p:nvSpPr>
        <p:spPr/>
        <p:txBody>
          <a:bodyPr/>
          <a:lstStyle/>
          <a:p>
            <a:pPr>
              <a:defRPr/>
            </a:pPr>
            <a:fld id="{76F42A3C-C051-47E9-8E87-098EC65D7645}" type="datetimeFigureOut">
              <a:rPr lang="es-ES" smtClean="0"/>
              <a:pPr>
                <a:defRPr/>
              </a:pPr>
              <a:t>10/11/2020</a:t>
            </a:fld>
            <a:endParaRPr lang="es-ES"/>
          </a:p>
        </p:txBody>
      </p:sp>
      <p:sp>
        <p:nvSpPr>
          <p:cNvPr id="9" name="Slide Number Placeholder 8"/>
          <p:cNvSpPr>
            <a:spLocks noGrp="1"/>
          </p:cNvSpPr>
          <p:nvPr>
            <p:ph type="sldNum" sz="quarter" idx="11"/>
          </p:nvPr>
        </p:nvSpPr>
        <p:spPr/>
        <p:txBody>
          <a:bodyPr/>
          <a:lstStyle/>
          <a:p>
            <a:pPr>
              <a:defRPr/>
            </a:pPr>
            <a:fld id="{4A85D7AB-E80C-4271-8C01-E5303FD9A7D3}" type="slidenum">
              <a:rPr lang="es-ES" smtClean="0"/>
              <a:pPr>
                <a:defRPr/>
              </a:pPr>
              <a:t>‹Nº›</a:t>
            </a:fld>
            <a:endParaRPr lang="es-ES"/>
          </a:p>
        </p:txBody>
      </p:sp>
      <p:sp>
        <p:nvSpPr>
          <p:cNvPr id="10" name="Footer Placeholder 9"/>
          <p:cNvSpPr>
            <a:spLocks noGrp="1"/>
          </p:cNvSpPr>
          <p:nvPr>
            <p:ph type="ftr" sz="quarter" idx="12"/>
          </p:nvPr>
        </p:nvSpPr>
        <p:spPr/>
        <p:txBody>
          <a:bodyPr/>
          <a:lstStyle/>
          <a:p>
            <a:pPr>
              <a:defRPr/>
            </a:pPr>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pPr>
              <a:defRPr/>
            </a:pPr>
            <a:fld id="{2BF8FBCF-5A60-4432-91F4-BB8E734C2826}" type="datetimeFigureOut">
              <a:rPr lang="es-ES" smtClean="0"/>
              <a:pPr>
                <a:defRPr/>
              </a:pPr>
              <a:t>10/11/2020</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4131C46B-26C4-4BB2-8704-8BFBC6E1C34B}" type="slidenum">
              <a:rPr lang="es-ES" smtClean="0"/>
              <a:pPr>
                <a:defRPr/>
              </a:pPr>
              <a:t>‹Nº›</a:t>
            </a:fld>
            <a:endParaRPr lang="es-E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pPr>
              <a:defRPr/>
            </a:pPr>
            <a:fld id="{331E2665-3642-4E40-A2ED-E1C6DF3D7F51}" type="datetimeFigureOut">
              <a:rPr lang="es-ES" smtClean="0"/>
              <a:pPr>
                <a:defRPr/>
              </a:pPr>
              <a:t>10/11/2020</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7DE456BE-FB99-449A-985D-C1064BC85214}" type="slidenum">
              <a:rPr lang="es-ES" smtClean="0"/>
              <a:pPr>
                <a:defRPr/>
              </a:pPr>
              <a:t>‹Nº›</a:t>
            </a:fld>
            <a:endParaRPr lang="es-E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685800" y="1981200"/>
            <a:ext cx="38100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981200"/>
            <a:ext cx="38100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lvl1pPr>
              <a:defRPr/>
            </a:lvl1pPr>
          </a:lstStyle>
          <a:p>
            <a:pPr>
              <a:defRPr/>
            </a:pPr>
            <a:endParaRPr lang="es-ES_tradnl"/>
          </a:p>
        </p:txBody>
      </p:sp>
      <p:sp>
        <p:nvSpPr>
          <p:cNvPr id="6" name="5 Marcador de pie de página"/>
          <p:cNvSpPr>
            <a:spLocks noGrp="1"/>
          </p:cNvSpPr>
          <p:nvPr>
            <p:ph type="ftr" sz="quarter" idx="11"/>
          </p:nvPr>
        </p:nvSpPr>
        <p:spPr/>
        <p:txBody>
          <a:bodyPr/>
          <a:lstStyle>
            <a:lvl1pPr>
              <a:defRPr/>
            </a:lvl1pPr>
          </a:lstStyle>
          <a:p>
            <a:pPr>
              <a:defRPr/>
            </a:pPr>
            <a:endParaRPr lang="es-ES_tradnl"/>
          </a:p>
        </p:txBody>
      </p:sp>
      <p:sp>
        <p:nvSpPr>
          <p:cNvPr id="7" name="6 Marcador de número de diapositiva"/>
          <p:cNvSpPr>
            <a:spLocks noGrp="1"/>
          </p:cNvSpPr>
          <p:nvPr>
            <p:ph type="sldNum" sz="quarter" idx="12"/>
          </p:nvPr>
        </p:nvSpPr>
        <p:spPr/>
        <p:txBody>
          <a:bodyPr/>
          <a:lstStyle>
            <a:lvl1pPr>
              <a:defRPr/>
            </a:lvl1pPr>
          </a:lstStyle>
          <a:p>
            <a:pPr>
              <a:defRPr/>
            </a:pPr>
            <a:fld id="{F99A9FBA-AAB3-48E0-AA7A-8A30111257E1}" type="slidenum">
              <a:rPr lang="es-ES_tradnl"/>
              <a:pPr>
                <a:defRPr/>
              </a:pPr>
              <a:t>‹Nº›</a:t>
            </a:fld>
            <a:endParaRPr lang="es-ES_tradnl"/>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700213"/>
            <a:ext cx="7772400" cy="4395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dt" sz="half" idx="10"/>
          </p:nvPr>
        </p:nvSpPr>
        <p:spPr>
          <a:ln/>
        </p:spPr>
        <p:txBody>
          <a:bodyPr/>
          <a:lstStyle>
            <a:lvl1pPr>
              <a:defRPr/>
            </a:lvl1pPr>
          </a:lstStyle>
          <a:p>
            <a:pPr>
              <a:defRPr/>
            </a:pPr>
            <a:fld id="{6DC16D3C-16B9-4A25-BEF7-51930D486526}" type="datetimeFigureOut">
              <a:rPr lang="es-ES"/>
              <a:pPr>
                <a:defRPr/>
              </a:pPr>
              <a:t>10/11/2020</a:t>
            </a:fld>
            <a:endParaRPr lang="es-ES"/>
          </a:p>
        </p:txBody>
      </p:sp>
      <p:sp>
        <p:nvSpPr>
          <p:cNvPr id="4" name="Rectangle 6"/>
          <p:cNvSpPr>
            <a:spLocks noGrp="1" noChangeArrowheads="1"/>
          </p:cNvSpPr>
          <p:nvPr>
            <p:ph type="ftr" sz="quarter" idx="11"/>
          </p:nvPr>
        </p:nvSpPr>
        <p:spPr>
          <a:ln/>
        </p:spPr>
        <p:txBody>
          <a:bodyPr/>
          <a:lstStyle>
            <a:lvl1pPr>
              <a:defRPr/>
            </a:lvl1pPr>
          </a:lstStyle>
          <a:p>
            <a:pPr>
              <a:defRPr/>
            </a:pPr>
            <a:endParaRPr lang="es-ES"/>
          </a:p>
        </p:txBody>
      </p:sp>
      <p:sp>
        <p:nvSpPr>
          <p:cNvPr id="5" name="Rectangle 7"/>
          <p:cNvSpPr>
            <a:spLocks noGrp="1" noChangeArrowheads="1"/>
          </p:cNvSpPr>
          <p:nvPr>
            <p:ph type="sldNum" sz="quarter" idx="12"/>
          </p:nvPr>
        </p:nvSpPr>
        <p:spPr>
          <a:ln/>
        </p:spPr>
        <p:txBody>
          <a:bodyPr/>
          <a:lstStyle>
            <a:lvl1pPr>
              <a:defRPr/>
            </a:lvl1pPr>
          </a:lstStyle>
          <a:p>
            <a:pPr>
              <a:defRPr/>
            </a:pPr>
            <a:fld id="{19E455E4-0CD2-4020-A888-069104895014}" type="slidenum">
              <a:rPr lang="es-ES"/>
              <a:pPr>
                <a:defRPr/>
              </a:pPr>
              <a:t>‹Nº›</a:t>
            </a:fld>
            <a:endParaRPr lang="es-ES"/>
          </a:p>
        </p:txBody>
      </p:sp>
    </p:spTree>
    <p:extLst>
      <p:ext uri="{BB962C8B-B14F-4D97-AF65-F5344CB8AC3E}">
        <p14:creationId xmlns:p14="http://schemas.microsoft.com/office/powerpoint/2010/main" val="2360000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pPr>
              <a:defRPr/>
            </a:pPr>
            <a:fld id="{737180E7-CBB1-4DFF-A6F5-2E004CE363BA}" type="datetimeFigureOut">
              <a:rPr lang="es-ES" smtClean="0"/>
              <a:pPr>
                <a:defRPr/>
              </a:pPr>
              <a:t>10/11/2020</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9BCD6AD3-C096-4C93-9964-CF25F076577B}" type="slidenum">
              <a:rPr lang="es-ES" smtClean="0"/>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a:defRPr/>
            </a:pPr>
            <a:fld id="{D120E4A2-44C0-4CA2-BE67-A847783EDD80}" type="datetimeFigureOut">
              <a:rPr lang="es-ES" smtClean="0"/>
              <a:pPr>
                <a:defRPr/>
              </a:pPr>
              <a:t>10/11/2020</a:t>
            </a:fld>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BCF5332A-8826-4321-8C48-96414DD1732E}" type="slidenum">
              <a:rPr lang="es-ES" smtClean="0"/>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pPr>
              <a:defRPr/>
            </a:pPr>
            <a:fld id="{7919C151-F913-4E9E-957B-73E8A75F8B4B}" type="datetimeFigureOut">
              <a:rPr lang="es-ES" smtClean="0"/>
              <a:pPr>
                <a:defRPr/>
              </a:pPr>
              <a:t>10/11/2020</a:t>
            </a:fld>
            <a:endParaRPr lang="es-ES"/>
          </a:p>
        </p:txBody>
      </p:sp>
      <p:sp>
        <p:nvSpPr>
          <p:cNvPr id="8" name="Footer Placeholder 7"/>
          <p:cNvSpPr>
            <a:spLocks noGrp="1"/>
          </p:cNvSpPr>
          <p:nvPr>
            <p:ph type="ftr" sz="quarter" idx="11"/>
          </p:nvPr>
        </p:nvSpPr>
        <p:spPr/>
        <p:txBody>
          <a:bodyPr/>
          <a:lstStyle/>
          <a:p>
            <a:pPr>
              <a:defRPr/>
            </a:pPr>
            <a:endParaRPr lang="es-ES"/>
          </a:p>
        </p:txBody>
      </p:sp>
      <p:sp>
        <p:nvSpPr>
          <p:cNvPr id="9" name="Slide Number Placeholder 8"/>
          <p:cNvSpPr>
            <a:spLocks noGrp="1"/>
          </p:cNvSpPr>
          <p:nvPr>
            <p:ph type="sldNum" sz="quarter" idx="12"/>
          </p:nvPr>
        </p:nvSpPr>
        <p:spPr/>
        <p:txBody>
          <a:bodyPr/>
          <a:lstStyle/>
          <a:p>
            <a:pPr>
              <a:defRPr/>
            </a:pPr>
            <a:fld id="{4BA97BCB-7C22-4ED8-A82D-F3CF1F3352FD}" type="slidenum">
              <a:rPr lang="es-ES" smtClean="0"/>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pPr>
              <a:defRPr/>
            </a:pPr>
            <a:fld id="{424F08B8-698D-4BD2-9048-331912A582DC}" type="datetimeFigureOut">
              <a:rPr lang="es-ES" smtClean="0"/>
              <a:pPr>
                <a:defRPr/>
              </a:pPr>
              <a:t>10/11/2020</a:t>
            </a:fld>
            <a:endParaRPr lang="es-ES"/>
          </a:p>
        </p:txBody>
      </p:sp>
      <p:sp>
        <p:nvSpPr>
          <p:cNvPr id="4" name="Footer Placeholder 3"/>
          <p:cNvSpPr>
            <a:spLocks noGrp="1"/>
          </p:cNvSpPr>
          <p:nvPr>
            <p:ph type="ftr" sz="quarter" idx="11"/>
          </p:nvPr>
        </p:nvSpPr>
        <p:spPr/>
        <p:txBody>
          <a:bodyPr/>
          <a:lstStyle/>
          <a:p>
            <a:pPr>
              <a:defRPr/>
            </a:pPr>
            <a:endParaRPr lang="es-ES"/>
          </a:p>
        </p:txBody>
      </p:sp>
      <p:sp>
        <p:nvSpPr>
          <p:cNvPr id="5" name="Slide Number Placeholder 4"/>
          <p:cNvSpPr>
            <a:spLocks noGrp="1"/>
          </p:cNvSpPr>
          <p:nvPr>
            <p:ph type="sldNum" sz="quarter" idx="12"/>
          </p:nvPr>
        </p:nvSpPr>
        <p:spPr/>
        <p:txBody>
          <a:bodyPr/>
          <a:lstStyle/>
          <a:p>
            <a:pPr>
              <a:defRPr/>
            </a:pPr>
            <a:fld id="{38CF00AC-CCC7-4CC2-B260-DA6B0111D86A}" type="slidenum">
              <a:rPr lang="es-ES" smtClean="0"/>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3634D92-4BAB-4CA9-AB92-7A7117AFABAB}" type="datetimeFigureOut">
              <a:rPr lang="es-ES" smtClean="0"/>
              <a:pPr>
                <a:defRPr/>
              </a:pPr>
              <a:t>10/11/2020</a:t>
            </a:fld>
            <a:endParaRPr lang="es-ES"/>
          </a:p>
        </p:txBody>
      </p:sp>
      <p:sp>
        <p:nvSpPr>
          <p:cNvPr id="3" name="Footer Placeholder 2"/>
          <p:cNvSpPr>
            <a:spLocks noGrp="1"/>
          </p:cNvSpPr>
          <p:nvPr>
            <p:ph type="ftr" sz="quarter" idx="11"/>
          </p:nvPr>
        </p:nvSpPr>
        <p:spPr/>
        <p:txBody>
          <a:bodyPr/>
          <a:lstStyle/>
          <a:p>
            <a:pPr>
              <a:defRPr/>
            </a:pPr>
            <a:endParaRPr lang="es-ES"/>
          </a:p>
        </p:txBody>
      </p:sp>
      <p:sp>
        <p:nvSpPr>
          <p:cNvPr id="4" name="Slide Number Placeholder 3"/>
          <p:cNvSpPr>
            <a:spLocks noGrp="1"/>
          </p:cNvSpPr>
          <p:nvPr>
            <p:ph type="sldNum" sz="quarter" idx="12"/>
          </p:nvPr>
        </p:nvSpPr>
        <p:spPr/>
        <p:txBody>
          <a:bodyPr/>
          <a:lstStyle/>
          <a:p>
            <a:pPr>
              <a:defRPr/>
            </a:pPr>
            <a:fld id="{345320D4-7F82-4EFD-A65D-AB5860A8D3D0}" type="slidenum">
              <a:rPr lang="es-ES" smtClean="0"/>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pPr>
              <a:defRPr/>
            </a:pPr>
            <a:fld id="{36590BE5-2E6D-444D-9F6B-BFA24647609A}" type="datetimeFigureOut">
              <a:rPr lang="es-ES" smtClean="0"/>
              <a:pPr>
                <a:defRPr/>
              </a:pPr>
              <a:t>10/11/2020</a:t>
            </a:fld>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6E0E113A-8261-49D8-AB3B-624AE2E3A0B1}" type="slidenum">
              <a:rPr lang="es-ES" smtClean="0"/>
              <a:pPr>
                <a:defRPr/>
              </a:pPr>
              <a:t>‹Nº›</a:t>
            </a:fld>
            <a:endParaRPr lang="es-ES"/>
          </a:p>
        </p:txBody>
      </p:sp>
      <p:sp>
        <p:nvSpPr>
          <p:cNvPr id="9" name="Content Placeholder 8"/>
          <p:cNvSpPr>
            <a:spLocks noGrp="1"/>
          </p:cNvSpPr>
          <p:nvPr>
            <p:ph sz="quarter" idx="13"/>
          </p:nvPr>
        </p:nvSpPr>
        <p:spPr>
          <a:xfrm>
            <a:off x="304800" y="381000"/>
            <a:ext cx="7772400" cy="494284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8" name="Date Placeholder 7"/>
          <p:cNvSpPr>
            <a:spLocks noGrp="1"/>
          </p:cNvSpPr>
          <p:nvPr>
            <p:ph type="dt" sz="half" idx="10"/>
          </p:nvPr>
        </p:nvSpPr>
        <p:spPr/>
        <p:txBody>
          <a:bodyPr/>
          <a:lstStyle/>
          <a:p>
            <a:pPr>
              <a:defRPr/>
            </a:pPr>
            <a:fld id="{76F42A3C-C051-47E9-8E87-098EC65D7645}" type="datetimeFigureOut">
              <a:rPr lang="es-ES" smtClean="0"/>
              <a:pPr>
                <a:defRPr/>
              </a:pPr>
              <a:t>10/11/2020</a:t>
            </a:fld>
            <a:endParaRPr lang="es-ES"/>
          </a:p>
        </p:txBody>
      </p:sp>
      <p:sp>
        <p:nvSpPr>
          <p:cNvPr id="9" name="Slide Number Placeholder 8"/>
          <p:cNvSpPr>
            <a:spLocks noGrp="1"/>
          </p:cNvSpPr>
          <p:nvPr>
            <p:ph type="sldNum" sz="quarter" idx="11"/>
          </p:nvPr>
        </p:nvSpPr>
        <p:spPr/>
        <p:txBody>
          <a:bodyPr/>
          <a:lstStyle/>
          <a:p>
            <a:pPr>
              <a:defRPr/>
            </a:pPr>
            <a:fld id="{4A85D7AB-E80C-4271-8C01-E5303FD9A7D3}" type="slidenum">
              <a:rPr lang="es-ES" smtClean="0"/>
              <a:pPr>
                <a:defRPr/>
              </a:pPr>
              <a:t>‹Nº›</a:t>
            </a:fld>
            <a:endParaRPr lang="es-ES"/>
          </a:p>
        </p:txBody>
      </p:sp>
      <p:sp>
        <p:nvSpPr>
          <p:cNvPr id="10" name="Footer Placeholder 9"/>
          <p:cNvSpPr>
            <a:spLocks noGrp="1"/>
          </p:cNvSpPr>
          <p:nvPr>
            <p:ph type="ftr" sz="quarter" idx="12"/>
          </p:nvPr>
        </p:nvSpPr>
        <p:spPr/>
        <p:txBody>
          <a:bodyPr/>
          <a:lstStyle/>
          <a:p>
            <a:pPr>
              <a:defRPr/>
            </a:pPr>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6AC93309-1CA1-4C02-A33A-A80FB6E45437}" type="slidenum">
              <a:rPr lang="es-ES" smtClean="0"/>
              <a:pPr>
                <a:defRPr/>
              </a:pPr>
              <a:t>‹Nº›</a:t>
            </a:fld>
            <a:endParaRPr lang="es-E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a:defRPr/>
            </a:pPr>
            <a:endParaRPr lang="es-E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a:defRPr/>
            </a:pPr>
            <a:fld id="{89C5203A-45E7-46FC-90AA-5CE197DD6610}" type="datetimeFigureOut">
              <a:rPr lang="es-ES" smtClean="0"/>
              <a:pPr>
                <a:defRPr/>
              </a:pPr>
              <a:t>10/11/2020</a:t>
            </a:fld>
            <a:endParaRPr lang="es-ES"/>
          </a:p>
        </p:txBody>
      </p:sp>
      <p:sp>
        <p:nvSpPr>
          <p:cNvPr id="9" name="Rectangle 2"/>
          <p:cNvSpPr>
            <a:spLocks noChangeArrowheads="1"/>
          </p:cNvSpPr>
          <p:nvPr userDrawn="1"/>
        </p:nvSpPr>
        <p:spPr bwMode="auto">
          <a:xfrm>
            <a:off x="0" y="0"/>
            <a:ext cx="9144000" cy="1268413"/>
          </a:xfrm>
          <a:prstGeom prst="rect">
            <a:avLst/>
          </a:prstGeom>
          <a:gradFill rotWithShape="1">
            <a:gsLst>
              <a:gs pos="0">
                <a:srgbClr val="004F76"/>
              </a:gs>
              <a:gs pos="100000">
                <a:srgbClr val="004F76">
                  <a:gamma/>
                  <a:shade val="46275"/>
                  <a:invGamma/>
                </a:srgbClr>
              </a:gs>
            </a:gsLst>
            <a:lin ang="5400000" scaled="1"/>
          </a:gradFill>
          <a:ln w="9525">
            <a:noFill/>
            <a:miter lim="800000"/>
            <a:headEnd/>
            <a:tailEnd/>
          </a:ln>
          <a:effectLst/>
        </p:spPr>
        <p:txBody>
          <a:bodyPr wrap="none" anchor="ctr"/>
          <a:lstStyle/>
          <a:p>
            <a:pPr>
              <a:defRPr/>
            </a:pPr>
            <a:endParaRPr lang="es-ES">
              <a:cs typeface="+mn-cs"/>
            </a:endParaRPr>
          </a:p>
        </p:txBody>
      </p:sp>
    </p:spTree>
  </p:cSld>
  <p:clrMap bg1="lt1" tx1="dk1" bg2="lt2" tx2="dk2" accent1="accent1" accent2="accent2" accent3="accent3" accent4="accent4" accent5="accent5" accent6="accent6" hlink="hlink" folHlink="folHlink"/>
  <p:sldLayoutIdLst>
    <p:sldLayoutId id="2147485443" r:id="rId1"/>
    <p:sldLayoutId id="2147485444" r:id="rId2"/>
    <p:sldLayoutId id="2147485445" r:id="rId3"/>
    <p:sldLayoutId id="2147485446" r:id="rId4"/>
    <p:sldLayoutId id="2147485447" r:id="rId5"/>
    <p:sldLayoutId id="2147485448" r:id="rId6"/>
    <p:sldLayoutId id="2147485449" r:id="rId7"/>
    <p:sldLayoutId id="2147485450" r:id="rId8"/>
    <p:sldLayoutId id="2147485451" r:id="rId9"/>
    <p:sldLayoutId id="2147485452" r:id="rId10"/>
    <p:sldLayoutId id="2147485453" r:id="rId11"/>
    <p:sldLayoutId id="2147485455" r:id="rId12"/>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6AC93309-1CA1-4C02-A33A-A80FB6E45437}" type="slidenum">
              <a:rPr lang="es-ES" smtClean="0"/>
              <a:pPr>
                <a:defRPr/>
              </a:pPr>
              <a:t>‹Nº›</a:t>
            </a:fld>
            <a:endParaRPr lang="es-E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a:defRPr/>
            </a:pPr>
            <a:endParaRPr lang="es-E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a:defRPr/>
            </a:pPr>
            <a:fld id="{89C5203A-45E7-46FC-90AA-5CE197DD6610}" type="datetimeFigureOut">
              <a:rPr lang="es-ES" smtClean="0"/>
              <a:pPr>
                <a:defRPr/>
              </a:pPr>
              <a:t>10/11/2020</a:t>
            </a:fld>
            <a:endParaRPr lang="es-ES"/>
          </a:p>
        </p:txBody>
      </p:sp>
      <p:sp>
        <p:nvSpPr>
          <p:cNvPr id="9" name="Rectangle 2"/>
          <p:cNvSpPr>
            <a:spLocks noChangeArrowheads="1"/>
          </p:cNvSpPr>
          <p:nvPr userDrawn="1"/>
        </p:nvSpPr>
        <p:spPr bwMode="auto">
          <a:xfrm>
            <a:off x="0" y="0"/>
            <a:ext cx="9144000" cy="1268413"/>
          </a:xfrm>
          <a:prstGeom prst="rect">
            <a:avLst/>
          </a:prstGeom>
          <a:gradFill rotWithShape="1">
            <a:gsLst>
              <a:gs pos="0">
                <a:srgbClr val="004F76"/>
              </a:gs>
              <a:gs pos="100000">
                <a:srgbClr val="004F76">
                  <a:gamma/>
                  <a:shade val="46275"/>
                  <a:invGamma/>
                </a:srgbClr>
              </a:gs>
            </a:gsLst>
            <a:lin ang="5400000" scaled="1"/>
          </a:gradFill>
          <a:ln w="9525">
            <a:noFill/>
            <a:miter lim="800000"/>
            <a:headEnd/>
            <a:tailEnd/>
          </a:ln>
          <a:effectLst/>
        </p:spPr>
        <p:txBody>
          <a:bodyPr wrap="none" anchor="ctr"/>
          <a:lstStyle/>
          <a:p>
            <a:pPr>
              <a:defRPr/>
            </a:pPr>
            <a:endParaRPr lang="es-ES">
              <a:cs typeface="+mn-cs"/>
            </a:endParaRPr>
          </a:p>
        </p:txBody>
      </p:sp>
    </p:spTree>
  </p:cSld>
  <p:clrMap bg1="lt1" tx1="dk1" bg2="lt2" tx2="dk2" accent1="accent1" accent2="accent2" accent3="accent3" accent4="accent4" accent5="accent5" accent6="accent6" hlink="hlink" folHlink="folHlink"/>
  <p:sldLayoutIdLst>
    <p:sldLayoutId id="2147485561" r:id="rId1"/>
    <p:sldLayoutId id="2147485562" r:id="rId2"/>
    <p:sldLayoutId id="2147485563" r:id="rId3"/>
    <p:sldLayoutId id="2147485564" r:id="rId4"/>
    <p:sldLayoutId id="2147485565" r:id="rId5"/>
    <p:sldLayoutId id="2147485566" r:id="rId6"/>
    <p:sldLayoutId id="2147485567" r:id="rId7"/>
    <p:sldLayoutId id="2147485568" r:id="rId8"/>
    <p:sldLayoutId id="2147485569" r:id="rId9"/>
    <p:sldLayoutId id="2147485570" r:id="rId10"/>
    <p:sldLayoutId id="2147485571" r:id="rId11"/>
    <p:sldLayoutId id="2147485572" r:id="rId12"/>
    <p:sldLayoutId id="2147485573" r:id="rId13"/>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9.xml"/><Relationship Id="rId4" Type="http://schemas.openxmlformats.org/officeDocument/2006/relationships/chart" Target="../charts/char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9.xml"/><Relationship Id="rId4" Type="http://schemas.openxmlformats.org/officeDocument/2006/relationships/chart" Target="../charts/char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tiff"/><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wmf"/><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9.xml"/><Relationship Id="rId4" Type="http://schemas.openxmlformats.org/officeDocument/2006/relationships/chart" Target="../charts/char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9.xml"/><Relationship Id="rId4" Type="http://schemas.openxmlformats.org/officeDocument/2006/relationships/chart" Target="../charts/chart6.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7.xml"/><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9.xml"/><Relationship Id="rId4" Type="http://schemas.openxmlformats.org/officeDocument/2006/relationships/chart" Target="../charts/chart8.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1.xml"/><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19.xml"/><Relationship Id="rId4" Type="http://schemas.openxmlformats.org/officeDocument/2006/relationships/chart" Target="../charts/chart9.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19.xml"/><Relationship Id="rId4" Type="http://schemas.openxmlformats.org/officeDocument/2006/relationships/chart" Target="../charts/chart10.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19.xml"/><Relationship Id="rId4" Type="http://schemas.openxmlformats.org/officeDocument/2006/relationships/chart" Target="../charts/chart11.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19.xml"/><Relationship Id="rId4" Type="http://schemas.openxmlformats.org/officeDocument/2006/relationships/chart" Target="../charts/chart12.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19.xml"/><Relationship Id="rId4" Type="http://schemas.openxmlformats.org/officeDocument/2006/relationships/chart" Target="../charts/char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19.xml"/><Relationship Id="rId4" Type="http://schemas.openxmlformats.org/officeDocument/2006/relationships/chart" Target="../charts/chart14.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19.xml"/><Relationship Id="rId4" Type="http://schemas.openxmlformats.org/officeDocument/2006/relationships/chart" Target="../charts/chart15.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19.xml"/><Relationship Id="rId4" Type="http://schemas.openxmlformats.org/officeDocument/2006/relationships/chart" Target="../charts/chart16.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7.xml"/><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8.xml"/><Relationship Id="rId1" Type="http://schemas.openxmlformats.org/officeDocument/2006/relationships/slideLayout" Target="../slideLayouts/slideLayout19.xml"/><Relationship Id="rId4" Type="http://schemas.openxmlformats.org/officeDocument/2006/relationships/chart" Target="../charts/chart17.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9.xml"/><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0.xml"/><Relationship Id="rId1" Type="http://schemas.openxmlformats.org/officeDocument/2006/relationships/slideLayout" Target="../slideLayouts/slideLayout19.xml"/><Relationship Id="rId4" Type="http://schemas.openxmlformats.org/officeDocument/2006/relationships/chart" Target="../charts/chart1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1.xml"/><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2.xml"/><Relationship Id="rId1" Type="http://schemas.openxmlformats.org/officeDocument/2006/relationships/slideLayout" Target="../slideLayouts/slideLayout19.xml"/><Relationship Id="rId4" Type="http://schemas.openxmlformats.org/officeDocument/2006/relationships/chart" Target="../charts/chart19.xml"/></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3.xml"/><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4.xml"/><Relationship Id="rId1" Type="http://schemas.openxmlformats.org/officeDocument/2006/relationships/slideLayout" Target="../slideLayouts/slideLayout19.xml"/><Relationship Id="rId4" Type="http://schemas.openxmlformats.org/officeDocument/2006/relationships/chart" Target="../charts/chart20.xml"/></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5.xml"/><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23.xml"/></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7 CuadroTexto"/>
          <p:cNvSpPr txBox="1"/>
          <p:nvPr/>
        </p:nvSpPr>
        <p:spPr>
          <a:xfrm>
            <a:off x="539552" y="3508266"/>
            <a:ext cx="7992887" cy="1815882"/>
          </a:xfrm>
          <a:prstGeom prst="rect">
            <a:avLst/>
          </a:prstGeom>
          <a:noFill/>
        </p:spPr>
        <p:txBody>
          <a:bodyPr wrap="square" rtlCol="0">
            <a:spAutoFit/>
          </a:bodyPr>
          <a:lstStyle/>
          <a:p>
            <a:pPr algn="ctr"/>
            <a:r>
              <a:rPr lang="es-ES" sz="2800" b="1" dirty="0">
                <a:latin typeface="Arial Black" pitchFamily="34" charset="0"/>
              </a:rPr>
              <a:t>REVISIÓN POR LA DIRECCIÓN</a:t>
            </a:r>
          </a:p>
          <a:p>
            <a:pPr algn="ctr"/>
            <a:r>
              <a:rPr lang="es-ES" sz="2800" b="1" dirty="0" smtClean="0">
                <a:latin typeface="Arial Black" pitchFamily="34" charset="0"/>
              </a:rPr>
              <a:t>26 </a:t>
            </a:r>
            <a:r>
              <a:rPr lang="es-ES" sz="2800" b="1" dirty="0">
                <a:latin typeface="Arial Black" pitchFamily="34" charset="0"/>
              </a:rPr>
              <a:t>DE </a:t>
            </a:r>
            <a:r>
              <a:rPr lang="es-ES" sz="2800" b="1" dirty="0" smtClean="0">
                <a:latin typeface="Arial Black" pitchFamily="34" charset="0"/>
              </a:rPr>
              <a:t>OCTUBRE 2020</a:t>
            </a:r>
            <a:endParaRPr lang="es-ES" sz="2800" b="1" dirty="0">
              <a:latin typeface="Arial Black" pitchFamily="34" charset="0"/>
            </a:endParaRPr>
          </a:p>
          <a:p>
            <a:pPr algn="ctr"/>
            <a:r>
              <a:rPr lang="es-ES" sz="2800" b="1" dirty="0">
                <a:latin typeface="Arial Black" pitchFamily="34" charset="0"/>
              </a:rPr>
              <a:t>PERIODO DE LA REVISIÓN:</a:t>
            </a:r>
          </a:p>
          <a:p>
            <a:pPr algn="ctr"/>
            <a:r>
              <a:rPr lang="es-ES" sz="2800" b="1" dirty="0">
                <a:latin typeface="Arial Black" pitchFamily="34" charset="0"/>
              </a:rPr>
              <a:t> </a:t>
            </a:r>
            <a:r>
              <a:rPr lang="es-ES" sz="2800" b="1" dirty="0" smtClean="0">
                <a:latin typeface="Arial Black" pitchFamily="34" charset="0"/>
              </a:rPr>
              <a:t>JULIO 2019 </a:t>
            </a:r>
            <a:r>
              <a:rPr lang="es-ES" sz="2800" b="1" dirty="0">
                <a:latin typeface="Arial Black" pitchFamily="34" charset="0"/>
              </a:rPr>
              <a:t>– </a:t>
            </a:r>
            <a:r>
              <a:rPr lang="es-ES" sz="2800" b="1" dirty="0" smtClean="0">
                <a:latin typeface="Arial Black" pitchFamily="34" charset="0"/>
              </a:rPr>
              <a:t>SEPTIEMBRE 2020</a:t>
            </a:r>
            <a:endParaRPr lang="es-ES" sz="2800" b="1" dirty="0">
              <a:latin typeface="Arial Black" pitchFamily="34" charset="0"/>
            </a:endParaRPr>
          </a:p>
        </p:txBody>
      </p:sp>
      <p:pic>
        <p:nvPicPr>
          <p:cNvPr id="6" name="Picture 49">
            <a:extLst>
              <a:ext uri="{FF2B5EF4-FFF2-40B4-BE49-F238E27FC236}">
                <a16:creationId xmlns="" xmlns:a16="http://schemas.microsoft.com/office/drawing/2014/main" id="{FA72EA74-BEBC-2848-8E5F-315F5CE0A9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7342" y="908720"/>
            <a:ext cx="3322809" cy="220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3 Marcador de fecha"/>
          <p:cNvSpPr txBox="1">
            <a:spLocks noGrp="1"/>
          </p:cNvSpPr>
          <p:nvPr/>
        </p:nvSpPr>
        <p:spPr bwMode="auto">
          <a:xfrm rot="-5400000">
            <a:off x="-1825798" y="372675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E1F207A6-6C38-474F-AE4B-CD3C5C480D16}" type="slidenum">
              <a:rPr lang="es-ES" sz="1000">
                <a:solidFill>
                  <a:schemeClr val="bg1"/>
                </a:solidFill>
              </a:rPr>
              <a:pPr/>
              <a:t>10</a:t>
            </a:fld>
            <a:endParaRPr lang="es-ES" sz="1000" dirty="0">
              <a:solidFill>
                <a:schemeClr val="bg1"/>
              </a:solidFill>
            </a:endParaRPr>
          </a:p>
        </p:txBody>
      </p:sp>
      <p:sp>
        <p:nvSpPr>
          <p:cNvPr id="21507" name="2 Subtítulo"/>
          <p:cNvSpPr>
            <a:spLocks/>
          </p:cNvSpPr>
          <p:nvPr/>
        </p:nvSpPr>
        <p:spPr bwMode="auto">
          <a:xfrm>
            <a:off x="251520" y="1124744"/>
            <a:ext cx="8640959" cy="4176713"/>
          </a:xfrm>
          <a:prstGeom prst="rect">
            <a:avLst/>
          </a:prstGeom>
          <a:noFill/>
          <a:ln w="9525" algn="ctr">
            <a:noFill/>
            <a:miter lim="800000"/>
            <a:headEnd/>
            <a:tailEnd/>
          </a:ln>
          <a:effectLst/>
        </p:spPr>
        <p:txBody>
          <a:bodyPr anchor="ctr"/>
          <a:lstStyle/>
          <a:p>
            <a:pPr algn="ctr"/>
            <a:r>
              <a:rPr lang="es-ES" sz="2800" dirty="0">
                <a:solidFill>
                  <a:srgbClr val="FF0000"/>
                </a:solidFill>
                <a:latin typeface="Arial Black" pitchFamily="34" charset="0"/>
              </a:rPr>
              <a:t>    </a:t>
            </a:r>
          </a:p>
          <a:p>
            <a:pPr algn="ctr"/>
            <a:r>
              <a:rPr lang="es-ES" sz="2800" dirty="0">
                <a:solidFill>
                  <a:srgbClr val="FF0000"/>
                </a:solidFill>
                <a:latin typeface="Arial Black" pitchFamily="34" charset="0"/>
              </a:rPr>
              <a:t>   POLÍTICA DE LA CALIDAD</a:t>
            </a:r>
          </a:p>
          <a:p>
            <a:pPr algn="just"/>
            <a:endParaRPr lang="es-ES" sz="2000" dirty="0">
              <a:solidFill>
                <a:schemeClr val="accent2"/>
              </a:solidFill>
            </a:endParaRPr>
          </a:p>
          <a:p>
            <a:pPr algn="just"/>
            <a:endParaRPr lang="es-ES" sz="2200" dirty="0"/>
          </a:p>
          <a:p>
            <a:pPr algn="just"/>
            <a:r>
              <a:rPr lang="es-CO" b="1" dirty="0"/>
              <a:t>Con el compromiso del talento humano competente se propende por el mejoramiento continuo de procesos y la eficacia del sistema de gestión de calidad, en los servicios del registro público, promoción comercial, capacitación permanente, conciliación y arbitraje, liderando el crecimiento constante de la entidad y la satisfacción total de los clientes. </a:t>
            </a:r>
          </a:p>
          <a:p>
            <a:pPr algn="just"/>
            <a:r>
              <a:rPr lang="es-CO" b="1" dirty="0"/>
              <a:t> </a:t>
            </a:r>
          </a:p>
          <a:p>
            <a:pPr algn="just"/>
            <a:r>
              <a:rPr lang="es-CO" b="1" dirty="0"/>
              <a:t>Esta política está disponible como información documentada y publicada para las partes interesadas. Es comunicada, entendida y aplicada en la organización.</a:t>
            </a:r>
          </a:p>
        </p:txBody>
      </p:sp>
      <p:pic>
        <p:nvPicPr>
          <p:cNvPr id="5" name="Picture 49">
            <a:extLst>
              <a:ext uri="{FF2B5EF4-FFF2-40B4-BE49-F238E27FC236}">
                <a16:creationId xmlns="" xmlns:a16="http://schemas.microsoft.com/office/drawing/2014/main" id="{C7EC009A-EDEB-4546-B7BA-0000358606C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1164DDE9-6093-42AC-8C86-0687C5F88F13}" type="slidenum">
              <a:rPr lang="es-ES" sz="1000">
                <a:solidFill>
                  <a:schemeClr val="bg1"/>
                </a:solidFill>
              </a:rPr>
              <a:pPr/>
              <a:t>11</a:t>
            </a:fld>
            <a:endParaRPr lang="es-ES" sz="1000" dirty="0">
              <a:solidFill>
                <a:schemeClr val="bg1"/>
              </a:solidFill>
            </a:endParaRPr>
          </a:p>
        </p:txBody>
      </p:sp>
      <p:sp>
        <p:nvSpPr>
          <p:cNvPr id="78849" name="Rectangle 1"/>
          <p:cNvSpPr>
            <a:spLocks noChangeArrowheads="1"/>
          </p:cNvSpPr>
          <p:nvPr/>
        </p:nvSpPr>
        <p:spPr bwMode="auto">
          <a:xfrm>
            <a:off x="323528" y="2037041"/>
            <a:ext cx="8532440" cy="29238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ctr" defTabSz="914400" rtl="0" eaLnBrk="1" fontAlgn="base" latinLnBrk="0" hangingPunct="1">
              <a:lnSpc>
                <a:spcPct val="100000"/>
              </a:lnSpc>
              <a:spcBef>
                <a:spcPct val="0"/>
              </a:spcBef>
              <a:spcAft>
                <a:spcPct val="0"/>
              </a:spcAft>
              <a:buClrTx/>
              <a:buSzTx/>
              <a:tabLst/>
            </a:pPr>
            <a:r>
              <a:rPr kumimoji="0" lang="es-CO" sz="2800" b="1" i="0" u="none" strike="noStrike" cap="none" normalizeH="0" baseline="0" dirty="0">
                <a:ln>
                  <a:noFill/>
                </a:ln>
                <a:solidFill>
                  <a:srgbClr val="FF0000"/>
                </a:solidFill>
                <a:effectLst/>
                <a:latin typeface="Arial" pitchFamily="34" charset="0"/>
                <a:ea typeface="Rockwell"/>
                <a:cs typeface="Arial" pitchFamily="34" charset="0"/>
              </a:rPr>
              <a:t>    OBJETIVOS DE LA CALIDAD</a:t>
            </a:r>
          </a:p>
          <a:p>
            <a:pPr marL="228600" marR="0" lvl="0" indent="-228600" algn="ctr" defTabSz="914400" rtl="0" eaLnBrk="1" fontAlgn="base" latinLnBrk="0" hangingPunct="1">
              <a:lnSpc>
                <a:spcPct val="100000"/>
              </a:lnSpc>
              <a:spcBef>
                <a:spcPct val="0"/>
              </a:spcBef>
              <a:spcAft>
                <a:spcPct val="0"/>
              </a:spcAft>
              <a:buClrTx/>
              <a:buSzTx/>
              <a:tabLst/>
            </a:pPr>
            <a:endParaRPr kumimoji="0" lang="es-CO" sz="2000" b="1" i="0" u="none" strike="noStrike" cap="none" normalizeH="0" baseline="0" dirty="0">
              <a:ln>
                <a:noFill/>
              </a:ln>
              <a:solidFill>
                <a:srgbClr val="FF0000"/>
              </a:solidFill>
              <a:effectLst/>
              <a:latin typeface="Arial" pitchFamily="34" charset="0"/>
              <a:ea typeface="Rockwell"/>
              <a:cs typeface="Arial" pitchFamily="34" charset="0"/>
            </a:endParaRPr>
          </a:p>
          <a:p>
            <a:pPr marL="228600" marR="0" lvl="0" indent="-228600" algn="l" defTabSz="914400" rtl="0" eaLnBrk="1" fontAlgn="base" latinLnBrk="0" hangingPunct="1">
              <a:lnSpc>
                <a:spcPct val="100000"/>
              </a:lnSpc>
              <a:spcBef>
                <a:spcPct val="0"/>
              </a:spcBef>
              <a:spcAft>
                <a:spcPct val="0"/>
              </a:spcAft>
              <a:buClrTx/>
              <a:buSzTx/>
              <a:buFontTx/>
              <a:buAutoNum type="arabicPeriod"/>
              <a:tabLst/>
            </a:pPr>
            <a:endParaRPr lang="es-CO" sz="1200" b="1" dirty="0">
              <a:latin typeface="Arial" pitchFamily="34" charset="0"/>
              <a:ea typeface="Rockwell"/>
              <a:cs typeface="Arial" pitchFamily="34" charset="0"/>
            </a:endParaRPr>
          </a:p>
          <a:p>
            <a:pPr lvl="0"/>
            <a:r>
              <a:rPr lang="es-CO" b="1" dirty="0"/>
              <a:t>1. Mantener talento humano competente</a:t>
            </a:r>
            <a:endParaRPr lang="es-CO" sz="1600" b="1" dirty="0"/>
          </a:p>
          <a:p>
            <a:pPr lvl="0"/>
            <a:r>
              <a:rPr lang="es-CO" b="1" dirty="0"/>
              <a:t>2. Mejorar continuamente nuestros procesos y mantener la eficacia del sistema de gestión de calidad.</a:t>
            </a:r>
            <a:endParaRPr lang="es-CO" sz="1600" b="1" dirty="0"/>
          </a:p>
          <a:p>
            <a:pPr lvl="0"/>
            <a:r>
              <a:rPr lang="es-CO" b="1" dirty="0"/>
              <a:t>3.Liderar un crecimiento constante.</a:t>
            </a:r>
            <a:endParaRPr lang="es-CO" sz="1600" b="1" dirty="0"/>
          </a:p>
          <a:p>
            <a:pPr lvl="0"/>
            <a:r>
              <a:rPr lang="es-CO" b="1" dirty="0"/>
              <a:t>4.Mantener una alta calificación en cuanto a satisfacción de nuestros clientes.</a:t>
            </a:r>
            <a:endParaRPr lang="es-CO" sz="1600" b="1" dirty="0"/>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600" b="1" i="0" u="none" strike="noStrike" cap="none" normalizeH="0" baseline="0" dirty="0">
              <a:ln>
                <a:noFill/>
              </a:ln>
              <a:solidFill>
                <a:schemeClr val="tx1"/>
              </a:solidFill>
              <a:effectLst/>
              <a:latin typeface="Arial" pitchFamily="34" charset="0"/>
              <a:cs typeface="Arial" pitchFamily="34" charset="0"/>
            </a:endParaRPr>
          </a:p>
        </p:txBody>
      </p:sp>
      <p:pic>
        <p:nvPicPr>
          <p:cNvPr id="6" name="Picture 49">
            <a:extLst>
              <a:ext uri="{FF2B5EF4-FFF2-40B4-BE49-F238E27FC236}">
                <a16:creationId xmlns="" xmlns:a16="http://schemas.microsoft.com/office/drawing/2014/main" id="{E8BA6598-757A-D949-A83B-02F19677FA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A519B329-8C62-4970-B8CF-33C57A7F55A6}" type="slidenum">
              <a:rPr lang="es-ES" sz="1000">
                <a:solidFill>
                  <a:schemeClr val="bg1"/>
                </a:solidFill>
              </a:rPr>
              <a:pPr/>
              <a:t>12</a:t>
            </a:fld>
            <a:endParaRPr lang="es-ES" sz="1000" dirty="0">
              <a:solidFill>
                <a:schemeClr val="bg1"/>
              </a:solidFill>
            </a:endParaRPr>
          </a:p>
        </p:txBody>
      </p:sp>
      <p:sp>
        <p:nvSpPr>
          <p:cNvPr id="4098" name="2 Subtítulo"/>
          <p:cNvSpPr>
            <a:spLocks/>
          </p:cNvSpPr>
          <p:nvPr/>
        </p:nvSpPr>
        <p:spPr bwMode="auto">
          <a:xfrm>
            <a:off x="395536" y="1340768"/>
            <a:ext cx="8238849" cy="5000660"/>
          </a:xfrm>
          <a:prstGeom prst="rect">
            <a:avLst/>
          </a:prstGeom>
          <a:noFill/>
          <a:ln w="9525" algn="ctr">
            <a:noFill/>
            <a:miter lim="800000"/>
            <a:headEnd/>
            <a:tailEnd/>
          </a:ln>
          <a:effectLst/>
        </p:spPr>
        <p:txBody>
          <a:bodyPr anchor="ctr"/>
          <a:lstStyle/>
          <a:p>
            <a:pPr algn="just">
              <a:buFont typeface="Arial" pitchFamily="34" charset="0"/>
              <a:buChar char="•"/>
            </a:pPr>
            <a:r>
              <a:rPr lang="es-ES" sz="2400" dirty="0">
                <a:latin typeface="Arial" pitchFamily="34" charset="0"/>
                <a:cs typeface="Arial" pitchFamily="34" charset="0"/>
              </a:rPr>
              <a:t> </a:t>
            </a:r>
            <a:r>
              <a:rPr lang="es-ES" sz="2000" b="1" dirty="0">
                <a:latin typeface="Arial" pitchFamily="34" charset="0"/>
                <a:ea typeface="Tahoma" pitchFamily="34" charset="0"/>
                <a:cs typeface="Arial" pitchFamily="34" charset="0"/>
              </a:rPr>
              <a:t>La misión, visión, política y objetivos de la calidad  son adecuados al propósito de la organización.</a:t>
            </a:r>
          </a:p>
          <a:p>
            <a:pPr algn="just">
              <a:buFont typeface="Arial" pitchFamily="34" charset="0"/>
              <a:buChar char="•"/>
            </a:pPr>
            <a:endParaRPr lang="es-ES" sz="2000" b="1" dirty="0">
              <a:latin typeface="Arial" pitchFamily="34" charset="0"/>
              <a:ea typeface="Tahoma" pitchFamily="34" charset="0"/>
              <a:cs typeface="Arial" pitchFamily="34" charset="0"/>
            </a:endParaRPr>
          </a:p>
          <a:p>
            <a:pPr algn="just">
              <a:buFont typeface="Arial" pitchFamily="34" charset="0"/>
              <a:buChar char="•"/>
            </a:pPr>
            <a:r>
              <a:rPr lang="es-ES" sz="2000" b="1" dirty="0">
                <a:latin typeface="Arial" pitchFamily="34" charset="0"/>
                <a:ea typeface="Tahoma" pitchFamily="34" charset="0"/>
                <a:cs typeface="Arial" pitchFamily="34" charset="0"/>
              </a:rPr>
              <a:t>La visión trazada para el año </a:t>
            </a:r>
            <a:r>
              <a:rPr lang="es-ES" sz="2000" b="1" dirty="0" smtClean="0">
                <a:latin typeface="Arial" pitchFamily="34" charset="0"/>
                <a:ea typeface="Tahoma" pitchFamily="34" charset="0"/>
                <a:cs typeface="Arial" pitchFamily="34" charset="0"/>
              </a:rPr>
              <a:t>2024, </a:t>
            </a:r>
            <a:r>
              <a:rPr lang="es-ES" sz="2000" b="1" dirty="0">
                <a:latin typeface="Arial" pitchFamily="34" charset="0"/>
                <a:ea typeface="Tahoma" pitchFamily="34" charset="0"/>
                <a:cs typeface="Arial" pitchFamily="34" charset="0"/>
              </a:rPr>
              <a:t>se está desarrollando actualmente , con el plan estratégico año </a:t>
            </a:r>
            <a:r>
              <a:rPr lang="es-ES" sz="2000" b="1" dirty="0" smtClean="0">
                <a:latin typeface="Arial" pitchFamily="34" charset="0"/>
                <a:ea typeface="Tahoma" pitchFamily="34" charset="0"/>
                <a:cs typeface="Arial" pitchFamily="34" charset="0"/>
              </a:rPr>
              <a:t>2020-2024, si embargo se afecto el cumplimiento de algunas actividades  del </a:t>
            </a:r>
            <a:r>
              <a:rPr lang="es-ES" sz="2000" b="1" dirty="0">
                <a:latin typeface="Arial" pitchFamily="34" charset="0"/>
                <a:ea typeface="Tahoma" pitchFamily="34" charset="0"/>
                <a:cs typeface="Arial" pitchFamily="34" charset="0"/>
              </a:rPr>
              <a:t>plan anual de trabajo </a:t>
            </a:r>
            <a:r>
              <a:rPr lang="es-ES" sz="2000" b="1" dirty="0" smtClean="0">
                <a:latin typeface="Arial" pitchFamily="34" charset="0"/>
                <a:ea typeface="Tahoma" pitchFamily="34" charset="0"/>
                <a:cs typeface="Arial" pitchFamily="34" charset="0"/>
              </a:rPr>
              <a:t>2020, debido a la emergencia Sanitaria del covid 19.</a:t>
            </a:r>
            <a:endParaRPr lang="es-ES" sz="2000" b="1" dirty="0">
              <a:latin typeface="Arial" pitchFamily="34" charset="0"/>
              <a:ea typeface="Tahoma" pitchFamily="34" charset="0"/>
              <a:cs typeface="Arial" pitchFamily="34" charset="0"/>
            </a:endParaRPr>
          </a:p>
          <a:p>
            <a:pPr algn="just">
              <a:buFont typeface="Arial" pitchFamily="34" charset="0"/>
              <a:buChar char="•"/>
            </a:pPr>
            <a:endParaRPr lang="es-ES" sz="2000" b="1" dirty="0">
              <a:latin typeface="Arial" pitchFamily="34" charset="0"/>
              <a:ea typeface="Tahoma" pitchFamily="34" charset="0"/>
              <a:cs typeface="Arial" pitchFamily="34" charset="0"/>
            </a:endParaRPr>
          </a:p>
          <a:p>
            <a:pPr algn="just">
              <a:buFont typeface="Arial" pitchFamily="34" charset="0"/>
              <a:buChar char="•"/>
            </a:pPr>
            <a:r>
              <a:rPr lang="es-ES" sz="2000" b="1" dirty="0">
                <a:latin typeface="Arial" pitchFamily="34" charset="0"/>
                <a:ea typeface="Tahoma" pitchFamily="34" charset="0"/>
                <a:cs typeface="Arial" pitchFamily="34" charset="0"/>
              </a:rPr>
              <a:t>Los objetivos de la calidad se están cumpliendo de acuerdo al cronograma </a:t>
            </a:r>
            <a:r>
              <a:rPr lang="es-ES" sz="2000" b="1" dirty="0" smtClean="0">
                <a:latin typeface="Arial" pitchFamily="34" charset="0"/>
                <a:ea typeface="Tahoma" pitchFamily="34" charset="0"/>
                <a:cs typeface="Arial" pitchFamily="34" charset="0"/>
              </a:rPr>
              <a:t>establecido, aunque se debe tener en cuenta que se afecto las fecha de ejecución de algunas actividades por la emergencia sanitaria . Sin embargo se </a:t>
            </a:r>
            <a:r>
              <a:rPr lang="es-ES" sz="2000" b="1" dirty="0">
                <a:latin typeface="Arial" pitchFamily="34" charset="0"/>
                <a:ea typeface="Tahoma" pitchFamily="34" charset="0"/>
                <a:cs typeface="Arial" pitchFamily="34" charset="0"/>
              </a:rPr>
              <a:t>generado un impacto positivo en el mejoramiento continuo de la </a:t>
            </a:r>
            <a:r>
              <a:rPr lang="es-ES" sz="2000" b="1" dirty="0" smtClean="0">
                <a:latin typeface="Arial" pitchFamily="34" charset="0"/>
                <a:ea typeface="Tahoma" pitchFamily="34" charset="0"/>
                <a:cs typeface="Arial" pitchFamily="34" charset="0"/>
              </a:rPr>
              <a:t>entidad.</a:t>
            </a:r>
            <a:endParaRPr lang="es-ES" sz="2000" b="1" dirty="0">
              <a:latin typeface="Arial" pitchFamily="34" charset="0"/>
              <a:ea typeface="Tahoma" pitchFamily="34" charset="0"/>
              <a:cs typeface="Arial" pitchFamily="34" charset="0"/>
            </a:endParaRPr>
          </a:p>
          <a:p>
            <a:pPr algn="just"/>
            <a:endParaRPr lang="es-ES" sz="2400" dirty="0">
              <a:solidFill>
                <a:srgbClr val="FF9933"/>
              </a:solidFill>
              <a:latin typeface="Arial Black" pitchFamily="34" charset="0"/>
            </a:endParaRPr>
          </a:p>
        </p:txBody>
      </p:sp>
      <p:sp>
        <p:nvSpPr>
          <p:cNvPr id="2" name="1 Rectángulo"/>
          <p:cNvSpPr/>
          <p:nvPr/>
        </p:nvSpPr>
        <p:spPr>
          <a:xfrm>
            <a:off x="3131840" y="575003"/>
            <a:ext cx="3057248" cy="523220"/>
          </a:xfrm>
          <a:prstGeom prst="rect">
            <a:avLst/>
          </a:prstGeom>
        </p:spPr>
        <p:txBody>
          <a:bodyPr wrap="none">
            <a:spAutoFit/>
          </a:bodyPr>
          <a:lstStyle/>
          <a:p>
            <a:pPr algn="ctr"/>
            <a:r>
              <a:rPr lang="es-ES" sz="2800" b="1" dirty="0">
                <a:solidFill>
                  <a:srgbClr val="FF0000"/>
                </a:solidFill>
                <a:latin typeface="Arial" pitchFamily="34" charset="0"/>
                <a:cs typeface="Arial" pitchFamily="34" charset="0"/>
              </a:rPr>
              <a:t>CONCLUSIONES</a:t>
            </a:r>
          </a:p>
        </p:txBody>
      </p:sp>
      <p:pic>
        <p:nvPicPr>
          <p:cNvPr id="6" name="Picture 49">
            <a:extLst>
              <a:ext uri="{FF2B5EF4-FFF2-40B4-BE49-F238E27FC236}">
                <a16:creationId xmlns="" xmlns:a16="http://schemas.microsoft.com/office/drawing/2014/main" id="{5505257C-7F0D-8742-B9DF-7AF51CF64F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289999" y="1628800"/>
            <a:ext cx="853244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lvl="0" indent="-228600" algn="ctr"/>
            <a:r>
              <a:rPr lang="es-CO" sz="3200" b="1" dirty="0">
                <a:solidFill>
                  <a:srgbClr val="FF0000"/>
                </a:solidFill>
                <a:latin typeface="Arial" pitchFamily="34" charset="0"/>
                <a:ea typeface="Rockwell"/>
                <a:cs typeface="Arial" pitchFamily="34" charset="0"/>
              </a:rPr>
              <a:t>PLAN DE MEJORA REVISIÓN DE LA ADECUACIÓN DE LA PLATAFORMA ESTRATÉGICA</a:t>
            </a:r>
            <a:endParaRPr kumimoji="0" lang="es-CO" sz="3200" b="1" i="0" u="none" strike="noStrike" cap="none" normalizeH="0" baseline="0" dirty="0">
              <a:ln>
                <a:noFill/>
              </a:ln>
              <a:solidFill>
                <a:srgbClr val="FF0000"/>
              </a:solidFill>
              <a:effectLst/>
              <a:latin typeface="Arial" pitchFamily="34" charset="0"/>
              <a:ea typeface="Rockwell"/>
              <a:cs typeface="Arial" pitchFamily="34" charset="0"/>
            </a:endParaRPr>
          </a:p>
        </p:txBody>
      </p:sp>
      <p:pic>
        <p:nvPicPr>
          <p:cNvPr id="7" name="Picture 49">
            <a:extLst>
              <a:ext uri="{FF2B5EF4-FFF2-40B4-BE49-F238E27FC236}">
                <a16:creationId xmlns="" xmlns:a16="http://schemas.microsoft.com/office/drawing/2014/main" id="{E301A262-F9C8-DD4B-8495-1BDA091942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Group 79">
            <a:extLst>
              <a:ext uri="{FF2B5EF4-FFF2-40B4-BE49-F238E27FC236}">
                <a16:creationId xmlns="" xmlns:a16="http://schemas.microsoft.com/office/drawing/2014/main" id="{F3F38ED5-4319-1246-9E21-DC4DB7BC92B2}"/>
              </a:ext>
            </a:extLst>
          </p:cNvPr>
          <p:cNvGraphicFramePr>
            <a:graphicFrameLocks noGrp="1"/>
          </p:cNvGraphicFramePr>
          <p:nvPr>
            <p:extLst>
              <p:ext uri="{D42A27DB-BD31-4B8C-83A1-F6EECF244321}">
                <p14:modId xmlns:p14="http://schemas.microsoft.com/office/powerpoint/2010/main" val="38291226"/>
              </p:ext>
            </p:extLst>
          </p:nvPr>
        </p:nvGraphicFramePr>
        <p:xfrm>
          <a:off x="272649" y="3429000"/>
          <a:ext cx="8691839" cy="3310488"/>
        </p:xfrm>
        <a:graphic>
          <a:graphicData uri="http://schemas.openxmlformats.org/drawingml/2006/table">
            <a:tbl>
              <a:tblPr/>
              <a:tblGrid>
                <a:gridCol w="1386288">
                  <a:extLst>
                    <a:ext uri="{9D8B030D-6E8A-4147-A177-3AD203B41FA5}">
                      <a16:colId xmlns="" xmlns:a16="http://schemas.microsoft.com/office/drawing/2014/main" val="20000"/>
                    </a:ext>
                  </a:extLst>
                </a:gridCol>
                <a:gridCol w="908572">
                  <a:extLst>
                    <a:ext uri="{9D8B030D-6E8A-4147-A177-3AD203B41FA5}">
                      <a16:colId xmlns="" xmlns:a16="http://schemas.microsoft.com/office/drawing/2014/main" val="20001"/>
                    </a:ext>
                  </a:extLst>
                </a:gridCol>
                <a:gridCol w="1665579">
                  <a:extLst>
                    <a:ext uri="{9D8B030D-6E8A-4147-A177-3AD203B41FA5}">
                      <a16:colId xmlns="" xmlns:a16="http://schemas.microsoft.com/office/drawing/2014/main" val="20002"/>
                    </a:ext>
                  </a:extLst>
                </a:gridCol>
                <a:gridCol w="842968">
                  <a:extLst>
                    <a:ext uri="{9D8B030D-6E8A-4147-A177-3AD203B41FA5}">
                      <a16:colId xmlns="" xmlns:a16="http://schemas.microsoft.com/office/drawing/2014/main" val="20003"/>
                    </a:ext>
                  </a:extLst>
                </a:gridCol>
                <a:gridCol w="1224136">
                  <a:extLst>
                    <a:ext uri="{9D8B030D-6E8A-4147-A177-3AD203B41FA5}">
                      <a16:colId xmlns="" xmlns:a16="http://schemas.microsoft.com/office/drawing/2014/main" val="20004"/>
                    </a:ext>
                  </a:extLst>
                </a:gridCol>
                <a:gridCol w="1296144">
                  <a:extLst>
                    <a:ext uri="{9D8B030D-6E8A-4147-A177-3AD203B41FA5}">
                      <a16:colId xmlns="" xmlns:a16="http://schemas.microsoft.com/office/drawing/2014/main" val="20005"/>
                    </a:ext>
                  </a:extLst>
                </a:gridCol>
                <a:gridCol w="1368152">
                  <a:extLst>
                    <a:ext uri="{9D8B030D-6E8A-4147-A177-3AD203B41FA5}">
                      <a16:colId xmlns="" xmlns:a16="http://schemas.microsoft.com/office/drawing/2014/main" val="20006"/>
                    </a:ext>
                  </a:extLst>
                </a:gridCol>
              </a:tblGrid>
              <a:tr h="43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ASPECTO A MEJORAR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ACCIÓN</a:t>
                      </a:r>
                    </a:p>
                    <a:p>
                      <a:pPr marL="0" marR="0" lvl="0" indent="0" algn="ctr" defTabSz="914400" rtl="0" eaLnBrk="1" fontAlgn="base" latinLnBrk="0" hangingPunct="1">
                        <a:lnSpc>
                          <a:spcPct val="100000"/>
                        </a:lnSpc>
                        <a:spcBef>
                          <a:spcPct val="0"/>
                        </a:spcBef>
                        <a:spcAft>
                          <a:spcPct val="0"/>
                        </a:spcAft>
                        <a:buClrTx/>
                        <a:buSzTx/>
                        <a:buFontTx/>
                        <a:buNone/>
                        <a:tabLst/>
                        <a:defRPr/>
                      </a:pPr>
                      <a:r>
                        <a:rPr lang="es-CO" sz="900" dirty="0"/>
                        <a:t>CORRECCIÓN, A.CORRECTIVA, A. MEJORA U OPORTUNIDAD</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CO"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RESPONSABLE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FECHA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RECURSOS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ENFOQUE DE LA ACCIÓN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SGC/Usuario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PLANIFICAR COMO CAMBIO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 xmlns:a16="http://schemas.microsoft.com/office/drawing/2014/main" val="10000"/>
                  </a:ext>
                </a:extLst>
              </a:tr>
              <a:tr h="8720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rgbClr val="000000"/>
                          </a:solidFill>
                          <a:effectLst/>
                          <a:latin typeface="Arial" charset="0"/>
                        </a:rPr>
                        <a:t>Actualizar Plan Estratégico 2020-2024</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rgbClr val="000000"/>
                          </a:solidFill>
                          <a:effectLst/>
                          <a:latin typeface="Arial" charset="0"/>
                        </a:rPr>
                        <a:t>Correctiva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rgbClr val="000000"/>
                          </a:solidFill>
                          <a:effectLst/>
                          <a:latin typeface="Arial" charset="0"/>
                        </a:rPr>
                        <a:t>Presidencia Ejecutiva, Junta directiva y Coordinador de calidad y control Interno</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rgbClr val="000000"/>
                          </a:solidFill>
                          <a:effectLst/>
                          <a:latin typeface="Arial" charset="0"/>
                        </a:rPr>
                        <a:t>30 de septiembre de 2020</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rgbClr val="000000"/>
                          </a:solidFill>
                          <a:effectLst/>
                          <a:latin typeface="Arial" charset="0"/>
                        </a:rPr>
                        <a:t>Humano, tecnológicos </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rgbClr val="000000"/>
                          </a:solidFill>
                          <a:effectLst/>
                          <a:latin typeface="Arial" charset="0"/>
                        </a:rPr>
                        <a:t>SI</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rgbClr val="000000"/>
                          </a:solidFill>
                          <a:effectLst/>
                          <a:latin typeface="Arial" charset="0"/>
                        </a:rPr>
                        <a:t>No</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8720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37470681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1164DDE9-6093-42AC-8C86-0687C5F88F13}" type="slidenum">
              <a:rPr lang="es-ES" sz="1000">
                <a:solidFill>
                  <a:schemeClr val="bg1"/>
                </a:solidFill>
              </a:rPr>
              <a:pPr/>
              <a:t>14</a:t>
            </a:fld>
            <a:endParaRPr lang="es-ES" sz="1000" dirty="0">
              <a:solidFill>
                <a:schemeClr val="bg1"/>
              </a:solidFill>
            </a:endParaRPr>
          </a:p>
        </p:txBody>
      </p:sp>
      <p:sp>
        <p:nvSpPr>
          <p:cNvPr id="78849" name="Rectangle 1"/>
          <p:cNvSpPr>
            <a:spLocks noChangeArrowheads="1"/>
          </p:cNvSpPr>
          <p:nvPr/>
        </p:nvSpPr>
        <p:spPr bwMode="auto">
          <a:xfrm>
            <a:off x="289999" y="1628800"/>
            <a:ext cx="853244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lvl="0" indent="-228600" algn="ctr"/>
            <a:r>
              <a:rPr lang="es-CO" sz="3200" b="1" dirty="0">
                <a:solidFill>
                  <a:srgbClr val="FF0000"/>
                </a:solidFill>
                <a:latin typeface="Arial" pitchFamily="34" charset="0"/>
                <a:ea typeface="Rockwell"/>
                <a:cs typeface="Arial" pitchFamily="34" charset="0"/>
              </a:rPr>
              <a:t>2. ACCIONES DE SEGUIMIENTO DE REVISIONES PREVIAS EFECTUADAS POR LA DIRECCIÓN </a:t>
            </a:r>
          </a:p>
        </p:txBody>
      </p:sp>
      <p:pic>
        <p:nvPicPr>
          <p:cNvPr id="7" name="Picture 1"/>
          <p:cNvPicPr>
            <a:picLocks noChangeAspect="1" noChangeArrowheads="1"/>
          </p:cNvPicPr>
          <p:nvPr/>
        </p:nvPicPr>
        <p:blipFill>
          <a:blip r:embed="rId3" cstate="print"/>
          <a:srcRect/>
          <a:stretch>
            <a:fillRect/>
          </a:stretch>
        </p:blipFill>
        <p:spPr bwMode="auto">
          <a:xfrm>
            <a:off x="3571868" y="3717032"/>
            <a:ext cx="1948174" cy="2000264"/>
          </a:xfrm>
          <a:prstGeom prst="rect">
            <a:avLst/>
          </a:prstGeom>
          <a:noFill/>
          <a:ln w="9525">
            <a:noFill/>
            <a:miter lim="800000"/>
            <a:headEnd/>
            <a:tailEnd/>
          </a:ln>
          <a:effectLst/>
        </p:spPr>
      </p:pic>
      <p:pic>
        <p:nvPicPr>
          <p:cNvPr id="6" name="Picture 49">
            <a:extLst>
              <a:ext uri="{FF2B5EF4-FFF2-40B4-BE49-F238E27FC236}">
                <a16:creationId xmlns="" xmlns:a16="http://schemas.microsoft.com/office/drawing/2014/main" id="{EF65C474-2D52-4F40-9FA4-7F11A2103B7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116632"/>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20284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1164DDE9-6093-42AC-8C86-0687C5F88F13}" type="slidenum">
              <a:rPr lang="es-ES" sz="1000">
                <a:solidFill>
                  <a:schemeClr val="bg1"/>
                </a:solidFill>
              </a:rPr>
              <a:pPr/>
              <a:t>15</a:t>
            </a:fld>
            <a:endParaRPr lang="es-ES" sz="1000" dirty="0">
              <a:solidFill>
                <a:schemeClr val="bg1"/>
              </a:solidFill>
            </a:endParaRP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35413" y="26349325"/>
            <a:ext cx="2957512" cy="644525"/>
          </a:xfrm>
          <a:prstGeom prst="rect">
            <a:avLst/>
          </a:prstGeom>
        </p:spPr>
      </p:pic>
      <p:graphicFrame>
        <p:nvGraphicFramePr>
          <p:cNvPr id="12" name="Tabla 11"/>
          <p:cNvGraphicFramePr>
            <a:graphicFrameLocks noGrp="1"/>
          </p:cNvGraphicFramePr>
          <p:nvPr>
            <p:extLst>
              <p:ext uri="{D42A27DB-BD31-4B8C-83A1-F6EECF244321}">
                <p14:modId xmlns:p14="http://schemas.microsoft.com/office/powerpoint/2010/main" val="1839345408"/>
              </p:ext>
            </p:extLst>
          </p:nvPr>
        </p:nvGraphicFramePr>
        <p:xfrm>
          <a:off x="1" y="116633"/>
          <a:ext cx="9144000" cy="6862694"/>
        </p:xfrm>
        <a:graphic>
          <a:graphicData uri="http://schemas.openxmlformats.org/drawingml/2006/table">
            <a:tbl>
              <a:tblPr>
                <a:tableStyleId>{5C22544A-7EE6-4342-B048-85BDC9FD1C3A}</a:tableStyleId>
              </a:tblPr>
              <a:tblGrid>
                <a:gridCol w="187000"/>
                <a:gridCol w="441530"/>
                <a:gridCol w="1080450"/>
                <a:gridCol w="768782"/>
                <a:gridCol w="576586"/>
                <a:gridCol w="630263"/>
                <a:gridCol w="879598"/>
                <a:gridCol w="851893"/>
                <a:gridCol w="657966"/>
                <a:gridCol w="597364"/>
                <a:gridCol w="389585"/>
                <a:gridCol w="420752"/>
                <a:gridCol w="690864"/>
                <a:gridCol w="971367"/>
              </a:tblGrid>
              <a:tr h="192675">
                <a:tc rowSpan="2" gridSpan="2">
                  <a:txBody>
                    <a:bodyPr/>
                    <a:lstStyle/>
                    <a:p>
                      <a:pPr algn="l" fontAlgn="b"/>
                      <a:r>
                        <a:rPr lang="en-US" sz="600" b="1" u="none" strike="noStrike" dirty="0">
                          <a:effectLst/>
                        </a:rPr>
                        <a:t> </a:t>
                      </a:r>
                      <a:endParaRPr lang="en-US" sz="400" b="1" i="0" u="none" strike="noStrike" dirty="0">
                        <a:solidFill>
                          <a:srgbClr val="000000"/>
                        </a:solidFill>
                        <a:effectLst/>
                        <a:latin typeface="Calibri" panose="020F0502020204030204" pitchFamily="34" charset="0"/>
                      </a:endParaRPr>
                    </a:p>
                  </a:txBody>
                  <a:tcPr marL="0" marR="0" marT="0" marB="0"/>
                </a:tc>
                <a:tc rowSpan="2" hMerge="1">
                  <a:txBody>
                    <a:bodyPr/>
                    <a:lstStyle/>
                    <a:p>
                      <a:endParaRPr lang="en-US"/>
                    </a:p>
                  </a:txBody>
                  <a:tcPr/>
                </a:tc>
                <a:tc gridSpan="11">
                  <a:txBody>
                    <a:bodyPr/>
                    <a:lstStyle/>
                    <a:p>
                      <a:pPr algn="ctr" fontAlgn="ctr"/>
                      <a:r>
                        <a:rPr lang="en-US" sz="1050" b="1" u="none" strike="noStrike" dirty="0">
                          <a:effectLst/>
                        </a:rPr>
                        <a:t>PLANEACIÓN </a:t>
                      </a:r>
                      <a:endParaRPr lang="en-US" sz="1050" b="1" i="0" u="none" strike="noStrike" dirty="0">
                        <a:solidFill>
                          <a:srgbClr val="000000"/>
                        </a:solidFill>
                        <a:effectLst/>
                        <a:latin typeface="Arial" panose="020B0604020202020204" pitchFamily="34"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600" b="1" u="none" strike="noStrike">
                          <a:effectLst/>
                        </a:rPr>
                        <a:t>VERSIÓN: 1</a:t>
                      </a:r>
                      <a:endParaRPr lang="en-US" sz="600" b="1" i="0" u="none" strike="noStrike">
                        <a:solidFill>
                          <a:srgbClr val="000000"/>
                        </a:solidFill>
                        <a:effectLst/>
                        <a:latin typeface="Arial" panose="020B0604020202020204" pitchFamily="34" charset="0"/>
                      </a:endParaRPr>
                    </a:p>
                  </a:txBody>
                  <a:tcPr marL="0" marR="0" marT="0" marB="0" anchor="ctr"/>
                </a:tc>
              </a:tr>
              <a:tr h="458252">
                <a:tc gridSpan="2" vMerge="1">
                  <a:txBody>
                    <a:bodyPr/>
                    <a:lstStyle/>
                    <a:p>
                      <a:endParaRPr lang="en-US"/>
                    </a:p>
                  </a:txBody>
                  <a:tcPr/>
                </a:tc>
                <a:tc hMerge="1" vMerge="1">
                  <a:txBody>
                    <a:bodyPr/>
                    <a:lstStyle/>
                    <a:p>
                      <a:endParaRPr lang="en-US"/>
                    </a:p>
                  </a:txBody>
                  <a:tcPr/>
                </a:tc>
                <a:tc gridSpan="11">
                  <a:txBody>
                    <a:bodyPr/>
                    <a:lstStyle/>
                    <a:p>
                      <a:pPr algn="ctr" fontAlgn="ctr"/>
                      <a:r>
                        <a:rPr lang="es-CO" sz="1050" b="1" u="none" strike="noStrike" dirty="0">
                          <a:effectLst/>
                        </a:rPr>
                        <a:t>PLAN DE MEJORAMIENTO REVISIÓN POR LA DIRECCIÓN</a:t>
                      </a:r>
                      <a:endParaRPr lang="es-CO" sz="1050" b="1" i="0" u="none" strike="noStrike" dirty="0">
                        <a:solidFill>
                          <a:srgbClr val="000000"/>
                        </a:solidFill>
                        <a:effectLst/>
                        <a:latin typeface="Arial" panose="020B0604020202020204" pitchFamily="34"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600" b="1" u="none" strike="noStrike">
                          <a:effectLst/>
                        </a:rPr>
                        <a:t>FECHA:07 /06/2018</a:t>
                      </a:r>
                      <a:endParaRPr lang="en-US" sz="600" b="1" i="0" u="none" strike="noStrike">
                        <a:solidFill>
                          <a:srgbClr val="000000"/>
                        </a:solidFill>
                        <a:effectLst/>
                        <a:latin typeface="Arial" panose="020B0604020202020204" pitchFamily="34" charset="0"/>
                      </a:endParaRPr>
                    </a:p>
                  </a:txBody>
                  <a:tcPr marL="0" marR="0" marT="0" marB="0" anchor="ctr"/>
                </a:tc>
              </a:tr>
              <a:tr h="140600">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n-US" sz="1050" b="1"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n-US" sz="1050" b="1"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n-US" sz="1050" b="1" i="0" u="none" strike="noStrike" dirty="0">
                        <a:solidFill>
                          <a:srgbClr val="000000"/>
                        </a:solidFill>
                        <a:effectLst/>
                        <a:latin typeface="Arial" panose="020B0604020202020204" pitchFamily="34" charset="0"/>
                      </a:endParaRPr>
                    </a:p>
                  </a:txBody>
                  <a:tcPr marL="0" marR="0" marT="0" marB="0" anchor="b"/>
                </a:tc>
                <a:tc>
                  <a:txBody>
                    <a:bodyPr/>
                    <a:lstStyle/>
                    <a:p>
                      <a:pPr algn="ctr" fontAlgn="b"/>
                      <a:endParaRPr lang="en-US" sz="1050" b="1"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1050" b="1"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n-US" sz="1050" b="1"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n-US" sz="105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50" b="1"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1" i="0" u="none" strike="noStrike">
                        <a:solidFill>
                          <a:srgbClr val="000000"/>
                        </a:solidFill>
                        <a:effectLst/>
                        <a:latin typeface="Arial" panose="020B0604020202020204" pitchFamily="34" charset="0"/>
                      </a:endParaRPr>
                    </a:p>
                  </a:txBody>
                  <a:tcPr marL="0" marR="0" marT="0" marB="0" anchor="b"/>
                </a:tc>
              </a:tr>
              <a:tr h="140600">
                <a:tc gridSpan="2">
                  <a:txBody>
                    <a:bodyPr/>
                    <a:lstStyle/>
                    <a:p>
                      <a:pPr algn="l" fontAlgn="b"/>
                      <a:r>
                        <a:rPr lang="en-US" sz="1000" b="1" u="none" strike="noStrike">
                          <a:effectLst/>
                        </a:rPr>
                        <a:t>FECHA:</a:t>
                      </a:r>
                      <a:endParaRPr lang="en-US" sz="1000" b="1" i="0" u="none" strike="noStrike">
                        <a:solidFill>
                          <a:srgbClr val="000000"/>
                        </a:solidFill>
                        <a:effectLst/>
                        <a:latin typeface="Arial" panose="020B0604020202020204" pitchFamily="34" charset="0"/>
                      </a:endParaRPr>
                    </a:p>
                  </a:txBody>
                  <a:tcPr marL="0" marR="0" marT="0" marB="0" anchor="b"/>
                </a:tc>
                <a:tc hMerge="1">
                  <a:txBody>
                    <a:bodyPr/>
                    <a:lstStyle/>
                    <a:p>
                      <a:endParaRPr lang="en-US"/>
                    </a:p>
                  </a:txBody>
                  <a:tcPr/>
                </a:tc>
                <a:tc gridSpan="2">
                  <a:txBody>
                    <a:bodyPr/>
                    <a:lstStyle/>
                    <a:p>
                      <a:pPr algn="l" fontAlgn="b"/>
                      <a:r>
                        <a:rPr lang="es-CO" sz="1000" b="1" u="none" strike="noStrike">
                          <a:effectLst/>
                        </a:rPr>
                        <a:t>16 de octubre de 2020</a:t>
                      </a:r>
                      <a:endParaRPr lang="es-CO" sz="1000" b="1" i="0" u="none" strike="noStrike">
                        <a:solidFill>
                          <a:srgbClr val="000000"/>
                        </a:solidFill>
                        <a:effectLst/>
                        <a:latin typeface="Arial" panose="020B0604020202020204" pitchFamily="34" charset="0"/>
                      </a:endParaRPr>
                    </a:p>
                  </a:txBody>
                  <a:tcPr marL="0" marR="0" marT="0" marB="0" anchor="b"/>
                </a:tc>
                <a:tc hMerge="1">
                  <a:txBody>
                    <a:bodyPr/>
                    <a:lstStyle/>
                    <a:p>
                      <a:endParaRPr lang="en-US"/>
                    </a:p>
                  </a:txBody>
                  <a:tcPr/>
                </a:tc>
                <a:tc>
                  <a:txBody>
                    <a:bodyPr/>
                    <a:lstStyle/>
                    <a:p>
                      <a:pPr algn="just" rtl="0" fontAlgn="ctr"/>
                      <a:endParaRPr lang="en-US" sz="1000" b="1" i="0" u="none" strike="noStrike">
                        <a:solidFill>
                          <a:srgbClr val="000000"/>
                        </a:solidFill>
                        <a:effectLst/>
                        <a:latin typeface="Arial" panose="020B0604020202020204" pitchFamily="34" charset="0"/>
                      </a:endParaRPr>
                    </a:p>
                  </a:txBody>
                  <a:tcPr marL="0" marR="0" marT="0" marB="0" anchor="ctr"/>
                </a:tc>
                <a:tc>
                  <a:txBody>
                    <a:bodyPr/>
                    <a:lstStyle/>
                    <a:p>
                      <a:pPr algn="ctr" fontAlgn="b"/>
                      <a:endParaRPr lang="en-US" sz="1050" b="1" i="0" u="none" strike="noStrike">
                        <a:solidFill>
                          <a:srgbClr val="000000"/>
                        </a:solidFill>
                        <a:effectLst/>
                        <a:latin typeface="Arial" panose="020B0604020202020204" pitchFamily="34" charset="0"/>
                      </a:endParaRPr>
                    </a:p>
                  </a:txBody>
                  <a:tcPr marL="0" marR="0" marT="0" marB="0" anchor="b"/>
                </a:tc>
                <a:tc>
                  <a:txBody>
                    <a:bodyPr/>
                    <a:lstStyle/>
                    <a:p>
                      <a:pPr algn="l" rtl="0" fontAlgn="ctr"/>
                      <a:endParaRPr lang="en-US" sz="1050" b="1" i="0" u="none" strike="noStrike">
                        <a:solidFill>
                          <a:srgbClr val="000000"/>
                        </a:solidFill>
                        <a:effectLst/>
                        <a:latin typeface="Arial" panose="020B0604020202020204" pitchFamily="34" charset="0"/>
                      </a:endParaRPr>
                    </a:p>
                  </a:txBody>
                  <a:tcPr marL="0" marR="0" marT="0" marB="0" anchor="ctr"/>
                </a:tc>
                <a:tc>
                  <a:txBody>
                    <a:bodyPr/>
                    <a:lstStyle/>
                    <a:p>
                      <a:pPr algn="just" rtl="0" fontAlgn="ctr"/>
                      <a:endParaRPr lang="en-US" sz="1050" b="1" i="0" u="none" strike="noStrike">
                        <a:solidFill>
                          <a:srgbClr val="000000"/>
                        </a:solidFill>
                        <a:effectLst/>
                        <a:latin typeface="Arial" panose="020B0604020202020204" pitchFamily="34" charset="0"/>
                      </a:endParaRPr>
                    </a:p>
                  </a:txBody>
                  <a:tcPr marL="0" marR="0" marT="0" marB="0" anchor="ctr"/>
                </a:tc>
                <a:tc>
                  <a:txBody>
                    <a:bodyPr/>
                    <a:lstStyle/>
                    <a:p>
                      <a:pPr algn="ctr" fontAlgn="b"/>
                      <a:endParaRPr lang="en-US" sz="1050" b="1"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1050" b="1"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n-US" sz="1050" b="1"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n-US" sz="105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50" b="1"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1" i="0" u="none" strike="noStrike">
                        <a:solidFill>
                          <a:srgbClr val="000000"/>
                        </a:solidFill>
                        <a:effectLst/>
                        <a:latin typeface="Arial" panose="020B0604020202020204" pitchFamily="34" charset="0"/>
                      </a:endParaRPr>
                    </a:p>
                  </a:txBody>
                  <a:tcPr marL="0" marR="0" marT="0" marB="0" anchor="b"/>
                </a:tc>
              </a:tr>
              <a:tr h="140600">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n-US" sz="1050" b="1"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n-US" sz="1050" b="1"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n-US" sz="1050" b="1" i="0" u="none" strike="noStrike" dirty="0">
                        <a:solidFill>
                          <a:srgbClr val="000000"/>
                        </a:solidFill>
                        <a:effectLst/>
                        <a:latin typeface="Arial" panose="020B0604020202020204" pitchFamily="34" charset="0"/>
                      </a:endParaRPr>
                    </a:p>
                  </a:txBody>
                  <a:tcPr marL="0" marR="0" marT="0" marB="0" anchor="b"/>
                </a:tc>
                <a:tc>
                  <a:txBody>
                    <a:bodyPr/>
                    <a:lstStyle/>
                    <a:p>
                      <a:pPr algn="ctr" fontAlgn="b"/>
                      <a:endParaRPr lang="en-US" sz="1050" b="1"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1050" b="1"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n-US" sz="1050" b="1"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n-US" sz="105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50" b="1"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1" i="0" u="none" strike="noStrike">
                        <a:solidFill>
                          <a:srgbClr val="000000"/>
                        </a:solidFill>
                        <a:effectLst/>
                        <a:latin typeface="Arial" panose="020B0604020202020204" pitchFamily="34" charset="0"/>
                      </a:endParaRPr>
                    </a:p>
                  </a:txBody>
                  <a:tcPr marL="0" marR="0" marT="0" marB="0" anchor="b"/>
                </a:tc>
              </a:tr>
              <a:tr h="140600">
                <a:tc rowSpan="2">
                  <a:txBody>
                    <a:bodyPr/>
                    <a:lstStyle/>
                    <a:p>
                      <a:pPr algn="ctr" fontAlgn="ctr"/>
                      <a:r>
                        <a:rPr lang="en-US" sz="1000" b="1" u="none" strike="noStrike">
                          <a:effectLst/>
                        </a:rPr>
                        <a:t>No</a:t>
                      </a:r>
                      <a:endParaRPr lang="en-US" sz="1000" b="1" i="0" u="none" strike="noStrike">
                        <a:solidFill>
                          <a:srgbClr val="000000"/>
                        </a:solidFill>
                        <a:effectLst/>
                        <a:latin typeface="Arial" panose="020B0604020202020204" pitchFamily="34" charset="0"/>
                      </a:endParaRPr>
                    </a:p>
                  </a:txBody>
                  <a:tcPr marL="0" marR="0" marT="0" marB="0" anchor="ctr"/>
                </a:tc>
                <a:tc rowSpan="2" gridSpan="2">
                  <a:txBody>
                    <a:bodyPr/>
                    <a:lstStyle/>
                    <a:p>
                      <a:pPr algn="ctr" fontAlgn="ctr"/>
                      <a:r>
                        <a:rPr lang="en-US" sz="1000" b="1" u="none" strike="noStrike">
                          <a:effectLst/>
                        </a:rPr>
                        <a:t>ACTIVIDAD</a:t>
                      </a:r>
                      <a:endParaRPr lang="en-US" sz="1000" b="1" i="0" u="none" strike="noStrike">
                        <a:solidFill>
                          <a:srgbClr val="000000"/>
                        </a:solidFill>
                        <a:effectLst/>
                        <a:latin typeface="Arial" panose="020B0604020202020204" pitchFamily="34" charset="0"/>
                      </a:endParaRPr>
                    </a:p>
                  </a:txBody>
                  <a:tcPr marL="0" marR="0" marT="0" marB="0" anchor="ctr"/>
                </a:tc>
                <a:tc rowSpan="2" hMerge="1">
                  <a:txBody>
                    <a:bodyPr/>
                    <a:lstStyle/>
                    <a:p>
                      <a:endParaRPr lang="en-US"/>
                    </a:p>
                  </a:txBody>
                  <a:tcPr/>
                </a:tc>
                <a:tc rowSpan="2">
                  <a:txBody>
                    <a:bodyPr/>
                    <a:lstStyle/>
                    <a:p>
                      <a:pPr algn="ctr" fontAlgn="ctr"/>
                      <a:r>
                        <a:rPr lang="en-US" sz="1000" b="1" u="none" strike="noStrike">
                          <a:effectLst/>
                        </a:rPr>
                        <a:t>TIPO DE ACCIÓN</a:t>
                      </a:r>
                      <a:endParaRPr lang="en-US" sz="1000" b="1" i="0" u="none" strike="noStrike">
                        <a:solidFill>
                          <a:srgbClr val="000000"/>
                        </a:solidFill>
                        <a:effectLst/>
                        <a:latin typeface="Arial" panose="020B0604020202020204" pitchFamily="34" charset="0"/>
                      </a:endParaRPr>
                    </a:p>
                  </a:txBody>
                  <a:tcPr marL="0" marR="0" marT="0" marB="0" anchor="ctr"/>
                </a:tc>
                <a:tc rowSpan="2">
                  <a:txBody>
                    <a:bodyPr/>
                    <a:lstStyle/>
                    <a:p>
                      <a:pPr algn="ctr" fontAlgn="ctr"/>
                      <a:r>
                        <a:rPr lang="en-US" sz="1000" b="1" u="none" strike="noStrike">
                          <a:effectLst/>
                        </a:rPr>
                        <a:t>QUIEN</a:t>
                      </a:r>
                      <a:endParaRPr lang="en-US" sz="1000" b="1" i="0" u="none" strike="noStrike">
                        <a:solidFill>
                          <a:srgbClr val="000000"/>
                        </a:solidFill>
                        <a:effectLst/>
                        <a:latin typeface="Arial" panose="020B0604020202020204" pitchFamily="34" charset="0"/>
                      </a:endParaRPr>
                    </a:p>
                  </a:txBody>
                  <a:tcPr marL="0" marR="0" marT="0" marB="0" anchor="ctr"/>
                </a:tc>
                <a:tc rowSpan="2">
                  <a:txBody>
                    <a:bodyPr/>
                    <a:lstStyle/>
                    <a:p>
                      <a:pPr algn="ctr" fontAlgn="ctr"/>
                      <a:r>
                        <a:rPr lang="en-US" sz="1050" b="1" u="none" strike="noStrike">
                          <a:effectLst/>
                        </a:rPr>
                        <a:t>DONDE</a:t>
                      </a:r>
                      <a:endParaRPr lang="en-US" sz="1050" b="1" i="0" u="none" strike="noStrike">
                        <a:solidFill>
                          <a:srgbClr val="000000"/>
                        </a:solidFill>
                        <a:effectLst/>
                        <a:latin typeface="Arial" panose="020B0604020202020204" pitchFamily="34" charset="0"/>
                      </a:endParaRPr>
                    </a:p>
                  </a:txBody>
                  <a:tcPr marL="0" marR="0" marT="0" marB="0" anchor="ctr"/>
                </a:tc>
                <a:tc rowSpan="2">
                  <a:txBody>
                    <a:bodyPr/>
                    <a:lstStyle/>
                    <a:p>
                      <a:pPr algn="ctr" fontAlgn="ctr"/>
                      <a:r>
                        <a:rPr lang="en-US" sz="1050" b="1" u="none" strike="noStrike">
                          <a:effectLst/>
                        </a:rPr>
                        <a:t>CUANDO</a:t>
                      </a:r>
                      <a:endParaRPr lang="en-US" sz="1050" b="1" i="0" u="none" strike="noStrike">
                        <a:solidFill>
                          <a:srgbClr val="000000"/>
                        </a:solidFill>
                        <a:effectLst/>
                        <a:latin typeface="Arial" panose="020B0604020202020204" pitchFamily="34" charset="0"/>
                      </a:endParaRPr>
                    </a:p>
                  </a:txBody>
                  <a:tcPr marL="0" marR="0" marT="0" marB="0" anchor="ctr"/>
                </a:tc>
                <a:tc rowSpan="2">
                  <a:txBody>
                    <a:bodyPr/>
                    <a:lstStyle/>
                    <a:p>
                      <a:pPr algn="ctr" fontAlgn="ctr"/>
                      <a:r>
                        <a:rPr lang="en-US" sz="1050" b="1" u="none" strike="noStrike" dirty="0">
                          <a:effectLst/>
                        </a:rPr>
                        <a:t>COMO</a:t>
                      </a:r>
                      <a:endParaRPr lang="en-US" sz="1050" b="1" i="0" u="none" strike="noStrike" dirty="0">
                        <a:solidFill>
                          <a:srgbClr val="000000"/>
                        </a:solidFill>
                        <a:effectLst/>
                        <a:latin typeface="Arial" panose="020B0604020202020204" pitchFamily="34" charset="0"/>
                      </a:endParaRPr>
                    </a:p>
                  </a:txBody>
                  <a:tcPr marL="0" marR="0" marT="0" marB="0" anchor="ctr"/>
                </a:tc>
                <a:tc rowSpan="2">
                  <a:txBody>
                    <a:bodyPr/>
                    <a:lstStyle/>
                    <a:p>
                      <a:pPr algn="ctr" fontAlgn="ctr"/>
                      <a:r>
                        <a:rPr lang="en-US" sz="1050" b="1" u="none" strike="noStrike">
                          <a:effectLst/>
                        </a:rPr>
                        <a:t>SEGUIMIENTO</a:t>
                      </a:r>
                      <a:endParaRPr lang="en-US" sz="1050" b="1" i="0" u="none" strike="noStrike">
                        <a:solidFill>
                          <a:srgbClr val="000000"/>
                        </a:solidFill>
                        <a:effectLst/>
                        <a:latin typeface="Arial" panose="020B0604020202020204" pitchFamily="34" charset="0"/>
                      </a:endParaRPr>
                    </a:p>
                  </a:txBody>
                  <a:tcPr marL="0" marR="0" marT="0" marB="0" anchor="ctr"/>
                </a:tc>
                <a:tc rowSpan="2">
                  <a:txBody>
                    <a:bodyPr/>
                    <a:lstStyle/>
                    <a:p>
                      <a:pPr algn="ctr" fontAlgn="ctr"/>
                      <a:r>
                        <a:rPr lang="en-US" sz="1050" b="1" u="none" strike="noStrike" dirty="0">
                          <a:effectLst/>
                        </a:rPr>
                        <a:t>RECURSOS</a:t>
                      </a:r>
                      <a:endParaRPr lang="en-US" sz="1050" b="1" i="0" u="none" strike="noStrike" dirty="0">
                        <a:solidFill>
                          <a:srgbClr val="000000"/>
                        </a:solidFill>
                        <a:effectLst/>
                        <a:latin typeface="Arial" panose="020B0604020202020204" pitchFamily="34" charset="0"/>
                      </a:endParaRPr>
                    </a:p>
                  </a:txBody>
                  <a:tcPr marL="0" marR="0" marT="0" marB="0" anchor="ctr"/>
                </a:tc>
                <a:tc gridSpan="2">
                  <a:txBody>
                    <a:bodyPr/>
                    <a:lstStyle/>
                    <a:p>
                      <a:pPr algn="ctr" fontAlgn="b"/>
                      <a:r>
                        <a:rPr lang="en-US" sz="1050" b="1" u="none" strike="noStrike">
                          <a:effectLst/>
                        </a:rPr>
                        <a:t>CONFORME</a:t>
                      </a:r>
                      <a:endParaRPr lang="en-US" sz="1050" b="1" i="0" u="none" strike="noStrike">
                        <a:solidFill>
                          <a:srgbClr val="000000"/>
                        </a:solidFill>
                        <a:effectLst/>
                        <a:latin typeface="Arial" panose="020B0604020202020204" pitchFamily="34" charset="0"/>
                      </a:endParaRPr>
                    </a:p>
                  </a:txBody>
                  <a:tcPr marL="0" marR="0" marT="0" marB="0" anchor="b"/>
                </a:tc>
                <a:tc hMerge="1">
                  <a:txBody>
                    <a:bodyPr/>
                    <a:lstStyle/>
                    <a:p>
                      <a:endParaRPr lang="en-US"/>
                    </a:p>
                  </a:txBody>
                  <a:tcPr/>
                </a:tc>
                <a:tc rowSpan="2" gridSpan="2">
                  <a:txBody>
                    <a:bodyPr/>
                    <a:lstStyle/>
                    <a:p>
                      <a:pPr algn="ctr" fontAlgn="ctr"/>
                      <a:r>
                        <a:rPr lang="en-US" sz="1050" b="1" u="none" strike="noStrike" dirty="0">
                          <a:effectLst/>
                        </a:rPr>
                        <a:t>OBSERVACIONES</a:t>
                      </a:r>
                      <a:endParaRPr lang="en-US" sz="1050" b="1" i="0" u="none" strike="noStrike" dirty="0">
                        <a:solidFill>
                          <a:srgbClr val="000000"/>
                        </a:solidFill>
                        <a:effectLst/>
                        <a:latin typeface="Arial" panose="020B0604020202020204" pitchFamily="34" charset="0"/>
                      </a:endParaRPr>
                    </a:p>
                  </a:txBody>
                  <a:tcPr marL="0" marR="0" marT="0" marB="0" anchor="ctr"/>
                </a:tc>
                <a:tc rowSpan="2" hMerge="1">
                  <a:txBody>
                    <a:bodyPr/>
                    <a:lstStyle/>
                    <a:p>
                      <a:endParaRPr lang="en-US"/>
                    </a:p>
                  </a:txBody>
                  <a:tcPr/>
                </a:tc>
              </a:tr>
              <a:tr h="182259">
                <a:tc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1050" b="1" u="none" strike="noStrike" dirty="0">
                          <a:effectLst/>
                        </a:rPr>
                        <a:t>SI</a:t>
                      </a:r>
                      <a:endParaRPr lang="en-US" sz="1050" b="1"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1050" b="1" u="none" strike="noStrike" dirty="0">
                          <a:effectLst/>
                        </a:rPr>
                        <a:t>NO</a:t>
                      </a:r>
                      <a:endParaRPr lang="en-US" sz="1050" b="1" i="0" u="none" strike="noStrike" dirty="0">
                        <a:solidFill>
                          <a:srgbClr val="000000"/>
                        </a:solidFill>
                        <a:effectLst/>
                        <a:latin typeface="Arial" panose="020B0604020202020204" pitchFamily="34" charset="0"/>
                      </a:endParaRPr>
                    </a:p>
                  </a:txBody>
                  <a:tcPr marL="0" marR="0" marT="0" marB="0" anchor="b"/>
                </a:tc>
                <a:tc gridSpan="2" vMerge="1">
                  <a:txBody>
                    <a:bodyPr/>
                    <a:lstStyle/>
                    <a:p>
                      <a:endParaRPr lang="en-US"/>
                    </a:p>
                  </a:txBody>
                  <a:tcPr/>
                </a:tc>
                <a:tc hMerge="1" vMerge="1">
                  <a:txBody>
                    <a:bodyPr/>
                    <a:lstStyle/>
                    <a:p>
                      <a:endParaRPr lang="en-US"/>
                    </a:p>
                  </a:txBody>
                  <a:tcPr/>
                </a:tc>
              </a:tr>
              <a:tr h="1593469">
                <a:tc>
                  <a:txBody>
                    <a:bodyPr/>
                    <a:lstStyle/>
                    <a:p>
                      <a:pPr algn="ctr" fontAlgn="ctr"/>
                      <a:r>
                        <a:rPr lang="en-US" sz="1000" b="1" u="none" strike="noStrike">
                          <a:effectLst/>
                        </a:rPr>
                        <a:t>1</a:t>
                      </a:r>
                      <a:endParaRPr lang="en-US" sz="1000" b="1" i="0" u="none" strike="noStrike">
                        <a:solidFill>
                          <a:srgbClr val="000000"/>
                        </a:solidFill>
                        <a:effectLst/>
                        <a:latin typeface="Arial" panose="020B0604020202020204" pitchFamily="34" charset="0"/>
                      </a:endParaRPr>
                    </a:p>
                  </a:txBody>
                  <a:tcPr marL="0" marR="0" marT="0" marB="0" anchor="ctr"/>
                </a:tc>
                <a:tc gridSpan="2">
                  <a:txBody>
                    <a:bodyPr/>
                    <a:lstStyle/>
                    <a:p>
                      <a:pPr algn="l" fontAlgn="ctr"/>
                      <a:r>
                        <a:rPr lang="es-CO" sz="1000" b="1" u="none" strike="noStrike" dirty="0">
                          <a:effectLst/>
                        </a:rPr>
                        <a:t>Parametrización y puesta en marcha del aplicativo de  almacén</a:t>
                      </a:r>
                      <a:endParaRPr lang="es-CO" sz="1000" b="1" i="0" u="none" strike="noStrike" dirty="0">
                        <a:solidFill>
                          <a:srgbClr val="000000"/>
                        </a:solidFill>
                        <a:effectLst/>
                        <a:latin typeface="Arial" panose="020B0604020202020204" pitchFamily="34" charset="0"/>
                      </a:endParaRPr>
                    </a:p>
                  </a:txBody>
                  <a:tcPr marL="0" marR="0" marT="0" marB="0" anchor="ctr"/>
                </a:tc>
                <a:tc hMerge="1">
                  <a:txBody>
                    <a:bodyPr/>
                    <a:lstStyle/>
                    <a:p>
                      <a:endParaRPr lang="en-US"/>
                    </a:p>
                  </a:txBody>
                  <a:tcPr/>
                </a:tc>
                <a:tc>
                  <a:txBody>
                    <a:bodyPr/>
                    <a:lstStyle/>
                    <a:p>
                      <a:pPr algn="l" fontAlgn="ctr"/>
                      <a:r>
                        <a:rPr lang="en-US" sz="1000" b="1" u="none" strike="noStrike" dirty="0">
                          <a:effectLst/>
                        </a:rPr>
                        <a:t>Mejora</a:t>
                      </a:r>
                      <a:endParaRPr lang="en-US"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000" b="1" u="none" strike="noStrike" dirty="0">
                          <a:effectLst/>
                        </a:rPr>
                        <a:t/>
                      </a:r>
                      <a:br>
                        <a:rPr lang="en-US" sz="1000" b="1" u="none" strike="noStrike" dirty="0">
                          <a:effectLst/>
                        </a:rPr>
                      </a:br>
                      <a:r>
                        <a:rPr lang="en-US" sz="1000" b="1" u="none" strike="noStrike" dirty="0">
                          <a:effectLst/>
                        </a:rPr>
                        <a:t>Almacenista</a:t>
                      </a:r>
                      <a:br>
                        <a:rPr lang="en-US" sz="1000" b="1" u="none" strike="noStrike" dirty="0">
                          <a:effectLst/>
                        </a:rPr>
                      </a:br>
                      <a:r>
                        <a:rPr lang="en-US" sz="1000" b="1" u="none" strike="noStrike" dirty="0">
                          <a:effectLst/>
                        </a:rPr>
                        <a:t>Jefe Contable</a:t>
                      </a:r>
                      <a:endParaRPr lang="en-US"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050" b="1" u="none" strike="noStrike" dirty="0">
                          <a:effectLst/>
                        </a:rPr>
                        <a:t>Instalaciones de la Entidad</a:t>
                      </a:r>
                      <a:endParaRPr lang="en-US" sz="105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050" b="1" u="none" strike="noStrike" dirty="0" smtClean="0">
                          <a:effectLst/>
                        </a:rPr>
                        <a:t>Septiembre </a:t>
                      </a:r>
                      <a:r>
                        <a:rPr lang="en-US" sz="1050" b="1" u="none" strike="noStrike" dirty="0">
                          <a:effectLst/>
                        </a:rPr>
                        <a:t>30 de 2019</a:t>
                      </a:r>
                      <a:endParaRPr lang="en-US" sz="105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50" b="1" u="none" strike="noStrike" dirty="0">
                          <a:effectLst/>
                        </a:rPr>
                        <a:t>Por medio de la planificación del cambio</a:t>
                      </a:r>
                      <a:endParaRPr lang="es-CO" sz="105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050" b="1" u="none" strike="noStrike" dirty="0">
                          <a:effectLst/>
                        </a:rPr>
                        <a:t>si</a:t>
                      </a:r>
                      <a:endParaRPr lang="en-US" sz="105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50" b="1" u="none" strike="noStrike" dirty="0">
                          <a:effectLst/>
                        </a:rPr>
                        <a:t>Financieros</a:t>
                      </a:r>
                      <a:br>
                        <a:rPr lang="es-CO" sz="1050" b="1" u="none" strike="noStrike" dirty="0">
                          <a:effectLst/>
                        </a:rPr>
                      </a:br>
                      <a:r>
                        <a:rPr lang="es-CO" sz="1050" b="1" u="none" strike="noStrike" dirty="0">
                          <a:effectLst/>
                        </a:rPr>
                        <a:t>Almacenista</a:t>
                      </a:r>
                      <a:br>
                        <a:rPr lang="es-CO" sz="1050" b="1" u="none" strike="noStrike" dirty="0">
                          <a:effectLst/>
                        </a:rPr>
                      </a:br>
                      <a:r>
                        <a:rPr lang="es-CO" sz="1050" b="1" u="none" strike="noStrike" dirty="0">
                          <a:effectLst/>
                        </a:rPr>
                        <a:t>Jefe Contable</a:t>
                      </a:r>
                      <a:br>
                        <a:rPr lang="es-CO" sz="1050" b="1" u="none" strike="noStrike" dirty="0">
                          <a:effectLst/>
                        </a:rPr>
                      </a:br>
                      <a:r>
                        <a:rPr lang="es-CO" sz="1050" b="1" u="none" strike="noStrike" dirty="0">
                          <a:effectLst/>
                        </a:rPr>
                        <a:t>y almacenista</a:t>
                      </a:r>
                      <a:br>
                        <a:rPr lang="es-CO" sz="1050" b="1" u="none" strike="noStrike" dirty="0">
                          <a:effectLst/>
                        </a:rPr>
                      </a:br>
                      <a:endParaRPr lang="es-CO" sz="105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050" b="1" u="none" strike="noStrike" dirty="0">
                          <a:effectLst/>
                        </a:rPr>
                        <a:t>X</a:t>
                      </a:r>
                      <a:endParaRPr lang="en-US" sz="105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050" b="1" u="none" strike="noStrike" dirty="0">
                          <a:effectLst/>
                        </a:rPr>
                        <a:t> </a:t>
                      </a:r>
                      <a:endParaRPr lang="en-US" sz="1050" b="1" i="0" u="none" strike="noStrike" dirty="0">
                        <a:solidFill>
                          <a:srgbClr val="000000"/>
                        </a:solidFill>
                        <a:effectLst/>
                        <a:latin typeface="Arial" panose="020B0604020202020204" pitchFamily="34" charset="0"/>
                      </a:endParaRPr>
                    </a:p>
                  </a:txBody>
                  <a:tcPr marL="0" marR="0" marT="0" marB="0" anchor="ctr"/>
                </a:tc>
                <a:tc gridSpan="2">
                  <a:txBody>
                    <a:bodyPr/>
                    <a:lstStyle/>
                    <a:p>
                      <a:pPr algn="l" fontAlgn="ctr"/>
                      <a:r>
                        <a:rPr lang="es-CO" sz="1050" b="1" u="none" strike="noStrike" dirty="0">
                          <a:effectLst/>
                        </a:rPr>
                        <a:t>se parametrizo los </a:t>
                      </a:r>
                      <a:r>
                        <a:rPr lang="es-CO" sz="1050" b="1" u="none" strike="noStrike" dirty="0" smtClean="0">
                          <a:effectLst/>
                        </a:rPr>
                        <a:t>artículos </a:t>
                      </a:r>
                      <a:r>
                        <a:rPr lang="es-CO" sz="1050" b="1" u="none" strike="noStrike" dirty="0">
                          <a:effectLst/>
                        </a:rPr>
                        <a:t>con las cantidades existentes en el inventario. Se cumplió satisfactoriamente</a:t>
                      </a:r>
                      <a:endParaRPr lang="es-CO" sz="1050" b="1" i="0" u="none" strike="noStrike" dirty="0">
                        <a:solidFill>
                          <a:srgbClr val="000000"/>
                        </a:solidFill>
                        <a:effectLst/>
                        <a:latin typeface="Arial" panose="020B0604020202020204" pitchFamily="34" charset="0"/>
                      </a:endParaRPr>
                    </a:p>
                  </a:txBody>
                  <a:tcPr marL="0" marR="0" marT="0" marB="0" anchor="ctr"/>
                </a:tc>
                <a:tc hMerge="1">
                  <a:txBody>
                    <a:bodyPr/>
                    <a:lstStyle/>
                    <a:p>
                      <a:endParaRPr lang="en-US"/>
                    </a:p>
                  </a:txBody>
                  <a:tcPr/>
                </a:tc>
              </a:tr>
              <a:tr h="1765313">
                <a:tc>
                  <a:txBody>
                    <a:bodyPr/>
                    <a:lstStyle/>
                    <a:p>
                      <a:pPr algn="ctr" fontAlgn="ctr"/>
                      <a:r>
                        <a:rPr lang="en-US" sz="1000" b="1" u="none" strike="noStrike" dirty="0">
                          <a:effectLst/>
                        </a:rPr>
                        <a:t>2</a:t>
                      </a:r>
                      <a:endParaRPr lang="en-US" sz="1000" b="1" i="0" u="none" strike="noStrike" dirty="0">
                        <a:solidFill>
                          <a:srgbClr val="000000"/>
                        </a:solidFill>
                        <a:effectLst/>
                        <a:latin typeface="Arial" panose="020B0604020202020204" pitchFamily="34" charset="0"/>
                      </a:endParaRPr>
                    </a:p>
                  </a:txBody>
                  <a:tcPr marL="0" marR="0" marT="0" marB="0" anchor="ctr"/>
                </a:tc>
                <a:tc gridSpan="2">
                  <a:txBody>
                    <a:bodyPr/>
                    <a:lstStyle/>
                    <a:p>
                      <a:pPr algn="l" fontAlgn="ctr"/>
                      <a:r>
                        <a:rPr lang="es-CO" sz="1000" b="1" u="none" strike="noStrike">
                          <a:effectLst/>
                        </a:rPr>
                        <a:t>Realizar planes de acción referente a las cuestiones internas y externas</a:t>
                      </a:r>
                      <a:br>
                        <a:rPr lang="es-CO" sz="1000" b="1" u="none" strike="noStrike">
                          <a:effectLst/>
                        </a:rPr>
                      </a:br>
                      <a:endParaRPr lang="es-CO" sz="1000" b="1" i="0" u="none" strike="noStrike">
                        <a:solidFill>
                          <a:srgbClr val="000000"/>
                        </a:solidFill>
                        <a:effectLst/>
                        <a:latin typeface="Arial" panose="020B0604020202020204" pitchFamily="34" charset="0"/>
                      </a:endParaRPr>
                    </a:p>
                  </a:txBody>
                  <a:tcPr marL="0" marR="0" marT="0" marB="0" anchor="ctr"/>
                </a:tc>
                <a:tc hMerge="1">
                  <a:txBody>
                    <a:bodyPr/>
                    <a:lstStyle/>
                    <a:p>
                      <a:endParaRPr lang="en-US"/>
                    </a:p>
                  </a:txBody>
                  <a:tcPr/>
                </a:tc>
                <a:tc>
                  <a:txBody>
                    <a:bodyPr/>
                    <a:lstStyle/>
                    <a:p>
                      <a:pPr algn="l" fontAlgn="ctr"/>
                      <a:r>
                        <a:rPr lang="en-US" sz="1000" b="1" u="none" strike="noStrike">
                          <a:effectLst/>
                        </a:rPr>
                        <a:t>Oportunidad</a:t>
                      </a:r>
                      <a:endParaRPr lang="en-U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b="1" u="none" strike="noStrike">
                          <a:effectLst/>
                        </a:rPr>
                        <a:t>promoción comercial, Registro Publico, administrativo y fianciero, proceso contable</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1050" b="1" u="none" strike="noStrike" dirty="0">
                          <a:effectLst/>
                        </a:rPr>
                        <a:t>Instalaciones de la Entidad</a:t>
                      </a:r>
                      <a:endParaRPr lang="en-US" sz="105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050" b="1" u="none" strike="noStrike" dirty="0">
                          <a:effectLst/>
                        </a:rPr>
                        <a:t>agosto 30 de 2019</a:t>
                      </a:r>
                      <a:endParaRPr lang="en-US" sz="105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50" b="1" u="none" strike="noStrike" dirty="0">
                          <a:effectLst/>
                        </a:rPr>
                        <a:t>Planificando la oportunidad  con las acciones a realizar</a:t>
                      </a:r>
                      <a:endParaRPr lang="es-CO" sz="105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050" b="1" u="none" strike="noStrike" dirty="0">
                          <a:effectLst/>
                        </a:rPr>
                        <a:t>si</a:t>
                      </a:r>
                      <a:endParaRPr lang="en-US" sz="105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050" b="1" u="none" strike="noStrike" dirty="0">
                          <a:effectLst/>
                        </a:rPr>
                        <a:t>Humanos</a:t>
                      </a:r>
                      <a:br>
                        <a:rPr lang="en-US" sz="1050" b="1" u="none" strike="noStrike" dirty="0">
                          <a:effectLst/>
                        </a:rPr>
                      </a:br>
                      <a:r>
                        <a:rPr lang="en-US" sz="1050" b="1" u="none" strike="noStrike" dirty="0">
                          <a:effectLst/>
                        </a:rPr>
                        <a:t>Técnicos </a:t>
                      </a:r>
                      <a:br>
                        <a:rPr lang="en-US" sz="1050" b="1" u="none" strike="noStrike" dirty="0">
                          <a:effectLst/>
                        </a:rPr>
                      </a:br>
                      <a:r>
                        <a:rPr lang="en-US" sz="1050" b="1" u="none" strike="noStrike" dirty="0">
                          <a:effectLst/>
                        </a:rPr>
                        <a:t>Financieros (Recursos internos)</a:t>
                      </a:r>
                      <a:endParaRPr lang="en-US" sz="105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050" b="1" u="none" strike="noStrike" dirty="0">
                          <a:effectLst/>
                        </a:rPr>
                        <a:t>X</a:t>
                      </a:r>
                      <a:endParaRPr lang="en-US" sz="105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050" b="1" u="none" strike="noStrike" dirty="0">
                          <a:effectLst/>
                        </a:rPr>
                        <a:t> </a:t>
                      </a:r>
                      <a:endParaRPr lang="en-US" sz="1050" b="1" i="0" u="none" strike="noStrike" dirty="0">
                        <a:solidFill>
                          <a:srgbClr val="000000"/>
                        </a:solidFill>
                        <a:effectLst/>
                        <a:latin typeface="Arial" panose="020B0604020202020204" pitchFamily="34" charset="0"/>
                      </a:endParaRPr>
                    </a:p>
                  </a:txBody>
                  <a:tcPr marL="0" marR="0" marT="0" marB="0" anchor="ctr"/>
                </a:tc>
                <a:tc gridSpan="2">
                  <a:txBody>
                    <a:bodyPr/>
                    <a:lstStyle/>
                    <a:p>
                      <a:pPr algn="l" fontAlgn="ctr"/>
                      <a:r>
                        <a:rPr lang="en-US" sz="1050" b="1" u="none" strike="noStrike" dirty="0">
                          <a:effectLst/>
                        </a:rPr>
                        <a:t>Se cumplió satisfactoriamente</a:t>
                      </a:r>
                      <a:endParaRPr lang="en-US" sz="1050" b="1" i="0" u="none" strike="noStrike" dirty="0">
                        <a:solidFill>
                          <a:srgbClr val="000000"/>
                        </a:solidFill>
                        <a:effectLst/>
                        <a:latin typeface="Arial" panose="020B0604020202020204" pitchFamily="34" charset="0"/>
                      </a:endParaRPr>
                    </a:p>
                  </a:txBody>
                  <a:tcPr marL="0" marR="0" marT="0" marB="0" anchor="ctr"/>
                </a:tc>
                <a:tc hMerge="1">
                  <a:txBody>
                    <a:bodyPr/>
                    <a:lstStyle/>
                    <a:p>
                      <a:endParaRPr lang="en-US"/>
                    </a:p>
                  </a:txBody>
                  <a:tcPr/>
                </a:tc>
              </a:tr>
              <a:tr h="652315">
                <a:tc>
                  <a:txBody>
                    <a:bodyPr/>
                    <a:lstStyle/>
                    <a:p>
                      <a:pPr algn="ctr" fontAlgn="ctr"/>
                      <a:r>
                        <a:rPr lang="en-US" sz="1000" b="1" u="none" strike="noStrike">
                          <a:effectLst/>
                        </a:rPr>
                        <a:t>3</a:t>
                      </a:r>
                      <a:endParaRPr lang="en-US" sz="1000" b="1" i="0" u="none" strike="noStrike">
                        <a:solidFill>
                          <a:srgbClr val="000000"/>
                        </a:solidFill>
                        <a:effectLst/>
                        <a:latin typeface="Arial" panose="020B0604020202020204" pitchFamily="34" charset="0"/>
                      </a:endParaRPr>
                    </a:p>
                  </a:txBody>
                  <a:tcPr marL="0" marR="0" marT="0" marB="0" anchor="ctr"/>
                </a:tc>
                <a:tc gridSpan="2">
                  <a:txBody>
                    <a:bodyPr/>
                    <a:lstStyle/>
                    <a:p>
                      <a:pPr algn="l" fontAlgn="ctr"/>
                      <a:r>
                        <a:rPr lang="es-CO" sz="1000" b="1" u="none" strike="noStrike">
                          <a:effectLst/>
                        </a:rPr>
                        <a:t>Induccción y reinducción al personal de atención al cliente</a:t>
                      </a:r>
                      <a:endParaRPr lang="es-CO" sz="1000" b="1" i="0" u="none" strike="noStrike">
                        <a:solidFill>
                          <a:srgbClr val="000000"/>
                        </a:solidFill>
                        <a:effectLst/>
                        <a:latin typeface="Arial" panose="020B0604020202020204" pitchFamily="34" charset="0"/>
                      </a:endParaRPr>
                    </a:p>
                  </a:txBody>
                  <a:tcPr marL="0" marR="0" marT="0" marB="0" anchor="ctr"/>
                </a:tc>
                <a:tc hMerge="1">
                  <a:txBody>
                    <a:bodyPr/>
                    <a:lstStyle/>
                    <a:p>
                      <a:endParaRPr lang="en-US"/>
                    </a:p>
                  </a:txBody>
                  <a:tcPr/>
                </a:tc>
                <a:tc>
                  <a:txBody>
                    <a:bodyPr/>
                    <a:lstStyle/>
                    <a:p>
                      <a:pPr algn="l" fontAlgn="ctr"/>
                      <a:r>
                        <a:rPr lang="en-US" sz="1000" b="1" u="none" strike="noStrike">
                          <a:effectLst/>
                        </a:rPr>
                        <a:t>correctiva</a:t>
                      </a:r>
                      <a:endParaRPr lang="en-U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1000" b="1" u="none" strike="noStrike">
                          <a:effectLst/>
                        </a:rPr>
                        <a:t>Coordinador CAE</a:t>
                      </a:r>
                      <a:endParaRPr lang="en-U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50" b="1" u="none" strike="noStrike">
                          <a:effectLst/>
                        </a:rPr>
                        <a:t>area de atención al usuario</a:t>
                      </a:r>
                      <a:endParaRPr lang="es-CO" sz="105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1050" b="1" u="none" strike="noStrike" dirty="0">
                          <a:effectLst/>
                        </a:rPr>
                        <a:t>septiembre 30 de 2019</a:t>
                      </a:r>
                      <a:endParaRPr lang="en-US" sz="105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50" b="1" u="none" strike="noStrike">
                          <a:effectLst/>
                        </a:rPr>
                        <a:t>planificando la acción correctiva a realizar</a:t>
                      </a:r>
                      <a:endParaRPr lang="es-CO" sz="105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050" b="1" u="none" strike="noStrike" dirty="0">
                          <a:effectLst/>
                        </a:rPr>
                        <a:t>si</a:t>
                      </a:r>
                      <a:endParaRPr lang="en-US" sz="105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050" b="1" u="none" strike="noStrike" dirty="0">
                          <a:effectLst/>
                        </a:rPr>
                        <a:t>Humanos</a:t>
                      </a:r>
                      <a:br>
                        <a:rPr lang="en-US" sz="1050" b="1" u="none" strike="noStrike" dirty="0">
                          <a:effectLst/>
                        </a:rPr>
                      </a:br>
                      <a:r>
                        <a:rPr lang="en-US" sz="1050" b="1" u="none" strike="noStrike" dirty="0">
                          <a:effectLst/>
                        </a:rPr>
                        <a:t>Técnicos  </a:t>
                      </a:r>
                      <a:br>
                        <a:rPr lang="en-US" sz="1050" b="1" u="none" strike="noStrike" dirty="0">
                          <a:effectLst/>
                        </a:rPr>
                      </a:br>
                      <a:endParaRPr lang="en-US" sz="105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050" b="1" u="none" strike="noStrike" dirty="0">
                          <a:effectLst/>
                        </a:rPr>
                        <a:t>X</a:t>
                      </a:r>
                      <a:endParaRPr lang="en-US" sz="105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050" b="1" u="none" strike="noStrike">
                          <a:effectLst/>
                        </a:rPr>
                        <a:t> </a:t>
                      </a:r>
                      <a:endParaRPr lang="en-US" sz="1050" b="1" i="0" u="none" strike="noStrike">
                        <a:solidFill>
                          <a:srgbClr val="000000"/>
                        </a:solidFill>
                        <a:effectLst/>
                        <a:latin typeface="Arial" panose="020B0604020202020204" pitchFamily="34" charset="0"/>
                      </a:endParaRPr>
                    </a:p>
                  </a:txBody>
                  <a:tcPr marL="0" marR="0" marT="0" marB="0" anchor="ctr"/>
                </a:tc>
                <a:tc gridSpan="2">
                  <a:txBody>
                    <a:bodyPr/>
                    <a:lstStyle/>
                    <a:p>
                      <a:pPr algn="l" fontAlgn="ctr"/>
                      <a:r>
                        <a:rPr lang="en-US" sz="1050" b="1" u="none" strike="noStrike" dirty="0">
                          <a:effectLst/>
                        </a:rPr>
                        <a:t>Se cumplió satisfactoriamente</a:t>
                      </a:r>
                      <a:endParaRPr lang="en-US" sz="1050" b="1" i="0" u="none" strike="noStrike" dirty="0">
                        <a:solidFill>
                          <a:srgbClr val="000000"/>
                        </a:solidFill>
                        <a:effectLst/>
                        <a:latin typeface="Arial" panose="020B0604020202020204" pitchFamily="34" charset="0"/>
                      </a:endParaRPr>
                    </a:p>
                  </a:txBody>
                  <a:tcPr marL="0" marR="0" marT="0" marB="0" anchor="ctr"/>
                </a:tc>
                <a:tc hMerge="1">
                  <a:txBody>
                    <a:bodyPr/>
                    <a:lstStyle/>
                    <a:p>
                      <a:endParaRPr lang="en-US"/>
                    </a:p>
                  </a:txBody>
                  <a:tcPr/>
                </a:tc>
              </a:tr>
              <a:tr h="1333098">
                <a:tc>
                  <a:txBody>
                    <a:bodyPr/>
                    <a:lstStyle/>
                    <a:p>
                      <a:pPr algn="ctr" fontAlgn="ctr"/>
                      <a:r>
                        <a:rPr lang="en-US" sz="1000" b="1" u="none" strike="noStrike">
                          <a:effectLst/>
                        </a:rPr>
                        <a:t>4</a:t>
                      </a:r>
                      <a:endParaRPr lang="en-US" sz="1000" b="1" i="0" u="none" strike="noStrike">
                        <a:solidFill>
                          <a:srgbClr val="000000"/>
                        </a:solidFill>
                        <a:effectLst/>
                        <a:latin typeface="Arial" panose="020B0604020202020204" pitchFamily="34" charset="0"/>
                      </a:endParaRPr>
                    </a:p>
                  </a:txBody>
                  <a:tcPr marL="0" marR="0" marT="0" marB="0" anchor="ctr"/>
                </a:tc>
                <a:tc gridSpan="2">
                  <a:txBody>
                    <a:bodyPr/>
                    <a:lstStyle/>
                    <a:p>
                      <a:pPr algn="l" fontAlgn="ctr"/>
                      <a:r>
                        <a:rPr lang="es-CO" sz="1000" b="1" u="none" strike="noStrike" dirty="0">
                          <a:effectLst/>
                        </a:rPr>
                        <a:t>Reajustar la encuesta de satisfacción de capacitación y el indicador en el software Sig Doc</a:t>
                      </a:r>
                      <a:endParaRPr lang="es-CO" sz="1000" b="1" i="0" u="none" strike="noStrike" dirty="0">
                        <a:solidFill>
                          <a:srgbClr val="000000"/>
                        </a:solidFill>
                        <a:effectLst/>
                        <a:latin typeface="Arial" panose="020B0604020202020204" pitchFamily="34" charset="0"/>
                      </a:endParaRPr>
                    </a:p>
                  </a:txBody>
                  <a:tcPr marL="0" marR="0" marT="0" marB="0" anchor="ctr"/>
                </a:tc>
                <a:tc hMerge="1">
                  <a:txBody>
                    <a:bodyPr/>
                    <a:lstStyle/>
                    <a:p>
                      <a:endParaRPr lang="en-US"/>
                    </a:p>
                  </a:txBody>
                  <a:tcPr/>
                </a:tc>
                <a:tc>
                  <a:txBody>
                    <a:bodyPr/>
                    <a:lstStyle/>
                    <a:p>
                      <a:pPr algn="l" fontAlgn="ctr"/>
                      <a:r>
                        <a:rPr lang="en-US" sz="1000" b="1" u="none" strike="noStrike" dirty="0">
                          <a:effectLst/>
                        </a:rPr>
                        <a:t>Mejora</a:t>
                      </a:r>
                      <a:endParaRPr lang="en-US"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b="1" u="none" strike="noStrike" dirty="0">
                          <a:effectLst/>
                        </a:rPr>
                        <a:t>Jefe de capacitación</a:t>
                      </a:r>
                      <a:br>
                        <a:rPr lang="es-CO" sz="1000" b="1" u="none" strike="noStrike" dirty="0">
                          <a:effectLst/>
                        </a:rPr>
                      </a:br>
                      <a:r>
                        <a:rPr lang="es-CO" sz="1000" b="1" u="none" strike="noStrike" dirty="0">
                          <a:effectLst/>
                        </a:rPr>
                        <a:t>y coordinador de calidad y control Interno</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050" b="1" u="none" strike="noStrike" dirty="0">
                          <a:effectLst/>
                        </a:rPr>
                        <a:t>area de </a:t>
                      </a:r>
                      <a:r>
                        <a:rPr lang="en-US" sz="1050" b="1" u="none" strike="noStrike" dirty="0" smtClean="0">
                          <a:effectLst/>
                        </a:rPr>
                        <a:t>capacitation</a:t>
                      </a:r>
                      <a:endParaRPr lang="en-US" sz="105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050" b="1" u="none" strike="noStrike" dirty="0">
                          <a:effectLst/>
                        </a:rPr>
                        <a:t>30 de diciembre de 2019</a:t>
                      </a:r>
                      <a:endParaRPr lang="en-US" sz="105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50" b="1" u="none" strike="noStrike" dirty="0">
                          <a:effectLst/>
                        </a:rPr>
                        <a:t>Planificando la acción de mejora a realizar</a:t>
                      </a:r>
                      <a:endParaRPr lang="es-CO" sz="105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050" b="1" u="none" strike="noStrike" dirty="0">
                          <a:effectLst/>
                        </a:rPr>
                        <a:t>si</a:t>
                      </a:r>
                      <a:endParaRPr lang="en-US" sz="105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050" b="1" u="none" strike="noStrike" dirty="0">
                          <a:effectLst/>
                        </a:rPr>
                        <a:t>Humanos</a:t>
                      </a:r>
                      <a:br>
                        <a:rPr lang="en-US" sz="1050" b="1" u="none" strike="noStrike" dirty="0">
                          <a:effectLst/>
                        </a:rPr>
                      </a:br>
                      <a:r>
                        <a:rPr lang="en-US" sz="1050" b="1" u="none" strike="noStrike" dirty="0">
                          <a:effectLst/>
                        </a:rPr>
                        <a:t>Técnicos </a:t>
                      </a:r>
                      <a:br>
                        <a:rPr lang="en-US" sz="1050" b="1" u="none" strike="noStrike" dirty="0">
                          <a:effectLst/>
                        </a:rPr>
                      </a:br>
                      <a:endParaRPr lang="en-US" sz="105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050" b="1" u="none" strike="noStrike" dirty="0">
                          <a:effectLst/>
                        </a:rPr>
                        <a:t>X</a:t>
                      </a:r>
                      <a:endParaRPr lang="en-US" sz="105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b"/>
                      <a:endParaRPr lang="en-US" sz="1050" b="1" i="0" u="none" strike="noStrike" dirty="0">
                        <a:solidFill>
                          <a:srgbClr val="000000"/>
                        </a:solidFill>
                        <a:effectLst/>
                        <a:latin typeface="Arial" panose="020B0604020202020204" pitchFamily="34" charset="0"/>
                      </a:endParaRPr>
                    </a:p>
                  </a:txBody>
                  <a:tcPr marL="0" marR="0" marT="0" marB="0" anchor="b"/>
                </a:tc>
                <a:tc gridSpan="2">
                  <a:txBody>
                    <a:bodyPr/>
                    <a:lstStyle/>
                    <a:p>
                      <a:pPr algn="l" fontAlgn="ctr"/>
                      <a:r>
                        <a:rPr lang="en-US" sz="1050" b="1" u="none" strike="noStrike" dirty="0">
                          <a:effectLst/>
                        </a:rPr>
                        <a:t>se cumpilo satisfactoriamente</a:t>
                      </a:r>
                      <a:endParaRPr lang="en-US" sz="1050" b="1" i="0" u="none" strike="noStrike" dirty="0">
                        <a:solidFill>
                          <a:srgbClr val="000000"/>
                        </a:solidFill>
                        <a:effectLst/>
                        <a:latin typeface="Arial" panose="020B0604020202020204" pitchFamily="34" charset="0"/>
                      </a:endParaRPr>
                    </a:p>
                  </a:txBody>
                  <a:tcPr marL="0" marR="0" marT="0" marB="0" anchor="ctr"/>
                </a:tc>
                <a:tc hMerge="1">
                  <a:txBody>
                    <a:bodyPr/>
                    <a:lstStyle/>
                    <a:p>
                      <a:endParaRPr lang="en-US"/>
                    </a:p>
                  </a:txBody>
                  <a:tcPr/>
                </a:tc>
              </a:tr>
            </a:tbl>
          </a:graphicData>
        </a:graphic>
      </p:graphicFrame>
      <p:pic>
        <p:nvPicPr>
          <p:cNvPr id="15" name="Picture 4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97597"/>
            <a:ext cx="1022730" cy="64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52609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1164DDE9-6093-42AC-8C86-0687C5F88F13}" type="slidenum">
              <a:rPr lang="es-ES" sz="1000">
                <a:solidFill>
                  <a:schemeClr val="bg1"/>
                </a:solidFill>
              </a:rPr>
              <a:pPr/>
              <a:t>16</a:t>
            </a:fld>
            <a:endParaRPr lang="es-ES" sz="1000" dirty="0">
              <a:solidFill>
                <a:schemeClr val="bg1"/>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1295722214"/>
              </p:ext>
            </p:extLst>
          </p:nvPr>
        </p:nvGraphicFramePr>
        <p:xfrm>
          <a:off x="30265" y="0"/>
          <a:ext cx="9113734" cy="6856412"/>
        </p:xfrm>
        <a:graphic>
          <a:graphicData uri="http://schemas.openxmlformats.org/drawingml/2006/table">
            <a:tbl>
              <a:tblPr>
                <a:tableStyleId>{5C22544A-7EE6-4342-B048-85BDC9FD1C3A}</a:tableStyleId>
              </a:tblPr>
              <a:tblGrid>
                <a:gridCol w="186347"/>
                <a:gridCol w="1516656"/>
                <a:gridCol w="766092"/>
                <a:gridCol w="574568"/>
                <a:gridCol w="628057"/>
                <a:gridCol w="876519"/>
                <a:gridCol w="848913"/>
                <a:gridCol w="655664"/>
                <a:gridCol w="595274"/>
                <a:gridCol w="388223"/>
                <a:gridCol w="421006"/>
                <a:gridCol w="1656415"/>
              </a:tblGrid>
              <a:tr h="1398598">
                <a:tc>
                  <a:txBody>
                    <a:bodyPr/>
                    <a:lstStyle/>
                    <a:p>
                      <a:pPr algn="ctr" fontAlgn="ctr"/>
                      <a:r>
                        <a:rPr lang="en-US" sz="1000" b="1" u="none" strike="noStrike" dirty="0">
                          <a:effectLst/>
                        </a:rPr>
                        <a:t>4</a:t>
                      </a:r>
                      <a:endParaRPr lang="en-US" sz="1000" b="1" i="0" u="none" strike="noStrike" dirty="0">
                        <a:solidFill>
                          <a:srgbClr val="000000"/>
                        </a:solidFill>
                        <a:effectLst/>
                        <a:latin typeface="Arial" panose="020B0604020202020204" pitchFamily="34" charset="0"/>
                      </a:endParaRPr>
                    </a:p>
                  </a:txBody>
                  <a:tcPr marL="3825" marR="3825" marT="3825" marB="0" anchor="ctr"/>
                </a:tc>
                <a:tc>
                  <a:txBody>
                    <a:bodyPr/>
                    <a:lstStyle/>
                    <a:p>
                      <a:pPr algn="l" fontAlgn="ctr"/>
                      <a:r>
                        <a:rPr lang="es-CO" sz="1000" b="1" u="none" strike="noStrike" dirty="0">
                          <a:effectLst/>
                        </a:rPr>
                        <a:t>Reajustar la encuesta de satisfacción de capacitación y el indicador en el software Sig Doc</a:t>
                      </a:r>
                      <a:endParaRPr lang="es-CO" sz="1000" b="1" i="0" u="none" strike="noStrike" dirty="0">
                        <a:solidFill>
                          <a:srgbClr val="000000"/>
                        </a:solidFill>
                        <a:effectLst/>
                        <a:latin typeface="Arial" panose="020B0604020202020204" pitchFamily="34" charset="0"/>
                      </a:endParaRPr>
                    </a:p>
                  </a:txBody>
                  <a:tcPr marL="3825" marR="3825" marT="3825" marB="0" anchor="ctr"/>
                </a:tc>
                <a:tc>
                  <a:txBody>
                    <a:bodyPr/>
                    <a:lstStyle/>
                    <a:p>
                      <a:pPr algn="l" fontAlgn="ctr"/>
                      <a:r>
                        <a:rPr lang="en-US" sz="1000" b="1" u="none" strike="noStrike" dirty="0">
                          <a:effectLst/>
                        </a:rPr>
                        <a:t>Mejora</a:t>
                      </a:r>
                      <a:endParaRPr lang="en-US" sz="1000" b="1" i="0" u="none" strike="noStrike" dirty="0">
                        <a:solidFill>
                          <a:srgbClr val="000000"/>
                        </a:solidFill>
                        <a:effectLst/>
                        <a:latin typeface="Arial" panose="020B0604020202020204" pitchFamily="34" charset="0"/>
                      </a:endParaRPr>
                    </a:p>
                  </a:txBody>
                  <a:tcPr marL="3825" marR="3825" marT="3825" marB="0" anchor="ctr"/>
                </a:tc>
                <a:tc>
                  <a:txBody>
                    <a:bodyPr/>
                    <a:lstStyle/>
                    <a:p>
                      <a:pPr algn="l" fontAlgn="ctr"/>
                      <a:r>
                        <a:rPr lang="es-CO" sz="1000" b="1" u="none" strike="noStrike" dirty="0">
                          <a:effectLst/>
                        </a:rPr>
                        <a:t>Jefe de capacitación</a:t>
                      </a:r>
                      <a:br>
                        <a:rPr lang="es-CO" sz="1000" b="1" u="none" strike="noStrike" dirty="0">
                          <a:effectLst/>
                        </a:rPr>
                      </a:br>
                      <a:r>
                        <a:rPr lang="es-CO" sz="1000" b="1" u="none" strike="noStrike" dirty="0">
                          <a:effectLst/>
                        </a:rPr>
                        <a:t>y coordinador de calidad y control Interno</a:t>
                      </a:r>
                      <a:endParaRPr lang="es-CO" sz="1000" b="1" i="0" u="none" strike="noStrike" dirty="0">
                        <a:solidFill>
                          <a:srgbClr val="000000"/>
                        </a:solidFill>
                        <a:effectLst/>
                        <a:latin typeface="Arial" panose="020B0604020202020204" pitchFamily="34" charset="0"/>
                      </a:endParaRPr>
                    </a:p>
                  </a:txBody>
                  <a:tcPr marL="3825" marR="3825" marT="3825" marB="0" anchor="ctr"/>
                </a:tc>
                <a:tc>
                  <a:txBody>
                    <a:bodyPr/>
                    <a:lstStyle/>
                    <a:p>
                      <a:pPr algn="l" fontAlgn="ctr"/>
                      <a:r>
                        <a:rPr lang="en-US" sz="1000" b="1" u="none" strike="noStrike" dirty="0">
                          <a:effectLst/>
                        </a:rPr>
                        <a:t>area de </a:t>
                      </a:r>
                      <a:r>
                        <a:rPr lang="en-US" sz="1000" b="1" u="none" strike="noStrike" dirty="0" smtClean="0">
                          <a:effectLst/>
                        </a:rPr>
                        <a:t>capacitation</a:t>
                      </a:r>
                      <a:endParaRPr lang="en-US" sz="1000" b="1" i="0" u="none" strike="noStrike" dirty="0">
                        <a:solidFill>
                          <a:srgbClr val="000000"/>
                        </a:solidFill>
                        <a:effectLst/>
                        <a:latin typeface="Arial" panose="020B0604020202020204" pitchFamily="34" charset="0"/>
                      </a:endParaRPr>
                    </a:p>
                  </a:txBody>
                  <a:tcPr marL="3825" marR="3825" marT="3825" marB="0" anchor="ctr"/>
                </a:tc>
                <a:tc>
                  <a:txBody>
                    <a:bodyPr/>
                    <a:lstStyle/>
                    <a:p>
                      <a:pPr algn="l" fontAlgn="ctr"/>
                      <a:r>
                        <a:rPr lang="en-US" sz="1000" b="1" u="none" strike="noStrike" dirty="0">
                          <a:effectLst/>
                        </a:rPr>
                        <a:t>30 de diciembre de 2019</a:t>
                      </a:r>
                      <a:endParaRPr lang="en-US" sz="1000" b="1" i="0" u="none" strike="noStrike" dirty="0">
                        <a:solidFill>
                          <a:srgbClr val="000000"/>
                        </a:solidFill>
                        <a:effectLst/>
                        <a:latin typeface="Arial" panose="020B0604020202020204" pitchFamily="34" charset="0"/>
                      </a:endParaRPr>
                    </a:p>
                  </a:txBody>
                  <a:tcPr marL="3825" marR="3825" marT="3825" marB="0" anchor="ctr"/>
                </a:tc>
                <a:tc>
                  <a:txBody>
                    <a:bodyPr/>
                    <a:lstStyle/>
                    <a:p>
                      <a:pPr algn="l" fontAlgn="ctr"/>
                      <a:r>
                        <a:rPr lang="es-CO" sz="1000" b="1" u="none" strike="noStrike" dirty="0">
                          <a:effectLst/>
                        </a:rPr>
                        <a:t>Planificando la acción de mejora a realizar</a:t>
                      </a:r>
                      <a:endParaRPr lang="es-CO" sz="1000" b="1" i="0" u="none" strike="noStrike" dirty="0">
                        <a:solidFill>
                          <a:srgbClr val="000000"/>
                        </a:solidFill>
                        <a:effectLst/>
                        <a:latin typeface="Arial" panose="020B0604020202020204" pitchFamily="34" charset="0"/>
                      </a:endParaRPr>
                    </a:p>
                  </a:txBody>
                  <a:tcPr marL="3825" marR="3825" marT="3825" marB="0" anchor="ctr"/>
                </a:tc>
                <a:tc>
                  <a:txBody>
                    <a:bodyPr/>
                    <a:lstStyle/>
                    <a:p>
                      <a:pPr algn="ctr" fontAlgn="ctr"/>
                      <a:r>
                        <a:rPr lang="en-US" sz="1000" b="1" u="none" strike="noStrike" dirty="0">
                          <a:effectLst/>
                        </a:rPr>
                        <a:t>si</a:t>
                      </a:r>
                      <a:endParaRPr lang="en-US" sz="1000" b="1" i="0" u="none" strike="noStrike" dirty="0">
                        <a:solidFill>
                          <a:srgbClr val="000000"/>
                        </a:solidFill>
                        <a:effectLst/>
                        <a:latin typeface="Arial" panose="020B0604020202020204" pitchFamily="34" charset="0"/>
                      </a:endParaRPr>
                    </a:p>
                  </a:txBody>
                  <a:tcPr marL="3825" marR="3825" marT="3825" marB="0" anchor="ctr"/>
                </a:tc>
                <a:tc>
                  <a:txBody>
                    <a:bodyPr/>
                    <a:lstStyle/>
                    <a:p>
                      <a:pPr algn="l" fontAlgn="ctr"/>
                      <a:r>
                        <a:rPr lang="en-US" sz="1000" b="1" u="none" strike="noStrike" dirty="0">
                          <a:effectLst/>
                        </a:rPr>
                        <a:t>Humanos</a:t>
                      </a:r>
                      <a:br>
                        <a:rPr lang="en-US" sz="1000" b="1" u="none" strike="noStrike" dirty="0">
                          <a:effectLst/>
                        </a:rPr>
                      </a:br>
                      <a:r>
                        <a:rPr lang="en-US" sz="1000" b="1" u="none" strike="noStrike" dirty="0">
                          <a:effectLst/>
                        </a:rPr>
                        <a:t>Técnicos </a:t>
                      </a:r>
                      <a:br>
                        <a:rPr lang="en-US" sz="1000" b="1" u="none" strike="noStrike" dirty="0">
                          <a:effectLst/>
                        </a:rPr>
                      </a:br>
                      <a:endParaRPr lang="en-US" sz="1000" b="1" i="0" u="none" strike="noStrike" dirty="0">
                        <a:solidFill>
                          <a:srgbClr val="000000"/>
                        </a:solidFill>
                        <a:effectLst/>
                        <a:latin typeface="Arial" panose="020B0604020202020204" pitchFamily="34" charset="0"/>
                      </a:endParaRPr>
                    </a:p>
                  </a:txBody>
                  <a:tcPr marL="3825" marR="3825" marT="3825" marB="0" anchor="ctr"/>
                </a:tc>
                <a:tc>
                  <a:txBody>
                    <a:bodyPr/>
                    <a:lstStyle/>
                    <a:p>
                      <a:pPr algn="ctr" fontAlgn="ctr"/>
                      <a:r>
                        <a:rPr lang="en-US" sz="1000" b="1" u="none" strike="noStrike">
                          <a:effectLst/>
                        </a:rPr>
                        <a:t>X</a:t>
                      </a:r>
                      <a:endParaRPr lang="en-US" sz="1000" b="1" i="0" u="none" strike="noStrike">
                        <a:solidFill>
                          <a:srgbClr val="000000"/>
                        </a:solidFill>
                        <a:effectLst/>
                        <a:latin typeface="Arial" panose="020B0604020202020204" pitchFamily="34" charset="0"/>
                      </a:endParaRPr>
                    </a:p>
                  </a:txBody>
                  <a:tcPr marL="3825" marR="3825" marT="3825" marB="0" anchor="ctr"/>
                </a:tc>
                <a:tc>
                  <a:txBody>
                    <a:bodyPr/>
                    <a:lstStyle/>
                    <a:p>
                      <a:pPr algn="ctr" fontAlgn="b"/>
                      <a:endParaRPr lang="en-US" sz="1000" b="1" i="0" u="none" strike="noStrike">
                        <a:solidFill>
                          <a:srgbClr val="000000"/>
                        </a:solidFill>
                        <a:effectLst/>
                        <a:latin typeface="Arial" panose="020B0604020202020204" pitchFamily="34" charset="0"/>
                      </a:endParaRPr>
                    </a:p>
                  </a:txBody>
                  <a:tcPr marL="3825" marR="3825" marT="3825" marB="0" anchor="b"/>
                </a:tc>
                <a:tc>
                  <a:txBody>
                    <a:bodyPr/>
                    <a:lstStyle/>
                    <a:p>
                      <a:pPr algn="l" fontAlgn="ctr"/>
                      <a:r>
                        <a:rPr lang="en-US" sz="1000" b="1" u="none" strike="noStrike" dirty="0">
                          <a:effectLst/>
                        </a:rPr>
                        <a:t>se </a:t>
                      </a:r>
                      <a:r>
                        <a:rPr lang="en-US" sz="1000" b="1" u="none" strike="noStrike" dirty="0" err="1">
                          <a:effectLst/>
                        </a:rPr>
                        <a:t>cumpilo</a:t>
                      </a:r>
                      <a:r>
                        <a:rPr lang="en-US" sz="1000" b="1" u="none" strike="noStrike" dirty="0">
                          <a:effectLst/>
                        </a:rPr>
                        <a:t> satisfactoriamente</a:t>
                      </a:r>
                      <a:endParaRPr lang="en-US" sz="1000" b="1" i="0" u="none" strike="noStrike" dirty="0">
                        <a:solidFill>
                          <a:srgbClr val="000000"/>
                        </a:solidFill>
                        <a:effectLst/>
                        <a:latin typeface="Arial" panose="020B0604020202020204" pitchFamily="34" charset="0"/>
                      </a:endParaRPr>
                    </a:p>
                  </a:txBody>
                  <a:tcPr marL="3825" marR="3825" marT="3825" marB="0" anchor="ctr"/>
                </a:tc>
              </a:tr>
              <a:tr h="1333039">
                <a:tc>
                  <a:txBody>
                    <a:bodyPr/>
                    <a:lstStyle/>
                    <a:p>
                      <a:pPr algn="ctr" fontAlgn="ctr"/>
                      <a:r>
                        <a:rPr lang="en-US" sz="1000" b="1" u="none" strike="noStrike">
                          <a:effectLst/>
                        </a:rPr>
                        <a:t>5</a:t>
                      </a:r>
                      <a:endParaRPr lang="en-US" sz="1000" b="1" i="0" u="none" strike="noStrike">
                        <a:solidFill>
                          <a:srgbClr val="000000"/>
                        </a:solidFill>
                        <a:effectLst/>
                        <a:latin typeface="Arial" panose="020B0604020202020204" pitchFamily="34" charset="0"/>
                      </a:endParaRPr>
                    </a:p>
                  </a:txBody>
                  <a:tcPr marL="3825" marR="3825" marT="3825" marB="0" anchor="ctr"/>
                </a:tc>
                <a:tc>
                  <a:txBody>
                    <a:bodyPr/>
                    <a:lstStyle/>
                    <a:p>
                      <a:pPr algn="l" fontAlgn="ctr"/>
                      <a:r>
                        <a:rPr lang="es-CO" sz="1000" b="1" u="none" strike="noStrike">
                          <a:effectLst/>
                        </a:rPr>
                        <a:t>Reajustar los indicadores de gestión de epsal y mercantil</a:t>
                      </a:r>
                      <a:endParaRPr lang="es-CO" sz="1000" b="1" i="0" u="none" strike="noStrike">
                        <a:solidFill>
                          <a:srgbClr val="000000"/>
                        </a:solidFill>
                        <a:effectLst/>
                        <a:latin typeface="Arial" panose="020B0604020202020204" pitchFamily="34" charset="0"/>
                      </a:endParaRPr>
                    </a:p>
                  </a:txBody>
                  <a:tcPr marL="3825" marR="3825" marT="3825" marB="0" anchor="ctr"/>
                </a:tc>
                <a:tc>
                  <a:txBody>
                    <a:bodyPr/>
                    <a:lstStyle/>
                    <a:p>
                      <a:pPr algn="l" fontAlgn="ctr"/>
                      <a:r>
                        <a:rPr lang="en-US" sz="1000" b="1" u="none" strike="noStrike" dirty="0">
                          <a:effectLst/>
                        </a:rPr>
                        <a:t>Mejora</a:t>
                      </a:r>
                      <a:endParaRPr lang="en-US" sz="1000" b="1" i="0" u="none" strike="noStrike" dirty="0">
                        <a:solidFill>
                          <a:srgbClr val="000000"/>
                        </a:solidFill>
                        <a:effectLst/>
                        <a:latin typeface="Arial" panose="020B0604020202020204" pitchFamily="34" charset="0"/>
                      </a:endParaRPr>
                    </a:p>
                  </a:txBody>
                  <a:tcPr marL="3825" marR="3825" marT="3825" marB="0" anchor="ctr"/>
                </a:tc>
                <a:tc>
                  <a:txBody>
                    <a:bodyPr/>
                    <a:lstStyle/>
                    <a:p>
                      <a:pPr algn="l" fontAlgn="ctr"/>
                      <a:r>
                        <a:rPr lang="es-CO" sz="1000" b="1" u="none" strike="noStrike">
                          <a:effectLst/>
                        </a:rPr>
                        <a:t>Jefe de registro Público y coordinador de calidad y control Interno</a:t>
                      </a:r>
                      <a:endParaRPr lang="es-CO" sz="1000" b="1" i="0" u="none" strike="noStrike">
                        <a:solidFill>
                          <a:srgbClr val="000000"/>
                        </a:solidFill>
                        <a:effectLst/>
                        <a:latin typeface="Arial" panose="020B0604020202020204" pitchFamily="34" charset="0"/>
                      </a:endParaRPr>
                    </a:p>
                  </a:txBody>
                  <a:tcPr marL="3825" marR="3825" marT="3825" marB="0" anchor="ctr"/>
                </a:tc>
                <a:tc>
                  <a:txBody>
                    <a:bodyPr/>
                    <a:lstStyle/>
                    <a:p>
                      <a:pPr algn="l" fontAlgn="ctr"/>
                      <a:r>
                        <a:rPr lang="en-US" sz="1000" b="1" u="none" strike="noStrike" dirty="0">
                          <a:effectLst/>
                        </a:rPr>
                        <a:t>area de registro</a:t>
                      </a:r>
                      <a:endParaRPr lang="en-US" sz="1000" b="1" i="0" u="none" strike="noStrike" dirty="0">
                        <a:solidFill>
                          <a:srgbClr val="000000"/>
                        </a:solidFill>
                        <a:effectLst/>
                        <a:latin typeface="Arial" panose="020B0604020202020204" pitchFamily="34" charset="0"/>
                      </a:endParaRPr>
                    </a:p>
                  </a:txBody>
                  <a:tcPr marL="3825" marR="3825" marT="3825" marB="0" anchor="ctr"/>
                </a:tc>
                <a:tc>
                  <a:txBody>
                    <a:bodyPr/>
                    <a:lstStyle/>
                    <a:p>
                      <a:pPr algn="l" fontAlgn="ctr"/>
                      <a:r>
                        <a:rPr lang="es-CO" sz="1000" b="1" u="none" strike="noStrike">
                          <a:effectLst/>
                        </a:rPr>
                        <a:t>30 de  septiembre de 2019</a:t>
                      </a:r>
                      <a:endParaRPr lang="es-CO" sz="1000" b="1" i="0" u="none" strike="noStrike">
                        <a:solidFill>
                          <a:srgbClr val="000000"/>
                        </a:solidFill>
                        <a:effectLst/>
                        <a:latin typeface="Arial" panose="020B0604020202020204" pitchFamily="34" charset="0"/>
                      </a:endParaRPr>
                    </a:p>
                  </a:txBody>
                  <a:tcPr marL="3825" marR="3825" marT="3825" marB="0" anchor="ctr"/>
                </a:tc>
                <a:tc>
                  <a:txBody>
                    <a:bodyPr/>
                    <a:lstStyle/>
                    <a:p>
                      <a:pPr algn="l" fontAlgn="ctr"/>
                      <a:r>
                        <a:rPr lang="es-CO" sz="1000" b="1" u="none" strike="noStrike" dirty="0">
                          <a:effectLst/>
                        </a:rPr>
                        <a:t>Planificando la acción de mejora a realizar</a:t>
                      </a:r>
                      <a:endParaRPr lang="es-CO" sz="1000" b="1" i="0" u="none" strike="noStrike" dirty="0">
                        <a:solidFill>
                          <a:srgbClr val="000000"/>
                        </a:solidFill>
                        <a:effectLst/>
                        <a:latin typeface="Arial" panose="020B0604020202020204" pitchFamily="34" charset="0"/>
                      </a:endParaRPr>
                    </a:p>
                  </a:txBody>
                  <a:tcPr marL="3825" marR="3825" marT="3825" marB="0" anchor="ctr"/>
                </a:tc>
                <a:tc>
                  <a:txBody>
                    <a:bodyPr/>
                    <a:lstStyle/>
                    <a:p>
                      <a:pPr algn="ctr" fontAlgn="ctr"/>
                      <a:r>
                        <a:rPr lang="en-US" sz="1000" b="1" u="none" strike="noStrike" dirty="0">
                          <a:effectLst/>
                        </a:rPr>
                        <a:t>si</a:t>
                      </a:r>
                      <a:endParaRPr lang="en-US" sz="1000" b="1" i="0" u="none" strike="noStrike" dirty="0">
                        <a:solidFill>
                          <a:srgbClr val="000000"/>
                        </a:solidFill>
                        <a:effectLst/>
                        <a:latin typeface="Arial" panose="020B0604020202020204" pitchFamily="34" charset="0"/>
                      </a:endParaRPr>
                    </a:p>
                  </a:txBody>
                  <a:tcPr marL="3825" marR="3825" marT="3825" marB="0" anchor="ctr"/>
                </a:tc>
                <a:tc>
                  <a:txBody>
                    <a:bodyPr/>
                    <a:lstStyle/>
                    <a:p>
                      <a:pPr algn="l" fontAlgn="ctr"/>
                      <a:r>
                        <a:rPr lang="en-US" sz="1000" b="1" u="none" strike="noStrike" dirty="0">
                          <a:effectLst/>
                        </a:rPr>
                        <a:t>Humanos</a:t>
                      </a:r>
                      <a:br>
                        <a:rPr lang="en-US" sz="1000" b="1" u="none" strike="noStrike" dirty="0">
                          <a:effectLst/>
                        </a:rPr>
                      </a:br>
                      <a:r>
                        <a:rPr lang="en-US" sz="1000" b="1" u="none" strike="noStrike" dirty="0">
                          <a:effectLst/>
                        </a:rPr>
                        <a:t>Técnicos </a:t>
                      </a:r>
                      <a:endParaRPr lang="en-US" sz="1000" b="1" i="0" u="none" strike="noStrike" dirty="0">
                        <a:solidFill>
                          <a:srgbClr val="000000"/>
                        </a:solidFill>
                        <a:effectLst/>
                        <a:latin typeface="Arial" panose="020B0604020202020204" pitchFamily="34" charset="0"/>
                      </a:endParaRPr>
                    </a:p>
                  </a:txBody>
                  <a:tcPr marL="3825" marR="3825" marT="3825" marB="0" anchor="ctr"/>
                </a:tc>
                <a:tc>
                  <a:txBody>
                    <a:bodyPr/>
                    <a:lstStyle/>
                    <a:p>
                      <a:pPr algn="ctr" fontAlgn="ctr"/>
                      <a:r>
                        <a:rPr lang="en-US" sz="1000" b="1" u="none" strike="noStrike" dirty="0">
                          <a:effectLst/>
                        </a:rPr>
                        <a:t>X</a:t>
                      </a:r>
                      <a:endParaRPr lang="en-US" sz="1000" b="1" i="0" u="none" strike="noStrike" dirty="0">
                        <a:solidFill>
                          <a:srgbClr val="000000"/>
                        </a:solidFill>
                        <a:effectLst/>
                        <a:latin typeface="Arial" panose="020B0604020202020204" pitchFamily="34" charset="0"/>
                      </a:endParaRPr>
                    </a:p>
                  </a:txBody>
                  <a:tcPr marL="3825" marR="3825" marT="3825" marB="0" anchor="ctr"/>
                </a:tc>
                <a:tc>
                  <a:txBody>
                    <a:bodyPr/>
                    <a:lstStyle/>
                    <a:p>
                      <a:pPr algn="ctr" fontAlgn="ctr"/>
                      <a:r>
                        <a:rPr lang="en-US" sz="1000" b="1" u="none" strike="noStrike" dirty="0">
                          <a:effectLst/>
                        </a:rPr>
                        <a:t> </a:t>
                      </a:r>
                      <a:endParaRPr lang="en-US" sz="1000" b="1" i="0" u="none" strike="noStrike" dirty="0">
                        <a:solidFill>
                          <a:srgbClr val="000000"/>
                        </a:solidFill>
                        <a:effectLst/>
                        <a:latin typeface="Arial" panose="020B0604020202020204" pitchFamily="34" charset="0"/>
                      </a:endParaRPr>
                    </a:p>
                  </a:txBody>
                  <a:tcPr marL="3825" marR="3825" marT="3825" marB="0" anchor="ctr"/>
                </a:tc>
                <a:tc>
                  <a:txBody>
                    <a:bodyPr/>
                    <a:lstStyle/>
                    <a:p>
                      <a:pPr algn="l" fontAlgn="ctr"/>
                      <a:r>
                        <a:rPr lang="en-US" sz="1000" b="1" u="none" strike="noStrike" dirty="0">
                          <a:effectLst/>
                        </a:rPr>
                        <a:t>Se cumplió satisfactoriamente</a:t>
                      </a:r>
                      <a:endParaRPr lang="en-US" sz="1000" b="1" i="0" u="none" strike="noStrike" dirty="0">
                        <a:solidFill>
                          <a:srgbClr val="000000"/>
                        </a:solidFill>
                        <a:effectLst/>
                        <a:latin typeface="Arial" panose="020B0604020202020204" pitchFamily="34" charset="0"/>
                      </a:endParaRPr>
                    </a:p>
                  </a:txBody>
                  <a:tcPr marL="3825" marR="3825" marT="3825" marB="0" anchor="ctr"/>
                </a:tc>
              </a:tr>
              <a:tr h="1267481">
                <a:tc>
                  <a:txBody>
                    <a:bodyPr/>
                    <a:lstStyle/>
                    <a:p>
                      <a:pPr algn="ctr" fontAlgn="ctr"/>
                      <a:r>
                        <a:rPr lang="en-US" sz="1000" b="1" u="none" strike="noStrike">
                          <a:effectLst/>
                        </a:rPr>
                        <a:t>6</a:t>
                      </a:r>
                      <a:endParaRPr lang="en-US" sz="1000" b="1" i="0" u="none" strike="noStrike">
                        <a:solidFill>
                          <a:srgbClr val="000000"/>
                        </a:solidFill>
                        <a:effectLst/>
                        <a:latin typeface="Arial" panose="020B0604020202020204" pitchFamily="34" charset="0"/>
                      </a:endParaRPr>
                    </a:p>
                  </a:txBody>
                  <a:tcPr marL="3825" marR="3825" marT="3825" marB="0" anchor="ctr"/>
                </a:tc>
                <a:tc>
                  <a:txBody>
                    <a:bodyPr/>
                    <a:lstStyle/>
                    <a:p>
                      <a:pPr algn="l" fontAlgn="ctr"/>
                      <a:r>
                        <a:rPr lang="es-CO" sz="1000" b="1" u="none" strike="noStrike">
                          <a:effectLst/>
                        </a:rPr>
                        <a:t>Realizar el seguimiento  de las acciones del 1 ciclo de auditorías</a:t>
                      </a:r>
                      <a:endParaRPr lang="es-CO" sz="1000" b="1" i="0" u="none" strike="noStrike">
                        <a:solidFill>
                          <a:srgbClr val="000000"/>
                        </a:solidFill>
                        <a:effectLst/>
                        <a:latin typeface="Arial" panose="020B0604020202020204" pitchFamily="34" charset="0"/>
                      </a:endParaRPr>
                    </a:p>
                  </a:txBody>
                  <a:tcPr marL="3825" marR="3825" marT="3825" marB="0" anchor="ctr"/>
                </a:tc>
                <a:tc>
                  <a:txBody>
                    <a:bodyPr/>
                    <a:lstStyle/>
                    <a:p>
                      <a:pPr algn="l" fontAlgn="ctr"/>
                      <a:r>
                        <a:rPr lang="en-US" sz="1000" b="1" u="none" strike="noStrike" dirty="0">
                          <a:effectLst/>
                        </a:rPr>
                        <a:t>Mejora</a:t>
                      </a:r>
                      <a:endParaRPr lang="en-US" sz="1000" b="1" i="0" u="none" strike="noStrike" dirty="0">
                        <a:solidFill>
                          <a:srgbClr val="000000"/>
                        </a:solidFill>
                        <a:effectLst/>
                        <a:latin typeface="Arial" panose="020B0604020202020204" pitchFamily="34" charset="0"/>
                      </a:endParaRPr>
                    </a:p>
                  </a:txBody>
                  <a:tcPr marL="3825" marR="3825" marT="3825" marB="0" anchor="ctr"/>
                </a:tc>
                <a:tc>
                  <a:txBody>
                    <a:bodyPr/>
                    <a:lstStyle/>
                    <a:p>
                      <a:pPr algn="l" fontAlgn="ctr"/>
                      <a:r>
                        <a:rPr lang="es-CO" sz="1000" b="1" u="none" strike="noStrike">
                          <a:effectLst/>
                        </a:rPr>
                        <a:t> líderes de proceso y coordinador de calidad y control interno</a:t>
                      </a:r>
                      <a:br>
                        <a:rPr lang="es-CO" sz="1000" b="1" u="none" strike="noStrike">
                          <a:effectLst/>
                        </a:rPr>
                      </a:br>
                      <a:endParaRPr lang="es-CO" sz="1000" b="1" i="0" u="none" strike="noStrike">
                        <a:solidFill>
                          <a:srgbClr val="000000"/>
                        </a:solidFill>
                        <a:effectLst/>
                        <a:latin typeface="Arial" panose="020B0604020202020204" pitchFamily="34" charset="0"/>
                      </a:endParaRPr>
                    </a:p>
                  </a:txBody>
                  <a:tcPr marL="3825" marR="3825" marT="3825" marB="0" anchor="ctr"/>
                </a:tc>
                <a:tc>
                  <a:txBody>
                    <a:bodyPr/>
                    <a:lstStyle/>
                    <a:p>
                      <a:pPr algn="l" fontAlgn="ctr"/>
                      <a:r>
                        <a:rPr lang="en-US" sz="1000" b="1" u="none" strike="noStrike" dirty="0">
                          <a:effectLst/>
                        </a:rPr>
                        <a:t>En cada area </a:t>
                      </a:r>
                      <a:endParaRPr lang="en-US" sz="1000" b="1" i="0" u="none" strike="noStrike" dirty="0">
                        <a:solidFill>
                          <a:srgbClr val="000000"/>
                        </a:solidFill>
                        <a:effectLst/>
                        <a:latin typeface="Arial" panose="020B0604020202020204" pitchFamily="34" charset="0"/>
                      </a:endParaRPr>
                    </a:p>
                  </a:txBody>
                  <a:tcPr marL="3825" marR="3825" marT="3825" marB="0" anchor="ctr"/>
                </a:tc>
                <a:tc>
                  <a:txBody>
                    <a:bodyPr/>
                    <a:lstStyle/>
                    <a:p>
                      <a:pPr algn="l" fontAlgn="ctr"/>
                      <a:r>
                        <a:rPr lang="en-US" sz="1000" b="1" u="none" strike="noStrike" dirty="0">
                          <a:effectLst/>
                        </a:rPr>
                        <a:t> 30 de agosto 2019</a:t>
                      </a:r>
                      <a:endParaRPr lang="en-US" sz="1000" b="1" i="0" u="none" strike="noStrike" dirty="0">
                        <a:solidFill>
                          <a:srgbClr val="000000"/>
                        </a:solidFill>
                        <a:effectLst/>
                        <a:latin typeface="Arial" panose="020B0604020202020204" pitchFamily="34" charset="0"/>
                      </a:endParaRPr>
                    </a:p>
                  </a:txBody>
                  <a:tcPr marL="3825" marR="3825" marT="3825" marB="0" anchor="ctr"/>
                </a:tc>
                <a:tc>
                  <a:txBody>
                    <a:bodyPr/>
                    <a:lstStyle/>
                    <a:p>
                      <a:pPr algn="l" fontAlgn="ctr"/>
                      <a:r>
                        <a:rPr lang="es-CO" sz="1000" b="1" u="none" strike="noStrike">
                          <a:effectLst/>
                        </a:rPr>
                        <a:t>Planificando la acción de mejora a realizar</a:t>
                      </a:r>
                      <a:endParaRPr lang="es-CO" sz="1000" b="1" i="0" u="none" strike="noStrike">
                        <a:solidFill>
                          <a:srgbClr val="000000"/>
                        </a:solidFill>
                        <a:effectLst/>
                        <a:latin typeface="Arial" panose="020B0604020202020204" pitchFamily="34" charset="0"/>
                      </a:endParaRPr>
                    </a:p>
                  </a:txBody>
                  <a:tcPr marL="3825" marR="3825" marT="3825" marB="0" anchor="ctr"/>
                </a:tc>
                <a:tc>
                  <a:txBody>
                    <a:bodyPr/>
                    <a:lstStyle/>
                    <a:p>
                      <a:pPr algn="ctr" fontAlgn="ctr"/>
                      <a:r>
                        <a:rPr lang="en-US" sz="1000" b="1" u="none" strike="noStrike" dirty="0">
                          <a:effectLst/>
                        </a:rPr>
                        <a:t>si</a:t>
                      </a:r>
                      <a:endParaRPr lang="en-US" sz="1000" b="1" i="0" u="none" strike="noStrike" dirty="0">
                        <a:solidFill>
                          <a:srgbClr val="000000"/>
                        </a:solidFill>
                        <a:effectLst/>
                        <a:latin typeface="Arial" panose="020B0604020202020204" pitchFamily="34" charset="0"/>
                      </a:endParaRPr>
                    </a:p>
                  </a:txBody>
                  <a:tcPr marL="3825" marR="3825" marT="3825" marB="0" anchor="ctr"/>
                </a:tc>
                <a:tc>
                  <a:txBody>
                    <a:bodyPr/>
                    <a:lstStyle/>
                    <a:p>
                      <a:pPr algn="l" fontAlgn="ctr"/>
                      <a:r>
                        <a:rPr lang="en-US" sz="1000" b="1" u="none" strike="noStrike" dirty="0">
                          <a:effectLst/>
                        </a:rPr>
                        <a:t>Humanos</a:t>
                      </a:r>
                      <a:br>
                        <a:rPr lang="en-US" sz="1000" b="1" u="none" strike="noStrike" dirty="0">
                          <a:effectLst/>
                        </a:rPr>
                      </a:br>
                      <a:r>
                        <a:rPr lang="en-US" sz="1000" b="1" u="none" strike="noStrike" dirty="0">
                          <a:effectLst/>
                        </a:rPr>
                        <a:t>Técnicos </a:t>
                      </a:r>
                      <a:endParaRPr lang="en-US" sz="1000" b="1" i="0" u="none" strike="noStrike" dirty="0">
                        <a:solidFill>
                          <a:srgbClr val="000000"/>
                        </a:solidFill>
                        <a:effectLst/>
                        <a:latin typeface="Arial" panose="020B0604020202020204" pitchFamily="34" charset="0"/>
                      </a:endParaRPr>
                    </a:p>
                  </a:txBody>
                  <a:tcPr marL="3825" marR="3825" marT="3825" marB="0" anchor="ctr"/>
                </a:tc>
                <a:tc>
                  <a:txBody>
                    <a:bodyPr/>
                    <a:lstStyle/>
                    <a:p>
                      <a:pPr algn="ctr" fontAlgn="ctr"/>
                      <a:r>
                        <a:rPr lang="en-US" sz="1000" b="1" u="none" strike="noStrike">
                          <a:effectLst/>
                        </a:rPr>
                        <a:t>X</a:t>
                      </a:r>
                      <a:endParaRPr lang="en-US" sz="1000" b="1" i="0" u="none" strike="noStrike">
                        <a:solidFill>
                          <a:srgbClr val="000000"/>
                        </a:solidFill>
                        <a:effectLst/>
                        <a:latin typeface="Arial" panose="020B0604020202020204" pitchFamily="34" charset="0"/>
                      </a:endParaRPr>
                    </a:p>
                  </a:txBody>
                  <a:tcPr marL="3825" marR="3825" marT="3825" marB="0" anchor="ctr"/>
                </a:tc>
                <a:tc>
                  <a:txBody>
                    <a:bodyPr/>
                    <a:lstStyle/>
                    <a:p>
                      <a:pPr algn="ctr" fontAlgn="ctr"/>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3825" marR="3825" marT="3825" marB="0" anchor="ctr"/>
                </a:tc>
                <a:tc>
                  <a:txBody>
                    <a:bodyPr/>
                    <a:lstStyle/>
                    <a:p>
                      <a:pPr algn="l" fontAlgn="ctr"/>
                      <a:r>
                        <a:rPr lang="en-US" sz="1000" b="1" u="none" strike="noStrike" dirty="0">
                          <a:effectLst/>
                        </a:rPr>
                        <a:t>Se cumplió satisfactoriamente</a:t>
                      </a:r>
                      <a:endParaRPr lang="en-US" sz="1000" b="1" i="0" u="none" strike="noStrike" dirty="0">
                        <a:solidFill>
                          <a:srgbClr val="000000"/>
                        </a:solidFill>
                        <a:effectLst/>
                        <a:latin typeface="Arial" panose="020B0604020202020204" pitchFamily="34" charset="0"/>
                      </a:endParaRPr>
                    </a:p>
                  </a:txBody>
                  <a:tcPr marL="3825" marR="3825" marT="3825" marB="0" anchor="ctr"/>
                </a:tc>
              </a:tr>
              <a:tr h="1267481">
                <a:tc>
                  <a:txBody>
                    <a:bodyPr/>
                    <a:lstStyle/>
                    <a:p>
                      <a:pPr algn="ctr" fontAlgn="ctr"/>
                      <a:r>
                        <a:rPr lang="en-US" sz="1000" b="1" u="none" strike="noStrike">
                          <a:effectLst/>
                        </a:rPr>
                        <a:t>7</a:t>
                      </a:r>
                      <a:endParaRPr lang="en-US" sz="1000" b="1" i="0" u="none" strike="noStrike">
                        <a:solidFill>
                          <a:srgbClr val="000000"/>
                        </a:solidFill>
                        <a:effectLst/>
                        <a:latin typeface="Arial" panose="020B0604020202020204" pitchFamily="34" charset="0"/>
                      </a:endParaRPr>
                    </a:p>
                  </a:txBody>
                  <a:tcPr marL="3825" marR="3825" marT="3825" marB="0" anchor="ctr"/>
                </a:tc>
                <a:tc>
                  <a:txBody>
                    <a:bodyPr/>
                    <a:lstStyle/>
                    <a:p>
                      <a:pPr algn="l" fontAlgn="ctr"/>
                      <a:r>
                        <a:rPr lang="es-CO" sz="1000" b="1" u="none" strike="noStrike">
                          <a:effectLst/>
                        </a:rPr>
                        <a:t>Plan de acción, realizado por el comité de compras en relación a los proveedores con baja calificación.</a:t>
                      </a:r>
                      <a:br>
                        <a:rPr lang="es-CO" sz="1000" b="1" u="none" strike="noStrike">
                          <a:effectLst/>
                        </a:rPr>
                      </a:br>
                      <a:endParaRPr lang="es-CO" sz="1000" b="1" i="0" u="none" strike="noStrike">
                        <a:solidFill>
                          <a:srgbClr val="000000"/>
                        </a:solidFill>
                        <a:effectLst/>
                        <a:latin typeface="Arial" panose="020B0604020202020204" pitchFamily="34" charset="0"/>
                      </a:endParaRPr>
                    </a:p>
                  </a:txBody>
                  <a:tcPr marL="3825" marR="3825" marT="3825" marB="0" anchor="ctr"/>
                </a:tc>
                <a:tc>
                  <a:txBody>
                    <a:bodyPr/>
                    <a:lstStyle/>
                    <a:p>
                      <a:pPr algn="l" fontAlgn="ctr"/>
                      <a:r>
                        <a:rPr lang="en-US" sz="1000" b="1" u="none" strike="noStrike">
                          <a:effectLst/>
                        </a:rPr>
                        <a:t>correctiva</a:t>
                      </a:r>
                      <a:endParaRPr lang="en-US" sz="1000" b="1" i="0" u="none" strike="noStrike">
                        <a:solidFill>
                          <a:srgbClr val="000000"/>
                        </a:solidFill>
                        <a:effectLst/>
                        <a:latin typeface="Arial" panose="020B0604020202020204" pitchFamily="34" charset="0"/>
                      </a:endParaRPr>
                    </a:p>
                  </a:txBody>
                  <a:tcPr marL="3825" marR="3825" marT="3825" marB="0" anchor="ctr"/>
                </a:tc>
                <a:tc>
                  <a:txBody>
                    <a:bodyPr/>
                    <a:lstStyle/>
                    <a:p>
                      <a:pPr algn="just" rtl="0" fontAlgn="ctr"/>
                      <a:r>
                        <a:rPr lang="es-CO" sz="1000" b="1" u="none" strike="noStrike">
                          <a:effectLst/>
                        </a:rPr>
                        <a:t>Jefe administrativa y financiera , almacenista</a:t>
                      </a:r>
                      <a:endParaRPr lang="es-CO" sz="1000" b="1" i="0" u="none" strike="noStrike">
                        <a:solidFill>
                          <a:srgbClr val="000000"/>
                        </a:solidFill>
                        <a:effectLst/>
                        <a:latin typeface="Arial" panose="020B0604020202020204" pitchFamily="34" charset="0"/>
                      </a:endParaRPr>
                    </a:p>
                  </a:txBody>
                  <a:tcPr marL="3825" marR="3825" marT="3825" marB="0" anchor="ctr"/>
                </a:tc>
                <a:tc>
                  <a:txBody>
                    <a:bodyPr/>
                    <a:lstStyle/>
                    <a:p>
                      <a:pPr algn="l" fontAlgn="ctr"/>
                      <a:r>
                        <a:rPr lang="en-US" sz="1000" b="1" u="none" strike="noStrike">
                          <a:effectLst/>
                        </a:rPr>
                        <a:t>area de almacén</a:t>
                      </a:r>
                      <a:endParaRPr lang="en-US" sz="1000" b="1" i="0" u="none" strike="noStrike">
                        <a:solidFill>
                          <a:srgbClr val="000000"/>
                        </a:solidFill>
                        <a:effectLst/>
                        <a:latin typeface="Arial" panose="020B0604020202020204" pitchFamily="34" charset="0"/>
                      </a:endParaRPr>
                    </a:p>
                  </a:txBody>
                  <a:tcPr marL="3825" marR="3825" marT="3825" marB="0" anchor="ctr"/>
                </a:tc>
                <a:tc>
                  <a:txBody>
                    <a:bodyPr/>
                    <a:lstStyle/>
                    <a:p>
                      <a:pPr algn="l" fontAlgn="ctr"/>
                      <a:r>
                        <a:rPr lang="pt-BR" sz="1000" b="1" u="none" strike="noStrike">
                          <a:effectLst/>
                        </a:rPr>
                        <a:t>30 de agosto  de 2019</a:t>
                      </a:r>
                      <a:endParaRPr lang="pt-BR" sz="1000" b="1" i="0" u="none" strike="noStrike">
                        <a:solidFill>
                          <a:srgbClr val="000000"/>
                        </a:solidFill>
                        <a:effectLst/>
                        <a:latin typeface="Arial" panose="020B0604020202020204" pitchFamily="34" charset="0"/>
                      </a:endParaRPr>
                    </a:p>
                  </a:txBody>
                  <a:tcPr marL="3825" marR="3825" marT="3825" marB="0" anchor="ctr"/>
                </a:tc>
                <a:tc>
                  <a:txBody>
                    <a:bodyPr/>
                    <a:lstStyle/>
                    <a:p>
                      <a:pPr algn="l" fontAlgn="ctr"/>
                      <a:r>
                        <a:rPr lang="es-CO" sz="1000" b="1" u="none" strike="noStrike">
                          <a:effectLst/>
                        </a:rPr>
                        <a:t>planificando la acción correctiva a realizar</a:t>
                      </a:r>
                      <a:endParaRPr lang="es-CO" sz="1000" b="1" i="0" u="none" strike="noStrike">
                        <a:solidFill>
                          <a:srgbClr val="000000"/>
                        </a:solidFill>
                        <a:effectLst/>
                        <a:latin typeface="Arial" panose="020B0604020202020204" pitchFamily="34" charset="0"/>
                      </a:endParaRPr>
                    </a:p>
                  </a:txBody>
                  <a:tcPr marL="3825" marR="3825" marT="3825" marB="0" anchor="ctr"/>
                </a:tc>
                <a:tc>
                  <a:txBody>
                    <a:bodyPr/>
                    <a:lstStyle/>
                    <a:p>
                      <a:pPr algn="ctr" fontAlgn="ctr"/>
                      <a:r>
                        <a:rPr lang="en-US" sz="1000" b="1" u="none" strike="noStrike" dirty="0">
                          <a:effectLst/>
                        </a:rPr>
                        <a:t>si</a:t>
                      </a:r>
                      <a:endParaRPr lang="en-US" sz="1000" b="1" i="0" u="none" strike="noStrike" dirty="0">
                        <a:solidFill>
                          <a:srgbClr val="000000"/>
                        </a:solidFill>
                        <a:effectLst/>
                        <a:latin typeface="Arial" panose="020B0604020202020204" pitchFamily="34" charset="0"/>
                      </a:endParaRPr>
                    </a:p>
                  </a:txBody>
                  <a:tcPr marL="3825" marR="3825" marT="3825" marB="0" anchor="ctr"/>
                </a:tc>
                <a:tc>
                  <a:txBody>
                    <a:bodyPr/>
                    <a:lstStyle/>
                    <a:p>
                      <a:pPr algn="l" fontAlgn="ctr"/>
                      <a:r>
                        <a:rPr lang="en-US" sz="1000" b="1" u="none" strike="noStrike" dirty="0">
                          <a:effectLst/>
                        </a:rPr>
                        <a:t>Humanos</a:t>
                      </a:r>
                      <a:br>
                        <a:rPr lang="en-US" sz="1000" b="1" u="none" strike="noStrike" dirty="0">
                          <a:effectLst/>
                        </a:rPr>
                      </a:br>
                      <a:r>
                        <a:rPr lang="en-US" sz="1000" b="1" u="none" strike="noStrike" dirty="0">
                          <a:effectLst/>
                        </a:rPr>
                        <a:t>Técnicos </a:t>
                      </a:r>
                      <a:br>
                        <a:rPr lang="en-US" sz="1000" b="1" u="none" strike="noStrike" dirty="0">
                          <a:effectLst/>
                        </a:rPr>
                      </a:br>
                      <a:endParaRPr lang="en-US" sz="1000" b="1" i="0" u="none" strike="noStrike" dirty="0">
                        <a:solidFill>
                          <a:srgbClr val="000000"/>
                        </a:solidFill>
                        <a:effectLst/>
                        <a:latin typeface="Arial" panose="020B0604020202020204" pitchFamily="34" charset="0"/>
                      </a:endParaRPr>
                    </a:p>
                  </a:txBody>
                  <a:tcPr marL="3825" marR="3825" marT="3825" marB="0" anchor="ctr"/>
                </a:tc>
                <a:tc>
                  <a:txBody>
                    <a:bodyPr/>
                    <a:lstStyle/>
                    <a:p>
                      <a:pPr algn="ctr" fontAlgn="ctr"/>
                      <a:r>
                        <a:rPr lang="en-US" sz="1000" b="1" u="none" strike="noStrike">
                          <a:effectLst/>
                        </a:rPr>
                        <a:t>X</a:t>
                      </a:r>
                      <a:endParaRPr lang="en-US" sz="1000" b="1" i="0" u="none" strike="noStrike">
                        <a:solidFill>
                          <a:srgbClr val="000000"/>
                        </a:solidFill>
                        <a:effectLst/>
                        <a:latin typeface="Arial" panose="020B0604020202020204" pitchFamily="34" charset="0"/>
                      </a:endParaRPr>
                    </a:p>
                  </a:txBody>
                  <a:tcPr marL="3825" marR="3825" marT="3825" marB="0" anchor="ctr"/>
                </a:tc>
                <a:tc>
                  <a:txBody>
                    <a:bodyPr/>
                    <a:lstStyle/>
                    <a:p>
                      <a:pPr algn="ctr" fontAlgn="ctr"/>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3825" marR="3825" marT="3825" marB="0" anchor="ctr"/>
                </a:tc>
                <a:tc>
                  <a:txBody>
                    <a:bodyPr/>
                    <a:lstStyle/>
                    <a:p>
                      <a:pPr algn="l" fontAlgn="ctr"/>
                      <a:r>
                        <a:rPr lang="en-US" sz="1000" b="1" u="none" strike="noStrike" dirty="0">
                          <a:effectLst/>
                        </a:rPr>
                        <a:t>Se cumplió satisfactoriamente</a:t>
                      </a:r>
                      <a:endParaRPr lang="en-US" sz="1000" b="1" i="0" u="none" strike="noStrike" dirty="0">
                        <a:solidFill>
                          <a:srgbClr val="000000"/>
                        </a:solidFill>
                        <a:effectLst/>
                        <a:latin typeface="Arial" panose="020B0604020202020204" pitchFamily="34" charset="0"/>
                      </a:endParaRPr>
                    </a:p>
                  </a:txBody>
                  <a:tcPr marL="3825" marR="3825" marT="3825" marB="0" anchor="ctr"/>
                </a:tc>
              </a:tr>
              <a:tr h="1589813">
                <a:tc>
                  <a:txBody>
                    <a:bodyPr/>
                    <a:lstStyle/>
                    <a:p>
                      <a:pPr algn="ctr" fontAlgn="ctr"/>
                      <a:r>
                        <a:rPr lang="en-US" sz="1000" b="1" u="none" strike="noStrike">
                          <a:effectLst/>
                        </a:rPr>
                        <a:t>8</a:t>
                      </a:r>
                      <a:endParaRPr lang="en-US" sz="1000" b="1" i="0" u="none" strike="noStrike">
                        <a:solidFill>
                          <a:srgbClr val="000000"/>
                        </a:solidFill>
                        <a:effectLst/>
                        <a:latin typeface="Arial" panose="020B0604020202020204" pitchFamily="34" charset="0"/>
                      </a:endParaRPr>
                    </a:p>
                  </a:txBody>
                  <a:tcPr marL="3825" marR="3825" marT="3825" marB="0" anchor="ctr"/>
                </a:tc>
                <a:tc>
                  <a:txBody>
                    <a:bodyPr/>
                    <a:lstStyle/>
                    <a:p>
                      <a:pPr algn="l" fontAlgn="ctr"/>
                      <a:r>
                        <a:rPr lang="en-US" sz="1000" b="1" u="none" strike="noStrike" dirty="0">
                          <a:effectLst/>
                        </a:rPr>
                        <a:t>Adecuación de auditorio</a:t>
                      </a:r>
                      <a:br>
                        <a:rPr lang="en-US" sz="1000" b="1" u="none" strike="noStrike" dirty="0">
                          <a:effectLst/>
                        </a:rPr>
                      </a:br>
                      <a:endParaRPr lang="en-US" sz="1000" b="1" i="0" u="none" strike="noStrike" dirty="0">
                        <a:solidFill>
                          <a:srgbClr val="000000"/>
                        </a:solidFill>
                        <a:effectLst/>
                        <a:latin typeface="Arial" panose="020B0604020202020204" pitchFamily="34" charset="0"/>
                      </a:endParaRPr>
                    </a:p>
                  </a:txBody>
                  <a:tcPr marL="3825" marR="3825" marT="3825" marB="0" anchor="ctr"/>
                </a:tc>
                <a:tc>
                  <a:txBody>
                    <a:bodyPr/>
                    <a:lstStyle/>
                    <a:p>
                      <a:pPr algn="l" fontAlgn="ctr"/>
                      <a:r>
                        <a:rPr lang="en-US" sz="1000" b="1" u="none" strike="noStrike" dirty="0">
                          <a:effectLst/>
                        </a:rPr>
                        <a:t>Mejora</a:t>
                      </a:r>
                      <a:endParaRPr lang="en-US" sz="1000" b="1" i="0" u="none" strike="noStrike" dirty="0">
                        <a:solidFill>
                          <a:srgbClr val="000000"/>
                        </a:solidFill>
                        <a:effectLst/>
                        <a:latin typeface="Arial" panose="020B0604020202020204" pitchFamily="34" charset="0"/>
                      </a:endParaRPr>
                    </a:p>
                  </a:txBody>
                  <a:tcPr marL="3825" marR="3825" marT="3825" marB="0" anchor="ctr"/>
                </a:tc>
                <a:tc>
                  <a:txBody>
                    <a:bodyPr/>
                    <a:lstStyle/>
                    <a:p>
                      <a:pPr algn="l" fontAlgn="ctr"/>
                      <a:r>
                        <a:rPr lang="es-CO" sz="1000" b="1" u="none" strike="noStrike">
                          <a:effectLst/>
                        </a:rPr>
                        <a:t>Presidencia Ejecutiva, jefe contable, jefe administrativa y fianciera</a:t>
                      </a:r>
                      <a:br>
                        <a:rPr lang="es-CO" sz="1000" b="1" u="none" strike="noStrike">
                          <a:effectLst/>
                        </a:rPr>
                      </a:br>
                      <a:endParaRPr lang="es-CO" sz="1000" b="1" i="0" u="none" strike="noStrike">
                        <a:solidFill>
                          <a:srgbClr val="000000"/>
                        </a:solidFill>
                        <a:effectLst/>
                        <a:latin typeface="Arial" panose="020B0604020202020204" pitchFamily="34" charset="0"/>
                      </a:endParaRPr>
                    </a:p>
                  </a:txBody>
                  <a:tcPr marL="3825" marR="3825" marT="3825" marB="0" anchor="ctr"/>
                </a:tc>
                <a:tc>
                  <a:txBody>
                    <a:bodyPr/>
                    <a:lstStyle/>
                    <a:p>
                      <a:pPr algn="l" fontAlgn="ctr"/>
                      <a:r>
                        <a:rPr lang="en-US" sz="1000" b="1" u="none" strike="noStrike" dirty="0">
                          <a:effectLst/>
                        </a:rPr>
                        <a:t>Instalaciones de la Entidad</a:t>
                      </a:r>
                      <a:endParaRPr lang="en-US" sz="1000" b="1" i="0" u="none" strike="noStrike" dirty="0">
                        <a:solidFill>
                          <a:srgbClr val="000000"/>
                        </a:solidFill>
                        <a:effectLst/>
                        <a:latin typeface="Arial" panose="020B0604020202020204" pitchFamily="34" charset="0"/>
                      </a:endParaRPr>
                    </a:p>
                  </a:txBody>
                  <a:tcPr marL="3825" marR="3825" marT="3825" marB="0" anchor="ctr"/>
                </a:tc>
                <a:tc>
                  <a:txBody>
                    <a:bodyPr/>
                    <a:lstStyle/>
                    <a:p>
                      <a:pPr algn="l" fontAlgn="ctr"/>
                      <a:r>
                        <a:rPr lang="en-US" sz="1000" b="1" u="none" strike="noStrike" dirty="0">
                          <a:effectLst/>
                        </a:rPr>
                        <a:t>30 de diciembre de 2020</a:t>
                      </a:r>
                      <a:endParaRPr lang="en-US" sz="1000" b="1" i="0" u="none" strike="noStrike" dirty="0">
                        <a:solidFill>
                          <a:srgbClr val="000000"/>
                        </a:solidFill>
                        <a:effectLst/>
                        <a:latin typeface="Arial" panose="020B0604020202020204" pitchFamily="34" charset="0"/>
                      </a:endParaRPr>
                    </a:p>
                  </a:txBody>
                  <a:tcPr marL="3825" marR="3825" marT="3825" marB="0" anchor="ctr"/>
                </a:tc>
                <a:tc>
                  <a:txBody>
                    <a:bodyPr/>
                    <a:lstStyle/>
                    <a:p>
                      <a:pPr algn="l" fontAlgn="ctr"/>
                      <a:r>
                        <a:rPr lang="es-CO" sz="1000" b="1" u="none" strike="noStrike" dirty="0">
                          <a:effectLst/>
                        </a:rPr>
                        <a:t>Por medio del proceso de compras</a:t>
                      </a:r>
                      <a:endParaRPr lang="es-CO" sz="1000" b="1" i="0" u="none" strike="noStrike" dirty="0">
                        <a:solidFill>
                          <a:srgbClr val="000000"/>
                        </a:solidFill>
                        <a:effectLst/>
                        <a:latin typeface="Arial" panose="020B0604020202020204" pitchFamily="34" charset="0"/>
                      </a:endParaRPr>
                    </a:p>
                  </a:txBody>
                  <a:tcPr marL="3825" marR="3825" marT="3825" marB="0" anchor="ctr"/>
                </a:tc>
                <a:tc>
                  <a:txBody>
                    <a:bodyPr/>
                    <a:lstStyle/>
                    <a:p>
                      <a:pPr algn="ctr" fontAlgn="ctr"/>
                      <a:r>
                        <a:rPr lang="en-US" sz="1000" b="1" u="none" strike="noStrike" dirty="0">
                          <a:effectLst/>
                        </a:rPr>
                        <a:t>si</a:t>
                      </a:r>
                      <a:endParaRPr lang="en-US" sz="1000" b="1" i="0" u="none" strike="noStrike" dirty="0">
                        <a:solidFill>
                          <a:srgbClr val="000000"/>
                        </a:solidFill>
                        <a:effectLst/>
                        <a:latin typeface="Arial" panose="020B0604020202020204" pitchFamily="34" charset="0"/>
                      </a:endParaRPr>
                    </a:p>
                  </a:txBody>
                  <a:tcPr marL="3825" marR="3825" marT="3825" marB="0" anchor="ctr"/>
                </a:tc>
                <a:tc>
                  <a:txBody>
                    <a:bodyPr/>
                    <a:lstStyle/>
                    <a:p>
                      <a:pPr algn="l" fontAlgn="ctr"/>
                      <a:r>
                        <a:rPr lang="en-US" sz="1000" b="1" u="none" strike="noStrike" dirty="0">
                          <a:effectLst/>
                        </a:rPr>
                        <a:t>Humanos</a:t>
                      </a:r>
                      <a:br>
                        <a:rPr lang="en-US" sz="1000" b="1" u="none" strike="noStrike" dirty="0">
                          <a:effectLst/>
                        </a:rPr>
                      </a:br>
                      <a:r>
                        <a:rPr lang="en-US" sz="1000" b="1" u="none" strike="noStrike" dirty="0">
                          <a:effectLst/>
                        </a:rPr>
                        <a:t>Técnicos y Financieros </a:t>
                      </a:r>
                      <a:endParaRPr lang="en-US" sz="1000" b="1" i="0" u="none" strike="noStrike" dirty="0">
                        <a:solidFill>
                          <a:srgbClr val="000000"/>
                        </a:solidFill>
                        <a:effectLst/>
                        <a:latin typeface="Arial" panose="020B0604020202020204" pitchFamily="34" charset="0"/>
                      </a:endParaRPr>
                    </a:p>
                  </a:txBody>
                  <a:tcPr marL="3825" marR="3825" marT="3825" marB="0" anchor="ctr"/>
                </a:tc>
                <a:tc>
                  <a:txBody>
                    <a:bodyPr/>
                    <a:lstStyle/>
                    <a:p>
                      <a:pPr algn="ctr" fontAlgn="ctr"/>
                      <a:r>
                        <a:rPr lang="en-US" sz="1000" b="1" u="none" strike="noStrike">
                          <a:effectLst/>
                        </a:rPr>
                        <a:t>X</a:t>
                      </a:r>
                      <a:endParaRPr lang="en-US" sz="1000" b="1" i="0" u="none" strike="noStrike">
                        <a:solidFill>
                          <a:srgbClr val="000000"/>
                        </a:solidFill>
                        <a:effectLst/>
                        <a:latin typeface="Arial" panose="020B0604020202020204" pitchFamily="34" charset="0"/>
                      </a:endParaRPr>
                    </a:p>
                  </a:txBody>
                  <a:tcPr marL="3825" marR="3825" marT="3825" marB="0" anchor="ctr"/>
                </a:tc>
                <a:tc>
                  <a:txBody>
                    <a:bodyPr/>
                    <a:lstStyle/>
                    <a:p>
                      <a:pPr algn="ctr" fontAlgn="ctr"/>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3825" marR="3825" marT="3825" marB="0" anchor="ctr"/>
                </a:tc>
                <a:tc>
                  <a:txBody>
                    <a:bodyPr/>
                    <a:lstStyle/>
                    <a:p>
                      <a:pPr algn="l" fontAlgn="ctr"/>
                      <a:r>
                        <a:rPr lang="en-US" sz="1000" b="1" u="none" strike="noStrike" dirty="0">
                          <a:effectLst/>
                        </a:rPr>
                        <a:t>SI</a:t>
                      </a:r>
                      <a:endParaRPr lang="en-US" sz="1000" b="1" i="0" u="none" strike="noStrike" dirty="0">
                        <a:solidFill>
                          <a:srgbClr val="000000"/>
                        </a:solidFill>
                        <a:effectLst/>
                        <a:latin typeface="Arial" panose="020B0604020202020204" pitchFamily="34" charset="0"/>
                      </a:endParaRPr>
                    </a:p>
                  </a:txBody>
                  <a:tcPr marL="3825" marR="3825" marT="3825" marB="0" anchor="ctr"/>
                </a:tc>
              </a:tr>
            </a:tbl>
          </a:graphicData>
        </a:graphic>
      </p:graphicFrame>
    </p:spTree>
    <p:extLst>
      <p:ext uri="{BB962C8B-B14F-4D97-AF65-F5344CB8AC3E}">
        <p14:creationId xmlns:p14="http://schemas.microsoft.com/office/powerpoint/2010/main" val="42783531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1164DDE9-6093-42AC-8C86-0687C5F88F13}" type="slidenum">
              <a:rPr lang="es-ES" sz="1000">
                <a:solidFill>
                  <a:schemeClr val="bg1"/>
                </a:solidFill>
              </a:rPr>
              <a:pPr/>
              <a:t>17</a:t>
            </a:fld>
            <a:endParaRPr lang="es-ES" sz="1000" dirty="0">
              <a:solidFill>
                <a:schemeClr val="bg1"/>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1044696616"/>
              </p:ext>
            </p:extLst>
          </p:nvPr>
        </p:nvGraphicFramePr>
        <p:xfrm>
          <a:off x="35496" y="1"/>
          <a:ext cx="9130796" cy="6856411"/>
        </p:xfrm>
        <a:graphic>
          <a:graphicData uri="http://schemas.openxmlformats.org/drawingml/2006/table">
            <a:tbl>
              <a:tblPr>
                <a:tableStyleId>{5C22544A-7EE6-4342-B048-85BDC9FD1C3A}</a:tableStyleId>
              </a:tblPr>
              <a:tblGrid>
                <a:gridCol w="173760"/>
                <a:gridCol w="1521692"/>
                <a:gridCol w="768636"/>
                <a:gridCol w="576478"/>
                <a:gridCol w="630143"/>
                <a:gridCol w="879431"/>
                <a:gridCol w="851733"/>
                <a:gridCol w="657841"/>
                <a:gridCol w="597251"/>
                <a:gridCol w="389512"/>
                <a:gridCol w="422403"/>
                <a:gridCol w="1661916"/>
              </a:tblGrid>
              <a:tr h="1246033">
                <a:tc>
                  <a:txBody>
                    <a:bodyPr/>
                    <a:lstStyle/>
                    <a:p>
                      <a:pPr algn="ctr" fontAlgn="ctr"/>
                      <a:r>
                        <a:rPr lang="en-US" sz="1000" b="1" u="none" strike="noStrike" dirty="0">
                          <a:effectLst/>
                        </a:rPr>
                        <a:t>9</a:t>
                      </a:r>
                      <a:endParaRPr lang="en-US" sz="1000" b="1" i="0" u="none" strike="noStrike" dirty="0">
                        <a:solidFill>
                          <a:srgbClr val="000000"/>
                        </a:solidFill>
                        <a:effectLst/>
                        <a:latin typeface="Arial" panose="020B0604020202020204" pitchFamily="34" charset="0"/>
                      </a:endParaRPr>
                    </a:p>
                  </a:txBody>
                  <a:tcPr marL="4330" marR="4330" marT="4330" marB="0" anchor="ctr"/>
                </a:tc>
                <a:tc>
                  <a:txBody>
                    <a:bodyPr/>
                    <a:lstStyle/>
                    <a:p>
                      <a:pPr algn="l" fontAlgn="ctr"/>
                      <a:r>
                        <a:rPr lang="es-CO" sz="1000" b="1" u="none" strike="noStrike">
                          <a:effectLst/>
                        </a:rPr>
                        <a:t>Incentivar con Bono de 100.000 para auditores, y almuerzo especial</a:t>
                      </a:r>
                      <a:br>
                        <a:rPr lang="es-CO" sz="1000" b="1" u="none" strike="noStrike">
                          <a:effectLst/>
                        </a:rPr>
                      </a:br>
                      <a:endParaRPr lang="es-CO" sz="1000" b="1" i="0" u="none" strike="noStrike">
                        <a:solidFill>
                          <a:srgbClr val="000000"/>
                        </a:solidFill>
                        <a:effectLst/>
                        <a:latin typeface="Arial" panose="020B0604020202020204" pitchFamily="34" charset="0"/>
                      </a:endParaRPr>
                    </a:p>
                  </a:txBody>
                  <a:tcPr marL="4330" marR="4330" marT="4330" marB="0" anchor="ctr"/>
                </a:tc>
                <a:tc>
                  <a:txBody>
                    <a:bodyPr/>
                    <a:lstStyle/>
                    <a:p>
                      <a:pPr algn="l" fontAlgn="ctr"/>
                      <a:r>
                        <a:rPr lang="en-US" sz="1000" b="1" u="none" strike="noStrike" dirty="0">
                          <a:effectLst/>
                        </a:rPr>
                        <a:t>Mejora</a:t>
                      </a:r>
                      <a:endParaRPr lang="en-US" sz="1000" b="1" i="0" u="none" strike="noStrike" dirty="0">
                        <a:solidFill>
                          <a:srgbClr val="000000"/>
                        </a:solidFill>
                        <a:effectLst/>
                        <a:latin typeface="Arial" panose="020B0604020202020204" pitchFamily="34" charset="0"/>
                      </a:endParaRPr>
                    </a:p>
                  </a:txBody>
                  <a:tcPr marL="4330" marR="4330" marT="4330" marB="0" anchor="ctr"/>
                </a:tc>
                <a:tc>
                  <a:txBody>
                    <a:bodyPr/>
                    <a:lstStyle/>
                    <a:p>
                      <a:pPr algn="l" fontAlgn="ctr"/>
                      <a:r>
                        <a:rPr lang="es-CO" sz="1000" b="1" u="none" strike="noStrike">
                          <a:effectLst/>
                        </a:rPr>
                        <a:t>coordinador de calidad y control interno</a:t>
                      </a:r>
                      <a:endParaRPr lang="es-CO" sz="1000" b="1" i="0" u="none" strike="noStrike">
                        <a:solidFill>
                          <a:srgbClr val="000000"/>
                        </a:solidFill>
                        <a:effectLst/>
                        <a:latin typeface="Arial" panose="020B0604020202020204" pitchFamily="34" charset="0"/>
                      </a:endParaRPr>
                    </a:p>
                  </a:txBody>
                  <a:tcPr marL="4330" marR="4330" marT="4330" marB="0" anchor="ctr"/>
                </a:tc>
                <a:tc>
                  <a:txBody>
                    <a:bodyPr/>
                    <a:lstStyle/>
                    <a:p>
                      <a:pPr algn="l" fontAlgn="ctr"/>
                      <a:r>
                        <a:rPr lang="es-CO" sz="1000" b="1" u="none" strike="noStrike">
                          <a:effectLst/>
                        </a:rPr>
                        <a:t>Instalaciones de la Entidad y restaurante</a:t>
                      </a:r>
                      <a:endParaRPr lang="es-CO" sz="1000" b="1" i="0" u="none" strike="noStrike">
                        <a:solidFill>
                          <a:srgbClr val="000000"/>
                        </a:solidFill>
                        <a:effectLst/>
                        <a:latin typeface="Arial" panose="020B0604020202020204" pitchFamily="34" charset="0"/>
                      </a:endParaRPr>
                    </a:p>
                  </a:txBody>
                  <a:tcPr marL="4330" marR="4330" marT="4330" marB="0" anchor="ctr"/>
                </a:tc>
                <a:tc>
                  <a:txBody>
                    <a:bodyPr/>
                    <a:lstStyle/>
                    <a:p>
                      <a:pPr algn="l" fontAlgn="ctr"/>
                      <a:r>
                        <a:rPr lang="pt-BR" sz="1000" b="1" u="none" strike="noStrike">
                          <a:effectLst/>
                        </a:rPr>
                        <a:t>9 de agosto de 2019</a:t>
                      </a:r>
                      <a:endParaRPr lang="pt-BR" sz="1000" b="1" i="0" u="none" strike="noStrike">
                        <a:solidFill>
                          <a:srgbClr val="000000"/>
                        </a:solidFill>
                        <a:effectLst/>
                        <a:latin typeface="Arial" panose="020B0604020202020204" pitchFamily="34" charset="0"/>
                      </a:endParaRPr>
                    </a:p>
                  </a:txBody>
                  <a:tcPr marL="4330" marR="4330" marT="4330" marB="0" anchor="ctr"/>
                </a:tc>
                <a:tc>
                  <a:txBody>
                    <a:bodyPr/>
                    <a:lstStyle/>
                    <a:p>
                      <a:pPr algn="l" fontAlgn="ctr"/>
                      <a:r>
                        <a:rPr lang="es-CO" sz="1000" b="1" u="none" strike="noStrike">
                          <a:effectLst/>
                        </a:rPr>
                        <a:t>Por medio del proceso de compras</a:t>
                      </a:r>
                      <a:endParaRPr lang="es-CO" sz="1000" b="1" i="0" u="none" strike="noStrike">
                        <a:solidFill>
                          <a:srgbClr val="000000"/>
                        </a:solidFill>
                        <a:effectLst/>
                        <a:latin typeface="Arial" panose="020B0604020202020204" pitchFamily="34" charset="0"/>
                      </a:endParaRPr>
                    </a:p>
                  </a:txBody>
                  <a:tcPr marL="4330" marR="4330" marT="4330" marB="0" anchor="ctr"/>
                </a:tc>
                <a:tc>
                  <a:txBody>
                    <a:bodyPr/>
                    <a:lstStyle/>
                    <a:p>
                      <a:pPr algn="ctr" fontAlgn="ctr"/>
                      <a:r>
                        <a:rPr lang="en-US" sz="1000" b="1" u="none" strike="noStrike" dirty="0">
                          <a:effectLst/>
                        </a:rPr>
                        <a:t>si</a:t>
                      </a:r>
                      <a:endParaRPr lang="en-US" sz="1000" b="1" i="0" u="none" strike="noStrike" dirty="0">
                        <a:solidFill>
                          <a:srgbClr val="000000"/>
                        </a:solidFill>
                        <a:effectLst/>
                        <a:latin typeface="Arial" panose="020B0604020202020204" pitchFamily="34" charset="0"/>
                      </a:endParaRPr>
                    </a:p>
                  </a:txBody>
                  <a:tcPr marL="4330" marR="4330" marT="4330" marB="0" anchor="ctr"/>
                </a:tc>
                <a:tc>
                  <a:txBody>
                    <a:bodyPr/>
                    <a:lstStyle/>
                    <a:p>
                      <a:pPr algn="l" fontAlgn="ctr"/>
                      <a:r>
                        <a:rPr lang="en-US" sz="1000" b="1" u="none" strike="noStrike" dirty="0">
                          <a:effectLst/>
                        </a:rPr>
                        <a:t>Humanos</a:t>
                      </a:r>
                      <a:br>
                        <a:rPr lang="en-US" sz="1000" b="1" u="none" strike="noStrike" dirty="0">
                          <a:effectLst/>
                        </a:rPr>
                      </a:br>
                      <a:r>
                        <a:rPr lang="en-US" sz="1000" b="1" u="none" strike="noStrike" dirty="0">
                          <a:effectLst/>
                        </a:rPr>
                        <a:t>Técnicos </a:t>
                      </a:r>
                      <a:br>
                        <a:rPr lang="en-US" sz="1000" b="1" u="none" strike="noStrike" dirty="0">
                          <a:effectLst/>
                        </a:rPr>
                      </a:br>
                      <a:r>
                        <a:rPr lang="en-US" sz="1000" b="1" u="none" strike="noStrike" dirty="0">
                          <a:effectLst/>
                        </a:rPr>
                        <a:t>Financieros </a:t>
                      </a:r>
                      <a:endParaRPr lang="en-US" sz="1000" b="1" i="0" u="none" strike="noStrike" dirty="0">
                        <a:solidFill>
                          <a:srgbClr val="000000"/>
                        </a:solidFill>
                        <a:effectLst/>
                        <a:latin typeface="Arial" panose="020B0604020202020204" pitchFamily="34" charset="0"/>
                      </a:endParaRPr>
                    </a:p>
                  </a:txBody>
                  <a:tcPr marL="4330" marR="4330" marT="4330" marB="0" anchor="ctr"/>
                </a:tc>
                <a:tc>
                  <a:txBody>
                    <a:bodyPr/>
                    <a:lstStyle/>
                    <a:p>
                      <a:pPr algn="ctr" fontAlgn="ctr"/>
                      <a:r>
                        <a:rPr lang="en-US" sz="1000" b="1" u="none" strike="noStrike">
                          <a:effectLst/>
                        </a:rPr>
                        <a:t>X</a:t>
                      </a:r>
                      <a:endParaRPr lang="en-US" sz="1000" b="1" i="0" u="none" strike="noStrike">
                        <a:solidFill>
                          <a:srgbClr val="000000"/>
                        </a:solidFill>
                        <a:effectLst/>
                        <a:latin typeface="Arial" panose="020B0604020202020204" pitchFamily="34" charset="0"/>
                      </a:endParaRPr>
                    </a:p>
                  </a:txBody>
                  <a:tcPr marL="4330" marR="4330" marT="4330" marB="0" anchor="ctr"/>
                </a:tc>
                <a:tc>
                  <a:txBody>
                    <a:bodyPr/>
                    <a:lstStyle/>
                    <a:p>
                      <a:pPr algn="ctr" fontAlgn="ctr"/>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4330" marR="4330" marT="4330" marB="0" anchor="ctr"/>
                </a:tc>
                <a:tc>
                  <a:txBody>
                    <a:bodyPr/>
                    <a:lstStyle/>
                    <a:p>
                      <a:pPr algn="l" fontAlgn="ctr"/>
                      <a:r>
                        <a:rPr lang="en-US" sz="1000" b="1" u="none" strike="noStrike" dirty="0">
                          <a:effectLst/>
                        </a:rPr>
                        <a:t>Se cumplió satisfactoriamente</a:t>
                      </a:r>
                      <a:endParaRPr lang="en-US" sz="1000" b="1" i="0" u="none" strike="noStrike" dirty="0">
                        <a:solidFill>
                          <a:srgbClr val="000000"/>
                        </a:solidFill>
                        <a:effectLst/>
                        <a:latin typeface="Arial" panose="020B0604020202020204" pitchFamily="34" charset="0"/>
                      </a:endParaRPr>
                    </a:p>
                  </a:txBody>
                  <a:tcPr marL="4330" marR="4330" marT="4330" marB="0" anchor="ctr"/>
                </a:tc>
              </a:tr>
              <a:tr h="1097543">
                <a:tc>
                  <a:txBody>
                    <a:bodyPr/>
                    <a:lstStyle/>
                    <a:p>
                      <a:pPr algn="ctr" fontAlgn="ctr"/>
                      <a:r>
                        <a:rPr lang="en-US" sz="1000" b="1" u="none" strike="noStrike" dirty="0">
                          <a:effectLst/>
                        </a:rPr>
                        <a:t>10</a:t>
                      </a:r>
                      <a:endParaRPr lang="en-US" sz="1000" b="1" i="0" u="none" strike="noStrike" dirty="0">
                        <a:solidFill>
                          <a:srgbClr val="000000"/>
                        </a:solidFill>
                        <a:effectLst/>
                        <a:latin typeface="Arial" panose="020B0604020202020204" pitchFamily="34" charset="0"/>
                      </a:endParaRPr>
                    </a:p>
                  </a:txBody>
                  <a:tcPr marL="4330" marR="4330" marT="4330" marB="0" anchor="ctr"/>
                </a:tc>
                <a:tc>
                  <a:txBody>
                    <a:bodyPr/>
                    <a:lstStyle/>
                    <a:p>
                      <a:pPr algn="l" fontAlgn="ctr"/>
                      <a:r>
                        <a:rPr lang="en-US" sz="1000" b="1" u="none" strike="noStrike">
                          <a:effectLst/>
                        </a:rPr>
                        <a:t>DIGITALIZAR EXPEDIENTES LABORALES</a:t>
                      </a:r>
                      <a:br>
                        <a:rPr lang="en-US" sz="1000" b="1" u="none" strike="noStrike">
                          <a:effectLst/>
                        </a:rPr>
                      </a:br>
                      <a:endParaRPr lang="en-US" sz="1000" b="1" i="0" u="none" strike="noStrike">
                        <a:solidFill>
                          <a:srgbClr val="000000"/>
                        </a:solidFill>
                        <a:effectLst/>
                        <a:latin typeface="Arial" panose="020B0604020202020204" pitchFamily="34" charset="0"/>
                      </a:endParaRPr>
                    </a:p>
                  </a:txBody>
                  <a:tcPr marL="4330" marR="4330" marT="4330" marB="0" anchor="ctr"/>
                </a:tc>
                <a:tc>
                  <a:txBody>
                    <a:bodyPr/>
                    <a:lstStyle/>
                    <a:p>
                      <a:pPr algn="l" fontAlgn="ctr"/>
                      <a:r>
                        <a:rPr lang="en-US" sz="1000" b="1" u="none" strike="noStrike">
                          <a:effectLst/>
                        </a:rPr>
                        <a:t>Oportunidad</a:t>
                      </a:r>
                      <a:endParaRPr lang="en-US" sz="1000" b="1" i="0" u="none" strike="noStrike">
                        <a:solidFill>
                          <a:srgbClr val="000000"/>
                        </a:solidFill>
                        <a:effectLst/>
                        <a:latin typeface="Arial" panose="020B0604020202020204" pitchFamily="34" charset="0"/>
                      </a:endParaRPr>
                    </a:p>
                  </a:txBody>
                  <a:tcPr marL="4330" marR="4330" marT="4330" marB="0" anchor="ctr"/>
                </a:tc>
                <a:tc>
                  <a:txBody>
                    <a:bodyPr/>
                    <a:lstStyle/>
                    <a:p>
                      <a:pPr algn="l" fontAlgn="ctr"/>
                      <a:r>
                        <a:rPr lang="en-US" sz="1000" b="1" u="none" strike="noStrike" dirty="0">
                          <a:effectLst/>
                        </a:rPr>
                        <a:t>Jefe administrativa y financiera</a:t>
                      </a:r>
                      <a:br>
                        <a:rPr lang="en-US" sz="1000" b="1" u="none" strike="noStrike" dirty="0">
                          <a:effectLst/>
                        </a:rPr>
                      </a:br>
                      <a:endParaRPr lang="en-US" sz="1000" b="1" i="0" u="none" strike="noStrike" dirty="0">
                        <a:solidFill>
                          <a:srgbClr val="000000"/>
                        </a:solidFill>
                        <a:effectLst/>
                        <a:latin typeface="Arial" panose="020B0604020202020204" pitchFamily="34" charset="0"/>
                      </a:endParaRPr>
                    </a:p>
                  </a:txBody>
                  <a:tcPr marL="4330" marR="4330" marT="4330" marB="0" anchor="ctr"/>
                </a:tc>
                <a:tc>
                  <a:txBody>
                    <a:bodyPr/>
                    <a:lstStyle/>
                    <a:p>
                      <a:pPr algn="l" fontAlgn="ctr"/>
                      <a:r>
                        <a:rPr lang="en-US" sz="1000" b="1" u="none" strike="noStrike" dirty="0">
                          <a:effectLst/>
                        </a:rPr>
                        <a:t>Oficina administrativa y financiera</a:t>
                      </a:r>
                      <a:endParaRPr lang="en-US" sz="1000" b="1" i="0" u="none" strike="noStrike" dirty="0">
                        <a:solidFill>
                          <a:srgbClr val="000000"/>
                        </a:solidFill>
                        <a:effectLst/>
                        <a:latin typeface="Arial" panose="020B0604020202020204" pitchFamily="34" charset="0"/>
                      </a:endParaRPr>
                    </a:p>
                  </a:txBody>
                  <a:tcPr marL="4330" marR="4330" marT="4330" marB="0" anchor="ctr"/>
                </a:tc>
                <a:tc>
                  <a:txBody>
                    <a:bodyPr/>
                    <a:lstStyle/>
                    <a:p>
                      <a:pPr algn="l" fontAlgn="ctr"/>
                      <a:r>
                        <a:rPr lang="en-US" sz="1000" b="1" u="none" strike="noStrike" dirty="0">
                          <a:effectLst/>
                        </a:rPr>
                        <a:t>30 de diciembre de 2019</a:t>
                      </a:r>
                      <a:endParaRPr lang="en-US" sz="1000" b="1" i="0" u="none" strike="noStrike" dirty="0">
                        <a:solidFill>
                          <a:srgbClr val="000000"/>
                        </a:solidFill>
                        <a:effectLst/>
                        <a:latin typeface="Arial" panose="020B0604020202020204" pitchFamily="34" charset="0"/>
                      </a:endParaRPr>
                    </a:p>
                  </a:txBody>
                  <a:tcPr marL="4330" marR="4330" marT="4330" marB="0" anchor="ctr"/>
                </a:tc>
                <a:tc>
                  <a:txBody>
                    <a:bodyPr/>
                    <a:lstStyle/>
                    <a:p>
                      <a:pPr algn="l" fontAlgn="ctr"/>
                      <a:r>
                        <a:rPr lang="es-CO" sz="1000" b="1" u="none" strike="noStrike" dirty="0">
                          <a:effectLst/>
                        </a:rPr>
                        <a:t>Planificando la oportunidad  con las acciones a realizar</a:t>
                      </a:r>
                      <a:endParaRPr lang="es-CO" sz="1000" b="1" i="0" u="none" strike="noStrike" dirty="0">
                        <a:solidFill>
                          <a:srgbClr val="000000"/>
                        </a:solidFill>
                        <a:effectLst/>
                        <a:latin typeface="Arial" panose="020B0604020202020204" pitchFamily="34" charset="0"/>
                      </a:endParaRPr>
                    </a:p>
                  </a:txBody>
                  <a:tcPr marL="4330" marR="4330" marT="4330" marB="0" anchor="ctr"/>
                </a:tc>
                <a:tc>
                  <a:txBody>
                    <a:bodyPr/>
                    <a:lstStyle/>
                    <a:p>
                      <a:pPr algn="ctr" fontAlgn="ctr"/>
                      <a:r>
                        <a:rPr lang="en-US" sz="1000" b="1" u="none" strike="noStrike" dirty="0">
                          <a:effectLst/>
                        </a:rPr>
                        <a:t>si</a:t>
                      </a:r>
                      <a:endParaRPr lang="en-US" sz="1000" b="1" i="0" u="none" strike="noStrike" dirty="0">
                        <a:solidFill>
                          <a:srgbClr val="000000"/>
                        </a:solidFill>
                        <a:effectLst/>
                        <a:latin typeface="Arial" panose="020B0604020202020204" pitchFamily="34" charset="0"/>
                      </a:endParaRPr>
                    </a:p>
                  </a:txBody>
                  <a:tcPr marL="4330" marR="4330" marT="4330" marB="0" anchor="ctr"/>
                </a:tc>
                <a:tc>
                  <a:txBody>
                    <a:bodyPr/>
                    <a:lstStyle/>
                    <a:p>
                      <a:pPr algn="l" fontAlgn="ctr"/>
                      <a:r>
                        <a:rPr lang="en-US" sz="1000" b="1" u="none" strike="noStrike" dirty="0">
                          <a:effectLst/>
                        </a:rPr>
                        <a:t>Humanos</a:t>
                      </a:r>
                      <a:br>
                        <a:rPr lang="en-US" sz="1000" b="1" u="none" strike="noStrike" dirty="0">
                          <a:effectLst/>
                        </a:rPr>
                      </a:br>
                      <a:r>
                        <a:rPr lang="en-US" sz="1000" b="1" u="none" strike="noStrike" dirty="0">
                          <a:effectLst/>
                        </a:rPr>
                        <a:t>Técnicas</a:t>
                      </a:r>
                      <a:br>
                        <a:rPr lang="en-US" sz="1000" b="1" u="none" strike="noStrike" dirty="0">
                          <a:effectLst/>
                        </a:rPr>
                      </a:br>
                      <a:endParaRPr lang="en-US" sz="1000" b="1" i="0" u="none" strike="noStrike" dirty="0">
                        <a:solidFill>
                          <a:srgbClr val="000000"/>
                        </a:solidFill>
                        <a:effectLst/>
                        <a:latin typeface="Arial" panose="020B0604020202020204" pitchFamily="34" charset="0"/>
                      </a:endParaRPr>
                    </a:p>
                  </a:txBody>
                  <a:tcPr marL="4330" marR="4330" marT="4330" marB="0" anchor="ctr"/>
                </a:tc>
                <a:tc>
                  <a:txBody>
                    <a:bodyPr/>
                    <a:lstStyle/>
                    <a:p>
                      <a:pPr algn="ctr" fontAlgn="ctr"/>
                      <a:r>
                        <a:rPr lang="en-US" sz="1000" b="1" u="none" strike="noStrike">
                          <a:effectLst/>
                        </a:rPr>
                        <a:t>X</a:t>
                      </a:r>
                      <a:endParaRPr lang="en-US" sz="1000" b="1" i="0" u="none" strike="noStrike">
                        <a:solidFill>
                          <a:srgbClr val="000000"/>
                        </a:solidFill>
                        <a:effectLst/>
                        <a:latin typeface="Arial" panose="020B0604020202020204" pitchFamily="34" charset="0"/>
                      </a:endParaRPr>
                    </a:p>
                  </a:txBody>
                  <a:tcPr marL="4330" marR="4330" marT="4330" marB="0" anchor="ctr"/>
                </a:tc>
                <a:tc>
                  <a:txBody>
                    <a:bodyPr/>
                    <a:lstStyle/>
                    <a:p>
                      <a:pPr algn="ctr" fontAlgn="ctr"/>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4330" marR="4330" marT="4330" marB="0" anchor="ctr"/>
                </a:tc>
                <a:tc>
                  <a:txBody>
                    <a:bodyPr/>
                    <a:lstStyle/>
                    <a:p>
                      <a:pPr algn="l" fontAlgn="ctr"/>
                      <a:r>
                        <a:rPr lang="en-US" sz="1000" b="1" u="none" strike="noStrike" dirty="0">
                          <a:effectLst/>
                        </a:rPr>
                        <a:t>Se cumplió satisfactoriamente</a:t>
                      </a:r>
                      <a:endParaRPr lang="en-US" sz="1000" b="1" i="0" u="none" strike="noStrike" dirty="0">
                        <a:solidFill>
                          <a:srgbClr val="000000"/>
                        </a:solidFill>
                        <a:effectLst/>
                        <a:latin typeface="Arial" panose="020B0604020202020204" pitchFamily="34" charset="0"/>
                      </a:endParaRPr>
                    </a:p>
                  </a:txBody>
                  <a:tcPr marL="4330" marR="4330" marT="4330" marB="0" anchor="ctr"/>
                </a:tc>
              </a:tr>
              <a:tr h="994244">
                <a:tc>
                  <a:txBody>
                    <a:bodyPr/>
                    <a:lstStyle/>
                    <a:p>
                      <a:pPr algn="ctr" fontAlgn="ctr"/>
                      <a:r>
                        <a:rPr lang="en-US" sz="1000" b="1" u="none" strike="noStrike">
                          <a:effectLst/>
                        </a:rPr>
                        <a:t>11</a:t>
                      </a:r>
                      <a:endParaRPr lang="en-US" sz="1000" b="1" i="0" u="none" strike="noStrike">
                        <a:solidFill>
                          <a:srgbClr val="000000"/>
                        </a:solidFill>
                        <a:effectLst/>
                        <a:latin typeface="Arial" panose="020B0604020202020204" pitchFamily="34" charset="0"/>
                      </a:endParaRPr>
                    </a:p>
                  </a:txBody>
                  <a:tcPr marL="4330" marR="4330" marT="4330" marB="0" anchor="ctr"/>
                </a:tc>
                <a:tc>
                  <a:txBody>
                    <a:bodyPr/>
                    <a:lstStyle/>
                    <a:p>
                      <a:pPr algn="l" fontAlgn="ctr"/>
                      <a:r>
                        <a:rPr lang="es-CO" sz="1000" b="1" u="none" strike="noStrike">
                          <a:effectLst/>
                        </a:rPr>
                        <a:t>Compra de Equipo con plan para el Departamento Contable</a:t>
                      </a:r>
                      <a:br>
                        <a:rPr lang="es-CO" sz="1000" b="1" u="none" strike="noStrike">
                          <a:effectLst/>
                        </a:rPr>
                      </a:br>
                      <a:endParaRPr lang="es-CO" sz="1000" b="1" i="0" u="none" strike="noStrike">
                        <a:solidFill>
                          <a:srgbClr val="000000"/>
                        </a:solidFill>
                        <a:effectLst/>
                        <a:latin typeface="Arial" panose="020B0604020202020204" pitchFamily="34" charset="0"/>
                      </a:endParaRPr>
                    </a:p>
                  </a:txBody>
                  <a:tcPr marL="4330" marR="4330" marT="4330" marB="0" anchor="ctr"/>
                </a:tc>
                <a:tc>
                  <a:txBody>
                    <a:bodyPr/>
                    <a:lstStyle/>
                    <a:p>
                      <a:pPr algn="l" fontAlgn="ctr"/>
                      <a:r>
                        <a:rPr lang="en-US" sz="1000" b="1" u="none" strike="noStrike" dirty="0">
                          <a:effectLst/>
                        </a:rPr>
                        <a:t>Mejora</a:t>
                      </a:r>
                      <a:endParaRPr lang="en-US" sz="1000" b="1" i="0" u="none" strike="noStrike" dirty="0">
                        <a:solidFill>
                          <a:srgbClr val="000000"/>
                        </a:solidFill>
                        <a:effectLst/>
                        <a:latin typeface="Arial" panose="020B0604020202020204" pitchFamily="34" charset="0"/>
                      </a:endParaRPr>
                    </a:p>
                  </a:txBody>
                  <a:tcPr marL="4330" marR="4330" marT="4330" marB="0" anchor="ctr"/>
                </a:tc>
                <a:tc>
                  <a:txBody>
                    <a:bodyPr/>
                    <a:lstStyle/>
                    <a:p>
                      <a:pPr algn="l" fontAlgn="ctr"/>
                      <a:r>
                        <a:rPr lang="en-US" sz="1000" b="1" u="none" strike="noStrike" dirty="0">
                          <a:effectLst/>
                        </a:rPr>
                        <a:t>Jefe Administrativa y financiera</a:t>
                      </a:r>
                      <a:endParaRPr lang="en-US" sz="1000" b="1" i="0" u="none" strike="noStrike" dirty="0">
                        <a:solidFill>
                          <a:srgbClr val="000000"/>
                        </a:solidFill>
                        <a:effectLst/>
                        <a:latin typeface="Arial" panose="020B0604020202020204" pitchFamily="34" charset="0"/>
                      </a:endParaRPr>
                    </a:p>
                  </a:txBody>
                  <a:tcPr marL="4330" marR="4330" marT="4330" marB="0" anchor="ctr"/>
                </a:tc>
                <a:tc>
                  <a:txBody>
                    <a:bodyPr/>
                    <a:lstStyle/>
                    <a:p>
                      <a:pPr algn="l" fontAlgn="ctr"/>
                      <a:r>
                        <a:rPr lang="en-US" sz="1000" b="1" u="none" strike="noStrike" dirty="0">
                          <a:effectLst/>
                        </a:rPr>
                        <a:t>Departamento contable</a:t>
                      </a:r>
                      <a:endParaRPr lang="en-US" sz="1000" b="1" i="0" u="none" strike="noStrike" dirty="0">
                        <a:solidFill>
                          <a:srgbClr val="000000"/>
                        </a:solidFill>
                        <a:effectLst/>
                        <a:latin typeface="Arial" panose="020B0604020202020204" pitchFamily="34" charset="0"/>
                      </a:endParaRPr>
                    </a:p>
                  </a:txBody>
                  <a:tcPr marL="4330" marR="4330" marT="4330" marB="0" anchor="ctr"/>
                </a:tc>
                <a:tc>
                  <a:txBody>
                    <a:bodyPr/>
                    <a:lstStyle/>
                    <a:p>
                      <a:pPr algn="l" fontAlgn="ctr"/>
                      <a:r>
                        <a:rPr lang="es-CO" sz="1000" b="1" u="none" strike="noStrike">
                          <a:effectLst/>
                        </a:rPr>
                        <a:t>30 de enero de 2020</a:t>
                      </a:r>
                      <a:endParaRPr lang="es-CO" sz="1000" b="1" i="0" u="none" strike="noStrike">
                        <a:solidFill>
                          <a:srgbClr val="000000"/>
                        </a:solidFill>
                        <a:effectLst/>
                        <a:latin typeface="Arial" panose="020B0604020202020204" pitchFamily="34" charset="0"/>
                      </a:endParaRPr>
                    </a:p>
                  </a:txBody>
                  <a:tcPr marL="4330" marR="4330" marT="4330" marB="0" anchor="ctr"/>
                </a:tc>
                <a:tc>
                  <a:txBody>
                    <a:bodyPr/>
                    <a:lstStyle/>
                    <a:p>
                      <a:pPr algn="l" fontAlgn="ctr"/>
                      <a:r>
                        <a:rPr lang="es-CO" sz="1000" b="1" u="none" strike="noStrike">
                          <a:effectLst/>
                        </a:rPr>
                        <a:t>Por medio del proceso de compras</a:t>
                      </a:r>
                      <a:endParaRPr lang="es-CO" sz="1000" b="1" i="0" u="none" strike="noStrike">
                        <a:solidFill>
                          <a:srgbClr val="000000"/>
                        </a:solidFill>
                        <a:effectLst/>
                        <a:latin typeface="Arial" panose="020B0604020202020204" pitchFamily="34" charset="0"/>
                      </a:endParaRPr>
                    </a:p>
                  </a:txBody>
                  <a:tcPr marL="4330" marR="4330" marT="4330" marB="0" anchor="ctr"/>
                </a:tc>
                <a:tc>
                  <a:txBody>
                    <a:bodyPr/>
                    <a:lstStyle/>
                    <a:p>
                      <a:pPr algn="ctr" fontAlgn="ctr"/>
                      <a:r>
                        <a:rPr lang="en-US" sz="1000" b="1" u="none" strike="noStrike" dirty="0">
                          <a:effectLst/>
                        </a:rPr>
                        <a:t>si</a:t>
                      </a:r>
                      <a:endParaRPr lang="en-US" sz="1000" b="1" i="0" u="none" strike="noStrike" dirty="0">
                        <a:solidFill>
                          <a:srgbClr val="000000"/>
                        </a:solidFill>
                        <a:effectLst/>
                        <a:latin typeface="Arial" panose="020B0604020202020204" pitchFamily="34" charset="0"/>
                      </a:endParaRPr>
                    </a:p>
                  </a:txBody>
                  <a:tcPr marL="4330" marR="4330" marT="4330" marB="0" anchor="ctr"/>
                </a:tc>
                <a:tc>
                  <a:txBody>
                    <a:bodyPr/>
                    <a:lstStyle/>
                    <a:p>
                      <a:pPr algn="l" fontAlgn="ctr"/>
                      <a:r>
                        <a:rPr lang="en-US" sz="1000" b="1" u="none" strike="noStrike" dirty="0">
                          <a:effectLst/>
                        </a:rPr>
                        <a:t>Humanos</a:t>
                      </a:r>
                      <a:br>
                        <a:rPr lang="en-US" sz="1000" b="1" u="none" strike="noStrike" dirty="0">
                          <a:effectLst/>
                        </a:rPr>
                      </a:br>
                      <a:r>
                        <a:rPr lang="en-US" sz="1000" b="1" u="none" strike="noStrike" dirty="0">
                          <a:effectLst/>
                        </a:rPr>
                        <a:t>Técnicos</a:t>
                      </a:r>
                      <a:br>
                        <a:rPr lang="en-US" sz="1000" b="1" u="none" strike="noStrike" dirty="0">
                          <a:effectLst/>
                        </a:rPr>
                      </a:br>
                      <a:r>
                        <a:rPr lang="en-US" sz="1000" b="1" u="none" strike="noStrike" dirty="0">
                          <a:effectLst/>
                        </a:rPr>
                        <a:t>Financieros </a:t>
                      </a:r>
                      <a:endParaRPr lang="en-US" sz="1000" b="1" i="0" u="none" strike="noStrike" dirty="0">
                        <a:solidFill>
                          <a:srgbClr val="000000"/>
                        </a:solidFill>
                        <a:effectLst/>
                        <a:latin typeface="Arial" panose="020B0604020202020204" pitchFamily="34" charset="0"/>
                      </a:endParaRPr>
                    </a:p>
                  </a:txBody>
                  <a:tcPr marL="4330" marR="4330" marT="4330" marB="0" anchor="ctr"/>
                </a:tc>
                <a:tc>
                  <a:txBody>
                    <a:bodyPr/>
                    <a:lstStyle/>
                    <a:p>
                      <a:pPr algn="ctr" fontAlgn="ctr"/>
                      <a:r>
                        <a:rPr lang="en-US" sz="1000" b="1" u="none" strike="noStrike">
                          <a:effectLst/>
                        </a:rPr>
                        <a:t>X</a:t>
                      </a:r>
                      <a:endParaRPr lang="en-US" sz="1000" b="1" i="0" u="none" strike="noStrike">
                        <a:solidFill>
                          <a:srgbClr val="000000"/>
                        </a:solidFill>
                        <a:effectLst/>
                        <a:latin typeface="Arial" panose="020B0604020202020204" pitchFamily="34" charset="0"/>
                      </a:endParaRPr>
                    </a:p>
                  </a:txBody>
                  <a:tcPr marL="4330" marR="4330" marT="4330" marB="0" anchor="ctr"/>
                </a:tc>
                <a:tc>
                  <a:txBody>
                    <a:bodyPr/>
                    <a:lstStyle/>
                    <a:p>
                      <a:pPr algn="ctr" fontAlgn="ctr"/>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4330" marR="4330" marT="4330" marB="0" anchor="ctr"/>
                </a:tc>
                <a:tc>
                  <a:txBody>
                    <a:bodyPr/>
                    <a:lstStyle/>
                    <a:p>
                      <a:pPr algn="l" fontAlgn="ctr"/>
                      <a:r>
                        <a:rPr lang="en-US" sz="1000" b="1" u="none" strike="noStrike" dirty="0">
                          <a:effectLst/>
                        </a:rPr>
                        <a:t>Se cumplió satisfactoriamente</a:t>
                      </a:r>
                      <a:endParaRPr lang="en-US" sz="1000" b="1" i="0" u="none" strike="noStrike" dirty="0">
                        <a:solidFill>
                          <a:srgbClr val="000000"/>
                        </a:solidFill>
                        <a:effectLst/>
                        <a:latin typeface="Arial" panose="020B0604020202020204" pitchFamily="34" charset="0"/>
                      </a:endParaRPr>
                    </a:p>
                  </a:txBody>
                  <a:tcPr marL="4330" marR="4330" marT="4330" marB="0" anchor="ctr"/>
                </a:tc>
              </a:tr>
              <a:tr h="1517190">
                <a:tc>
                  <a:txBody>
                    <a:bodyPr/>
                    <a:lstStyle/>
                    <a:p>
                      <a:pPr algn="ctr" fontAlgn="ctr"/>
                      <a:r>
                        <a:rPr lang="en-US" sz="1000" b="1" u="none" strike="noStrike">
                          <a:effectLst/>
                        </a:rPr>
                        <a:t>12</a:t>
                      </a:r>
                      <a:endParaRPr lang="en-US" sz="1000" b="1" i="0" u="none" strike="noStrike">
                        <a:solidFill>
                          <a:srgbClr val="000000"/>
                        </a:solidFill>
                        <a:effectLst/>
                        <a:latin typeface="Arial" panose="020B0604020202020204" pitchFamily="34" charset="0"/>
                      </a:endParaRPr>
                    </a:p>
                  </a:txBody>
                  <a:tcPr marL="4330" marR="4330" marT="4330" marB="0" anchor="ctr"/>
                </a:tc>
                <a:tc>
                  <a:txBody>
                    <a:bodyPr/>
                    <a:lstStyle/>
                    <a:p>
                      <a:pPr algn="l" fontAlgn="ctr"/>
                      <a:r>
                        <a:rPr lang="es-CO" sz="1000" b="1" u="none" strike="noStrike">
                          <a:effectLst/>
                        </a:rPr>
                        <a:t>Armario rimax de cocina para el área de conciliación y arbitraje</a:t>
                      </a:r>
                      <a:br>
                        <a:rPr lang="es-CO" sz="1000" b="1" u="none" strike="noStrike">
                          <a:effectLst/>
                        </a:rPr>
                      </a:br>
                      <a:endParaRPr lang="es-CO" sz="1000" b="1" i="0" u="none" strike="noStrike">
                        <a:solidFill>
                          <a:srgbClr val="000000"/>
                        </a:solidFill>
                        <a:effectLst/>
                        <a:latin typeface="Arial" panose="020B0604020202020204" pitchFamily="34" charset="0"/>
                      </a:endParaRPr>
                    </a:p>
                  </a:txBody>
                  <a:tcPr marL="4330" marR="4330" marT="4330" marB="0" anchor="ctr"/>
                </a:tc>
                <a:tc>
                  <a:txBody>
                    <a:bodyPr/>
                    <a:lstStyle/>
                    <a:p>
                      <a:pPr algn="l" fontAlgn="ctr"/>
                      <a:r>
                        <a:rPr lang="en-US" sz="1000" b="1" u="none" strike="noStrike" dirty="0">
                          <a:effectLst/>
                        </a:rPr>
                        <a:t>mejora</a:t>
                      </a:r>
                      <a:endParaRPr lang="en-US" sz="1000" b="1" i="0" u="none" strike="noStrike" dirty="0">
                        <a:solidFill>
                          <a:srgbClr val="000000"/>
                        </a:solidFill>
                        <a:effectLst/>
                        <a:latin typeface="Arial" panose="020B0604020202020204" pitchFamily="34" charset="0"/>
                      </a:endParaRPr>
                    </a:p>
                  </a:txBody>
                  <a:tcPr marL="4330" marR="4330" marT="4330" marB="0" anchor="ctr"/>
                </a:tc>
                <a:tc>
                  <a:txBody>
                    <a:bodyPr/>
                    <a:lstStyle/>
                    <a:p>
                      <a:pPr algn="l" fontAlgn="ctr"/>
                      <a:r>
                        <a:rPr lang="en-US" sz="1000" b="1" u="none" strike="noStrike" dirty="0">
                          <a:effectLst/>
                        </a:rPr>
                        <a:t>Jefe Administrativa y financiera</a:t>
                      </a:r>
                      <a:endParaRPr lang="en-US" sz="1000" b="1" i="0" u="none" strike="noStrike" dirty="0">
                        <a:solidFill>
                          <a:srgbClr val="000000"/>
                        </a:solidFill>
                        <a:effectLst/>
                        <a:latin typeface="Arial" panose="020B0604020202020204" pitchFamily="34" charset="0"/>
                      </a:endParaRPr>
                    </a:p>
                  </a:txBody>
                  <a:tcPr marL="4330" marR="4330" marT="4330" marB="0" anchor="ctr"/>
                </a:tc>
                <a:tc>
                  <a:txBody>
                    <a:bodyPr/>
                    <a:lstStyle/>
                    <a:p>
                      <a:pPr algn="l" fontAlgn="ctr"/>
                      <a:r>
                        <a:rPr lang="es-CO" sz="1000" b="1" u="none" strike="noStrike">
                          <a:effectLst/>
                        </a:rPr>
                        <a:t>Centro de conciliación y arbitraje</a:t>
                      </a:r>
                      <a:endParaRPr lang="es-CO" sz="1000" b="1" i="0" u="none" strike="noStrike">
                        <a:solidFill>
                          <a:srgbClr val="000000"/>
                        </a:solidFill>
                        <a:effectLst/>
                        <a:latin typeface="Arial" panose="020B0604020202020204" pitchFamily="34" charset="0"/>
                      </a:endParaRPr>
                    </a:p>
                  </a:txBody>
                  <a:tcPr marL="4330" marR="4330" marT="4330" marB="0" anchor="ctr"/>
                </a:tc>
                <a:tc>
                  <a:txBody>
                    <a:bodyPr/>
                    <a:lstStyle/>
                    <a:p>
                      <a:pPr algn="l" fontAlgn="ctr"/>
                      <a:r>
                        <a:rPr lang="en-US" sz="1000" b="1" u="none" strike="noStrike" dirty="0">
                          <a:effectLst/>
                        </a:rPr>
                        <a:t>30 de abril de 2020</a:t>
                      </a:r>
                      <a:endParaRPr lang="en-US" sz="1000" b="1" i="0" u="none" strike="noStrike" dirty="0">
                        <a:solidFill>
                          <a:srgbClr val="000000"/>
                        </a:solidFill>
                        <a:effectLst/>
                        <a:latin typeface="Arial" panose="020B0604020202020204" pitchFamily="34" charset="0"/>
                      </a:endParaRPr>
                    </a:p>
                  </a:txBody>
                  <a:tcPr marL="4330" marR="4330" marT="4330" marB="0" anchor="ctr"/>
                </a:tc>
                <a:tc>
                  <a:txBody>
                    <a:bodyPr/>
                    <a:lstStyle/>
                    <a:p>
                      <a:pPr algn="l" fontAlgn="ctr"/>
                      <a:r>
                        <a:rPr lang="es-CO" sz="1000" b="1" u="none" strike="noStrike">
                          <a:effectLst/>
                        </a:rPr>
                        <a:t>Por medio del proceso de compras</a:t>
                      </a:r>
                      <a:endParaRPr lang="es-CO" sz="1000" b="1" i="0" u="none" strike="noStrike">
                        <a:solidFill>
                          <a:srgbClr val="000000"/>
                        </a:solidFill>
                        <a:effectLst/>
                        <a:latin typeface="Arial" panose="020B0604020202020204" pitchFamily="34" charset="0"/>
                      </a:endParaRPr>
                    </a:p>
                  </a:txBody>
                  <a:tcPr marL="4330" marR="4330" marT="4330" marB="0" anchor="ctr"/>
                </a:tc>
                <a:tc>
                  <a:txBody>
                    <a:bodyPr/>
                    <a:lstStyle/>
                    <a:p>
                      <a:pPr algn="ctr" fontAlgn="ctr"/>
                      <a:r>
                        <a:rPr lang="en-US" sz="1000" b="1" u="none" strike="noStrike" dirty="0">
                          <a:effectLst/>
                        </a:rPr>
                        <a:t>si</a:t>
                      </a:r>
                      <a:endParaRPr lang="en-US" sz="1000" b="1" i="0" u="none" strike="noStrike" dirty="0">
                        <a:solidFill>
                          <a:srgbClr val="000000"/>
                        </a:solidFill>
                        <a:effectLst/>
                        <a:latin typeface="Arial" panose="020B0604020202020204" pitchFamily="34" charset="0"/>
                      </a:endParaRPr>
                    </a:p>
                  </a:txBody>
                  <a:tcPr marL="4330" marR="4330" marT="4330" marB="0" anchor="ctr"/>
                </a:tc>
                <a:tc>
                  <a:txBody>
                    <a:bodyPr/>
                    <a:lstStyle/>
                    <a:p>
                      <a:pPr algn="l" fontAlgn="ctr"/>
                      <a:r>
                        <a:rPr lang="en-US" sz="1000" b="1" u="none" strike="noStrike" dirty="0">
                          <a:effectLst/>
                        </a:rPr>
                        <a:t>Humanos</a:t>
                      </a:r>
                      <a:br>
                        <a:rPr lang="en-US" sz="1000" b="1" u="none" strike="noStrike" dirty="0">
                          <a:effectLst/>
                        </a:rPr>
                      </a:br>
                      <a:r>
                        <a:rPr lang="en-US" sz="1000" b="1" u="none" strike="noStrike" dirty="0">
                          <a:effectLst/>
                        </a:rPr>
                        <a:t>Técnicos </a:t>
                      </a:r>
                      <a:br>
                        <a:rPr lang="en-US" sz="1000" b="1" u="none" strike="noStrike" dirty="0">
                          <a:effectLst/>
                        </a:rPr>
                      </a:br>
                      <a:r>
                        <a:rPr lang="en-US" sz="1000" b="1" u="none" strike="noStrike" dirty="0">
                          <a:effectLst/>
                        </a:rPr>
                        <a:t>Financieros </a:t>
                      </a:r>
                      <a:endParaRPr lang="en-US" sz="1000" b="1" i="0" u="none" strike="noStrike" dirty="0">
                        <a:solidFill>
                          <a:srgbClr val="000000"/>
                        </a:solidFill>
                        <a:effectLst/>
                        <a:latin typeface="Arial" panose="020B0604020202020204" pitchFamily="34" charset="0"/>
                      </a:endParaRPr>
                    </a:p>
                  </a:txBody>
                  <a:tcPr marL="4330" marR="4330" marT="4330" marB="0" anchor="ctr"/>
                </a:tc>
                <a:tc>
                  <a:txBody>
                    <a:bodyPr/>
                    <a:lstStyle/>
                    <a:p>
                      <a:pPr algn="ctr" fontAlgn="ctr"/>
                      <a:r>
                        <a:rPr lang="en-US" sz="1000" b="1" u="none" strike="noStrike">
                          <a:effectLst/>
                        </a:rPr>
                        <a:t>X</a:t>
                      </a:r>
                      <a:endParaRPr lang="en-US" sz="1000" b="1" i="0" u="none" strike="noStrike">
                        <a:solidFill>
                          <a:srgbClr val="000000"/>
                        </a:solidFill>
                        <a:effectLst/>
                        <a:latin typeface="Arial" panose="020B0604020202020204" pitchFamily="34" charset="0"/>
                      </a:endParaRPr>
                    </a:p>
                  </a:txBody>
                  <a:tcPr marL="4330" marR="4330" marT="4330" marB="0" anchor="ctr"/>
                </a:tc>
                <a:tc>
                  <a:txBody>
                    <a:bodyPr/>
                    <a:lstStyle/>
                    <a:p>
                      <a:pPr algn="l" fontAlgn="ctr"/>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4330" marR="4330" marT="4330" marB="0" anchor="ctr"/>
                </a:tc>
                <a:tc>
                  <a:txBody>
                    <a:bodyPr/>
                    <a:lstStyle/>
                    <a:p>
                      <a:pPr algn="l" fontAlgn="ctr"/>
                      <a:r>
                        <a:rPr lang="en-US" sz="1000" b="1" u="none" strike="noStrike" dirty="0">
                          <a:effectLst/>
                        </a:rPr>
                        <a:t>Se cumplió satisfactoriamente</a:t>
                      </a:r>
                      <a:endParaRPr lang="en-US" sz="1000" b="1" i="0" u="none" strike="noStrike" dirty="0">
                        <a:solidFill>
                          <a:srgbClr val="000000"/>
                        </a:solidFill>
                        <a:effectLst/>
                        <a:latin typeface="Arial" panose="020B0604020202020204" pitchFamily="34" charset="0"/>
                      </a:endParaRPr>
                    </a:p>
                  </a:txBody>
                  <a:tcPr marL="4330" marR="4330" marT="4330" marB="0" anchor="ctr"/>
                </a:tc>
              </a:tr>
              <a:tr h="1103998">
                <a:tc>
                  <a:txBody>
                    <a:bodyPr/>
                    <a:lstStyle/>
                    <a:p>
                      <a:pPr algn="ctr" fontAlgn="ctr"/>
                      <a:r>
                        <a:rPr lang="en-US" sz="1000" b="1" u="none" strike="noStrike">
                          <a:effectLst/>
                        </a:rPr>
                        <a:t>13</a:t>
                      </a:r>
                      <a:endParaRPr lang="en-US" sz="1000" b="1" i="0" u="none" strike="noStrike">
                        <a:solidFill>
                          <a:srgbClr val="000000"/>
                        </a:solidFill>
                        <a:effectLst/>
                        <a:latin typeface="Arial" panose="020B0604020202020204" pitchFamily="34" charset="0"/>
                      </a:endParaRPr>
                    </a:p>
                  </a:txBody>
                  <a:tcPr marL="4330" marR="4330" marT="4330" marB="0" anchor="ctr"/>
                </a:tc>
                <a:tc>
                  <a:txBody>
                    <a:bodyPr/>
                    <a:lstStyle/>
                    <a:p>
                      <a:pPr algn="l" fontAlgn="ctr"/>
                      <a:r>
                        <a:rPr lang="es-CO" sz="1000" b="1" u="none" strike="noStrike">
                          <a:effectLst/>
                        </a:rPr>
                        <a:t>archivador  aéreo, para área de planeación y proyectos</a:t>
                      </a:r>
                      <a:br>
                        <a:rPr lang="es-CO" sz="1000" b="1" u="none" strike="noStrike">
                          <a:effectLst/>
                        </a:rPr>
                      </a:br>
                      <a:endParaRPr lang="es-CO" sz="1000" b="1" i="0" u="none" strike="noStrike">
                        <a:solidFill>
                          <a:srgbClr val="000000"/>
                        </a:solidFill>
                        <a:effectLst/>
                        <a:latin typeface="Arial" panose="020B0604020202020204" pitchFamily="34" charset="0"/>
                      </a:endParaRPr>
                    </a:p>
                  </a:txBody>
                  <a:tcPr marL="4330" marR="4330" marT="4330" marB="0" anchor="ctr"/>
                </a:tc>
                <a:tc>
                  <a:txBody>
                    <a:bodyPr/>
                    <a:lstStyle/>
                    <a:p>
                      <a:pPr algn="l" fontAlgn="ctr"/>
                      <a:r>
                        <a:rPr lang="en-US" sz="1000" b="1" u="none" strike="noStrike" dirty="0">
                          <a:effectLst/>
                        </a:rPr>
                        <a:t>Mejora</a:t>
                      </a:r>
                      <a:endParaRPr lang="en-US" sz="1000" b="1" i="0" u="none" strike="noStrike" dirty="0">
                        <a:solidFill>
                          <a:srgbClr val="000000"/>
                        </a:solidFill>
                        <a:effectLst/>
                        <a:latin typeface="Arial" panose="020B0604020202020204" pitchFamily="34" charset="0"/>
                      </a:endParaRPr>
                    </a:p>
                  </a:txBody>
                  <a:tcPr marL="4330" marR="4330" marT="4330" marB="0" anchor="ctr"/>
                </a:tc>
                <a:tc>
                  <a:txBody>
                    <a:bodyPr/>
                    <a:lstStyle/>
                    <a:p>
                      <a:pPr algn="l" fontAlgn="ctr"/>
                      <a:r>
                        <a:rPr lang="en-US" sz="1000" b="1" u="none" strike="noStrike" dirty="0">
                          <a:effectLst/>
                        </a:rPr>
                        <a:t>Jefe Administrativa y financiera</a:t>
                      </a:r>
                      <a:endParaRPr lang="en-US" sz="1000" b="1" i="0" u="none" strike="noStrike" dirty="0">
                        <a:solidFill>
                          <a:srgbClr val="000000"/>
                        </a:solidFill>
                        <a:effectLst/>
                        <a:latin typeface="Arial" panose="020B0604020202020204" pitchFamily="34" charset="0"/>
                      </a:endParaRPr>
                    </a:p>
                  </a:txBody>
                  <a:tcPr marL="4330" marR="4330" marT="4330" marB="0" anchor="ctr"/>
                </a:tc>
                <a:tc>
                  <a:txBody>
                    <a:bodyPr/>
                    <a:lstStyle/>
                    <a:p>
                      <a:pPr algn="l" fontAlgn="ctr"/>
                      <a:r>
                        <a:rPr lang="es-CO" sz="1000" b="1" u="none" strike="noStrike" dirty="0">
                          <a:effectLst/>
                        </a:rPr>
                        <a:t>Departamento de planeación y proyectos</a:t>
                      </a:r>
                      <a:endParaRPr lang="es-CO" sz="1000" b="1" i="0" u="none" strike="noStrike" dirty="0">
                        <a:solidFill>
                          <a:srgbClr val="000000"/>
                        </a:solidFill>
                        <a:effectLst/>
                        <a:latin typeface="Arial" panose="020B0604020202020204" pitchFamily="34" charset="0"/>
                      </a:endParaRPr>
                    </a:p>
                  </a:txBody>
                  <a:tcPr marL="4330" marR="4330" marT="4330" marB="0" anchor="ctr"/>
                </a:tc>
                <a:tc>
                  <a:txBody>
                    <a:bodyPr/>
                    <a:lstStyle/>
                    <a:p>
                      <a:pPr algn="l" fontAlgn="ctr"/>
                      <a:r>
                        <a:rPr lang="es-CO" sz="1000" b="1" u="none" strike="noStrike">
                          <a:effectLst/>
                        </a:rPr>
                        <a:t>30 de septiembre de 2019</a:t>
                      </a:r>
                      <a:endParaRPr lang="es-CO" sz="1000" b="1" i="0" u="none" strike="noStrike">
                        <a:solidFill>
                          <a:srgbClr val="000000"/>
                        </a:solidFill>
                        <a:effectLst/>
                        <a:latin typeface="Arial" panose="020B0604020202020204" pitchFamily="34" charset="0"/>
                      </a:endParaRPr>
                    </a:p>
                  </a:txBody>
                  <a:tcPr marL="4330" marR="4330" marT="4330" marB="0" anchor="ctr"/>
                </a:tc>
                <a:tc>
                  <a:txBody>
                    <a:bodyPr/>
                    <a:lstStyle/>
                    <a:p>
                      <a:pPr algn="l" fontAlgn="ctr"/>
                      <a:r>
                        <a:rPr lang="es-CO" sz="1000" b="1" u="none" strike="noStrike">
                          <a:effectLst/>
                        </a:rPr>
                        <a:t>Por medio del proceso de compras</a:t>
                      </a:r>
                      <a:endParaRPr lang="es-CO" sz="1000" b="1" i="0" u="none" strike="noStrike">
                        <a:solidFill>
                          <a:srgbClr val="000000"/>
                        </a:solidFill>
                        <a:effectLst/>
                        <a:latin typeface="Arial" panose="020B0604020202020204" pitchFamily="34" charset="0"/>
                      </a:endParaRPr>
                    </a:p>
                  </a:txBody>
                  <a:tcPr marL="4330" marR="4330" marT="4330" marB="0" anchor="ctr"/>
                </a:tc>
                <a:tc>
                  <a:txBody>
                    <a:bodyPr/>
                    <a:lstStyle/>
                    <a:p>
                      <a:pPr algn="ctr" fontAlgn="ctr"/>
                      <a:r>
                        <a:rPr lang="en-US" sz="1000" b="1" u="none" strike="noStrike" dirty="0">
                          <a:effectLst/>
                        </a:rPr>
                        <a:t>si</a:t>
                      </a:r>
                      <a:endParaRPr lang="en-US" sz="1000" b="1" i="0" u="none" strike="noStrike" dirty="0">
                        <a:solidFill>
                          <a:srgbClr val="000000"/>
                        </a:solidFill>
                        <a:effectLst/>
                        <a:latin typeface="Arial" panose="020B0604020202020204" pitchFamily="34" charset="0"/>
                      </a:endParaRPr>
                    </a:p>
                  </a:txBody>
                  <a:tcPr marL="4330" marR="4330" marT="4330" marB="0" anchor="ctr"/>
                </a:tc>
                <a:tc>
                  <a:txBody>
                    <a:bodyPr/>
                    <a:lstStyle/>
                    <a:p>
                      <a:pPr algn="l" fontAlgn="ctr"/>
                      <a:r>
                        <a:rPr lang="en-US" sz="1000" b="1" u="none" strike="noStrike" dirty="0">
                          <a:effectLst/>
                        </a:rPr>
                        <a:t>Humanos</a:t>
                      </a:r>
                      <a:br>
                        <a:rPr lang="en-US" sz="1000" b="1" u="none" strike="noStrike" dirty="0">
                          <a:effectLst/>
                        </a:rPr>
                      </a:br>
                      <a:r>
                        <a:rPr lang="en-US" sz="1000" b="1" u="none" strike="noStrike" dirty="0">
                          <a:effectLst/>
                        </a:rPr>
                        <a:t>Técnicos </a:t>
                      </a:r>
                      <a:br>
                        <a:rPr lang="en-US" sz="1000" b="1" u="none" strike="noStrike" dirty="0">
                          <a:effectLst/>
                        </a:rPr>
                      </a:br>
                      <a:r>
                        <a:rPr lang="en-US" sz="1000" b="1" u="none" strike="noStrike" dirty="0">
                          <a:effectLst/>
                        </a:rPr>
                        <a:t>Financieros </a:t>
                      </a:r>
                      <a:endParaRPr lang="en-US" sz="1000" b="1" i="0" u="none" strike="noStrike" dirty="0">
                        <a:solidFill>
                          <a:srgbClr val="000000"/>
                        </a:solidFill>
                        <a:effectLst/>
                        <a:latin typeface="Arial" panose="020B0604020202020204" pitchFamily="34" charset="0"/>
                      </a:endParaRPr>
                    </a:p>
                  </a:txBody>
                  <a:tcPr marL="4330" marR="4330" marT="4330" marB="0" anchor="ctr"/>
                </a:tc>
                <a:tc>
                  <a:txBody>
                    <a:bodyPr/>
                    <a:lstStyle/>
                    <a:p>
                      <a:pPr algn="ctr" fontAlgn="ctr"/>
                      <a:r>
                        <a:rPr lang="en-US" sz="1000" b="1" u="none" strike="noStrike">
                          <a:effectLst/>
                        </a:rPr>
                        <a:t>X</a:t>
                      </a:r>
                      <a:endParaRPr lang="en-US" sz="1000" b="1" i="0" u="none" strike="noStrike">
                        <a:solidFill>
                          <a:srgbClr val="000000"/>
                        </a:solidFill>
                        <a:effectLst/>
                        <a:latin typeface="Arial" panose="020B0604020202020204" pitchFamily="34" charset="0"/>
                      </a:endParaRPr>
                    </a:p>
                  </a:txBody>
                  <a:tcPr marL="4330" marR="4330" marT="4330" marB="0" anchor="ctr"/>
                </a:tc>
                <a:tc>
                  <a:txBody>
                    <a:bodyPr/>
                    <a:lstStyle/>
                    <a:p>
                      <a:pPr algn="l" fontAlgn="ctr"/>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4330" marR="4330" marT="4330" marB="0" anchor="ctr"/>
                </a:tc>
                <a:tc>
                  <a:txBody>
                    <a:bodyPr/>
                    <a:lstStyle/>
                    <a:p>
                      <a:pPr algn="l" fontAlgn="ctr"/>
                      <a:r>
                        <a:rPr lang="en-US" sz="1000" b="1" u="none" strike="noStrike" dirty="0">
                          <a:effectLst/>
                        </a:rPr>
                        <a:t>Se cumplió satisfactoriamente</a:t>
                      </a:r>
                      <a:endParaRPr lang="en-US" sz="1000" b="1" i="0" u="none" strike="noStrike" dirty="0">
                        <a:solidFill>
                          <a:srgbClr val="000000"/>
                        </a:solidFill>
                        <a:effectLst/>
                        <a:latin typeface="Arial" panose="020B0604020202020204" pitchFamily="34" charset="0"/>
                      </a:endParaRPr>
                    </a:p>
                  </a:txBody>
                  <a:tcPr marL="4330" marR="4330" marT="4330" marB="0" anchor="ctr"/>
                </a:tc>
              </a:tr>
              <a:tr h="897403">
                <a:tc>
                  <a:txBody>
                    <a:bodyPr/>
                    <a:lstStyle/>
                    <a:p>
                      <a:pPr algn="ctr" fontAlgn="ctr"/>
                      <a:r>
                        <a:rPr lang="en-US" sz="1000" b="1" u="none" strike="noStrike">
                          <a:effectLst/>
                        </a:rPr>
                        <a:t>14</a:t>
                      </a:r>
                      <a:endParaRPr lang="en-US" sz="1000" b="1" i="0" u="none" strike="noStrike">
                        <a:solidFill>
                          <a:srgbClr val="000000"/>
                        </a:solidFill>
                        <a:effectLst/>
                        <a:latin typeface="Arial" panose="020B0604020202020204" pitchFamily="34" charset="0"/>
                      </a:endParaRPr>
                    </a:p>
                  </a:txBody>
                  <a:tcPr marL="4330" marR="4330" marT="4330" marB="0" anchor="ctr"/>
                </a:tc>
                <a:tc>
                  <a:txBody>
                    <a:bodyPr/>
                    <a:lstStyle/>
                    <a:p>
                      <a:pPr algn="l" fontAlgn="ctr"/>
                      <a:r>
                        <a:rPr lang="es-CO" sz="1000" b="1" u="none" strike="noStrike">
                          <a:effectLst/>
                        </a:rPr>
                        <a:t>compra de parlantentes para video conferencias, para area de planeación y proyectos</a:t>
                      </a:r>
                      <a:endParaRPr lang="es-CO" sz="1000" b="1" i="0" u="none" strike="noStrike">
                        <a:solidFill>
                          <a:srgbClr val="000000"/>
                        </a:solidFill>
                        <a:effectLst/>
                        <a:latin typeface="Arial" panose="020B0604020202020204" pitchFamily="34" charset="0"/>
                      </a:endParaRPr>
                    </a:p>
                  </a:txBody>
                  <a:tcPr marL="4330" marR="4330" marT="4330" marB="0" anchor="ctr"/>
                </a:tc>
                <a:tc>
                  <a:txBody>
                    <a:bodyPr/>
                    <a:lstStyle/>
                    <a:p>
                      <a:pPr algn="l" fontAlgn="ctr"/>
                      <a:r>
                        <a:rPr lang="en-US" sz="1000" b="1" u="none" strike="noStrike" dirty="0">
                          <a:effectLst/>
                        </a:rPr>
                        <a:t>mejora</a:t>
                      </a:r>
                      <a:endParaRPr lang="en-US" sz="1000" b="1" i="0" u="none" strike="noStrike" dirty="0">
                        <a:solidFill>
                          <a:srgbClr val="000000"/>
                        </a:solidFill>
                        <a:effectLst/>
                        <a:latin typeface="Arial" panose="020B0604020202020204" pitchFamily="34" charset="0"/>
                      </a:endParaRPr>
                    </a:p>
                  </a:txBody>
                  <a:tcPr marL="4330" marR="4330" marT="4330" marB="0" anchor="ctr"/>
                </a:tc>
                <a:tc>
                  <a:txBody>
                    <a:bodyPr/>
                    <a:lstStyle/>
                    <a:p>
                      <a:pPr algn="l" fontAlgn="ctr"/>
                      <a:r>
                        <a:rPr lang="en-US" sz="1000" b="1" u="none" strike="noStrike" dirty="0">
                          <a:effectLst/>
                        </a:rPr>
                        <a:t>Jefe Administrativa y financiera</a:t>
                      </a:r>
                      <a:endParaRPr lang="en-US" sz="1000" b="1" i="0" u="none" strike="noStrike" dirty="0">
                        <a:solidFill>
                          <a:srgbClr val="000000"/>
                        </a:solidFill>
                        <a:effectLst/>
                        <a:latin typeface="Arial" panose="020B0604020202020204" pitchFamily="34" charset="0"/>
                      </a:endParaRPr>
                    </a:p>
                  </a:txBody>
                  <a:tcPr marL="4330" marR="4330" marT="4330" marB="0" anchor="ctr"/>
                </a:tc>
                <a:tc>
                  <a:txBody>
                    <a:bodyPr/>
                    <a:lstStyle/>
                    <a:p>
                      <a:pPr algn="l" fontAlgn="ctr"/>
                      <a:r>
                        <a:rPr lang="es-CO" sz="1000" b="1" u="none" strike="noStrike">
                          <a:effectLst/>
                        </a:rPr>
                        <a:t>Departamento de planeación y proyectos</a:t>
                      </a:r>
                      <a:endParaRPr lang="es-CO" sz="1000" b="1" i="0" u="none" strike="noStrike">
                        <a:solidFill>
                          <a:srgbClr val="000000"/>
                        </a:solidFill>
                        <a:effectLst/>
                        <a:latin typeface="Arial" panose="020B0604020202020204" pitchFamily="34" charset="0"/>
                      </a:endParaRPr>
                    </a:p>
                  </a:txBody>
                  <a:tcPr marL="4330" marR="4330" marT="4330" marB="0" anchor="ctr"/>
                </a:tc>
                <a:tc>
                  <a:txBody>
                    <a:bodyPr/>
                    <a:lstStyle/>
                    <a:p>
                      <a:pPr algn="l" fontAlgn="ctr"/>
                      <a:r>
                        <a:rPr lang="pt-BR" sz="1000" b="1" u="none" strike="noStrike">
                          <a:effectLst/>
                        </a:rPr>
                        <a:t>30 de agosto  de 2019</a:t>
                      </a:r>
                      <a:endParaRPr lang="pt-BR" sz="1000" b="1" i="0" u="none" strike="noStrike">
                        <a:solidFill>
                          <a:srgbClr val="000000"/>
                        </a:solidFill>
                        <a:effectLst/>
                        <a:latin typeface="Arial" panose="020B0604020202020204" pitchFamily="34" charset="0"/>
                      </a:endParaRPr>
                    </a:p>
                  </a:txBody>
                  <a:tcPr marL="4330" marR="4330" marT="4330" marB="0" anchor="ctr"/>
                </a:tc>
                <a:tc>
                  <a:txBody>
                    <a:bodyPr/>
                    <a:lstStyle/>
                    <a:p>
                      <a:pPr algn="l" fontAlgn="ctr"/>
                      <a:r>
                        <a:rPr lang="es-CO" sz="1000" b="1" u="none" strike="noStrike" dirty="0">
                          <a:effectLst/>
                        </a:rPr>
                        <a:t>Por medio del proceso de compras</a:t>
                      </a:r>
                      <a:endParaRPr lang="es-CO" sz="1000" b="1" i="0" u="none" strike="noStrike" dirty="0">
                        <a:solidFill>
                          <a:srgbClr val="000000"/>
                        </a:solidFill>
                        <a:effectLst/>
                        <a:latin typeface="Arial" panose="020B0604020202020204" pitchFamily="34" charset="0"/>
                      </a:endParaRPr>
                    </a:p>
                  </a:txBody>
                  <a:tcPr marL="4330" marR="4330" marT="4330" marB="0" anchor="ctr"/>
                </a:tc>
                <a:tc>
                  <a:txBody>
                    <a:bodyPr/>
                    <a:lstStyle/>
                    <a:p>
                      <a:pPr algn="ctr" fontAlgn="ctr"/>
                      <a:r>
                        <a:rPr lang="en-US" sz="1000" b="1" u="none" strike="noStrike" dirty="0">
                          <a:effectLst/>
                        </a:rPr>
                        <a:t>si</a:t>
                      </a:r>
                      <a:endParaRPr lang="en-US" sz="1000" b="1" i="0" u="none" strike="noStrike" dirty="0">
                        <a:solidFill>
                          <a:srgbClr val="000000"/>
                        </a:solidFill>
                        <a:effectLst/>
                        <a:latin typeface="Arial" panose="020B0604020202020204" pitchFamily="34" charset="0"/>
                      </a:endParaRPr>
                    </a:p>
                  </a:txBody>
                  <a:tcPr marL="4330" marR="4330" marT="4330" marB="0" anchor="ctr"/>
                </a:tc>
                <a:tc>
                  <a:txBody>
                    <a:bodyPr/>
                    <a:lstStyle/>
                    <a:p>
                      <a:pPr algn="l" fontAlgn="ctr"/>
                      <a:r>
                        <a:rPr lang="en-US" sz="1000" b="1" u="none" strike="noStrike" dirty="0">
                          <a:effectLst/>
                        </a:rPr>
                        <a:t>Humanos</a:t>
                      </a:r>
                      <a:br>
                        <a:rPr lang="en-US" sz="1000" b="1" u="none" strike="noStrike" dirty="0">
                          <a:effectLst/>
                        </a:rPr>
                      </a:br>
                      <a:r>
                        <a:rPr lang="en-US" sz="1000" b="1" u="none" strike="noStrike" dirty="0">
                          <a:effectLst/>
                        </a:rPr>
                        <a:t>Técnicos </a:t>
                      </a:r>
                      <a:br>
                        <a:rPr lang="en-US" sz="1000" b="1" u="none" strike="noStrike" dirty="0">
                          <a:effectLst/>
                        </a:rPr>
                      </a:br>
                      <a:r>
                        <a:rPr lang="en-US" sz="1000" b="1" u="none" strike="noStrike" dirty="0">
                          <a:effectLst/>
                        </a:rPr>
                        <a:t>Financieros </a:t>
                      </a:r>
                      <a:endParaRPr lang="en-US" sz="1000" b="1" i="0" u="none" strike="noStrike" dirty="0">
                        <a:solidFill>
                          <a:srgbClr val="000000"/>
                        </a:solidFill>
                        <a:effectLst/>
                        <a:latin typeface="Arial" panose="020B0604020202020204" pitchFamily="34" charset="0"/>
                      </a:endParaRPr>
                    </a:p>
                  </a:txBody>
                  <a:tcPr marL="4330" marR="4330" marT="4330" marB="0" anchor="ctr"/>
                </a:tc>
                <a:tc>
                  <a:txBody>
                    <a:bodyPr/>
                    <a:lstStyle/>
                    <a:p>
                      <a:pPr algn="ctr" fontAlgn="ctr"/>
                      <a:r>
                        <a:rPr lang="en-US" sz="1000" b="1" u="none" strike="noStrike">
                          <a:effectLst/>
                        </a:rPr>
                        <a:t>X</a:t>
                      </a:r>
                      <a:endParaRPr lang="en-US" sz="1000" b="1" i="0" u="none" strike="noStrike">
                        <a:solidFill>
                          <a:srgbClr val="000000"/>
                        </a:solidFill>
                        <a:effectLst/>
                        <a:latin typeface="Arial" panose="020B0604020202020204" pitchFamily="34" charset="0"/>
                      </a:endParaRPr>
                    </a:p>
                  </a:txBody>
                  <a:tcPr marL="4330" marR="4330" marT="4330" marB="0" anchor="ctr"/>
                </a:tc>
                <a:tc>
                  <a:txBody>
                    <a:bodyPr/>
                    <a:lstStyle/>
                    <a:p>
                      <a:pPr algn="l" fontAlgn="ctr"/>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4330" marR="4330" marT="4330" marB="0" anchor="ctr"/>
                </a:tc>
                <a:tc>
                  <a:txBody>
                    <a:bodyPr/>
                    <a:lstStyle/>
                    <a:p>
                      <a:pPr algn="l" fontAlgn="ctr"/>
                      <a:r>
                        <a:rPr lang="en-US" sz="1000" b="1" u="none" strike="noStrike" dirty="0">
                          <a:effectLst/>
                        </a:rPr>
                        <a:t>Se cumplió satisfactoriamente</a:t>
                      </a:r>
                      <a:endParaRPr lang="en-US" sz="1000" b="1" i="0" u="none" strike="noStrike" dirty="0">
                        <a:solidFill>
                          <a:srgbClr val="000000"/>
                        </a:solidFill>
                        <a:effectLst/>
                        <a:latin typeface="Arial" panose="020B0604020202020204" pitchFamily="34" charset="0"/>
                      </a:endParaRPr>
                    </a:p>
                  </a:txBody>
                  <a:tcPr marL="4330" marR="4330" marT="4330" marB="0" anchor="ctr"/>
                </a:tc>
              </a:tr>
            </a:tbl>
          </a:graphicData>
        </a:graphic>
      </p:graphicFrame>
    </p:spTree>
    <p:extLst>
      <p:ext uri="{BB962C8B-B14F-4D97-AF65-F5344CB8AC3E}">
        <p14:creationId xmlns:p14="http://schemas.microsoft.com/office/powerpoint/2010/main" val="4047256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1164DDE9-6093-42AC-8C86-0687C5F88F13}" type="slidenum">
              <a:rPr lang="es-ES" sz="1000">
                <a:solidFill>
                  <a:schemeClr val="bg1"/>
                </a:solidFill>
              </a:rPr>
              <a:pPr/>
              <a:t>18</a:t>
            </a:fld>
            <a:endParaRPr lang="es-ES" sz="1000" dirty="0">
              <a:solidFill>
                <a:schemeClr val="bg1"/>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3376868843"/>
              </p:ext>
            </p:extLst>
          </p:nvPr>
        </p:nvGraphicFramePr>
        <p:xfrm>
          <a:off x="-1" y="476673"/>
          <a:ext cx="9144001" cy="6391859"/>
        </p:xfrm>
        <a:graphic>
          <a:graphicData uri="http://schemas.openxmlformats.org/drawingml/2006/table">
            <a:tbl>
              <a:tblPr>
                <a:tableStyleId>{5C22544A-7EE6-4342-B048-85BDC9FD1C3A}</a:tableStyleId>
              </a:tblPr>
              <a:tblGrid>
                <a:gridCol w="186966"/>
                <a:gridCol w="441446"/>
                <a:gridCol w="1080245"/>
                <a:gridCol w="768636"/>
                <a:gridCol w="576478"/>
                <a:gridCol w="630142"/>
                <a:gridCol w="879431"/>
                <a:gridCol w="851733"/>
                <a:gridCol w="657841"/>
                <a:gridCol w="597251"/>
                <a:gridCol w="389512"/>
                <a:gridCol w="422403"/>
                <a:gridCol w="690734"/>
                <a:gridCol w="971183"/>
              </a:tblGrid>
              <a:tr h="951068">
                <a:tc>
                  <a:txBody>
                    <a:bodyPr/>
                    <a:lstStyle/>
                    <a:p>
                      <a:pPr algn="ctr" fontAlgn="ctr"/>
                      <a:r>
                        <a:rPr lang="en-US" sz="1000" b="1" u="none" strike="noStrike" dirty="0">
                          <a:effectLst/>
                        </a:rPr>
                        <a:t>15</a:t>
                      </a:r>
                      <a:endParaRPr lang="en-US" sz="1000" b="1" i="0" u="none" strike="noStrike" dirty="0">
                        <a:solidFill>
                          <a:srgbClr val="000000"/>
                        </a:solidFill>
                        <a:effectLst/>
                        <a:latin typeface="Arial" panose="020B0604020202020204" pitchFamily="34" charset="0"/>
                      </a:endParaRPr>
                    </a:p>
                  </a:txBody>
                  <a:tcPr marL="0" marR="0" marT="0" marB="0" anchor="ctr"/>
                </a:tc>
                <a:tc gridSpan="2">
                  <a:txBody>
                    <a:bodyPr/>
                    <a:lstStyle/>
                    <a:p>
                      <a:pPr algn="l" fontAlgn="ctr"/>
                      <a:r>
                        <a:rPr lang="es-CO" sz="1000" b="1" u="none" strike="noStrike" dirty="0">
                          <a:effectLst/>
                        </a:rPr>
                        <a:t>Compra de portátil para el coordinador de promoción comercial</a:t>
                      </a:r>
                      <a:br>
                        <a:rPr lang="es-CO" sz="1000" b="1" u="none" strike="noStrike" dirty="0">
                          <a:effectLst/>
                        </a:rPr>
                      </a:br>
                      <a:endParaRPr lang="es-CO" sz="1000" b="1" i="0" u="none" strike="noStrike" dirty="0">
                        <a:solidFill>
                          <a:srgbClr val="000000"/>
                        </a:solidFill>
                        <a:effectLst/>
                        <a:latin typeface="Arial" panose="020B0604020202020204" pitchFamily="34" charset="0"/>
                      </a:endParaRPr>
                    </a:p>
                  </a:txBody>
                  <a:tcPr marL="0" marR="0" marT="0" marB="0" anchor="ctr"/>
                </a:tc>
                <a:tc hMerge="1">
                  <a:txBody>
                    <a:bodyPr/>
                    <a:lstStyle/>
                    <a:p>
                      <a:endParaRPr lang="en-US"/>
                    </a:p>
                  </a:txBody>
                  <a:tcPr/>
                </a:tc>
                <a:tc>
                  <a:txBody>
                    <a:bodyPr/>
                    <a:lstStyle/>
                    <a:p>
                      <a:pPr algn="l" fontAlgn="ctr"/>
                      <a:r>
                        <a:rPr lang="en-US" sz="1000" b="1" u="none" strike="noStrike" dirty="0">
                          <a:effectLst/>
                        </a:rPr>
                        <a:t>mejora</a:t>
                      </a:r>
                      <a:endParaRPr lang="en-US"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000" b="1" u="none" strike="noStrike" dirty="0">
                          <a:effectLst/>
                        </a:rPr>
                        <a:t>Jefe Administrativa y financiera</a:t>
                      </a:r>
                      <a:endParaRPr lang="en-US"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b="1" u="none" strike="noStrike" dirty="0">
                          <a:effectLst/>
                        </a:rPr>
                        <a:t>Departamento de planeación y proyectos</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b="1" u="none" strike="noStrike" dirty="0">
                          <a:effectLst/>
                        </a:rPr>
                        <a:t>28 de febrero de 2020</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b="1" u="none" strike="noStrike" dirty="0">
                          <a:effectLst/>
                        </a:rPr>
                        <a:t>Por medio del proceso de compras</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000" b="1" u="none" strike="noStrike" dirty="0">
                          <a:effectLst/>
                        </a:rPr>
                        <a:t>si</a:t>
                      </a:r>
                      <a:endParaRPr lang="en-US"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000" b="1" u="none" strike="noStrike" dirty="0">
                          <a:effectLst/>
                        </a:rPr>
                        <a:t>Humanos</a:t>
                      </a:r>
                      <a:br>
                        <a:rPr lang="en-US" sz="1000" b="1" u="none" strike="noStrike" dirty="0">
                          <a:effectLst/>
                        </a:rPr>
                      </a:br>
                      <a:r>
                        <a:rPr lang="en-US" sz="1000" b="1" u="none" strike="noStrike" dirty="0">
                          <a:effectLst/>
                        </a:rPr>
                        <a:t>Técnicos </a:t>
                      </a:r>
                      <a:br>
                        <a:rPr lang="en-US" sz="1000" b="1" u="none" strike="noStrike" dirty="0">
                          <a:effectLst/>
                        </a:rPr>
                      </a:br>
                      <a:r>
                        <a:rPr lang="en-US" sz="1000" b="1" u="none" strike="noStrike" dirty="0">
                          <a:effectLst/>
                        </a:rPr>
                        <a:t>Financieros </a:t>
                      </a:r>
                      <a:endParaRPr lang="en-US" sz="10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000" b="1" u="none" strike="noStrike" dirty="0">
                          <a:effectLst/>
                        </a:rPr>
                        <a:t>X</a:t>
                      </a:r>
                      <a:endParaRPr lang="en-US"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000" b="1" u="none" strike="noStrike" dirty="0">
                          <a:effectLst/>
                        </a:rPr>
                        <a:t> </a:t>
                      </a:r>
                      <a:endParaRPr lang="en-US" sz="1000" b="1" i="0" u="none" strike="noStrike" dirty="0">
                        <a:solidFill>
                          <a:srgbClr val="000000"/>
                        </a:solidFill>
                        <a:effectLst/>
                        <a:latin typeface="Arial" panose="020B0604020202020204" pitchFamily="34" charset="0"/>
                      </a:endParaRPr>
                    </a:p>
                  </a:txBody>
                  <a:tcPr marL="0" marR="0" marT="0" marB="0" anchor="ctr"/>
                </a:tc>
                <a:tc gridSpan="2">
                  <a:txBody>
                    <a:bodyPr/>
                    <a:lstStyle/>
                    <a:p>
                      <a:pPr algn="l" fontAlgn="ctr"/>
                      <a:r>
                        <a:rPr lang="en-US" sz="1000" b="1" u="none" strike="noStrike" dirty="0">
                          <a:effectLst/>
                        </a:rPr>
                        <a:t>Se cumplió satisfactoriamente</a:t>
                      </a:r>
                      <a:endParaRPr lang="en-US" sz="1000" b="1" i="0" u="none" strike="noStrike" dirty="0">
                        <a:solidFill>
                          <a:srgbClr val="000000"/>
                        </a:solidFill>
                        <a:effectLst/>
                        <a:latin typeface="Arial" panose="020B0604020202020204" pitchFamily="34" charset="0"/>
                      </a:endParaRPr>
                    </a:p>
                  </a:txBody>
                  <a:tcPr marL="0" marR="0" marT="0" marB="0" anchor="ctr"/>
                </a:tc>
                <a:tc hMerge="1">
                  <a:txBody>
                    <a:bodyPr/>
                    <a:lstStyle/>
                    <a:p>
                      <a:endParaRPr lang="en-US"/>
                    </a:p>
                  </a:txBody>
                  <a:tcPr/>
                </a:tc>
              </a:tr>
              <a:tr h="1231137">
                <a:tc>
                  <a:txBody>
                    <a:bodyPr/>
                    <a:lstStyle/>
                    <a:p>
                      <a:pPr algn="ctr" fontAlgn="ctr"/>
                      <a:r>
                        <a:rPr lang="en-US" sz="1000" b="1" u="none" strike="noStrike">
                          <a:effectLst/>
                        </a:rPr>
                        <a:t>16</a:t>
                      </a:r>
                      <a:endParaRPr lang="en-US" sz="1000" b="1" i="0" u="none" strike="noStrike">
                        <a:solidFill>
                          <a:srgbClr val="000000"/>
                        </a:solidFill>
                        <a:effectLst/>
                        <a:latin typeface="Arial" panose="020B0604020202020204" pitchFamily="34" charset="0"/>
                      </a:endParaRPr>
                    </a:p>
                  </a:txBody>
                  <a:tcPr marL="0" marR="0" marT="0" marB="0" anchor="ctr"/>
                </a:tc>
                <a:tc gridSpan="2">
                  <a:txBody>
                    <a:bodyPr/>
                    <a:lstStyle/>
                    <a:p>
                      <a:pPr algn="l" fontAlgn="ctr"/>
                      <a:r>
                        <a:rPr lang="es-CO" sz="1000" b="1" u="none" strike="noStrike">
                          <a:effectLst/>
                        </a:rPr>
                        <a:t>Reubicación de puesto de trabajo al coordinador de promoción comercial, en el area de planeación y proyectos</a:t>
                      </a:r>
                      <a:br>
                        <a:rPr lang="es-CO" sz="1000" b="1" u="none" strike="noStrike">
                          <a:effectLst/>
                        </a:rPr>
                      </a:br>
                      <a:endParaRPr lang="es-CO" sz="1000" b="1" i="0" u="none" strike="noStrike">
                        <a:solidFill>
                          <a:srgbClr val="000000"/>
                        </a:solidFill>
                        <a:effectLst/>
                        <a:latin typeface="Arial" panose="020B0604020202020204" pitchFamily="34" charset="0"/>
                      </a:endParaRPr>
                    </a:p>
                  </a:txBody>
                  <a:tcPr marL="0" marR="0" marT="0" marB="0" anchor="ctr"/>
                </a:tc>
                <a:tc hMerge="1">
                  <a:txBody>
                    <a:bodyPr/>
                    <a:lstStyle/>
                    <a:p>
                      <a:endParaRPr lang="en-US"/>
                    </a:p>
                  </a:txBody>
                  <a:tcPr/>
                </a:tc>
                <a:tc>
                  <a:txBody>
                    <a:bodyPr/>
                    <a:lstStyle/>
                    <a:p>
                      <a:pPr algn="l" fontAlgn="ctr"/>
                      <a:r>
                        <a:rPr lang="en-US" sz="1000" b="1" u="none" strike="noStrike" dirty="0">
                          <a:effectLst/>
                        </a:rPr>
                        <a:t>mejora</a:t>
                      </a:r>
                      <a:endParaRPr lang="en-US"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000" b="1" u="none" strike="noStrike" dirty="0">
                          <a:effectLst/>
                        </a:rPr>
                        <a:t>Jefe Administrativa y financiera</a:t>
                      </a:r>
                      <a:endParaRPr lang="en-US"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b="1" u="none" strike="noStrike" dirty="0">
                          <a:effectLst/>
                        </a:rPr>
                        <a:t>Departamento de planeación y proyectos</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pt-BR" sz="1000" b="1" u="none" strike="noStrike" dirty="0">
                          <a:effectLst/>
                        </a:rPr>
                        <a:t>30 de agosto  de 2019</a:t>
                      </a:r>
                      <a:endParaRPr lang="pt-BR"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b="1" u="none" strike="noStrike" dirty="0">
                          <a:effectLst/>
                        </a:rPr>
                        <a:t>Por medio del proceso de compras</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000" b="1" u="none" strike="noStrike" dirty="0">
                          <a:effectLst/>
                        </a:rPr>
                        <a:t>si</a:t>
                      </a:r>
                      <a:endParaRPr lang="en-US"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000" b="1" u="none" strike="noStrike" dirty="0">
                          <a:effectLst/>
                        </a:rPr>
                        <a:t>Humanos</a:t>
                      </a:r>
                      <a:br>
                        <a:rPr lang="en-US" sz="1000" b="1" u="none" strike="noStrike" dirty="0">
                          <a:effectLst/>
                        </a:rPr>
                      </a:br>
                      <a:r>
                        <a:rPr lang="en-US" sz="1000" b="1" u="none" strike="noStrike" dirty="0">
                          <a:effectLst/>
                        </a:rPr>
                        <a:t>Técnicos </a:t>
                      </a:r>
                      <a:br>
                        <a:rPr lang="en-US" sz="1000" b="1" u="none" strike="noStrike" dirty="0">
                          <a:effectLst/>
                        </a:rPr>
                      </a:br>
                      <a:r>
                        <a:rPr lang="en-US" sz="1000" b="1" u="none" strike="noStrike" dirty="0">
                          <a:effectLst/>
                        </a:rPr>
                        <a:t>Financieros </a:t>
                      </a:r>
                      <a:endParaRPr lang="en-US" sz="10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000" b="1" u="none" strike="noStrike">
                          <a:effectLst/>
                        </a:rPr>
                        <a:t>X</a:t>
                      </a:r>
                      <a:endParaRPr lang="en-U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0" marR="0" marT="0" marB="0" anchor="ctr"/>
                </a:tc>
                <a:tc gridSpan="2">
                  <a:txBody>
                    <a:bodyPr/>
                    <a:lstStyle/>
                    <a:p>
                      <a:pPr algn="l" fontAlgn="ctr"/>
                      <a:r>
                        <a:rPr lang="en-US" sz="1000" b="1" u="none" strike="noStrike" dirty="0">
                          <a:effectLst/>
                        </a:rPr>
                        <a:t>Se cumplió satisfactoriamente</a:t>
                      </a:r>
                      <a:endParaRPr lang="en-US" sz="1000" b="1" i="0" u="none" strike="noStrike" dirty="0">
                        <a:solidFill>
                          <a:srgbClr val="000000"/>
                        </a:solidFill>
                        <a:effectLst/>
                        <a:latin typeface="Arial" panose="020B0604020202020204" pitchFamily="34" charset="0"/>
                      </a:endParaRPr>
                    </a:p>
                  </a:txBody>
                  <a:tcPr marL="0" marR="0" marT="0" marB="0" anchor="ctr"/>
                </a:tc>
                <a:tc hMerge="1">
                  <a:txBody>
                    <a:bodyPr/>
                    <a:lstStyle/>
                    <a:p>
                      <a:endParaRPr lang="en-US"/>
                    </a:p>
                  </a:txBody>
                  <a:tcPr/>
                </a:tc>
              </a:tr>
              <a:tr h="1102772">
                <a:tc>
                  <a:txBody>
                    <a:bodyPr/>
                    <a:lstStyle/>
                    <a:p>
                      <a:pPr algn="ctr" fontAlgn="ctr"/>
                      <a:r>
                        <a:rPr lang="en-US" sz="1000" b="1" u="none" strike="noStrike">
                          <a:effectLst/>
                        </a:rPr>
                        <a:t>17</a:t>
                      </a:r>
                      <a:endParaRPr lang="en-US" sz="1000" b="1" i="0" u="none" strike="noStrike">
                        <a:solidFill>
                          <a:srgbClr val="000000"/>
                        </a:solidFill>
                        <a:effectLst/>
                        <a:latin typeface="Arial" panose="020B0604020202020204" pitchFamily="34" charset="0"/>
                      </a:endParaRPr>
                    </a:p>
                  </a:txBody>
                  <a:tcPr marL="0" marR="0" marT="0" marB="0" anchor="ctr"/>
                </a:tc>
                <a:tc gridSpan="2">
                  <a:txBody>
                    <a:bodyPr/>
                    <a:lstStyle/>
                    <a:p>
                      <a:pPr algn="l" fontAlgn="ctr"/>
                      <a:r>
                        <a:rPr lang="es-CO" sz="1000" b="1" u="none" strike="noStrike">
                          <a:effectLst/>
                        </a:rPr>
                        <a:t>Compra de equipo celular para área registro publico, sin plan</a:t>
                      </a:r>
                      <a:br>
                        <a:rPr lang="es-CO" sz="1000" b="1" u="none" strike="noStrike">
                          <a:effectLst/>
                        </a:rPr>
                      </a:br>
                      <a:endParaRPr lang="es-CO" sz="1000" b="1" i="0" u="none" strike="noStrike">
                        <a:solidFill>
                          <a:srgbClr val="000000"/>
                        </a:solidFill>
                        <a:effectLst/>
                        <a:latin typeface="Arial" panose="020B0604020202020204" pitchFamily="34" charset="0"/>
                      </a:endParaRPr>
                    </a:p>
                  </a:txBody>
                  <a:tcPr marL="0" marR="0" marT="0" marB="0" anchor="ctr"/>
                </a:tc>
                <a:tc hMerge="1">
                  <a:txBody>
                    <a:bodyPr/>
                    <a:lstStyle/>
                    <a:p>
                      <a:endParaRPr lang="en-US"/>
                    </a:p>
                  </a:txBody>
                  <a:tcPr/>
                </a:tc>
                <a:tc>
                  <a:txBody>
                    <a:bodyPr/>
                    <a:lstStyle/>
                    <a:p>
                      <a:pPr algn="l" fontAlgn="ctr"/>
                      <a:r>
                        <a:rPr lang="en-US" sz="1000" b="1" u="none" strike="noStrike" dirty="0">
                          <a:effectLst/>
                        </a:rPr>
                        <a:t>mejora</a:t>
                      </a:r>
                      <a:endParaRPr lang="en-US"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000" b="1" u="none" strike="noStrike" dirty="0">
                          <a:effectLst/>
                        </a:rPr>
                        <a:t>Jefe administrativa y financiera</a:t>
                      </a:r>
                      <a:endParaRPr lang="en-US"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000" b="1" u="none" strike="noStrike" dirty="0">
                          <a:effectLst/>
                        </a:rPr>
                        <a:t>Registro Público</a:t>
                      </a:r>
                      <a:endParaRPr lang="en-US"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b="1" u="none" strike="noStrike">
                          <a:effectLst/>
                        </a:rPr>
                        <a:t>30 de enero de 2020</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b="1" u="none" strike="noStrike">
                          <a:effectLst/>
                        </a:rPr>
                        <a:t>por medio del proceso de compras</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000" b="1" u="none" strike="noStrike" dirty="0">
                          <a:effectLst/>
                        </a:rPr>
                        <a:t>si</a:t>
                      </a:r>
                      <a:endParaRPr lang="en-US"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000" b="1" u="none" strike="noStrike" dirty="0">
                          <a:effectLst/>
                        </a:rPr>
                        <a:t>Humanos</a:t>
                      </a:r>
                      <a:br>
                        <a:rPr lang="en-US" sz="1000" b="1" u="none" strike="noStrike" dirty="0">
                          <a:effectLst/>
                        </a:rPr>
                      </a:br>
                      <a:r>
                        <a:rPr lang="en-US" sz="1000" b="1" u="none" strike="noStrike" dirty="0">
                          <a:effectLst/>
                        </a:rPr>
                        <a:t>Técnicos </a:t>
                      </a:r>
                      <a:br>
                        <a:rPr lang="en-US" sz="1000" b="1" u="none" strike="noStrike" dirty="0">
                          <a:effectLst/>
                        </a:rPr>
                      </a:br>
                      <a:r>
                        <a:rPr lang="en-US" sz="1000" b="1" u="none" strike="noStrike" dirty="0">
                          <a:effectLst/>
                        </a:rPr>
                        <a:t>Financieros </a:t>
                      </a:r>
                      <a:endParaRPr lang="en-US" sz="10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000" b="1" u="none" strike="noStrike" dirty="0">
                          <a:effectLst/>
                        </a:rPr>
                        <a:t>X</a:t>
                      </a:r>
                      <a:endParaRPr lang="en-US"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0" marR="0" marT="0" marB="0" anchor="ctr"/>
                </a:tc>
                <a:tc gridSpan="2">
                  <a:txBody>
                    <a:bodyPr/>
                    <a:lstStyle/>
                    <a:p>
                      <a:pPr algn="l" fontAlgn="ctr"/>
                      <a:r>
                        <a:rPr lang="en-US" sz="1000" b="1" u="none" strike="noStrike" dirty="0">
                          <a:effectLst/>
                        </a:rPr>
                        <a:t>Se cumplió satisfactoriamente</a:t>
                      </a:r>
                      <a:endParaRPr lang="en-US" sz="1000" b="1" i="0" u="none" strike="noStrike" dirty="0">
                        <a:solidFill>
                          <a:srgbClr val="000000"/>
                        </a:solidFill>
                        <a:effectLst/>
                        <a:latin typeface="Arial" panose="020B0604020202020204" pitchFamily="34" charset="0"/>
                      </a:endParaRPr>
                    </a:p>
                  </a:txBody>
                  <a:tcPr marL="0" marR="0" marT="0" marB="0" anchor="ctr"/>
                </a:tc>
                <a:tc hMerge="1">
                  <a:txBody>
                    <a:bodyPr/>
                    <a:lstStyle/>
                    <a:p>
                      <a:endParaRPr lang="en-US"/>
                    </a:p>
                  </a:txBody>
                  <a:tcPr/>
                </a:tc>
              </a:tr>
              <a:tr h="1091102">
                <a:tc>
                  <a:txBody>
                    <a:bodyPr/>
                    <a:lstStyle/>
                    <a:p>
                      <a:pPr algn="ctr" fontAlgn="ctr"/>
                      <a:r>
                        <a:rPr lang="en-US" sz="1000" b="1" u="none" strike="noStrike">
                          <a:effectLst/>
                        </a:rPr>
                        <a:t>18</a:t>
                      </a:r>
                      <a:endParaRPr lang="en-US" sz="1000" b="1" i="0" u="none" strike="noStrike">
                        <a:solidFill>
                          <a:srgbClr val="000000"/>
                        </a:solidFill>
                        <a:effectLst/>
                        <a:latin typeface="Arial" panose="020B0604020202020204" pitchFamily="34" charset="0"/>
                      </a:endParaRPr>
                    </a:p>
                  </a:txBody>
                  <a:tcPr marL="0" marR="0" marT="0" marB="0" anchor="ctr"/>
                </a:tc>
                <a:tc gridSpan="2">
                  <a:txBody>
                    <a:bodyPr/>
                    <a:lstStyle/>
                    <a:p>
                      <a:pPr algn="l" fontAlgn="ctr"/>
                      <a:r>
                        <a:rPr lang="es-CO" sz="1000" b="1" u="none" strike="noStrike">
                          <a:effectLst/>
                        </a:rPr>
                        <a:t>Swich para enlace de red interna para aumentar la capacidad de red de datos.</a:t>
                      </a:r>
                      <a:br>
                        <a:rPr lang="es-CO" sz="1000" b="1" u="none" strike="noStrike">
                          <a:effectLst/>
                        </a:rPr>
                      </a:br>
                      <a:endParaRPr lang="es-CO" sz="1000" b="1" i="0" u="none" strike="noStrike">
                        <a:solidFill>
                          <a:srgbClr val="000000"/>
                        </a:solidFill>
                        <a:effectLst/>
                        <a:latin typeface="Arial" panose="020B0604020202020204" pitchFamily="34" charset="0"/>
                      </a:endParaRPr>
                    </a:p>
                  </a:txBody>
                  <a:tcPr marL="0" marR="0" marT="0" marB="0" anchor="ctr"/>
                </a:tc>
                <a:tc hMerge="1">
                  <a:txBody>
                    <a:bodyPr/>
                    <a:lstStyle/>
                    <a:p>
                      <a:endParaRPr lang="en-US"/>
                    </a:p>
                  </a:txBody>
                  <a:tcPr/>
                </a:tc>
                <a:tc>
                  <a:txBody>
                    <a:bodyPr/>
                    <a:lstStyle/>
                    <a:p>
                      <a:pPr algn="l" fontAlgn="ctr"/>
                      <a:r>
                        <a:rPr lang="en-US" sz="1000" b="1" u="none" strike="noStrike" dirty="0">
                          <a:effectLst/>
                        </a:rPr>
                        <a:t>mejora</a:t>
                      </a:r>
                      <a:endParaRPr lang="en-US"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000" b="1" u="none" strike="noStrike" dirty="0">
                          <a:effectLst/>
                        </a:rPr>
                        <a:t>Jefe Administrativa y Financiera</a:t>
                      </a:r>
                      <a:endParaRPr lang="en-US"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000" b="1" u="none" strike="noStrike" dirty="0" err="1">
                          <a:effectLst/>
                        </a:rPr>
                        <a:t>Instalaciones</a:t>
                      </a:r>
                      <a:r>
                        <a:rPr lang="en-US" sz="1000" b="1" u="none" strike="noStrike" dirty="0">
                          <a:effectLst/>
                        </a:rPr>
                        <a:t> de la </a:t>
                      </a:r>
                      <a:r>
                        <a:rPr lang="en-US" sz="1000" b="1" u="none" strike="noStrike" dirty="0" err="1">
                          <a:effectLst/>
                        </a:rPr>
                        <a:t>Entidad</a:t>
                      </a:r>
                      <a:endParaRPr lang="en-US"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b="1" u="none" strike="noStrike">
                          <a:effectLst/>
                        </a:rPr>
                        <a:t>30 de enero de 2020</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b="1" u="none" strike="noStrike" dirty="0">
                          <a:effectLst/>
                        </a:rPr>
                        <a:t>por medio del proceso de compras</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000" b="1" u="none" strike="noStrike" dirty="0">
                          <a:effectLst/>
                        </a:rPr>
                        <a:t>si</a:t>
                      </a:r>
                      <a:endParaRPr lang="en-US"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000" b="1" u="none" strike="noStrike" dirty="0">
                          <a:effectLst/>
                        </a:rPr>
                        <a:t>Humanos</a:t>
                      </a:r>
                      <a:br>
                        <a:rPr lang="en-US" sz="1000" b="1" u="none" strike="noStrike" dirty="0">
                          <a:effectLst/>
                        </a:rPr>
                      </a:br>
                      <a:r>
                        <a:rPr lang="en-US" sz="1000" b="1" u="none" strike="noStrike" dirty="0">
                          <a:effectLst/>
                        </a:rPr>
                        <a:t>Técnicos </a:t>
                      </a:r>
                      <a:br>
                        <a:rPr lang="en-US" sz="1000" b="1" u="none" strike="noStrike" dirty="0">
                          <a:effectLst/>
                        </a:rPr>
                      </a:br>
                      <a:r>
                        <a:rPr lang="en-US" sz="1000" b="1" u="none" strike="noStrike" dirty="0">
                          <a:effectLst/>
                        </a:rPr>
                        <a:t>Financieros </a:t>
                      </a:r>
                      <a:endParaRPr lang="en-US" sz="10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000" b="1" u="none" strike="noStrike">
                          <a:effectLst/>
                        </a:rPr>
                        <a:t>X</a:t>
                      </a:r>
                      <a:endParaRPr lang="en-U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1000" b="1" u="none" strike="noStrike" dirty="0">
                          <a:effectLst/>
                        </a:rPr>
                        <a:t> </a:t>
                      </a:r>
                      <a:endParaRPr lang="en-US" sz="1000" b="1" i="0" u="none" strike="noStrike" dirty="0">
                        <a:solidFill>
                          <a:srgbClr val="000000"/>
                        </a:solidFill>
                        <a:effectLst/>
                        <a:latin typeface="Arial" panose="020B0604020202020204" pitchFamily="34" charset="0"/>
                      </a:endParaRPr>
                    </a:p>
                  </a:txBody>
                  <a:tcPr marL="0" marR="0" marT="0" marB="0" anchor="ctr"/>
                </a:tc>
                <a:tc gridSpan="2">
                  <a:txBody>
                    <a:bodyPr/>
                    <a:lstStyle/>
                    <a:p>
                      <a:pPr algn="l" fontAlgn="ctr"/>
                      <a:r>
                        <a:rPr lang="en-US" sz="1000" b="1" u="none" strike="noStrike" dirty="0">
                          <a:effectLst/>
                        </a:rPr>
                        <a:t>Se cumplió satisfactoriamente</a:t>
                      </a:r>
                      <a:endParaRPr lang="en-US" sz="1000" b="1" i="0" u="none" strike="noStrike" dirty="0">
                        <a:solidFill>
                          <a:srgbClr val="000000"/>
                        </a:solidFill>
                        <a:effectLst/>
                        <a:latin typeface="Arial" panose="020B0604020202020204" pitchFamily="34" charset="0"/>
                      </a:endParaRPr>
                    </a:p>
                  </a:txBody>
                  <a:tcPr marL="0" marR="0" marT="0" marB="0" anchor="ctr"/>
                </a:tc>
                <a:tc hMerge="1">
                  <a:txBody>
                    <a:bodyPr/>
                    <a:lstStyle/>
                    <a:p>
                      <a:endParaRPr lang="en-US"/>
                    </a:p>
                  </a:txBody>
                  <a:tcPr/>
                </a:tc>
              </a:tr>
              <a:tr h="927729">
                <a:tc>
                  <a:txBody>
                    <a:bodyPr/>
                    <a:lstStyle/>
                    <a:p>
                      <a:pPr algn="ctr" fontAlgn="ctr"/>
                      <a:r>
                        <a:rPr lang="en-US" sz="1000" b="1" u="none" strike="noStrike">
                          <a:effectLst/>
                        </a:rPr>
                        <a:t>19</a:t>
                      </a:r>
                      <a:endParaRPr lang="en-US" sz="1000" b="1" i="0" u="none" strike="noStrike">
                        <a:solidFill>
                          <a:srgbClr val="000000"/>
                        </a:solidFill>
                        <a:effectLst/>
                        <a:latin typeface="Arial" panose="020B0604020202020204" pitchFamily="34" charset="0"/>
                      </a:endParaRPr>
                    </a:p>
                  </a:txBody>
                  <a:tcPr marL="0" marR="0" marT="0" marB="0" anchor="ctr"/>
                </a:tc>
                <a:tc gridSpan="2">
                  <a:txBody>
                    <a:bodyPr/>
                    <a:lstStyle/>
                    <a:p>
                      <a:pPr algn="l" fontAlgn="ctr"/>
                      <a:r>
                        <a:rPr lang="es-CO" sz="1000" b="1" u="none" strike="noStrike">
                          <a:effectLst/>
                        </a:rPr>
                        <a:t>Compra de uno secador de mano.</a:t>
                      </a:r>
                      <a:br>
                        <a:rPr lang="es-CO" sz="1000" b="1" u="none" strike="noStrike">
                          <a:effectLst/>
                        </a:rPr>
                      </a:br>
                      <a:endParaRPr lang="es-CO" sz="1000" b="1" i="0" u="none" strike="noStrike">
                        <a:solidFill>
                          <a:srgbClr val="000000"/>
                        </a:solidFill>
                        <a:effectLst/>
                        <a:latin typeface="Arial" panose="020B0604020202020204" pitchFamily="34" charset="0"/>
                      </a:endParaRPr>
                    </a:p>
                  </a:txBody>
                  <a:tcPr marL="0" marR="0" marT="0" marB="0" anchor="ctr"/>
                </a:tc>
                <a:tc hMerge="1">
                  <a:txBody>
                    <a:bodyPr/>
                    <a:lstStyle/>
                    <a:p>
                      <a:endParaRPr lang="en-US"/>
                    </a:p>
                  </a:txBody>
                  <a:tcPr/>
                </a:tc>
                <a:tc>
                  <a:txBody>
                    <a:bodyPr/>
                    <a:lstStyle/>
                    <a:p>
                      <a:pPr algn="l" fontAlgn="ctr"/>
                      <a:r>
                        <a:rPr lang="en-US" sz="1000" b="1" u="none" strike="noStrike" dirty="0">
                          <a:effectLst/>
                        </a:rPr>
                        <a:t>mejora</a:t>
                      </a:r>
                      <a:endParaRPr lang="en-US"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000" b="1" u="none" strike="noStrike" dirty="0">
                          <a:effectLst/>
                        </a:rPr>
                        <a:t>Jefe Administrativa y Financiera</a:t>
                      </a:r>
                      <a:endParaRPr lang="en-US"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000" b="1" u="none" strike="noStrike">
                          <a:effectLst/>
                        </a:rPr>
                        <a:t>Instalaciones de la Entidad</a:t>
                      </a:r>
                      <a:endParaRPr lang="en-U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b="1" u="none" strike="noStrike">
                          <a:effectLst/>
                        </a:rPr>
                        <a:t>30 de enero de 2020</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b="1" u="none" strike="noStrike">
                          <a:effectLst/>
                        </a:rPr>
                        <a:t>por medio del proceso de compras</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000" b="1" u="none" strike="noStrike" dirty="0">
                          <a:effectLst/>
                        </a:rPr>
                        <a:t>si</a:t>
                      </a:r>
                      <a:endParaRPr lang="en-US"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000" b="1" u="none" strike="noStrike" dirty="0">
                          <a:effectLst/>
                        </a:rPr>
                        <a:t>Humanos</a:t>
                      </a:r>
                      <a:br>
                        <a:rPr lang="en-US" sz="1000" b="1" u="none" strike="noStrike" dirty="0">
                          <a:effectLst/>
                        </a:rPr>
                      </a:br>
                      <a:r>
                        <a:rPr lang="en-US" sz="1000" b="1" u="none" strike="noStrike" dirty="0">
                          <a:effectLst/>
                        </a:rPr>
                        <a:t>Técnicos </a:t>
                      </a:r>
                      <a:br>
                        <a:rPr lang="en-US" sz="1000" b="1" u="none" strike="noStrike" dirty="0">
                          <a:effectLst/>
                        </a:rPr>
                      </a:br>
                      <a:r>
                        <a:rPr lang="en-US" sz="1000" b="1" u="none" strike="noStrike" dirty="0">
                          <a:effectLst/>
                        </a:rPr>
                        <a:t>Financieros </a:t>
                      </a:r>
                      <a:endParaRPr lang="en-US" sz="10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000" b="1" u="none" strike="noStrike">
                          <a:effectLst/>
                        </a:rPr>
                        <a:t>X</a:t>
                      </a:r>
                      <a:endParaRPr lang="en-U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0" marR="0" marT="0" marB="0" anchor="ctr"/>
                </a:tc>
                <a:tc gridSpan="2">
                  <a:txBody>
                    <a:bodyPr/>
                    <a:lstStyle/>
                    <a:p>
                      <a:pPr algn="l" fontAlgn="ctr"/>
                      <a:r>
                        <a:rPr lang="en-US" sz="1000" b="1" u="none" strike="noStrike" dirty="0">
                          <a:effectLst/>
                        </a:rPr>
                        <a:t>Se cumplió satisfactoriamente</a:t>
                      </a:r>
                      <a:endParaRPr lang="en-US" sz="1000" b="1" i="0" u="none" strike="noStrike" dirty="0">
                        <a:solidFill>
                          <a:srgbClr val="000000"/>
                        </a:solidFill>
                        <a:effectLst/>
                        <a:latin typeface="Arial" panose="020B0604020202020204" pitchFamily="34" charset="0"/>
                      </a:endParaRPr>
                    </a:p>
                  </a:txBody>
                  <a:tcPr marL="0" marR="0" marT="0" marB="0" anchor="ctr"/>
                </a:tc>
                <a:tc hMerge="1">
                  <a:txBody>
                    <a:bodyPr/>
                    <a:lstStyle/>
                    <a:p>
                      <a:endParaRPr lang="en-US"/>
                    </a:p>
                  </a:txBody>
                  <a:tcPr/>
                </a:tc>
              </a:tr>
              <a:tr h="157539">
                <a:tc gridSpan="10">
                  <a:txBody>
                    <a:bodyPr/>
                    <a:lstStyle/>
                    <a:p>
                      <a:pPr algn="ctr" fontAlgn="b"/>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000" b="1" u="none" strike="noStrike">
                          <a:effectLst/>
                        </a:rPr>
                        <a:t>19</a:t>
                      </a:r>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1" u="none" strike="noStrike">
                          <a:effectLst/>
                        </a:rPr>
                        <a:t>0</a:t>
                      </a:r>
                      <a:endParaRPr lang="en-US" sz="1000" b="1" i="0" u="none" strike="noStrike">
                        <a:solidFill>
                          <a:srgbClr val="000000"/>
                        </a:solidFill>
                        <a:effectLst/>
                        <a:latin typeface="Arial" panose="020B0604020202020204" pitchFamily="34" charset="0"/>
                      </a:endParaRPr>
                    </a:p>
                  </a:txBody>
                  <a:tcPr marL="0" marR="0" marT="0" marB="0" anchor="b"/>
                </a:tc>
                <a:tc gridSpan="2">
                  <a:txBody>
                    <a:bodyPr/>
                    <a:lstStyle/>
                    <a:p>
                      <a:pPr algn="ctr" fontAlgn="b"/>
                      <a:r>
                        <a:rPr lang="en-US" sz="1000" b="1" u="none" strike="noStrike" dirty="0">
                          <a:effectLst/>
                        </a:rPr>
                        <a:t> </a:t>
                      </a:r>
                      <a:endParaRPr lang="en-US" sz="1000" b="1" i="0" u="none" strike="noStrike" dirty="0">
                        <a:solidFill>
                          <a:srgbClr val="000000"/>
                        </a:solidFill>
                        <a:effectLst/>
                        <a:latin typeface="Arial" panose="020B0604020202020204" pitchFamily="34" charset="0"/>
                      </a:endParaRPr>
                    </a:p>
                  </a:txBody>
                  <a:tcPr marL="0" marR="0" marT="0" marB="0" anchor="b"/>
                </a:tc>
                <a:tc hMerge="1">
                  <a:txBody>
                    <a:bodyPr/>
                    <a:lstStyle/>
                    <a:p>
                      <a:endParaRPr lang="en-US"/>
                    </a:p>
                  </a:txBody>
                  <a:tcPr/>
                </a:tc>
              </a:tr>
              <a:tr h="157539">
                <a:tc gridSpan="10">
                  <a:txBody>
                    <a:bodyPr/>
                    <a:lstStyle/>
                    <a:p>
                      <a:pPr algn="ctr" fontAlgn="b"/>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000" b="1" u="none" strike="noStrike">
                          <a:effectLst/>
                        </a:rPr>
                        <a:t>100%</a:t>
                      </a:r>
                      <a:endParaRPr lang="en-US" sz="1000" b="1" i="0" u="none" strike="noStrike">
                        <a:solidFill>
                          <a:srgbClr val="000000"/>
                        </a:solidFill>
                        <a:effectLst/>
                        <a:latin typeface="Arial" panose="020B0604020202020204" pitchFamily="34" charset="0"/>
                      </a:endParaRPr>
                    </a:p>
                  </a:txBody>
                  <a:tcPr marL="0" marR="0" marT="0" marB="0" anchor="b"/>
                </a:tc>
                <a:tc hMerge="1">
                  <a:txBody>
                    <a:bodyPr/>
                    <a:lstStyle/>
                    <a:p>
                      <a:endParaRPr lang="en-US"/>
                    </a:p>
                  </a:txBody>
                  <a:tcPr/>
                </a:tc>
                <a:tc gridSpan="2">
                  <a:txBody>
                    <a:bodyPr/>
                    <a:lstStyle/>
                    <a:p>
                      <a:pPr algn="l" fontAlgn="b"/>
                      <a:r>
                        <a:rPr lang="en-US" sz="1000" b="1" u="none" strike="noStrike" dirty="0">
                          <a:effectLst/>
                        </a:rPr>
                        <a:t> </a:t>
                      </a:r>
                      <a:endParaRPr lang="en-US" sz="1000" b="1" i="0" u="none" strike="noStrike" dirty="0">
                        <a:solidFill>
                          <a:srgbClr val="000000"/>
                        </a:solidFill>
                        <a:effectLst/>
                        <a:latin typeface="Calibri" panose="020F0502020204030204" pitchFamily="34" charset="0"/>
                      </a:endParaRPr>
                    </a:p>
                  </a:txBody>
                  <a:tcPr marL="0" marR="0" marT="0" marB="0"/>
                </a:tc>
                <a:tc hMerge="1">
                  <a:txBody>
                    <a:bodyPr/>
                    <a:lstStyle/>
                    <a:p>
                      <a:endParaRPr lang="en-US"/>
                    </a:p>
                  </a:txBody>
                  <a:tcPr/>
                </a:tc>
              </a:tr>
              <a:tr h="298741">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gridSpan="2">
                  <a:txBody>
                    <a:bodyPr/>
                    <a:lstStyle/>
                    <a:p>
                      <a:pPr algn="l" fontAlgn="b"/>
                      <a:r>
                        <a:rPr lang="en-US" sz="1000" b="1" u="none" strike="noStrike">
                          <a:effectLst/>
                        </a:rPr>
                        <a:t>APROBÓ:</a:t>
                      </a:r>
                      <a:endParaRPr lang="en-US" sz="1000" b="1" i="0" u="none" strike="noStrike">
                        <a:solidFill>
                          <a:srgbClr val="000000"/>
                        </a:solidFill>
                        <a:effectLst/>
                        <a:latin typeface="Arial" panose="020B0604020202020204" pitchFamily="34" charset="0"/>
                      </a:endParaRPr>
                    </a:p>
                  </a:txBody>
                  <a:tcPr marL="0" marR="0" marT="0" marB="0" anchor="b"/>
                </a:tc>
                <a:tc hMerge="1">
                  <a:txBody>
                    <a:bodyPr/>
                    <a:lstStyle/>
                    <a:p>
                      <a:endParaRPr lang="en-US"/>
                    </a:p>
                  </a:txBody>
                  <a:tcPr/>
                </a:tc>
                <a:tc gridSpan="2">
                  <a:txBody>
                    <a:bodyPr/>
                    <a:lstStyle/>
                    <a:p>
                      <a:pPr algn="l" fontAlgn="b"/>
                      <a:r>
                        <a:rPr lang="en-US" sz="1000" b="1" u="none" strike="noStrike" dirty="0">
                          <a:effectLst/>
                        </a:rPr>
                        <a:t>_____________________________________</a:t>
                      </a:r>
                      <a:endParaRPr lang="en-US" sz="1000" b="1" i="0" u="none" strike="noStrike" dirty="0">
                        <a:solidFill>
                          <a:srgbClr val="000000"/>
                        </a:solidFill>
                        <a:effectLst/>
                        <a:latin typeface="Arial" panose="020B0604020202020204" pitchFamily="34" charset="0"/>
                      </a:endParaRPr>
                    </a:p>
                  </a:txBody>
                  <a:tcPr marL="0" marR="0" marT="0" marB="0" anchor="b"/>
                </a:tc>
                <a:tc hMerge="1">
                  <a:txBody>
                    <a:bodyPr/>
                    <a:lstStyle/>
                    <a:p>
                      <a:endParaRPr lang="en-US"/>
                    </a:p>
                  </a:txBody>
                  <a:tcPr/>
                </a:tc>
              </a:tr>
              <a:tr h="298741">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l" rtl="0" fontAlgn="ctr"/>
                      <a:endParaRPr lang="en-US" sz="1000" b="1" i="0" u="none" strike="noStrike">
                        <a:solidFill>
                          <a:srgbClr val="000000"/>
                        </a:solidFill>
                        <a:effectLst/>
                        <a:latin typeface="Arial" panose="020B0604020202020204" pitchFamily="34" charset="0"/>
                      </a:endParaRPr>
                    </a:p>
                  </a:txBody>
                  <a:tcPr marL="0" marR="0" marT="0" marB="0" anchor="ctr"/>
                </a:tc>
                <a:tc>
                  <a:txBody>
                    <a:bodyPr/>
                    <a:lstStyle/>
                    <a:p>
                      <a:pPr algn="l" rtl="0" fontAlgn="ctr"/>
                      <a:endParaRPr lang="en-US" sz="1000" b="1" i="0" u="none" strike="noStrike">
                        <a:solidFill>
                          <a:srgbClr val="000000"/>
                        </a:solidFill>
                        <a:effectLst/>
                        <a:latin typeface="Arial" panose="020B0604020202020204" pitchFamily="34" charset="0"/>
                      </a:endParaRPr>
                    </a:p>
                  </a:txBody>
                  <a:tcPr marL="0" marR="0" marT="0" marB="0" anchor="ctr"/>
                </a:tc>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gridSpan="2">
                  <a:txBody>
                    <a:bodyPr/>
                    <a:lstStyle/>
                    <a:p>
                      <a:pPr algn="l" fontAlgn="b"/>
                      <a:r>
                        <a:rPr lang="en-US" sz="1000" b="1" u="none" strike="noStrike">
                          <a:effectLst/>
                        </a:rPr>
                        <a:t>NOMBRE:</a:t>
                      </a:r>
                      <a:endParaRPr lang="en-US" sz="1000" b="1" i="0" u="none" strike="noStrike">
                        <a:solidFill>
                          <a:srgbClr val="000000"/>
                        </a:solidFill>
                        <a:effectLst/>
                        <a:latin typeface="Arial" panose="020B0604020202020204" pitchFamily="34" charset="0"/>
                      </a:endParaRPr>
                    </a:p>
                  </a:txBody>
                  <a:tcPr marL="0" marR="0" marT="0" marB="0" anchor="b"/>
                </a:tc>
                <a:tc hMerge="1">
                  <a:txBody>
                    <a:bodyPr/>
                    <a:lstStyle/>
                    <a:p>
                      <a:endParaRPr lang="en-US"/>
                    </a:p>
                  </a:txBody>
                  <a:tcPr/>
                </a:tc>
                <a:tc>
                  <a:txBody>
                    <a:bodyPr/>
                    <a:lstStyle/>
                    <a:p>
                      <a:pPr algn="l" fontAlgn="b"/>
                      <a:r>
                        <a:rPr lang="en-US" sz="1000" b="1" u="none" strike="noStrike" dirty="0" err="1">
                          <a:effectLst/>
                        </a:rPr>
                        <a:t>Jeimy</a:t>
                      </a:r>
                      <a:r>
                        <a:rPr lang="en-US" sz="1000" b="1" u="none" strike="noStrike" dirty="0">
                          <a:effectLst/>
                        </a:rPr>
                        <a:t> </a:t>
                      </a:r>
                      <a:r>
                        <a:rPr lang="en-US" sz="1000" b="1" u="none" strike="noStrike" dirty="0" err="1">
                          <a:effectLst/>
                        </a:rPr>
                        <a:t>Termal</a:t>
                      </a:r>
                      <a:endParaRPr lang="en-US" sz="1000" b="1"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1000" b="1" i="0" u="none" strike="noStrike" dirty="0">
                        <a:solidFill>
                          <a:srgbClr val="000000"/>
                        </a:solidFill>
                        <a:effectLst/>
                        <a:latin typeface="Arial" panose="020B0604020202020204" pitchFamily="34" charset="0"/>
                      </a:endParaRPr>
                    </a:p>
                  </a:txBody>
                  <a:tcPr marL="0" marR="0" marT="0" marB="0" anchor="b"/>
                </a:tc>
              </a:tr>
              <a:tr h="163373">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l" rtl="0" fontAlgn="ctr"/>
                      <a:endParaRPr lang="en-US" sz="1000" b="1" i="0" u="none" strike="noStrike">
                        <a:solidFill>
                          <a:srgbClr val="2F2B20"/>
                        </a:solidFill>
                        <a:effectLst/>
                        <a:latin typeface="Arial" panose="020B0604020202020204" pitchFamily="34" charset="0"/>
                      </a:endParaRPr>
                    </a:p>
                  </a:txBody>
                  <a:tcPr marL="0" marR="0" marT="0" marB="0" anchor="ctr"/>
                </a:tc>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gridSpan="2">
                  <a:txBody>
                    <a:bodyPr/>
                    <a:lstStyle/>
                    <a:p>
                      <a:pPr algn="l" fontAlgn="b"/>
                      <a:r>
                        <a:rPr lang="en-US" sz="1000" b="1" u="none" strike="noStrike">
                          <a:effectLst/>
                        </a:rPr>
                        <a:t>CARGO:</a:t>
                      </a:r>
                      <a:endParaRPr lang="en-US" sz="1000" b="1" i="0" u="none" strike="noStrike">
                        <a:solidFill>
                          <a:srgbClr val="000000"/>
                        </a:solidFill>
                        <a:effectLst/>
                        <a:latin typeface="Arial" panose="020B0604020202020204" pitchFamily="34" charset="0"/>
                      </a:endParaRPr>
                    </a:p>
                  </a:txBody>
                  <a:tcPr marL="0" marR="0" marT="0" marB="0" anchor="b"/>
                </a:tc>
                <a:tc hMerge="1">
                  <a:txBody>
                    <a:bodyPr/>
                    <a:lstStyle/>
                    <a:p>
                      <a:endParaRPr lang="en-US"/>
                    </a:p>
                  </a:txBody>
                  <a:tcPr/>
                </a:tc>
                <a:tc gridSpan="2">
                  <a:txBody>
                    <a:bodyPr/>
                    <a:lstStyle/>
                    <a:p>
                      <a:pPr algn="l" fontAlgn="b"/>
                      <a:r>
                        <a:rPr lang="en-US" sz="1000" b="1" u="none" strike="noStrike" dirty="0">
                          <a:effectLst/>
                        </a:rPr>
                        <a:t>Presidente Ejecutivo</a:t>
                      </a:r>
                      <a:endParaRPr lang="en-US" sz="1000" b="1" i="0" u="none" strike="noStrike" dirty="0">
                        <a:solidFill>
                          <a:srgbClr val="000000"/>
                        </a:solidFill>
                        <a:effectLst/>
                        <a:latin typeface="Arial" panose="020B0604020202020204" pitchFamily="34" charset="0"/>
                      </a:endParaRPr>
                    </a:p>
                  </a:txBody>
                  <a:tcPr marL="0" marR="0" marT="0" marB="0" anchor="b"/>
                </a:tc>
                <a:tc hMerge="1">
                  <a:txBody>
                    <a:bodyPr/>
                    <a:lstStyle/>
                    <a:p>
                      <a:endParaRPr lang="en-US"/>
                    </a:p>
                  </a:txBody>
                  <a:tcPr/>
                </a:tc>
              </a:tr>
            </a:tbl>
          </a:graphicData>
        </a:graphic>
      </p:graphicFrame>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57438" y="42505313"/>
            <a:ext cx="2957512" cy="644525"/>
          </a:xfrm>
          <a:prstGeom prst="rect">
            <a:avLst/>
          </a:prstGeom>
        </p:spPr>
      </p:pic>
    </p:spTree>
    <p:extLst>
      <p:ext uri="{BB962C8B-B14F-4D97-AF65-F5344CB8AC3E}">
        <p14:creationId xmlns:p14="http://schemas.microsoft.com/office/powerpoint/2010/main" val="40194342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2 Subtítulo"/>
          <p:cNvSpPr>
            <a:spLocks/>
          </p:cNvSpPr>
          <p:nvPr/>
        </p:nvSpPr>
        <p:spPr bwMode="auto">
          <a:xfrm>
            <a:off x="395536" y="1340768"/>
            <a:ext cx="8238849" cy="5000660"/>
          </a:xfrm>
          <a:prstGeom prst="rect">
            <a:avLst/>
          </a:prstGeom>
          <a:noFill/>
          <a:ln w="9525" algn="ctr">
            <a:noFill/>
            <a:miter lim="800000"/>
            <a:headEnd/>
            <a:tailEnd/>
          </a:ln>
          <a:effectLst/>
        </p:spPr>
        <p:txBody>
          <a:bodyPr anchor="ctr"/>
          <a:lstStyle/>
          <a:p>
            <a:pPr algn="just">
              <a:buFont typeface="Arial" pitchFamily="34" charset="0"/>
              <a:buChar char="•"/>
            </a:pPr>
            <a:r>
              <a:rPr lang="es-ES" sz="2000" b="1" dirty="0">
                <a:latin typeface="Arial" pitchFamily="34" charset="0"/>
                <a:ea typeface="Tahoma" pitchFamily="34" charset="0"/>
                <a:cs typeface="Arial" pitchFamily="34" charset="0"/>
              </a:rPr>
              <a:t>El nivel de cumplimiento de las acciones del año </a:t>
            </a:r>
            <a:r>
              <a:rPr lang="es-ES" sz="2000" b="1" dirty="0" smtClean="0">
                <a:latin typeface="Arial" pitchFamily="34" charset="0"/>
                <a:ea typeface="Tahoma" pitchFamily="34" charset="0"/>
                <a:cs typeface="Arial" pitchFamily="34" charset="0"/>
              </a:rPr>
              <a:t>2019 hasta septiembre del año 2020, es de 100%, correspondiente a 19 actividades ejecutadas.</a:t>
            </a:r>
            <a:endParaRPr lang="es-ES" sz="2000" b="1" dirty="0">
              <a:latin typeface="Arial" pitchFamily="34" charset="0"/>
              <a:ea typeface="Tahoma" pitchFamily="34" charset="0"/>
              <a:cs typeface="Arial" pitchFamily="34" charset="0"/>
            </a:endParaRPr>
          </a:p>
          <a:p>
            <a:pPr algn="just">
              <a:buFont typeface="Arial" pitchFamily="34" charset="0"/>
              <a:buChar char="•"/>
            </a:pPr>
            <a:endParaRPr lang="es-ES" sz="2000" b="1" dirty="0">
              <a:latin typeface="Arial" pitchFamily="34" charset="0"/>
              <a:ea typeface="Tahoma" pitchFamily="34" charset="0"/>
              <a:cs typeface="Arial" pitchFamily="34" charset="0"/>
            </a:endParaRPr>
          </a:p>
          <a:p>
            <a:pPr algn="just">
              <a:buFont typeface="Arial" pitchFamily="34" charset="0"/>
              <a:buChar char="•"/>
            </a:pPr>
            <a:r>
              <a:rPr lang="es-ES" sz="2000" b="1" dirty="0">
                <a:latin typeface="Arial" pitchFamily="34" charset="0"/>
                <a:ea typeface="Tahoma" pitchFamily="34" charset="0"/>
                <a:cs typeface="Arial" pitchFamily="34" charset="0"/>
              </a:rPr>
              <a:t>Se concluye que el seguimiento al cumplimiento de las acciones año </a:t>
            </a:r>
            <a:r>
              <a:rPr lang="es-ES" sz="2000" b="1" dirty="0" smtClean="0">
                <a:latin typeface="Arial" pitchFamily="34" charset="0"/>
                <a:ea typeface="Tahoma" pitchFamily="34" charset="0"/>
                <a:cs typeface="Arial" pitchFamily="34" charset="0"/>
              </a:rPr>
              <a:t>2019 y septiembre de 2020, </a:t>
            </a:r>
            <a:r>
              <a:rPr lang="es-ES" sz="2000" b="1" dirty="0">
                <a:latin typeface="Arial" pitchFamily="34" charset="0"/>
                <a:ea typeface="Tahoma" pitchFamily="34" charset="0"/>
                <a:cs typeface="Arial" pitchFamily="34" charset="0"/>
              </a:rPr>
              <a:t>fue adecuado asegurando un alto nivel de cumplimiento.</a:t>
            </a:r>
          </a:p>
          <a:p>
            <a:pPr algn="just"/>
            <a:endParaRPr lang="es-ES" sz="2400" b="1" dirty="0">
              <a:solidFill>
                <a:srgbClr val="FF9933"/>
              </a:solidFill>
              <a:latin typeface="Arial Black" pitchFamily="34" charset="0"/>
            </a:endParaRPr>
          </a:p>
        </p:txBody>
      </p:sp>
      <p:sp>
        <p:nvSpPr>
          <p:cNvPr id="2" name="1 Rectángulo"/>
          <p:cNvSpPr/>
          <p:nvPr/>
        </p:nvSpPr>
        <p:spPr>
          <a:xfrm>
            <a:off x="2986336" y="1340768"/>
            <a:ext cx="3057248" cy="523220"/>
          </a:xfrm>
          <a:prstGeom prst="rect">
            <a:avLst/>
          </a:prstGeom>
        </p:spPr>
        <p:txBody>
          <a:bodyPr wrap="none">
            <a:spAutoFit/>
          </a:bodyPr>
          <a:lstStyle/>
          <a:p>
            <a:pPr algn="ctr"/>
            <a:r>
              <a:rPr lang="es-ES" sz="2800" b="1" dirty="0" smtClean="0">
                <a:solidFill>
                  <a:srgbClr val="FF0000"/>
                </a:solidFill>
                <a:latin typeface="Arial" pitchFamily="34" charset="0"/>
                <a:cs typeface="Arial" pitchFamily="34" charset="0"/>
              </a:rPr>
              <a:t>CONCLUSIONES</a:t>
            </a:r>
            <a:endParaRPr lang="es-ES" sz="2800" b="1" dirty="0">
              <a:solidFill>
                <a:srgbClr val="FF0000"/>
              </a:solidFill>
              <a:latin typeface="Arial" pitchFamily="34" charset="0"/>
              <a:cs typeface="Arial" pitchFamily="34" charset="0"/>
            </a:endParaRPr>
          </a:p>
        </p:txBody>
      </p:sp>
      <p:pic>
        <p:nvPicPr>
          <p:cNvPr id="6" name="Picture 49">
            <a:extLst>
              <a:ext uri="{FF2B5EF4-FFF2-40B4-BE49-F238E27FC236}">
                <a16:creationId xmlns="" xmlns:a16="http://schemas.microsoft.com/office/drawing/2014/main" id="{5505257C-7F0D-8742-B9DF-7AF51CF64F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9012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9">
            <a:extLst>
              <a:ext uri="{FF2B5EF4-FFF2-40B4-BE49-F238E27FC236}">
                <a16:creationId xmlns="" xmlns:a16="http://schemas.microsoft.com/office/drawing/2014/main" id="{29D50117-8E5E-A248-97BA-58D0A310EB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4624"/>
            <a:ext cx="576064" cy="381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1043608" y="4077072"/>
            <a:ext cx="7272808" cy="1569660"/>
          </a:xfrm>
          <a:prstGeom prst="rect">
            <a:avLst/>
          </a:prstGeom>
        </p:spPr>
        <p:txBody>
          <a:bodyPr wrap="square">
            <a:spAutoFit/>
          </a:bodyPr>
          <a:lstStyle/>
          <a:p>
            <a:pPr algn="just"/>
            <a:r>
              <a:rPr lang="es-ES" sz="2400" b="1" dirty="0" smtClean="0"/>
              <a:t>Al finalizar la  </a:t>
            </a:r>
            <a:r>
              <a:rPr lang="es-ES" sz="2400" b="1" dirty="0"/>
              <a:t>revisión por la </a:t>
            </a:r>
            <a:r>
              <a:rPr lang="es-ES" sz="2400" b="1" dirty="0" smtClean="0"/>
              <a:t>dirección, </a:t>
            </a:r>
            <a:r>
              <a:rPr lang="es-ES" sz="2400" b="1" dirty="0"/>
              <a:t>se dará a conocer a los lideres de </a:t>
            </a:r>
            <a:r>
              <a:rPr lang="es-ES" sz="2400" b="1" dirty="0" smtClean="0"/>
              <a:t>proceso, </a:t>
            </a:r>
            <a:r>
              <a:rPr lang="es-ES" sz="2400" b="1" dirty="0"/>
              <a:t>mediante </a:t>
            </a:r>
            <a:r>
              <a:rPr lang="es-ES" sz="2400" b="1" dirty="0" smtClean="0"/>
              <a:t>circular de presidencia, </a:t>
            </a:r>
            <a:r>
              <a:rPr lang="es-ES" sz="2400" b="1" dirty="0"/>
              <a:t>a los correos electrónicos </a:t>
            </a:r>
            <a:r>
              <a:rPr lang="es-ES" sz="2400" b="1" dirty="0" smtClean="0"/>
              <a:t>institucionales.</a:t>
            </a:r>
            <a:endParaRPr lang="en-US" sz="2400" dirty="0"/>
          </a:p>
        </p:txBody>
      </p:sp>
      <p:graphicFrame>
        <p:nvGraphicFramePr>
          <p:cNvPr id="3" name="Tabla 2"/>
          <p:cNvGraphicFramePr>
            <a:graphicFrameLocks noGrp="1"/>
          </p:cNvGraphicFramePr>
          <p:nvPr>
            <p:extLst>
              <p:ext uri="{D42A27DB-BD31-4B8C-83A1-F6EECF244321}">
                <p14:modId xmlns:p14="http://schemas.microsoft.com/office/powerpoint/2010/main" val="3450572981"/>
              </p:ext>
            </p:extLst>
          </p:nvPr>
        </p:nvGraphicFramePr>
        <p:xfrm>
          <a:off x="1115616" y="980728"/>
          <a:ext cx="7056784" cy="2880321"/>
        </p:xfrm>
        <a:graphic>
          <a:graphicData uri="http://schemas.openxmlformats.org/drawingml/2006/table">
            <a:tbl>
              <a:tblPr firstRow="1" bandRow="1">
                <a:tableStyleId>{5C22544A-7EE6-4342-B048-85BDC9FD1C3A}</a:tableStyleId>
              </a:tblPr>
              <a:tblGrid>
                <a:gridCol w="3832844"/>
                <a:gridCol w="3223940"/>
              </a:tblGrid>
              <a:tr h="630055">
                <a:tc>
                  <a:txBody>
                    <a:bodyPr/>
                    <a:lstStyle/>
                    <a:p>
                      <a:pPr algn="l"/>
                      <a:r>
                        <a:rPr lang="es-CO" sz="2000" dirty="0"/>
                        <a:t>PARTICIPANTES</a:t>
                      </a:r>
                    </a:p>
                  </a:txBody>
                  <a:tcPr anchor="ctr"/>
                </a:tc>
                <a:tc>
                  <a:txBody>
                    <a:bodyPr/>
                    <a:lstStyle/>
                    <a:p>
                      <a:pPr algn="l"/>
                      <a:r>
                        <a:rPr lang="es-CO" sz="2000" dirty="0"/>
                        <a:t>CARGO</a:t>
                      </a:r>
                    </a:p>
                  </a:txBody>
                  <a:tcPr anchor="ctr"/>
                </a:tc>
              </a:tr>
              <a:tr h="630055">
                <a:tc>
                  <a:txBody>
                    <a:bodyPr/>
                    <a:lstStyle/>
                    <a:p>
                      <a:pPr algn="l"/>
                      <a:r>
                        <a:rPr lang="es-CO" b="1" dirty="0" smtClean="0"/>
                        <a:t>Jeimy</a:t>
                      </a:r>
                      <a:r>
                        <a:rPr lang="es-CO" b="1" baseline="0" dirty="0" smtClean="0"/>
                        <a:t> Termal Paredes</a:t>
                      </a:r>
                      <a:endParaRPr lang="es-CO" b="1" dirty="0"/>
                    </a:p>
                  </a:txBody>
                  <a:tcPr anchor="ctr"/>
                </a:tc>
                <a:tc>
                  <a:txBody>
                    <a:bodyPr/>
                    <a:lstStyle/>
                    <a:p>
                      <a:pPr algn="l"/>
                      <a:r>
                        <a:rPr lang="es-CO" b="1" dirty="0"/>
                        <a:t>Presidente Ejecutivo</a:t>
                      </a:r>
                    </a:p>
                  </a:txBody>
                  <a:tcPr anchor="ctr"/>
                </a:tc>
              </a:tr>
              <a:tr h="630055">
                <a:tc>
                  <a:txBody>
                    <a:bodyPr/>
                    <a:lstStyle/>
                    <a:p>
                      <a:pPr algn="l"/>
                      <a:r>
                        <a:rPr lang="es-CO" b="1" dirty="0" smtClean="0"/>
                        <a:t>Flor</a:t>
                      </a:r>
                      <a:r>
                        <a:rPr lang="es-CO" b="1" baseline="0" dirty="0" smtClean="0"/>
                        <a:t> Mireya Suarez</a:t>
                      </a:r>
                      <a:endParaRPr lang="es-CO" b="1" dirty="0"/>
                    </a:p>
                  </a:txBody>
                  <a:tcPr anchor="ctr"/>
                </a:tc>
                <a:tc>
                  <a:txBody>
                    <a:bodyPr/>
                    <a:lstStyle/>
                    <a:p>
                      <a:pPr algn="l"/>
                      <a:r>
                        <a:rPr lang="es-CO" b="1" dirty="0" smtClean="0"/>
                        <a:t>Asistente</a:t>
                      </a:r>
                      <a:r>
                        <a:rPr lang="es-CO" b="1" baseline="0" dirty="0" smtClean="0"/>
                        <a:t> de Presidencia</a:t>
                      </a:r>
                      <a:endParaRPr lang="es-CO" b="1" dirty="0"/>
                    </a:p>
                  </a:txBody>
                  <a:tcPr anchor="ctr"/>
                </a:tc>
              </a:tr>
              <a:tr h="990156">
                <a:tc>
                  <a:txBody>
                    <a:bodyPr/>
                    <a:lstStyle/>
                    <a:p>
                      <a:pPr algn="l"/>
                      <a:r>
                        <a:rPr lang="es-CO" b="1" dirty="0"/>
                        <a:t>Arbey </a:t>
                      </a:r>
                      <a:r>
                        <a:rPr lang="es-CO" b="1" dirty="0" smtClean="0"/>
                        <a:t>Hernán Rosero </a:t>
                      </a:r>
                      <a:r>
                        <a:rPr lang="es-CO" b="1" dirty="0"/>
                        <a:t>López</a:t>
                      </a:r>
                    </a:p>
                  </a:txBody>
                  <a:tcPr anchor="ctr"/>
                </a:tc>
                <a:tc>
                  <a:txBody>
                    <a:bodyPr/>
                    <a:lstStyle/>
                    <a:p>
                      <a:pPr algn="l"/>
                      <a:r>
                        <a:rPr lang="es-CO" b="1" dirty="0"/>
                        <a:t>Coordinador de calidad y control </a:t>
                      </a:r>
                      <a:r>
                        <a:rPr lang="es-CO" b="1" dirty="0" smtClean="0"/>
                        <a:t>Interno</a:t>
                      </a:r>
                      <a:endParaRPr lang="es-CO" b="1" dirty="0"/>
                    </a:p>
                  </a:txBody>
                  <a:tcPr anchor="ctr"/>
                </a:tc>
              </a:tr>
            </a:tbl>
          </a:graphicData>
        </a:graphic>
      </p:graphicFrame>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648072" y="260648"/>
            <a:ext cx="853244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lvl="0" indent="-228600" algn="ctr"/>
            <a:r>
              <a:rPr lang="es-CO" sz="3200" b="1" dirty="0">
                <a:solidFill>
                  <a:srgbClr val="FF0000"/>
                </a:solidFill>
                <a:latin typeface="Arial" pitchFamily="34" charset="0"/>
                <a:ea typeface="Rockwell"/>
                <a:cs typeface="Arial" pitchFamily="34" charset="0"/>
              </a:rPr>
              <a:t>PLAN DE MEJORA REVISIÓN POR LA DIRECCIÓN PREVIA</a:t>
            </a:r>
            <a:endParaRPr kumimoji="0" lang="es-CO" sz="3200" b="1" i="0" u="none" strike="noStrike" cap="none" normalizeH="0" baseline="0" dirty="0">
              <a:ln>
                <a:noFill/>
              </a:ln>
              <a:solidFill>
                <a:srgbClr val="FF0000"/>
              </a:solidFill>
              <a:effectLst/>
              <a:latin typeface="Arial" pitchFamily="34" charset="0"/>
              <a:ea typeface="Rockwell"/>
              <a:cs typeface="Arial" pitchFamily="34" charset="0"/>
            </a:endParaRPr>
          </a:p>
        </p:txBody>
      </p:sp>
      <p:pic>
        <p:nvPicPr>
          <p:cNvPr id="7" name="Picture 49">
            <a:extLst>
              <a:ext uri="{FF2B5EF4-FFF2-40B4-BE49-F238E27FC236}">
                <a16:creationId xmlns="" xmlns:a16="http://schemas.microsoft.com/office/drawing/2014/main" id="{E301A262-F9C8-DD4B-8495-1BDA091942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157358" cy="76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Group 79">
            <a:extLst>
              <a:ext uri="{FF2B5EF4-FFF2-40B4-BE49-F238E27FC236}">
                <a16:creationId xmlns="" xmlns:a16="http://schemas.microsoft.com/office/drawing/2014/main" id="{EBD03B99-0E7D-CA42-A21C-C180DE25B783}"/>
              </a:ext>
            </a:extLst>
          </p:cNvPr>
          <p:cNvGraphicFramePr>
            <a:graphicFrameLocks noGrp="1"/>
          </p:cNvGraphicFramePr>
          <p:nvPr>
            <p:extLst>
              <p:ext uri="{D42A27DB-BD31-4B8C-83A1-F6EECF244321}">
                <p14:modId xmlns:p14="http://schemas.microsoft.com/office/powerpoint/2010/main" val="3369090771"/>
              </p:ext>
            </p:extLst>
          </p:nvPr>
        </p:nvGraphicFramePr>
        <p:xfrm>
          <a:off x="102273" y="1340768"/>
          <a:ext cx="8934223" cy="2152248"/>
        </p:xfrm>
        <a:graphic>
          <a:graphicData uri="http://schemas.openxmlformats.org/drawingml/2006/table">
            <a:tbl>
              <a:tblPr/>
              <a:tblGrid>
                <a:gridCol w="1517397">
                  <a:extLst>
                    <a:ext uri="{9D8B030D-6E8A-4147-A177-3AD203B41FA5}">
                      <a16:colId xmlns="" xmlns:a16="http://schemas.microsoft.com/office/drawing/2014/main" val="20000"/>
                    </a:ext>
                  </a:extLst>
                </a:gridCol>
                <a:gridCol w="841458">
                  <a:extLst>
                    <a:ext uri="{9D8B030D-6E8A-4147-A177-3AD203B41FA5}">
                      <a16:colId xmlns="" xmlns:a16="http://schemas.microsoft.com/office/drawing/2014/main" val="20001"/>
                    </a:ext>
                  </a:extLst>
                </a:gridCol>
                <a:gridCol w="1390792">
                  <a:extLst>
                    <a:ext uri="{9D8B030D-6E8A-4147-A177-3AD203B41FA5}">
                      <a16:colId xmlns="" xmlns:a16="http://schemas.microsoft.com/office/drawing/2014/main" val="20002"/>
                    </a:ext>
                  </a:extLst>
                </a:gridCol>
                <a:gridCol w="1008112">
                  <a:extLst>
                    <a:ext uri="{9D8B030D-6E8A-4147-A177-3AD203B41FA5}">
                      <a16:colId xmlns="" xmlns:a16="http://schemas.microsoft.com/office/drawing/2014/main" val="20003"/>
                    </a:ext>
                  </a:extLst>
                </a:gridCol>
                <a:gridCol w="1584176">
                  <a:extLst>
                    <a:ext uri="{9D8B030D-6E8A-4147-A177-3AD203B41FA5}">
                      <a16:colId xmlns="" xmlns:a16="http://schemas.microsoft.com/office/drawing/2014/main" val="20004"/>
                    </a:ext>
                  </a:extLst>
                </a:gridCol>
                <a:gridCol w="1296144">
                  <a:extLst>
                    <a:ext uri="{9D8B030D-6E8A-4147-A177-3AD203B41FA5}">
                      <a16:colId xmlns="" xmlns:a16="http://schemas.microsoft.com/office/drawing/2014/main" val="20005"/>
                    </a:ext>
                  </a:extLst>
                </a:gridCol>
                <a:gridCol w="1296144">
                  <a:extLst>
                    <a:ext uri="{9D8B030D-6E8A-4147-A177-3AD203B41FA5}">
                      <a16:colId xmlns="" xmlns:a16="http://schemas.microsoft.com/office/drawing/2014/main" val="20006"/>
                    </a:ext>
                  </a:extLst>
                </a:gridCol>
              </a:tblGrid>
              <a:tr h="43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ASPECTO A MEJORAR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ACCIÓN</a:t>
                      </a:r>
                    </a:p>
                    <a:p>
                      <a:pPr marL="0" marR="0" lvl="0" indent="0" algn="ctr" defTabSz="914400" rtl="0" eaLnBrk="1" fontAlgn="base" latinLnBrk="0" hangingPunct="1">
                        <a:lnSpc>
                          <a:spcPct val="100000"/>
                        </a:lnSpc>
                        <a:spcBef>
                          <a:spcPct val="0"/>
                        </a:spcBef>
                        <a:spcAft>
                          <a:spcPct val="0"/>
                        </a:spcAft>
                        <a:buClrTx/>
                        <a:buSzTx/>
                        <a:buFontTx/>
                        <a:buNone/>
                        <a:tabLst/>
                        <a:defRPr/>
                      </a:pPr>
                      <a:r>
                        <a:rPr lang="es-CO" sz="900" dirty="0"/>
                        <a:t>CORRECCIÓN, A.CORRECTIVA, A. MEJORA U OPORTUNIDAD</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CO" sz="12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RESPONSABLE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FECHA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RECURSOS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ENFOQUE DE LA ACCIÓN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SGC/Usuario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PLANIFICAR COMO CAMBIO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 xmlns:a16="http://schemas.microsoft.com/office/drawing/2014/main" val="10000"/>
                  </a:ext>
                </a:extLst>
              </a:tr>
              <a:tr h="8720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rgbClr val="000000"/>
                          </a:solidFill>
                          <a:effectLst/>
                          <a:latin typeface="Arial" charset="0"/>
                        </a:rPr>
                        <a:t>No se plantearon acciones</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0459982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1164DDE9-6093-42AC-8C86-0687C5F88F13}" type="slidenum">
              <a:rPr lang="es-ES" sz="1000">
                <a:solidFill>
                  <a:schemeClr val="bg1"/>
                </a:solidFill>
              </a:rPr>
              <a:pPr/>
              <a:t>21</a:t>
            </a:fld>
            <a:endParaRPr lang="es-ES" sz="1000" dirty="0">
              <a:solidFill>
                <a:schemeClr val="bg1"/>
              </a:solidFill>
            </a:endParaRPr>
          </a:p>
        </p:txBody>
      </p:sp>
      <p:sp>
        <p:nvSpPr>
          <p:cNvPr id="78849" name="Rectangle 1"/>
          <p:cNvSpPr>
            <a:spLocks noChangeArrowheads="1"/>
          </p:cNvSpPr>
          <p:nvPr/>
        </p:nvSpPr>
        <p:spPr bwMode="auto">
          <a:xfrm>
            <a:off x="289999" y="1875021"/>
            <a:ext cx="853244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lvl="0" indent="-228600" algn="ctr"/>
            <a:r>
              <a:rPr lang="es-CO" sz="3200" b="1" dirty="0">
                <a:solidFill>
                  <a:srgbClr val="FF0000"/>
                </a:solidFill>
                <a:latin typeface="Arial" pitchFamily="34" charset="0"/>
                <a:ea typeface="Rockwell"/>
                <a:cs typeface="Arial" pitchFamily="34" charset="0"/>
              </a:rPr>
              <a:t>3. CAMBIOS EN LAS CUESTIONES INTERNAS O EXTERNAS</a:t>
            </a:r>
          </a:p>
        </p:txBody>
      </p:sp>
      <p:pic>
        <p:nvPicPr>
          <p:cNvPr id="6" name="Picture 2" descr="Resultado de imagen para planeación estratég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3140968"/>
            <a:ext cx="3736826" cy="22487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9">
            <a:extLst>
              <a:ext uri="{FF2B5EF4-FFF2-40B4-BE49-F238E27FC236}">
                <a16:creationId xmlns="" xmlns:a16="http://schemas.microsoft.com/office/drawing/2014/main" id="{804294DD-9C79-7E49-A55A-B6BDF437462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66" y="7557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32178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1547664" y="236448"/>
            <a:ext cx="745232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lvl="0" indent="-228600" algn="ctr"/>
            <a:endParaRPr lang="es-CO" sz="2400" b="1" dirty="0" smtClean="0">
              <a:solidFill>
                <a:srgbClr val="FF0000"/>
              </a:solidFill>
              <a:latin typeface="Arial" pitchFamily="34" charset="0"/>
              <a:ea typeface="Rockwell"/>
              <a:cs typeface="Arial" pitchFamily="34" charset="0"/>
            </a:endParaRPr>
          </a:p>
          <a:p>
            <a:pPr marL="228600" lvl="0" indent="-228600" algn="ctr"/>
            <a:r>
              <a:rPr lang="es-CO" sz="2400" b="1" dirty="0" smtClean="0">
                <a:solidFill>
                  <a:srgbClr val="FF0000"/>
                </a:solidFill>
                <a:latin typeface="Arial" pitchFamily="34" charset="0"/>
                <a:ea typeface="Rockwell"/>
                <a:cs typeface="Arial" pitchFamily="34" charset="0"/>
              </a:rPr>
              <a:t>CONCLUSIONES </a:t>
            </a:r>
            <a:r>
              <a:rPr lang="es-CO" sz="2400" b="1" dirty="0">
                <a:solidFill>
                  <a:srgbClr val="FF0000"/>
                </a:solidFill>
                <a:latin typeface="Arial" pitchFamily="34" charset="0"/>
                <a:ea typeface="Rockwell"/>
                <a:cs typeface="Arial" pitchFamily="34" charset="0"/>
              </a:rPr>
              <a:t>CAMBIOS EN </a:t>
            </a:r>
          </a:p>
          <a:p>
            <a:pPr marL="228600" lvl="0" indent="-228600" algn="ctr"/>
            <a:r>
              <a:rPr lang="es-CO" sz="2400" b="1" dirty="0">
                <a:solidFill>
                  <a:srgbClr val="FF0000"/>
                </a:solidFill>
                <a:latin typeface="Arial" pitchFamily="34" charset="0"/>
                <a:ea typeface="Rockwell"/>
                <a:cs typeface="Arial" pitchFamily="34" charset="0"/>
              </a:rPr>
              <a:t>CUESTIONES INTERNAS O EXTERNAS</a:t>
            </a:r>
          </a:p>
        </p:txBody>
      </p:sp>
      <p:sp>
        <p:nvSpPr>
          <p:cNvPr id="7" name="6 CuadroTexto"/>
          <p:cNvSpPr txBox="1"/>
          <p:nvPr/>
        </p:nvSpPr>
        <p:spPr>
          <a:xfrm>
            <a:off x="312906" y="1535881"/>
            <a:ext cx="8507565" cy="4801314"/>
          </a:xfrm>
          <a:prstGeom prst="rect">
            <a:avLst/>
          </a:prstGeom>
          <a:noFill/>
        </p:spPr>
        <p:txBody>
          <a:bodyPr wrap="square" rtlCol="0">
            <a:spAutoFit/>
          </a:bodyPr>
          <a:lstStyle/>
          <a:p>
            <a:pPr algn="just"/>
            <a:endParaRPr lang="es-CO" dirty="0" smtClean="0"/>
          </a:p>
          <a:p>
            <a:pPr algn="just"/>
            <a:endParaRPr lang="es-CO" dirty="0"/>
          </a:p>
          <a:p>
            <a:pPr algn="just"/>
            <a:r>
              <a:rPr lang="es-CO" b="1" dirty="0" smtClean="0"/>
              <a:t>EL </a:t>
            </a:r>
            <a:r>
              <a:rPr lang="es-CO" b="1" dirty="0"/>
              <a:t>día </a:t>
            </a:r>
            <a:r>
              <a:rPr lang="es-CO" b="1" dirty="0" smtClean="0"/>
              <a:t>30 </a:t>
            </a:r>
            <a:r>
              <a:rPr lang="es-CO" b="1" dirty="0"/>
              <a:t>de </a:t>
            </a:r>
            <a:r>
              <a:rPr lang="es-CO" b="1" dirty="0" smtClean="0"/>
              <a:t>septiembre </a:t>
            </a:r>
            <a:r>
              <a:rPr lang="es-CO" b="1" dirty="0"/>
              <a:t>de </a:t>
            </a:r>
            <a:r>
              <a:rPr lang="es-CO" b="1" dirty="0" smtClean="0"/>
              <a:t>2020, </a:t>
            </a:r>
            <a:r>
              <a:rPr lang="es-CO" b="1" dirty="0"/>
              <a:t>se realizó validación de la cuestiones internas y externas identificadas en la estructuración del plan estratégico del año </a:t>
            </a:r>
            <a:r>
              <a:rPr lang="es-CO" b="1" dirty="0" smtClean="0"/>
              <a:t>2020-2024. </a:t>
            </a:r>
            <a:r>
              <a:rPr lang="es-CO" b="1" dirty="0"/>
              <a:t>Como documento se tiene el acta de </a:t>
            </a:r>
            <a:r>
              <a:rPr lang="es-CO" b="1" dirty="0" smtClean="0"/>
              <a:t>No 861 de junta directiva, </a:t>
            </a:r>
            <a:r>
              <a:rPr lang="es-CO" b="1" dirty="0"/>
              <a:t>que se desarrollò por </a:t>
            </a:r>
            <a:r>
              <a:rPr lang="es-CO" b="1" dirty="0" smtClean="0"/>
              <a:t>la Junta directiva, presidencia ejecutiva y Coordinador de Calidad y control Interno</a:t>
            </a:r>
            <a:endParaRPr lang="es-CO" b="1" dirty="0"/>
          </a:p>
          <a:p>
            <a:pPr algn="just"/>
            <a:endParaRPr lang="es-CO" b="1" dirty="0"/>
          </a:p>
          <a:p>
            <a:pPr algn="just"/>
            <a:r>
              <a:rPr lang="es-CO" b="1" dirty="0"/>
              <a:t>Se concluye que los cambios </a:t>
            </a:r>
            <a:r>
              <a:rPr lang="es-CO" b="1" dirty="0" smtClean="0"/>
              <a:t>identificados se actualizaron en </a:t>
            </a:r>
            <a:r>
              <a:rPr lang="es-CO" b="1" dirty="0"/>
              <a:t>el plan estratégico definido para el periodo (</a:t>
            </a:r>
            <a:r>
              <a:rPr lang="es-CO" b="1" dirty="0" smtClean="0"/>
              <a:t>2020-2024), y </a:t>
            </a:r>
            <a:r>
              <a:rPr lang="es-CO" b="1" dirty="0"/>
              <a:t>el plan anual de trabajo definido para la vigencia </a:t>
            </a:r>
            <a:r>
              <a:rPr lang="es-CO" b="1" dirty="0" smtClean="0"/>
              <a:t>2020, modificando el cumplimiento de algunas actividades para la vigencia 2021.</a:t>
            </a:r>
            <a:endParaRPr lang="es-CO" b="1" dirty="0"/>
          </a:p>
          <a:p>
            <a:pPr algn="just"/>
            <a:endParaRPr lang="es-CO" b="1" dirty="0"/>
          </a:p>
          <a:p>
            <a:pPr algn="just"/>
            <a:r>
              <a:rPr lang="es-CO" b="1" dirty="0"/>
              <a:t>Se plantea el seguimiento y revisión de la cuestiones internas o externas anualmente o antes si el cambio genera un impacto significativo en el plan estratégico o en las necesidades y expectativas de las partes interesadas</a:t>
            </a:r>
            <a:r>
              <a:rPr lang="es-CO" b="1" dirty="0" smtClean="0"/>
              <a:t>.</a:t>
            </a:r>
            <a:endParaRPr lang="es-CO" b="1" dirty="0"/>
          </a:p>
          <a:p>
            <a:pPr algn="just"/>
            <a:r>
              <a:rPr lang="es-CO" b="1" dirty="0"/>
              <a:t>  </a:t>
            </a:r>
          </a:p>
        </p:txBody>
      </p:sp>
      <p:pic>
        <p:nvPicPr>
          <p:cNvPr id="6" name="Picture 49">
            <a:extLst>
              <a:ext uri="{FF2B5EF4-FFF2-40B4-BE49-F238E27FC236}">
                <a16:creationId xmlns="" xmlns:a16="http://schemas.microsoft.com/office/drawing/2014/main" id="{4BBBF29C-2D6E-AB4D-9288-830D4E2C5C9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59782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1164DDE9-6093-42AC-8C86-0687C5F88F13}" type="slidenum">
              <a:rPr lang="es-ES" sz="1000">
                <a:solidFill>
                  <a:schemeClr val="bg1"/>
                </a:solidFill>
              </a:rPr>
              <a:pPr/>
              <a:t>23</a:t>
            </a:fld>
            <a:endParaRPr lang="es-ES" sz="1000" dirty="0">
              <a:solidFill>
                <a:schemeClr val="bg1"/>
              </a:solidFill>
            </a:endParaRPr>
          </a:p>
        </p:txBody>
      </p:sp>
      <p:sp>
        <p:nvSpPr>
          <p:cNvPr id="78849" name="Rectangle 1"/>
          <p:cNvSpPr>
            <a:spLocks noChangeArrowheads="1"/>
          </p:cNvSpPr>
          <p:nvPr/>
        </p:nvSpPr>
        <p:spPr bwMode="auto">
          <a:xfrm>
            <a:off x="300789" y="1084168"/>
            <a:ext cx="853244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lvl="0" indent="-228600" algn="ctr"/>
            <a:r>
              <a:rPr lang="es-CO" sz="3200" b="1" dirty="0">
                <a:solidFill>
                  <a:srgbClr val="FF0000"/>
                </a:solidFill>
                <a:latin typeface="Arial" pitchFamily="34" charset="0"/>
                <a:ea typeface="Rockwell"/>
                <a:cs typeface="Arial" pitchFamily="34" charset="0"/>
              </a:rPr>
              <a:t>PLAN DE MEJORA CAMBIOS EN </a:t>
            </a:r>
          </a:p>
          <a:p>
            <a:pPr marL="228600" lvl="0" indent="-228600" algn="ctr"/>
            <a:r>
              <a:rPr lang="es-CO" sz="3200" b="1" dirty="0">
                <a:solidFill>
                  <a:srgbClr val="FF0000"/>
                </a:solidFill>
                <a:latin typeface="Arial" pitchFamily="34" charset="0"/>
                <a:ea typeface="Rockwell"/>
                <a:cs typeface="Arial" pitchFamily="34" charset="0"/>
              </a:rPr>
              <a:t>CUESTIONES INTERNAS O EXTERNAS</a:t>
            </a:r>
          </a:p>
        </p:txBody>
      </p:sp>
      <p:graphicFrame>
        <p:nvGraphicFramePr>
          <p:cNvPr id="6" name="Group 79"/>
          <p:cNvGraphicFramePr>
            <a:graphicFrameLocks noGrp="1"/>
          </p:cNvGraphicFramePr>
          <p:nvPr>
            <p:extLst>
              <p:ext uri="{D42A27DB-BD31-4B8C-83A1-F6EECF244321}">
                <p14:modId xmlns:p14="http://schemas.microsoft.com/office/powerpoint/2010/main" val="1815625814"/>
              </p:ext>
            </p:extLst>
          </p:nvPr>
        </p:nvGraphicFramePr>
        <p:xfrm>
          <a:off x="272649" y="2217097"/>
          <a:ext cx="8691839" cy="2651760"/>
        </p:xfrm>
        <a:graphic>
          <a:graphicData uri="http://schemas.openxmlformats.org/drawingml/2006/table">
            <a:tbl>
              <a:tblPr/>
              <a:tblGrid>
                <a:gridCol w="1386288">
                  <a:extLst>
                    <a:ext uri="{9D8B030D-6E8A-4147-A177-3AD203B41FA5}">
                      <a16:colId xmlns="" xmlns:a16="http://schemas.microsoft.com/office/drawing/2014/main" val="20000"/>
                    </a:ext>
                  </a:extLst>
                </a:gridCol>
                <a:gridCol w="908572">
                  <a:extLst>
                    <a:ext uri="{9D8B030D-6E8A-4147-A177-3AD203B41FA5}">
                      <a16:colId xmlns="" xmlns:a16="http://schemas.microsoft.com/office/drawing/2014/main" val="20001"/>
                    </a:ext>
                  </a:extLst>
                </a:gridCol>
                <a:gridCol w="1665579">
                  <a:extLst>
                    <a:ext uri="{9D8B030D-6E8A-4147-A177-3AD203B41FA5}">
                      <a16:colId xmlns="" xmlns:a16="http://schemas.microsoft.com/office/drawing/2014/main" val="20002"/>
                    </a:ext>
                  </a:extLst>
                </a:gridCol>
                <a:gridCol w="842968">
                  <a:extLst>
                    <a:ext uri="{9D8B030D-6E8A-4147-A177-3AD203B41FA5}">
                      <a16:colId xmlns="" xmlns:a16="http://schemas.microsoft.com/office/drawing/2014/main" val="20003"/>
                    </a:ext>
                  </a:extLst>
                </a:gridCol>
                <a:gridCol w="1224136">
                  <a:extLst>
                    <a:ext uri="{9D8B030D-6E8A-4147-A177-3AD203B41FA5}">
                      <a16:colId xmlns="" xmlns:a16="http://schemas.microsoft.com/office/drawing/2014/main" val="20004"/>
                    </a:ext>
                  </a:extLst>
                </a:gridCol>
                <a:gridCol w="1296144">
                  <a:extLst>
                    <a:ext uri="{9D8B030D-6E8A-4147-A177-3AD203B41FA5}">
                      <a16:colId xmlns="" xmlns:a16="http://schemas.microsoft.com/office/drawing/2014/main" val="20005"/>
                    </a:ext>
                  </a:extLst>
                </a:gridCol>
                <a:gridCol w="1368152">
                  <a:extLst>
                    <a:ext uri="{9D8B030D-6E8A-4147-A177-3AD203B41FA5}">
                      <a16:colId xmlns="" xmlns:a16="http://schemas.microsoft.com/office/drawing/2014/main" val="20006"/>
                    </a:ext>
                  </a:extLst>
                </a:gridCol>
              </a:tblGrid>
              <a:tr h="43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ASPECTO A MEJORAR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ACCIÓN</a:t>
                      </a:r>
                    </a:p>
                    <a:p>
                      <a:pPr marL="0" marR="0" lvl="0" indent="0" algn="ctr" defTabSz="914400" rtl="0" eaLnBrk="1" fontAlgn="base" latinLnBrk="0" hangingPunct="1">
                        <a:lnSpc>
                          <a:spcPct val="100000"/>
                        </a:lnSpc>
                        <a:spcBef>
                          <a:spcPct val="0"/>
                        </a:spcBef>
                        <a:spcAft>
                          <a:spcPct val="0"/>
                        </a:spcAft>
                        <a:buClrTx/>
                        <a:buSzTx/>
                        <a:buFontTx/>
                        <a:buNone/>
                        <a:tabLst/>
                        <a:defRPr/>
                      </a:pPr>
                      <a:r>
                        <a:rPr lang="es-CO" sz="900" dirty="0"/>
                        <a:t>CORRECCIÓN, A.CORRECTIVA, A. MEJORA U OPORTUNIDAD</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CO"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RESPONSABLE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FECHA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RECURSOS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ENFOQUE DE LA ACCIÓN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SGC/Usuario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PLANIFICAR COMO CAMBIO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 xmlns:a16="http://schemas.microsoft.com/office/drawing/2014/main" val="10000"/>
                  </a:ext>
                </a:extLst>
              </a:tr>
              <a:tr h="8720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rgbClr val="000000"/>
                          </a:solidFill>
                          <a:effectLst/>
                          <a:latin typeface="Arial" charset="0"/>
                        </a:rPr>
                        <a:t>Planificar actividades pendientes del plan anual de trabajo 2020 en la vigencia 2021</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rgbClr val="000000"/>
                          </a:solidFill>
                          <a:effectLst/>
                          <a:latin typeface="Arial" charset="0"/>
                        </a:rPr>
                        <a:t>correctiva</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CO" sz="1400" b="1" i="0" u="none" strike="noStrike" cap="none" normalizeH="0" baseline="0" dirty="0" smtClean="0">
                          <a:ln>
                            <a:noFill/>
                          </a:ln>
                          <a:solidFill>
                            <a:srgbClr val="000000"/>
                          </a:solidFill>
                          <a:effectLst/>
                          <a:latin typeface="Arial" charset="0"/>
                        </a:rPr>
                        <a:t>Jefes de departamento y director  de conciliación y arbitraje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rgbClr val="000000"/>
                          </a:solidFill>
                          <a:effectLst/>
                          <a:latin typeface="Arial" charset="0"/>
                        </a:rPr>
                        <a:t>Enero  de 2021</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rgbClr val="000000"/>
                          </a:solidFill>
                          <a:effectLst/>
                          <a:latin typeface="Arial" charset="0"/>
                        </a:rPr>
                        <a:t>Humanos, financieros, tecnológicos</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CO" sz="1400" b="1" i="0" u="none" strike="noStrike" cap="none" normalizeH="0" baseline="0" dirty="0" smtClean="0">
                          <a:ln>
                            <a:noFill/>
                          </a:ln>
                          <a:solidFill>
                            <a:srgbClr val="000000"/>
                          </a:solidFill>
                          <a:effectLst/>
                          <a:latin typeface="Arial" charset="0"/>
                        </a:rPr>
                        <a:t>SGC/usuario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rgbClr val="000000"/>
                          </a:solidFill>
                          <a:effectLst/>
                          <a:latin typeface="Arial" charset="0"/>
                        </a:rPr>
                        <a:t>NO</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bl>
          </a:graphicData>
        </a:graphic>
      </p:graphicFrame>
      <p:pic>
        <p:nvPicPr>
          <p:cNvPr id="7" name="Picture 49">
            <a:extLst>
              <a:ext uri="{FF2B5EF4-FFF2-40B4-BE49-F238E27FC236}">
                <a16:creationId xmlns="" xmlns:a16="http://schemas.microsoft.com/office/drawing/2014/main" id="{6776CAFE-F8AB-BC40-A630-66EF0E2FA8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0199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1164DDE9-6093-42AC-8C86-0687C5F88F13}" type="slidenum">
              <a:rPr lang="es-ES" sz="1000">
                <a:solidFill>
                  <a:schemeClr val="bg1"/>
                </a:solidFill>
              </a:rPr>
              <a:pPr/>
              <a:t>24</a:t>
            </a:fld>
            <a:endParaRPr lang="es-ES" sz="1000" dirty="0">
              <a:solidFill>
                <a:schemeClr val="bg1"/>
              </a:solidFill>
            </a:endParaRPr>
          </a:p>
        </p:txBody>
      </p:sp>
      <p:sp>
        <p:nvSpPr>
          <p:cNvPr id="78849" name="Rectangle 1"/>
          <p:cNvSpPr>
            <a:spLocks noChangeArrowheads="1"/>
          </p:cNvSpPr>
          <p:nvPr/>
        </p:nvSpPr>
        <p:spPr bwMode="auto">
          <a:xfrm>
            <a:off x="1817761" y="378420"/>
            <a:ext cx="684076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lvl="0" indent="-228600" algn="ctr"/>
            <a:r>
              <a:rPr lang="es-CO" sz="4000" b="1" dirty="0">
                <a:solidFill>
                  <a:srgbClr val="FF0000"/>
                </a:solidFill>
                <a:latin typeface="Arial" pitchFamily="34" charset="0"/>
                <a:ea typeface="Rockwell"/>
                <a:cs typeface="Arial" pitchFamily="34" charset="0"/>
              </a:rPr>
              <a:t>4. DESEMPEÑO Y EFICACIA DEL SISTEMA RELATIVA A:  </a:t>
            </a:r>
          </a:p>
        </p:txBody>
      </p:sp>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6038" y="1916832"/>
            <a:ext cx="1638449" cy="2187413"/>
          </a:xfrm>
          <a:prstGeom prst="rect">
            <a:avLst/>
          </a:prstGeom>
        </p:spPr>
      </p:pic>
      <p:sp>
        <p:nvSpPr>
          <p:cNvPr id="8" name="Rectangle 1"/>
          <p:cNvSpPr>
            <a:spLocks noChangeArrowheads="1"/>
          </p:cNvSpPr>
          <p:nvPr/>
        </p:nvSpPr>
        <p:spPr bwMode="auto">
          <a:xfrm>
            <a:off x="184192" y="3061683"/>
            <a:ext cx="6846329"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lvl="0" indent="-228600" algn="ctr"/>
            <a:r>
              <a:rPr lang="es-CO" sz="3200" b="1" dirty="0">
                <a:solidFill>
                  <a:srgbClr val="FF0000"/>
                </a:solidFill>
                <a:latin typeface="Arial" pitchFamily="34" charset="0"/>
                <a:ea typeface="Rockwell"/>
                <a:cs typeface="Arial" pitchFamily="34" charset="0"/>
              </a:rPr>
              <a:t>4.1 SATISFACCIÓN DEL CLIENTE Y RETROALIMENTACIÓN DE LAS PARTES INTERESADAS </a:t>
            </a:r>
          </a:p>
        </p:txBody>
      </p:sp>
      <p:pic>
        <p:nvPicPr>
          <p:cNvPr id="9"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6386" y="5013176"/>
            <a:ext cx="2403509" cy="1511748"/>
          </a:xfrm>
          <a:prstGeom prst="rect">
            <a:avLst/>
          </a:prstGeom>
        </p:spPr>
      </p:pic>
      <p:pic>
        <p:nvPicPr>
          <p:cNvPr id="10" name="Picture 49">
            <a:extLst>
              <a:ext uri="{FF2B5EF4-FFF2-40B4-BE49-F238E27FC236}">
                <a16:creationId xmlns="" xmlns:a16="http://schemas.microsoft.com/office/drawing/2014/main" id="{B28F33A4-E821-8C44-9787-C86048395F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66" y="7557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9721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9" name="2 Subtítulo"/>
          <p:cNvSpPr>
            <a:spLocks/>
          </p:cNvSpPr>
          <p:nvPr/>
        </p:nvSpPr>
        <p:spPr bwMode="auto">
          <a:xfrm>
            <a:off x="107504" y="-399912"/>
            <a:ext cx="8824482" cy="3252848"/>
          </a:xfrm>
          <a:prstGeom prst="rect">
            <a:avLst/>
          </a:prstGeom>
          <a:noFill/>
          <a:ln w="9525">
            <a:noFill/>
            <a:miter lim="800000"/>
            <a:headEnd/>
            <a:tailEnd/>
          </a:ln>
        </p:spPr>
        <p:txBody>
          <a:bodyPr anchor="ctr"/>
          <a:lstStyle/>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400" dirty="0">
              <a:solidFill>
                <a:srgbClr val="FF9933"/>
              </a:solidFill>
              <a:latin typeface="Arial" pitchFamily="34" charset="0"/>
              <a:ea typeface="Tahoma" pitchFamily="34" charset="0"/>
              <a:cs typeface="Arial" pitchFamily="34" charset="0"/>
            </a:endParaRPr>
          </a:p>
          <a:p>
            <a:pPr algn="just"/>
            <a:endParaRPr lang="es-ES" b="1" dirty="0"/>
          </a:p>
        </p:txBody>
      </p:sp>
      <p:pic>
        <p:nvPicPr>
          <p:cNvPr id="8" name="Picture 49">
            <a:extLst>
              <a:ext uri="{FF2B5EF4-FFF2-40B4-BE49-F238E27FC236}">
                <a16:creationId xmlns="" xmlns:a16="http://schemas.microsoft.com/office/drawing/2014/main" id="{7E678ED8-E6D6-EB49-944D-989CEC8BF3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373382" cy="909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Gráfico 10"/>
          <p:cNvGraphicFramePr>
            <a:graphicFrameLocks/>
          </p:cNvGraphicFramePr>
          <p:nvPr>
            <p:extLst>
              <p:ext uri="{D42A27DB-BD31-4B8C-83A1-F6EECF244321}">
                <p14:modId xmlns:p14="http://schemas.microsoft.com/office/powerpoint/2010/main" val="1296491342"/>
              </p:ext>
            </p:extLst>
          </p:nvPr>
        </p:nvGraphicFramePr>
        <p:xfrm>
          <a:off x="1480885" y="75574"/>
          <a:ext cx="6547499" cy="392948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la 3"/>
          <p:cNvGraphicFramePr>
            <a:graphicFrameLocks noGrp="1"/>
          </p:cNvGraphicFramePr>
          <p:nvPr>
            <p:extLst>
              <p:ext uri="{D42A27DB-BD31-4B8C-83A1-F6EECF244321}">
                <p14:modId xmlns:p14="http://schemas.microsoft.com/office/powerpoint/2010/main" val="2162895170"/>
              </p:ext>
            </p:extLst>
          </p:nvPr>
        </p:nvGraphicFramePr>
        <p:xfrm>
          <a:off x="1480885" y="4077073"/>
          <a:ext cx="6547500" cy="2664295"/>
        </p:xfrm>
        <a:graphic>
          <a:graphicData uri="http://schemas.openxmlformats.org/drawingml/2006/table">
            <a:tbl>
              <a:tblPr>
                <a:tableStyleId>{5C22544A-7EE6-4342-B048-85BDC9FD1C3A}</a:tableStyleId>
              </a:tblPr>
              <a:tblGrid>
                <a:gridCol w="2595668"/>
                <a:gridCol w="1079099"/>
                <a:gridCol w="1166592"/>
                <a:gridCol w="1706141"/>
              </a:tblGrid>
              <a:tr h="761228">
                <a:tc>
                  <a:txBody>
                    <a:bodyPr/>
                    <a:lstStyle/>
                    <a:p>
                      <a:pPr algn="ctr" fontAlgn="b"/>
                      <a:r>
                        <a:rPr lang="en-US" sz="1400" b="1" u="none" strike="noStrike" dirty="0">
                          <a:effectLst/>
                        </a:rPr>
                        <a:t>PROCESO</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1400" b="1" u="none" strike="noStrike">
                          <a:effectLst/>
                        </a:rPr>
                        <a:t>AÑO 2018</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b="1" u="none" strike="noStrike">
                          <a:effectLst/>
                        </a:rPr>
                        <a:t>AÑO 2019</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400" b="1" u="none" strike="noStrike" dirty="0">
                          <a:effectLst/>
                        </a:rPr>
                        <a:t>AÑO 2020 SEPTIEMBRE</a:t>
                      </a:r>
                      <a:endParaRPr lang="en-US" sz="1400" b="1" i="0" u="none" strike="noStrike" dirty="0">
                        <a:solidFill>
                          <a:srgbClr val="000000"/>
                        </a:solidFill>
                        <a:effectLst/>
                        <a:latin typeface="Arial" panose="020B0604020202020204" pitchFamily="34" charset="0"/>
                      </a:endParaRPr>
                    </a:p>
                  </a:txBody>
                  <a:tcPr marL="0" marR="0" marT="0" marB="0" anchor="b"/>
                </a:tc>
              </a:tr>
              <a:tr h="761228">
                <a:tc>
                  <a:txBody>
                    <a:bodyPr/>
                    <a:lstStyle/>
                    <a:p>
                      <a:pPr algn="ctr" fontAlgn="b"/>
                      <a:r>
                        <a:rPr lang="en-US" sz="1400" b="1" u="none" strike="noStrike" dirty="0">
                          <a:effectLst/>
                        </a:rPr>
                        <a:t>REGISTRO PUBLICO-ATENCIÓN AL USUARIO</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91,41%</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91,58%</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99%</a:t>
                      </a:r>
                      <a:endParaRPr lang="en-US" sz="1400" b="1" i="0" u="none" strike="noStrike" dirty="0">
                        <a:solidFill>
                          <a:srgbClr val="000000"/>
                        </a:solidFill>
                        <a:effectLst/>
                        <a:latin typeface="Arial" panose="020B0604020202020204" pitchFamily="34" charset="0"/>
                      </a:endParaRPr>
                    </a:p>
                  </a:txBody>
                  <a:tcPr marL="0" marR="0" marT="0" marB="0" anchor="b"/>
                </a:tc>
              </a:tr>
              <a:tr h="380613">
                <a:tc>
                  <a:txBody>
                    <a:bodyPr/>
                    <a:lstStyle/>
                    <a:p>
                      <a:pPr algn="ctr" fontAlgn="b"/>
                      <a:r>
                        <a:rPr lang="en-US" sz="1400" b="1" u="none" strike="noStrike" dirty="0">
                          <a:effectLst/>
                        </a:rPr>
                        <a:t>CAPACITACIÓN</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96,16%</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94,52%</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90%</a:t>
                      </a:r>
                      <a:endParaRPr lang="en-US" sz="1400" b="1" i="0" u="none" strike="noStrike" dirty="0">
                        <a:solidFill>
                          <a:srgbClr val="000000"/>
                        </a:solidFill>
                        <a:effectLst/>
                        <a:latin typeface="Arial" panose="020B0604020202020204" pitchFamily="34" charset="0"/>
                      </a:endParaRPr>
                    </a:p>
                  </a:txBody>
                  <a:tcPr marL="0" marR="0" marT="0" marB="0" anchor="b"/>
                </a:tc>
              </a:tr>
              <a:tr h="380613">
                <a:tc>
                  <a:txBody>
                    <a:bodyPr/>
                    <a:lstStyle/>
                    <a:p>
                      <a:pPr algn="ctr" fontAlgn="b"/>
                      <a:r>
                        <a:rPr lang="en-US" sz="1400" b="1" u="none" strike="noStrike" dirty="0">
                          <a:effectLst/>
                        </a:rPr>
                        <a:t>PROMOCIÓN COMERCIAL</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86,6%</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86,16%</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91%</a:t>
                      </a:r>
                      <a:endParaRPr lang="en-US" sz="1400" b="1" i="0" u="none" strike="noStrike" dirty="0">
                        <a:solidFill>
                          <a:srgbClr val="000000"/>
                        </a:solidFill>
                        <a:effectLst/>
                        <a:latin typeface="Arial" panose="020B0604020202020204" pitchFamily="34" charset="0"/>
                      </a:endParaRPr>
                    </a:p>
                  </a:txBody>
                  <a:tcPr marL="0" marR="0" marT="0" marB="0" anchor="b"/>
                </a:tc>
              </a:tr>
              <a:tr h="380613">
                <a:tc>
                  <a:txBody>
                    <a:bodyPr/>
                    <a:lstStyle/>
                    <a:p>
                      <a:pPr algn="ctr" fontAlgn="b"/>
                      <a:r>
                        <a:rPr lang="en-US" sz="1400" b="1" u="none" strike="noStrike">
                          <a:effectLst/>
                        </a:rPr>
                        <a:t>CONCILIACIÓN Y ARBITRAJE</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99,91%</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100%</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100%</a:t>
                      </a:r>
                      <a:endParaRPr lang="en-US" sz="1400" b="1" i="0" u="none" strike="noStrike" dirty="0">
                        <a:solidFill>
                          <a:srgbClr val="000000"/>
                        </a:solidFill>
                        <a:effectLst/>
                        <a:latin typeface="Arial" panose="020B0604020202020204" pitchFamily="34" charset="0"/>
                      </a:endParaRPr>
                    </a:p>
                  </a:txBody>
                  <a:tcPr marL="0" marR="0" marT="0" marB="0" anchor="b"/>
                </a:tc>
              </a:tr>
            </a:tbl>
          </a:graphicData>
        </a:graphic>
      </p:graphicFrame>
    </p:spTree>
    <p:extLst>
      <p:ext uri="{BB962C8B-B14F-4D97-AF65-F5344CB8AC3E}">
        <p14:creationId xmlns:p14="http://schemas.microsoft.com/office/powerpoint/2010/main" val="17372210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9" name="2 Subtítulo"/>
          <p:cNvSpPr>
            <a:spLocks/>
          </p:cNvSpPr>
          <p:nvPr/>
        </p:nvSpPr>
        <p:spPr bwMode="auto">
          <a:xfrm>
            <a:off x="755576" y="-399912"/>
            <a:ext cx="8176410" cy="2460760"/>
          </a:xfrm>
          <a:prstGeom prst="rect">
            <a:avLst/>
          </a:prstGeom>
          <a:noFill/>
          <a:ln w="9525">
            <a:noFill/>
            <a:miter lim="800000"/>
            <a:headEnd/>
            <a:tailEnd/>
          </a:ln>
        </p:spPr>
        <p:txBody>
          <a:bodyPr anchor="ctr"/>
          <a:lstStyle/>
          <a:p>
            <a:pPr marL="342900" indent="-342900" algn="ctr"/>
            <a:endParaRPr lang="es-ES" sz="2800" b="1" dirty="0" smtClean="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smtClean="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smtClean="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smtClean="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smtClean="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smtClean="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smtClean="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r>
              <a:rPr lang="es-ES" sz="2800" b="1" dirty="0" smtClean="0">
                <a:solidFill>
                  <a:srgbClr val="FF0000"/>
                </a:solidFill>
                <a:latin typeface="Arial" pitchFamily="34" charset="0"/>
                <a:ea typeface="Tahoma" pitchFamily="34" charset="0"/>
                <a:cs typeface="Arial" pitchFamily="34" charset="0"/>
              </a:rPr>
              <a:t>CONCLUSIÓN</a:t>
            </a:r>
            <a:endParaRPr lang="es-ES" sz="2800" dirty="0" smtClean="0">
              <a:latin typeface="Arial" pitchFamily="34" charset="0"/>
              <a:ea typeface="Tahoma" pitchFamily="34" charset="0"/>
              <a:cs typeface="Arial" pitchFamily="34" charset="0"/>
            </a:endParaRPr>
          </a:p>
          <a:p>
            <a:pPr marL="342900" indent="-342900" algn="ctr"/>
            <a:endParaRPr lang="es-ES" sz="2800" dirty="0" smtClean="0">
              <a:latin typeface="Arial" pitchFamily="34" charset="0"/>
              <a:ea typeface="Tahoma" pitchFamily="34" charset="0"/>
              <a:cs typeface="Arial" pitchFamily="34" charset="0"/>
            </a:endParaRPr>
          </a:p>
          <a:p>
            <a:pPr marL="342900" indent="-342900" algn="just"/>
            <a:r>
              <a:rPr lang="es-ES" sz="2400" dirty="0" smtClean="0">
                <a:latin typeface="Arial" pitchFamily="34" charset="0"/>
                <a:ea typeface="Tahoma" pitchFamily="34" charset="0"/>
                <a:cs typeface="Arial" pitchFamily="34" charset="0"/>
              </a:rPr>
              <a:t>    </a:t>
            </a:r>
            <a:r>
              <a:rPr lang="es-ES" sz="2400" b="1" dirty="0" smtClean="0">
                <a:latin typeface="Arial" pitchFamily="34" charset="0"/>
                <a:ea typeface="Tahoma" pitchFamily="34" charset="0"/>
                <a:cs typeface="Arial" pitchFamily="34" charset="0"/>
              </a:rPr>
              <a:t>Se observa que en el proceso de registro de registro Público supera el 90% de satisfacción por parte de los usuarios, esto debido a que se capacito al personal de atención al usuario. </a:t>
            </a:r>
            <a:r>
              <a:rPr lang="es-ES" sz="2400" b="1" dirty="0">
                <a:latin typeface="Arial" pitchFamily="34" charset="0"/>
                <a:ea typeface="Tahoma" pitchFamily="34" charset="0"/>
                <a:cs typeface="Arial" pitchFamily="34" charset="0"/>
              </a:rPr>
              <a:t>E</a:t>
            </a:r>
            <a:r>
              <a:rPr lang="es-ES" sz="2400" b="1" dirty="0" smtClean="0">
                <a:latin typeface="Arial" pitchFamily="34" charset="0"/>
                <a:ea typeface="Tahoma" pitchFamily="34" charset="0"/>
                <a:cs typeface="Arial" pitchFamily="34" charset="0"/>
              </a:rPr>
              <a:t>n el proceso de capacitación empresarial esta en el rango de 90% de satisfacción al usuario, debido a que las capacitaciones que se ofrecen son de acuerdo a las necesidades de las partes interesadas. El proceso de promoción comercial supera el 85% de la satisfacción de los usuarios, gracias a la ejecución de las diferentes actividades que benefician a los empresarios. El proceso de conciliación y arbitraje supera el 99% de satisfacción de los usuarios, gracias a su excelente servicio. Lo anterior se refleja en la tendencia de los años 2018, 2019 y septiembre de 2020. </a:t>
            </a:r>
          </a:p>
          <a:p>
            <a:pPr marL="342900" indent="-342900" algn="just"/>
            <a:endParaRPr lang="es-ES" sz="2400" b="1" dirty="0" smtClean="0">
              <a:latin typeface="Arial" pitchFamily="34" charset="0"/>
              <a:ea typeface="Tahoma" pitchFamily="34" charset="0"/>
              <a:cs typeface="Arial" pitchFamily="34" charset="0"/>
            </a:endParaRPr>
          </a:p>
          <a:p>
            <a:pPr algn="just"/>
            <a:endParaRPr lang="es-ES" b="1" dirty="0"/>
          </a:p>
        </p:txBody>
      </p:sp>
      <p:pic>
        <p:nvPicPr>
          <p:cNvPr id="8" name="Picture 49">
            <a:extLst>
              <a:ext uri="{FF2B5EF4-FFF2-40B4-BE49-F238E27FC236}">
                <a16:creationId xmlns="" xmlns:a16="http://schemas.microsoft.com/office/drawing/2014/main" id="{7E678ED8-E6D6-EB49-944D-989CEC8BF3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373382" cy="909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63810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27</a:t>
            </a:fld>
            <a:endParaRPr lang="es-ES" sz="1000" dirty="0">
              <a:solidFill>
                <a:schemeClr val="bg1"/>
              </a:solidFill>
            </a:endParaRPr>
          </a:p>
        </p:txBody>
      </p:sp>
      <p:sp>
        <p:nvSpPr>
          <p:cNvPr id="34819" name="2 Subtítulo"/>
          <p:cNvSpPr>
            <a:spLocks/>
          </p:cNvSpPr>
          <p:nvPr/>
        </p:nvSpPr>
        <p:spPr bwMode="auto">
          <a:xfrm>
            <a:off x="-108520" y="1556792"/>
            <a:ext cx="8786874" cy="426348"/>
          </a:xfrm>
          <a:prstGeom prst="rect">
            <a:avLst/>
          </a:prstGeom>
          <a:noFill/>
          <a:ln w="9525">
            <a:noFill/>
            <a:miter lim="800000"/>
            <a:headEnd/>
            <a:tailEnd/>
          </a:ln>
        </p:spPr>
        <p:txBody>
          <a:bodyPr anchor="ctr"/>
          <a:lstStyle/>
          <a:p>
            <a:pPr marL="342900" indent="-342900" algn="ctr"/>
            <a:r>
              <a:rPr lang="es-ES" b="1" dirty="0">
                <a:solidFill>
                  <a:srgbClr val="FF0000"/>
                </a:solidFill>
                <a:latin typeface="Arial" pitchFamily="34" charset="0"/>
                <a:ea typeface="Tahoma" pitchFamily="34" charset="0"/>
                <a:cs typeface="Arial" pitchFamily="34" charset="0"/>
              </a:rPr>
              <a:t>ESTADO PQRS</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algn="ctr"/>
            <a:endParaRPr lang="es-ES" dirty="0">
              <a:latin typeface="Arial" pitchFamily="34" charset="0"/>
              <a:ea typeface="Tahoma" pitchFamily="34" charset="0"/>
              <a:cs typeface="Arial" pitchFamily="34" charset="0"/>
            </a:endParaRPr>
          </a:p>
          <a:p>
            <a:pPr marL="342900" indent="-342900" algn="ctr"/>
            <a:endParaRPr lang="es-ES" b="1" dirty="0"/>
          </a:p>
        </p:txBody>
      </p:sp>
      <p:pic>
        <p:nvPicPr>
          <p:cNvPr id="5" name="Picture 49">
            <a:extLst>
              <a:ext uri="{FF2B5EF4-FFF2-40B4-BE49-F238E27FC236}">
                <a16:creationId xmlns="" xmlns:a16="http://schemas.microsoft.com/office/drawing/2014/main" id="{B6A779B3-D610-4F4B-8B30-157627FA93C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8565"/>
            <a:ext cx="869847" cy="576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Gráfico 5"/>
          <p:cNvGraphicFramePr>
            <a:graphicFrameLocks/>
          </p:cNvGraphicFramePr>
          <p:nvPr>
            <p:extLst>
              <p:ext uri="{D42A27DB-BD31-4B8C-83A1-F6EECF244321}">
                <p14:modId xmlns:p14="http://schemas.microsoft.com/office/powerpoint/2010/main" val="3567606736"/>
              </p:ext>
            </p:extLst>
          </p:nvPr>
        </p:nvGraphicFramePr>
        <p:xfrm>
          <a:off x="1475656" y="836612"/>
          <a:ext cx="6408712" cy="324045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a 1"/>
          <p:cNvGraphicFramePr>
            <a:graphicFrameLocks noGrp="1"/>
          </p:cNvGraphicFramePr>
          <p:nvPr>
            <p:extLst>
              <p:ext uri="{D42A27DB-BD31-4B8C-83A1-F6EECF244321}">
                <p14:modId xmlns:p14="http://schemas.microsoft.com/office/powerpoint/2010/main" val="2626700301"/>
              </p:ext>
            </p:extLst>
          </p:nvPr>
        </p:nvGraphicFramePr>
        <p:xfrm>
          <a:off x="1475655" y="4293097"/>
          <a:ext cx="6408713" cy="2304256"/>
        </p:xfrm>
        <a:graphic>
          <a:graphicData uri="http://schemas.openxmlformats.org/drawingml/2006/table">
            <a:tbl>
              <a:tblPr>
                <a:tableStyleId>{5C22544A-7EE6-4342-B048-85BDC9FD1C3A}</a:tableStyleId>
              </a:tblPr>
              <a:tblGrid>
                <a:gridCol w="2540648"/>
                <a:gridCol w="1056225"/>
                <a:gridCol w="1141864"/>
                <a:gridCol w="1669976"/>
              </a:tblGrid>
              <a:tr h="570125">
                <a:tc>
                  <a:txBody>
                    <a:bodyPr/>
                    <a:lstStyle/>
                    <a:p>
                      <a:pPr algn="ctr" fontAlgn="b"/>
                      <a:r>
                        <a:rPr lang="en-US" sz="1400" b="1" u="none" strike="noStrike" dirty="0">
                          <a:effectLst/>
                        </a:rPr>
                        <a:t>PROCESO ATENCIÓN AL CLIENTE</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1400" b="1" u="none" strike="noStrike">
                          <a:effectLst/>
                        </a:rPr>
                        <a:t>AÑO 2018</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b="1" u="none" strike="noStrike">
                          <a:effectLst/>
                        </a:rPr>
                        <a:t>AÑO 2019</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b="1" u="none" strike="noStrike" dirty="0">
                          <a:effectLst/>
                        </a:rPr>
                        <a:t>AÑO 2020 SEPTIEMBRE</a:t>
                      </a:r>
                      <a:endParaRPr lang="en-US" sz="1400" b="1" i="0" u="none" strike="noStrike" dirty="0">
                        <a:solidFill>
                          <a:srgbClr val="000000"/>
                        </a:solidFill>
                        <a:effectLst/>
                        <a:latin typeface="Arial" panose="020B0604020202020204" pitchFamily="34" charset="0"/>
                      </a:endParaRPr>
                    </a:p>
                  </a:txBody>
                  <a:tcPr marL="0" marR="0" marT="0" marB="0" anchor="b"/>
                </a:tc>
              </a:tr>
              <a:tr h="570125">
                <a:tc>
                  <a:txBody>
                    <a:bodyPr/>
                    <a:lstStyle/>
                    <a:p>
                      <a:pPr algn="ctr" fontAlgn="b"/>
                      <a:r>
                        <a:rPr lang="en-US" sz="1400" b="1" u="none" strike="noStrike" dirty="0">
                          <a:effectLst/>
                        </a:rPr>
                        <a:t>NÚMERO DE PETICIONES</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22</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5</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65</a:t>
                      </a:r>
                      <a:endParaRPr lang="en-US" sz="1400" b="1" i="0" u="none" strike="noStrike">
                        <a:solidFill>
                          <a:srgbClr val="000000"/>
                        </a:solidFill>
                        <a:effectLst/>
                        <a:latin typeface="Arial" panose="020B0604020202020204" pitchFamily="34" charset="0"/>
                      </a:endParaRPr>
                    </a:p>
                  </a:txBody>
                  <a:tcPr marL="0" marR="0" marT="0" marB="0" anchor="b"/>
                </a:tc>
              </a:tr>
              <a:tr h="593881">
                <a:tc>
                  <a:txBody>
                    <a:bodyPr/>
                    <a:lstStyle/>
                    <a:p>
                      <a:pPr algn="ctr" fontAlgn="b"/>
                      <a:r>
                        <a:rPr lang="en-US" sz="1400" b="1" u="none" strike="noStrike" dirty="0">
                          <a:effectLst/>
                        </a:rPr>
                        <a:t>NÚMERO DE QUEJAS</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0</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1</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0</a:t>
                      </a:r>
                      <a:endParaRPr lang="en-US" sz="1400" b="1" i="0" u="none" strike="noStrike" dirty="0">
                        <a:solidFill>
                          <a:srgbClr val="000000"/>
                        </a:solidFill>
                        <a:effectLst/>
                        <a:latin typeface="Arial" panose="020B0604020202020204" pitchFamily="34" charset="0"/>
                      </a:endParaRPr>
                    </a:p>
                  </a:txBody>
                  <a:tcPr marL="0" marR="0" marT="0" marB="0" anchor="b"/>
                </a:tc>
              </a:tr>
              <a:tr h="570125">
                <a:tc>
                  <a:txBody>
                    <a:bodyPr/>
                    <a:lstStyle/>
                    <a:p>
                      <a:pPr algn="ctr" fontAlgn="b"/>
                      <a:r>
                        <a:rPr lang="en-US" sz="1400" b="1" u="none" strike="noStrike" dirty="0">
                          <a:effectLst/>
                        </a:rPr>
                        <a:t>NÚMERO DE RECLAMOS</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13</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5</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0</a:t>
                      </a:r>
                      <a:endParaRPr lang="en-US" sz="1400" b="1" i="0" u="none" strike="noStrike" dirty="0">
                        <a:solidFill>
                          <a:srgbClr val="000000"/>
                        </a:solidFill>
                        <a:effectLst/>
                        <a:latin typeface="Arial" panose="020B0604020202020204" pitchFamily="34" charset="0"/>
                      </a:endParaRPr>
                    </a:p>
                  </a:txBody>
                  <a:tcPr marL="0" marR="0" marT="0" marB="0" anchor="b"/>
                </a:tc>
              </a:tr>
            </a:tbl>
          </a:graphicData>
        </a:graphic>
      </p:graphicFrame>
    </p:spTree>
    <p:extLst>
      <p:ext uri="{BB962C8B-B14F-4D97-AF65-F5344CB8AC3E}">
        <p14:creationId xmlns:p14="http://schemas.microsoft.com/office/powerpoint/2010/main" val="2016088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9" name="2 Subtítulo"/>
          <p:cNvSpPr>
            <a:spLocks/>
          </p:cNvSpPr>
          <p:nvPr/>
        </p:nvSpPr>
        <p:spPr bwMode="auto">
          <a:xfrm>
            <a:off x="107504" y="-819472"/>
            <a:ext cx="8824482" cy="2808312"/>
          </a:xfrm>
          <a:prstGeom prst="rect">
            <a:avLst/>
          </a:prstGeom>
          <a:noFill/>
          <a:ln w="9525">
            <a:noFill/>
            <a:miter lim="800000"/>
            <a:headEnd/>
            <a:tailEnd/>
          </a:ln>
        </p:spPr>
        <p:txBody>
          <a:bodyPr anchor="ctr"/>
          <a:lstStyle/>
          <a:p>
            <a:pPr marL="342900" indent="-342900" algn="ctr"/>
            <a:endParaRPr lang="es-ES" sz="2800" b="1" dirty="0" smtClean="0">
              <a:solidFill>
                <a:srgbClr val="FF0000"/>
              </a:solidFill>
              <a:latin typeface="Arial" pitchFamily="34" charset="0"/>
              <a:ea typeface="Tahoma" pitchFamily="34" charset="0"/>
              <a:cs typeface="Arial" pitchFamily="34" charset="0"/>
            </a:endParaRPr>
          </a:p>
          <a:p>
            <a:pPr marL="342900" indent="-342900" algn="ctr"/>
            <a:endParaRPr lang="es-ES" sz="2800" b="1" dirty="0" smtClean="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r>
              <a:rPr lang="es-ES" sz="2800" b="1" dirty="0" smtClean="0">
                <a:solidFill>
                  <a:srgbClr val="FF0000"/>
                </a:solidFill>
                <a:latin typeface="Arial" pitchFamily="34" charset="0"/>
                <a:ea typeface="Tahoma" pitchFamily="34" charset="0"/>
                <a:cs typeface="Arial" pitchFamily="34" charset="0"/>
              </a:rPr>
              <a:t>CONCLUSIONES</a:t>
            </a: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400" dirty="0">
              <a:solidFill>
                <a:srgbClr val="FF9933"/>
              </a:solidFill>
              <a:latin typeface="Arial" pitchFamily="34" charset="0"/>
              <a:ea typeface="Tahoma" pitchFamily="34" charset="0"/>
              <a:cs typeface="Arial" pitchFamily="34" charset="0"/>
            </a:endParaRPr>
          </a:p>
          <a:p>
            <a:pPr algn="just"/>
            <a:endParaRPr lang="es-ES" b="1" dirty="0"/>
          </a:p>
        </p:txBody>
      </p:sp>
      <p:sp>
        <p:nvSpPr>
          <p:cNvPr id="6" name="2 Subtítulo"/>
          <p:cNvSpPr>
            <a:spLocks/>
          </p:cNvSpPr>
          <p:nvPr/>
        </p:nvSpPr>
        <p:spPr bwMode="auto">
          <a:xfrm>
            <a:off x="107504" y="3645023"/>
            <a:ext cx="8824482" cy="2822847"/>
          </a:xfrm>
          <a:prstGeom prst="rect">
            <a:avLst/>
          </a:prstGeom>
          <a:noFill/>
          <a:ln w="9525">
            <a:noFill/>
            <a:miter lim="800000"/>
            <a:headEnd/>
            <a:tailEnd/>
          </a:ln>
        </p:spPr>
        <p:txBody>
          <a:bodyPr anchor="ctr"/>
          <a:lstStyle/>
          <a:p>
            <a:pPr marL="285750" indent="-285750" algn="just">
              <a:buFont typeface="Arial" pitchFamily="34" charset="0"/>
              <a:buChar char="•"/>
            </a:pPr>
            <a:endParaRPr lang="es-ES" b="1" dirty="0"/>
          </a:p>
        </p:txBody>
      </p:sp>
      <p:sp>
        <p:nvSpPr>
          <p:cNvPr id="7" name="2 Subtítulo"/>
          <p:cNvSpPr>
            <a:spLocks/>
          </p:cNvSpPr>
          <p:nvPr/>
        </p:nvSpPr>
        <p:spPr bwMode="auto">
          <a:xfrm>
            <a:off x="107504" y="1260596"/>
            <a:ext cx="8824482" cy="4472660"/>
          </a:xfrm>
          <a:prstGeom prst="rect">
            <a:avLst/>
          </a:prstGeom>
          <a:noFill/>
          <a:ln w="9525">
            <a:noFill/>
            <a:miter lim="800000"/>
            <a:headEnd/>
            <a:tailEnd/>
          </a:ln>
        </p:spPr>
        <p:txBody>
          <a:bodyPr anchor="ctr"/>
          <a:lstStyle/>
          <a:p>
            <a:pPr marL="342900" indent="-342900" algn="just">
              <a:buFont typeface="Arial" pitchFamily="34" charset="0"/>
              <a:buChar char="•"/>
            </a:pPr>
            <a:r>
              <a:rPr lang="es-CO" sz="2400" b="1" dirty="0" smtClean="0"/>
              <a:t>Teniendo en cuenta la tendencia de los años 2018, 2019 y septiembre de 2020, Se </a:t>
            </a:r>
            <a:r>
              <a:rPr lang="es-CO" sz="2400" b="1" dirty="0"/>
              <a:t>ha dado respuesta dentro de los tiempos establecidos a las peticiones y reclamos presentados por los usuarios y partes </a:t>
            </a:r>
            <a:r>
              <a:rPr lang="es-CO" sz="2400" b="1" dirty="0" smtClean="0"/>
              <a:t>interesadas, por lo tanto se ha cumplido en un 100%</a:t>
            </a:r>
          </a:p>
          <a:p>
            <a:pPr marL="342900" indent="-342900" algn="just">
              <a:buFont typeface="Arial" pitchFamily="34" charset="0"/>
              <a:buChar char="•"/>
            </a:pPr>
            <a:endParaRPr lang="es-CO" sz="2400" b="1" dirty="0"/>
          </a:p>
          <a:p>
            <a:pPr marL="342900" indent="-342900" algn="just">
              <a:buFont typeface="Arial" pitchFamily="34" charset="0"/>
              <a:buChar char="•"/>
            </a:pPr>
            <a:r>
              <a:rPr lang="es-CO" sz="2400" b="1" dirty="0" smtClean="0"/>
              <a:t>En cuanto a las quejas en los años 2018 y septiembre de 2020, no se ha presentado quejas por parte de las partes interesadas. En la vigencia 2019 se presento una queja que fue solucionada satisfactoriamente. Por lo tanto se dio un cumplimiento de un 100</a:t>
            </a:r>
            <a:r>
              <a:rPr lang="es-CO" sz="2400" dirty="0" smtClean="0"/>
              <a:t>%</a:t>
            </a:r>
            <a:endParaRPr lang="es-CO" sz="2400" dirty="0"/>
          </a:p>
        </p:txBody>
      </p:sp>
      <p:pic>
        <p:nvPicPr>
          <p:cNvPr id="5" name="Picture 49">
            <a:extLst>
              <a:ext uri="{FF2B5EF4-FFF2-40B4-BE49-F238E27FC236}">
                <a16:creationId xmlns="" xmlns:a16="http://schemas.microsoft.com/office/drawing/2014/main" id="{46888348-D792-F24E-AE99-D1D7E581E0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42" y="0"/>
            <a:ext cx="971600" cy="64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5464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29</a:t>
            </a:fld>
            <a:endParaRPr lang="es-ES" sz="1000" dirty="0">
              <a:solidFill>
                <a:schemeClr val="bg1"/>
              </a:solidFill>
            </a:endParaRPr>
          </a:p>
        </p:txBody>
      </p:sp>
      <p:sp>
        <p:nvSpPr>
          <p:cNvPr id="34819" name="2 Subtítulo"/>
          <p:cNvSpPr>
            <a:spLocks/>
          </p:cNvSpPr>
          <p:nvPr/>
        </p:nvSpPr>
        <p:spPr bwMode="auto">
          <a:xfrm>
            <a:off x="-108520" y="1556792"/>
            <a:ext cx="8786874" cy="426348"/>
          </a:xfrm>
          <a:prstGeom prst="rect">
            <a:avLst/>
          </a:prstGeom>
          <a:noFill/>
          <a:ln w="9525">
            <a:noFill/>
            <a:miter lim="800000"/>
            <a:headEnd/>
            <a:tailEnd/>
          </a:ln>
        </p:spPr>
        <p:txBody>
          <a:bodyPr anchor="ctr"/>
          <a:lstStyle/>
          <a:p>
            <a:pPr marL="342900" indent="-342900" algn="ctr"/>
            <a:r>
              <a:rPr lang="es-ES" b="1" dirty="0">
                <a:solidFill>
                  <a:srgbClr val="FF0000"/>
                </a:solidFill>
                <a:latin typeface="Arial" pitchFamily="34" charset="0"/>
                <a:ea typeface="Tahoma" pitchFamily="34" charset="0"/>
                <a:cs typeface="Arial" pitchFamily="34" charset="0"/>
              </a:rPr>
              <a:t>ESTADO PQRS</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algn="ctr"/>
            <a:endParaRPr lang="es-ES" dirty="0">
              <a:latin typeface="Arial" pitchFamily="34" charset="0"/>
              <a:ea typeface="Tahoma" pitchFamily="34" charset="0"/>
              <a:cs typeface="Arial" pitchFamily="34" charset="0"/>
            </a:endParaRPr>
          </a:p>
          <a:p>
            <a:pPr marL="342900" indent="-342900" algn="ctr"/>
            <a:endParaRPr lang="es-ES" b="1" dirty="0"/>
          </a:p>
        </p:txBody>
      </p:sp>
      <p:pic>
        <p:nvPicPr>
          <p:cNvPr id="5" name="Picture 49">
            <a:extLst>
              <a:ext uri="{FF2B5EF4-FFF2-40B4-BE49-F238E27FC236}">
                <a16:creationId xmlns="" xmlns:a16="http://schemas.microsoft.com/office/drawing/2014/main" id="{B6A779B3-D610-4F4B-8B30-157627FA93C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8565"/>
            <a:ext cx="869847" cy="576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Gráfico 6"/>
          <p:cNvGraphicFramePr>
            <a:graphicFrameLocks/>
          </p:cNvGraphicFramePr>
          <p:nvPr>
            <p:extLst>
              <p:ext uri="{D42A27DB-BD31-4B8C-83A1-F6EECF244321}">
                <p14:modId xmlns:p14="http://schemas.microsoft.com/office/powerpoint/2010/main" val="3622394864"/>
              </p:ext>
            </p:extLst>
          </p:nvPr>
        </p:nvGraphicFramePr>
        <p:xfrm>
          <a:off x="1475655" y="764705"/>
          <a:ext cx="6264697" cy="33843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a 2"/>
          <p:cNvGraphicFramePr>
            <a:graphicFrameLocks noGrp="1"/>
          </p:cNvGraphicFramePr>
          <p:nvPr>
            <p:extLst>
              <p:ext uri="{D42A27DB-BD31-4B8C-83A1-F6EECF244321}">
                <p14:modId xmlns:p14="http://schemas.microsoft.com/office/powerpoint/2010/main" val="3791963371"/>
              </p:ext>
            </p:extLst>
          </p:nvPr>
        </p:nvGraphicFramePr>
        <p:xfrm>
          <a:off x="1534634" y="4387800"/>
          <a:ext cx="6205718" cy="2209552"/>
        </p:xfrm>
        <a:graphic>
          <a:graphicData uri="http://schemas.openxmlformats.org/drawingml/2006/table">
            <a:tbl>
              <a:tblPr>
                <a:tableStyleId>{5C22544A-7EE6-4342-B048-85BDC9FD1C3A}</a:tableStyleId>
              </a:tblPr>
              <a:tblGrid>
                <a:gridCol w="2460173"/>
                <a:gridCol w="1022769"/>
                <a:gridCol w="1105696"/>
                <a:gridCol w="1617080"/>
              </a:tblGrid>
              <a:tr h="688692">
                <a:tc>
                  <a:txBody>
                    <a:bodyPr/>
                    <a:lstStyle/>
                    <a:p>
                      <a:pPr algn="ctr" fontAlgn="b"/>
                      <a:r>
                        <a:rPr lang="en-US" sz="1400" b="1" u="none" strike="noStrike" dirty="0">
                          <a:effectLst/>
                        </a:rPr>
                        <a:t>PROCESO ATENCIÓN AL CLIENTE</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1400" b="1" u="none" strike="noStrike">
                          <a:effectLst/>
                        </a:rPr>
                        <a:t>AÑO 2018</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b="1" u="none" strike="noStrike">
                          <a:effectLst/>
                        </a:rPr>
                        <a:t>AÑO 2019</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b="1" u="none" strike="noStrike" dirty="0">
                          <a:effectLst/>
                        </a:rPr>
                        <a:t>AÑO 2020 SEPTIEMBRE</a:t>
                      </a:r>
                      <a:endParaRPr lang="en-US" sz="1400" b="1" i="0" u="none" strike="noStrike" dirty="0">
                        <a:solidFill>
                          <a:srgbClr val="000000"/>
                        </a:solidFill>
                        <a:effectLst/>
                        <a:latin typeface="Arial" panose="020B0604020202020204" pitchFamily="34" charset="0"/>
                      </a:endParaRPr>
                    </a:p>
                  </a:txBody>
                  <a:tcPr marL="0" marR="0" marT="0" marB="0" anchor="b"/>
                </a:tc>
              </a:tr>
              <a:tr h="1520860">
                <a:tc>
                  <a:txBody>
                    <a:bodyPr/>
                    <a:lstStyle/>
                    <a:p>
                      <a:pPr algn="ctr" fontAlgn="b"/>
                      <a:r>
                        <a:rPr lang="en-US" sz="1400" b="1" u="none" strike="noStrike">
                          <a:effectLst/>
                        </a:rPr>
                        <a:t>DEMANDA DE SERVICIOS VIRTUALES META 5% </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2%</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5,67%</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21,50%</a:t>
                      </a:r>
                      <a:endParaRPr lang="en-US" sz="1400" b="1" i="0" u="none" strike="noStrike" dirty="0">
                        <a:solidFill>
                          <a:srgbClr val="000000"/>
                        </a:solidFill>
                        <a:effectLst/>
                        <a:latin typeface="Arial" panose="020B0604020202020204" pitchFamily="34" charset="0"/>
                      </a:endParaRPr>
                    </a:p>
                  </a:txBody>
                  <a:tcPr marL="0" marR="0" marT="0" marB="0" anchor="b"/>
                </a:tc>
              </a:tr>
            </a:tbl>
          </a:graphicData>
        </a:graphic>
      </p:graphicFrame>
    </p:spTree>
    <p:extLst>
      <p:ext uri="{BB962C8B-B14F-4D97-AF65-F5344CB8AC3E}">
        <p14:creationId xmlns:p14="http://schemas.microsoft.com/office/powerpoint/2010/main" val="3814519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9" name="2 Subtítulo"/>
          <p:cNvSpPr>
            <a:spLocks/>
          </p:cNvSpPr>
          <p:nvPr/>
        </p:nvSpPr>
        <p:spPr bwMode="auto">
          <a:xfrm>
            <a:off x="785786" y="4429132"/>
            <a:ext cx="7632700" cy="1655763"/>
          </a:xfrm>
          <a:prstGeom prst="rect">
            <a:avLst/>
          </a:prstGeom>
          <a:noFill/>
          <a:ln w="9525">
            <a:noFill/>
            <a:miter lim="800000"/>
            <a:headEnd/>
            <a:tailEnd/>
          </a:ln>
        </p:spPr>
        <p:txBody>
          <a:bodyPr anchor="ctr"/>
          <a:lstStyle/>
          <a:p>
            <a:pPr marL="342900" indent="-342900"/>
            <a:r>
              <a:rPr lang="es-ES" sz="2300" b="1" dirty="0">
                <a:solidFill>
                  <a:srgbClr val="C00000"/>
                </a:solidFill>
                <a:latin typeface="Arial Narrow" pitchFamily="34" charset="0"/>
              </a:rPr>
              <a:t>¿</a:t>
            </a:r>
            <a:r>
              <a:rPr lang="es-ES" sz="2200" b="1" dirty="0">
                <a:solidFill>
                  <a:srgbClr val="C00000"/>
                </a:solidFill>
                <a:latin typeface="Arial Narrow" pitchFamily="34" charset="0"/>
              </a:rPr>
              <a:t>Qué es la revisión por la dirección?</a:t>
            </a:r>
          </a:p>
          <a:p>
            <a:pPr marL="342900" indent="-342900" algn="ctr"/>
            <a:endParaRPr lang="es-ES" sz="1200" b="1" dirty="0"/>
          </a:p>
          <a:p>
            <a:pPr marL="342900" indent="-342900" algn="just">
              <a:buFontTx/>
              <a:buChar char="•"/>
            </a:pPr>
            <a:r>
              <a:rPr lang="es-ES" b="1" dirty="0"/>
              <a:t>La Revisión por la Dirección es una herramienta para conocer y controlar el nivel de implementación del sistema de calidad y generar oportunidades de mejora. Es una acción obligatoria de la Norma ISO 9001:2015, numeral 9.3, y debe realizarse mínimo una vez al año.</a:t>
            </a:r>
          </a:p>
          <a:p>
            <a:pPr marL="342900" indent="-342900" algn="just"/>
            <a:endParaRPr lang="es-ES" b="1" dirty="0"/>
          </a:p>
          <a:p>
            <a:pPr marL="342900" indent="-342900"/>
            <a:r>
              <a:rPr lang="es-ES" sz="2200" b="1" dirty="0">
                <a:solidFill>
                  <a:srgbClr val="C00000"/>
                </a:solidFill>
                <a:latin typeface="Arial Narrow" pitchFamily="34" charset="0"/>
              </a:rPr>
              <a:t>¿Cuál es su importancia?</a:t>
            </a:r>
          </a:p>
          <a:p>
            <a:pPr marL="342900" indent="-342900" algn="just">
              <a:buFontTx/>
              <a:buChar char="•"/>
            </a:pPr>
            <a:endParaRPr lang="es-ES" sz="1200" b="1" dirty="0"/>
          </a:p>
          <a:p>
            <a:pPr marL="342900" indent="-342900" algn="just">
              <a:buFontTx/>
              <a:buChar char="•"/>
            </a:pPr>
            <a:r>
              <a:rPr lang="es-ES" b="1" dirty="0"/>
              <a:t>Proporciona a la entidad, los elementos de análisis para direccionar la gestión y desempeño internos hacia el cumplimiento de los objetivos misionales, los requerimientos de las partes interesadas (usuarios, entes de control, trabajadores, proveedores entre otros) y la organización interna.  </a:t>
            </a:r>
          </a:p>
          <a:p>
            <a:pPr marL="342900" indent="-342900" algn="just">
              <a:buFontTx/>
              <a:buChar char="•"/>
            </a:pPr>
            <a:endParaRPr lang="es-ES" b="1" dirty="0"/>
          </a:p>
          <a:p>
            <a:pPr marL="342900" indent="-342900" algn="just"/>
            <a:r>
              <a:rPr lang="es-ES" sz="2200" b="1" i="1" dirty="0">
                <a:solidFill>
                  <a:srgbClr val="C00000"/>
                </a:solidFill>
                <a:latin typeface="Arial Narrow" pitchFamily="34" charset="0"/>
              </a:rPr>
              <a:t>¿ Quien es el responsable?</a:t>
            </a:r>
          </a:p>
          <a:p>
            <a:pPr marL="342900" indent="-342900" algn="just">
              <a:buFontTx/>
              <a:buChar char="•"/>
            </a:pPr>
            <a:endParaRPr lang="es-ES" sz="1100" b="1" dirty="0"/>
          </a:p>
          <a:p>
            <a:pPr marL="342900" indent="-342900" algn="just">
              <a:buFontTx/>
              <a:buChar char="•"/>
            </a:pPr>
            <a:r>
              <a:rPr lang="es-ES" b="1" dirty="0" smtClean="0"/>
              <a:t>Está </a:t>
            </a:r>
            <a:r>
              <a:rPr lang="es-ES" b="1" dirty="0"/>
              <a:t>bajo la responsabilidad del Presidente Ejecutivo apoyado por su equipo de trabajo</a:t>
            </a:r>
          </a:p>
          <a:p>
            <a:pPr marL="342900" indent="-342900" algn="just">
              <a:buFontTx/>
              <a:buChar char="•"/>
            </a:pPr>
            <a:endParaRPr lang="es-ES" b="1" dirty="0"/>
          </a:p>
          <a:p>
            <a:pPr marL="342900" indent="-342900" algn="just">
              <a:buFontTx/>
              <a:buChar char="•"/>
            </a:pPr>
            <a:endParaRPr lang="es-ES" b="1" dirty="0">
              <a:solidFill>
                <a:srgbClr val="FF0000"/>
              </a:solidFill>
            </a:endParaRPr>
          </a:p>
          <a:p>
            <a:pPr marL="342900" indent="-342900" algn="just">
              <a:buFontTx/>
              <a:buChar char="•"/>
            </a:pPr>
            <a:endParaRPr lang="es-ES" b="1" dirty="0">
              <a:solidFill>
                <a:srgbClr val="FF0000"/>
              </a:solidFill>
            </a:endParaRPr>
          </a:p>
          <a:p>
            <a:pPr marL="342900" indent="-342900" algn="just">
              <a:buFontTx/>
              <a:buChar char="•"/>
            </a:pPr>
            <a:endParaRPr lang="es-ES" b="1" dirty="0">
              <a:solidFill>
                <a:srgbClr val="FF0000"/>
              </a:solidFill>
            </a:endParaRPr>
          </a:p>
          <a:p>
            <a:pPr marL="342900" indent="-342900" algn="just"/>
            <a:endParaRPr lang="es-ES" b="1" dirty="0">
              <a:solidFill>
                <a:srgbClr val="FF0000"/>
              </a:solidFill>
            </a:endParaRPr>
          </a:p>
          <a:p>
            <a:pPr marL="342900" indent="-342900" algn="just">
              <a:buFontTx/>
              <a:buChar char="•"/>
            </a:pPr>
            <a:endParaRPr lang="es-ES" b="1" dirty="0"/>
          </a:p>
          <a:p>
            <a:pPr marL="342900" indent="-342900" algn="just"/>
            <a:endParaRPr lang="es-ES" b="1" dirty="0"/>
          </a:p>
          <a:p>
            <a:pPr marL="342900" indent="-342900" algn="just"/>
            <a:endParaRPr lang="es-ES" b="1" dirty="0"/>
          </a:p>
          <a:p>
            <a:pPr marL="342900" indent="-342900"/>
            <a:endParaRPr lang="es-ES" b="1" dirty="0"/>
          </a:p>
          <a:p>
            <a:pPr marL="342900" indent="-342900"/>
            <a:r>
              <a:rPr lang="es-ES" b="1" dirty="0"/>
              <a:t> </a:t>
            </a:r>
            <a:endParaRPr lang="es-MX" dirty="0"/>
          </a:p>
        </p:txBody>
      </p:sp>
      <p:sp>
        <p:nvSpPr>
          <p:cNvPr id="111620" name="Rectangle 4"/>
          <p:cNvSpPr>
            <a:spLocks noChangeArrowheads="1"/>
          </p:cNvSpPr>
          <p:nvPr/>
        </p:nvSpPr>
        <p:spPr bwMode="auto">
          <a:xfrm>
            <a:off x="2483768" y="301601"/>
            <a:ext cx="5262979" cy="461665"/>
          </a:xfrm>
          <a:prstGeom prst="rect">
            <a:avLst/>
          </a:prstGeom>
          <a:noFill/>
          <a:ln w="9525">
            <a:noFill/>
            <a:miter lim="800000"/>
            <a:headEnd/>
            <a:tailEnd/>
          </a:ln>
        </p:spPr>
        <p:txBody>
          <a:bodyPr wrap="none">
            <a:spAutoFit/>
          </a:bodyPr>
          <a:lstStyle/>
          <a:p>
            <a:pPr algn="ctr">
              <a:defRPr/>
            </a:pPr>
            <a:r>
              <a:rPr lang="es-ES" sz="2400" dirty="0">
                <a:solidFill>
                  <a:srgbClr val="C00000"/>
                </a:solidFill>
                <a:latin typeface="Arial Black" pitchFamily="34" charset="0"/>
                <a:cs typeface="+mn-cs"/>
              </a:rPr>
              <a:t>REVISIÓN POR LA DIRECCIÓN</a:t>
            </a:r>
            <a:endParaRPr lang="es-CO" sz="2400" dirty="0">
              <a:solidFill>
                <a:srgbClr val="C00000"/>
              </a:solidFill>
              <a:latin typeface="Arial Black" pitchFamily="34" charset="0"/>
              <a:cs typeface="+mn-cs"/>
            </a:endParaRPr>
          </a:p>
        </p:txBody>
      </p:sp>
      <p:pic>
        <p:nvPicPr>
          <p:cNvPr id="6" name="Picture 49">
            <a:extLst>
              <a:ext uri="{FF2B5EF4-FFF2-40B4-BE49-F238E27FC236}">
                <a16:creationId xmlns="" xmlns:a16="http://schemas.microsoft.com/office/drawing/2014/main" id="{D7D247C2-9CEB-794E-885A-50DB2BCBA5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7848"/>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2 Subtítulo"/>
          <p:cNvSpPr>
            <a:spLocks/>
          </p:cNvSpPr>
          <p:nvPr/>
        </p:nvSpPr>
        <p:spPr bwMode="auto">
          <a:xfrm>
            <a:off x="107504" y="-819472"/>
            <a:ext cx="8824482" cy="2808312"/>
          </a:xfrm>
          <a:prstGeom prst="rect">
            <a:avLst/>
          </a:prstGeom>
          <a:noFill/>
          <a:ln w="9525">
            <a:noFill/>
            <a:miter lim="800000"/>
            <a:headEnd/>
            <a:tailEnd/>
          </a:ln>
        </p:spPr>
        <p:txBody>
          <a:bodyPr anchor="ctr"/>
          <a:lstStyle/>
          <a:p>
            <a:pPr marL="342900" indent="-342900" algn="ctr"/>
            <a:endParaRPr lang="es-ES" sz="2800" b="1" dirty="0" smtClean="0">
              <a:solidFill>
                <a:srgbClr val="FF0000"/>
              </a:solidFill>
              <a:latin typeface="Arial" pitchFamily="34" charset="0"/>
              <a:ea typeface="Tahoma" pitchFamily="34" charset="0"/>
              <a:cs typeface="Arial" pitchFamily="34" charset="0"/>
            </a:endParaRPr>
          </a:p>
          <a:p>
            <a:pPr marL="342900" indent="-342900" algn="ctr"/>
            <a:endParaRPr lang="es-ES" sz="2800" b="1" dirty="0" smtClean="0">
              <a:solidFill>
                <a:srgbClr val="FF0000"/>
              </a:solidFill>
              <a:latin typeface="Arial" pitchFamily="34" charset="0"/>
              <a:ea typeface="Tahoma" pitchFamily="34" charset="0"/>
              <a:cs typeface="Arial" pitchFamily="34" charset="0"/>
            </a:endParaRPr>
          </a:p>
          <a:p>
            <a:pPr marL="342900" indent="-342900" algn="ctr"/>
            <a:r>
              <a:rPr lang="es-ES" sz="2800" b="1" dirty="0" smtClean="0">
                <a:solidFill>
                  <a:srgbClr val="FF0000"/>
                </a:solidFill>
                <a:latin typeface="Arial" pitchFamily="34" charset="0"/>
                <a:ea typeface="Tahoma" pitchFamily="34" charset="0"/>
                <a:cs typeface="Arial" pitchFamily="34" charset="0"/>
              </a:rPr>
              <a:t>CONCLUSIONES</a:t>
            </a: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400" dirty="0">
              <a:solidFill>
                <a:srgbClr val="FF9933"/>
              </a:solidFill>
              <a:latin typeface="Arial" pitchFamily="34" charset="0"/>
              <a:ea typeface="Tahoma" pitchFamily="34" charset="0"/>
              <a:cs typeface="Arial" pitchFamily="34" charset="0"/>
            </a:endParaRPr>
          </a:p>
        </p:txBody>
      </p:sp>
      <p:sp>
        <p:nvSpPr>
          <p:cNvPr id="6" name="2 Subtítulo"/>
          <p:cNvSpPr>
            <a:spLocks/>
          </p:cNvSpPr>
          <p:nvPr/>
        </p:nvSpPr>
        <p:spPr bwMode="auto">
          <a:xfrm>
            <a:off x="107504" y="3645023"/>
            <a:ext cx="8824482" cy="2822847"/>
          </a:xfrm>
          <a:prstGeom prst="rect">
            <a:avLst/>
          </a:prstGeom>
          <a:noFill/>
          <a:ln w="9525">
            <a:noFill/>
            <a:miter lim="800000"/>
            <a:headEnd/>
            <a:tailEnd/>
          </a:ln>
        </p:spPr>
        <p:txBody>
          <a:bodyPr anchor="ctr"/>
          <a:lstStyle/>
          <a:p>
            <a:pPr marL="285750" indent="-285750" algn="just">
              <a:buFont typeface="Arial" pitchFamily="34" charset="0"/>
              <a:buChar char="•"/>
            </a:pPr>
            <a:endParaRPr lang="es-ES" b="1" dirty="0"/>
          </a:p>
        </p:txBody>
      </p:sp>
      <p:sp>
        <p:nvSpPr>
          <p:cNvPr id="7" name="2 Subtítulo"/>
          <p:cNvSpPr>
            <a:spLocks/>
          </p:cNvSpPr>
          <p:nvPr/>
        </p:nvSpPr>
        <p:spPr bwMode="auto">
          <a:xfrm>
            <a:off x="107504" y="1260596"/>
            <a:ext cx="8824482" cy="5120732"/>
          </a:xfrm>
          <a:prstGeom prst="rect">
            <a:avLst/>
          </a:prstGeom>
          <a:noFill/>
          <a:ln w="9525">
            <a:noFill/>
            <a:miter lim="800000"/>
            <a:headEnd/>
            <a:tailEnd/>
          </a:ln>
        </p:spPr>
        <p:txBody>
          <a:bodyPr anchor="ctr"/>
          <a:lstStyle/>
          <a:p>
            <a:pPr marL="342900" indent="-342900" algn="just">
              <a:buFont typeface="Arial" pitchFamily="34" charset="0"/>
              <a:buChar char="•"/>
            </a:pPr>
            <a:r>
              <a:rPr lang="es-CO" sz="2000" b="1" dirty="0" smtClean="0"/>
              <a:t>En cuanto al indicador de demandas de servicios virtuales, de acuerdo a la tendencia de los años 2018, 2019 y septiembre de 2020,  se incumplió la meta de 5% en la vigencia 2018 con un porcentaje de 2%, debido a que el indicador era nuevo, y se estaba ajustando de acuerdo a las necesidades de las partes interesadas.</a:t>
            </a:r>
          </a:p>
          <a:p>
            <a:pPr marL="342900" indent="-342900" algn="just">
              <a:buFont typeface="Arial" pitchFamily="34" charset="0"/>
              <a:buChar char="•"/>
            </a:pPr>
            <a:endParaRPr lang="es-CO" sz="2000" b="1" dirty="0" smtClean="0"/>
          </a:p>
          <a:p>
            <a:pPr marL="342900" indent="-342900" algn="just">
              <a:buFont typeface="Arial" pitchFamily="34" charset="0"/>
              <a:buChar char="•"/>
            </a:pPr>
            <a:r>
              <a:rPr lang="es-CO" sz="2000" b="1" dirty="0" smtClean="0"/>
              <a:t>En la vigencia 2019</a:t>
            </a:r>
            <a:r>
              <a:rPr lang="es-CO" sz="2000" b="1" dirty="0"/>
              <a:t> </a:t>
            </a:r>
            <a:r>
              <a:rPr lang="es-CO" sz="2000" b="1" dirty="0" smtClean="0"/>
              <a:t>se cumple la meta con un porcentaje de 5, 67%, debido a que las partes interesadas hacen mayor uso de los servicios virtuales de la entidad con relación a los tramites del registro público.</a:t>
            </a:r>
          </a:p>
          <a:p>
            <a:pPr algn="just"/>
            <a:endParaRPr lang="es-CO" sz="2000" b="1" dirty="0" smtClean="0"/>
          </a:p>
          <a:p>
            <a:pPr marL="342900" indent="-342900" algn="just">
              <a:buFont typeface="Arial" pitchFamily="34" charset="0"/>
              <a:buChar char="•"/>
            </a:pPr>
            <a:r>
              <a:rPr lang="es-CO" sz="2000" b="1" dirty="0" smtClean="0"/>
              <a:t>En la vigencia 2020 se sobrepasa la meta con un porcentaje de 21,50%, debido a la emergencia sanitaria covid 19 y la promoción de los servicios virtuales por parte de la entidad. Por los aspectos anteriormente mencionados, las partes interesadas hacen uso de la virtualidad en los servicios de manera significativa.</a:t>
            </a:r>
            <a:endParaRPr lang="es-CO" sz="2000" b="1" dirty="0"/>
          </a:p>
        </p:txBody>
      </p:sp>
      <p:pic>
        <p:nvPicPr>
          <p:cNvPr id="5" name="Picture 49">
            <a:extLst>
              <a:ext uri="{FF2B5EF4-FFF2-40B4-BE49-F238E27FC236}">
                <a16:creationId xmlns="" xmlns:a16="http://schemas.microsoft.com/office/drawing/2014/main" id="{46888348-D792-F24E-AE99-D1D7E581E0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42" y="0"/>
            <a:ext cx="971600" cy="64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5064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2 Subtítulo"/>
          <p:cNvSpPr>
            <a:spLocks/>
          </p:cNvSpPr>
          <p:nvPr/>
        </p:nvSpPr>
        <p:spPr bwMode="auto">
          <a:xfrm>
            <a:off x="684213" y="2060575"/>
            <a:ext cx="7920037" cy="2087563"/>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ES" sz="3600" dirty="0">
                <a:solidFill>
                  <a:srgbClr val="C00000"/>
                </a:solidFill>
                <a:latin typeface="Arial Black" pitchFamily="34" charset="0"/>
                <a:cs typeface="+mn-cs"/>
              </a:rPr>
              <a:t>4.2 LOGRO DE LOS OBJETIVOS DE LA CALIDAD</a:t>
            </a:r>
            <a:endParaRPr lang="es-MX" sz="3600" dirty="0">
              <a:solidFill>
                <a:srgbClr val="C00000"/>
              </a:solidFill>
              <a:latin typeface="Arial Black" pitchFamily="34" charset="0"/>
              <a:cs typeface="+mn-cs"/>
            </a:endParaRPr>
          </a:p>
        </p:txBody>
      </p:sp>
      <p:pic>
        <p:nvPicPr>
          <p:cNvPr id="2" name="Imagen 1"/>
          <p:cNvPicPr>
            <a:picLocks noChangeAspect="1"/>
          </p:cNvPicPr>
          <p:nvPr/>
        </p:nvPicPr>
        <p:blipFill>
          <a:blip r:embed="rId2"/>
          <a:stretch>
            <a:fillRect/>
          </a:stretch>
        </p:blipFill>
        <p:spPr>
          <a:xfrm>
            <a:off x="2915816" y="3688928"/>
            <a:ext cx="3022600" cy="2692400"/>
          </a:xfrm>
          <a:prstGeom prst="rect">
            <a:avLst/>
          </a:prstGeom>
        </p:spPr>
      </p:pic>
      <p:pic>
        <p:nvPicPr>
          <p:cNvPr id="6" name="Picture 49">
            <a:extLst>
              <a:ext uri="{FF2B5EF4-FFF2-40B4-BE49-F238E27FC236}">
                <a16:creationId xmlns="" xmlns:a16="http://schemas.microsoft.com/office/drawing/2014/main" id="{722ADD0A-F01A-664A-9678-2975FA4790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175834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49">
            <a:extLst>
              <a:ext uri="{FF2B5EF4-FFF2-40B4-BE49-F238E27FC236}">
                <a16:creationId xmlns="" xmlns:a16="http://schemas.microsoft.com/office/drawing/2014/main" id="{722ADD0A-F01A-664A-9678-2975FA4790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66" y="7557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a 3"/>
          <p:cNvGraphicFramePr>
            <a:graphicFrameLocks noGrp="1"/>
          </p:cNvGraphicFramePr>
          <p:nvPr>
            <p:extLst>
              <p:ext uri="{D42A27DB-BD31-4B8C-83A1-F6EECF244321}">
                <p14:modId xmlns:p14="http://schemas.microsoft.com/office/powerpoint/2010/main" val="555462995"/>
              </p:ext>
            </p:extLst>
          </p:nvPr>
        </p:nvGraphicFramePr>
        <p:xfrm>
          <a:off x="1614442" y="3943152"/>
          <a:ext cx="6773981" cy="2603288"/>
        </p:xfrm>
        <a:graphic>
          <a:graphicData uri="http://schemas.openxmlformats.org/drawingml/2006/table">
            <a:tbl>
              <a:tblPr>
                <a:tableStyleId>{5C22544A-7EE6-4342-B048-85BDC9FD1C3A}</a:tableStyleId>
              </a:tblPr>
              <a:tblGrid>
                <a:gridCol w="2685454"/>
                <a:gridCol w="1116424"/>
                <a:gridCol w="1206945"/>
                <a:gridCol w="1765158"/>
              </a:tblGrid>
              <a:tr h="330782">
                <a:tc>
                  <a:txBody>
                    <a:bodyPr/>
                    <a:lstStyle/>
                    <a:p>
                      <a:pPr algn="ctr" fontAlgn="b"/>
                      <a:r>
                        <a:rPr lang="en-US" sz="1400" b="1" u="none" strike="noStrike" dirty="0">
                          <a:effectLst/>
                        </a:rPr>
                        <a:t>OBJETIVOS</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1400" b="1" u="none" strike="noStrike">
                          <a:effectLst/>
                        </a:rPr>
                        <a:t>AÑO 2018</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b="1" u="none" strike="noStrike">
                          <a:effectLst/>
                        </a:rPr>
                        <a:t>AÑO 2019</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b="1" u="none" strike="noStrike">
                          <a:effectLst/>
                        </a:rPr>
                        <a:t>AÑO 2020 SEPTIEMBRE</a:t>
                      </a:r>
                      <a:endParaRPr lang="en-US" sz="1400" b="1" i="0" u="none" strike="noStrike">
                        <a:solidFill>
                          <a:srgbClr val="000000"/>
                        </a:solidFill>
                        <a:effectLst/>
                        <a:latin typeface="Arial" panose="020B0604020202020204" pitchFamily="34" charset="0"/>
                      </a:endParaRPr>
                    </a:p>
                  </a:txBody>
                  <a:tcPr marL="0" marR="0" marT="0" marB="0" anchor="b"/>
                </a:tc>
              </a:tr>
              <a:tr h="401787">
                <a:tc>
                  <a:txBody>
                    <a:bodyPr/>
                    <a:lstStyle/>
                    <a:p>
                      <a:pPr algn="l" fontAlgn="b"/>
                      <a:r>
                        <a:rPr lang="es-CO" sz="1400" b="1" u="none" strike="noStrike">
                          <a:effectLst/>
                        </a:rPr>
                        <a:t>1. Mantener el talento humano competente</a:t>
                      </a:r>
                      <a:endParaRPr lang="es-CO"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100%</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100%</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50%</a:t>
                      </a:r>
                      <a:endParaRPr lang="en-US" sz="1400" b="1" i="0" u="none" strike="noStrike" dirty="0">
                        <a:solidFill>
                          <a:srgbClr val="000000"/>
                        </a:solidFill>
                        <a:effectLst/>
                        <a:latin typeface="Arial" panose="020B0604020202020204" pitchFamily="34" charset="0"/>
                      </a:endParaRPr>
                    </a:p>
                  </a:txBody>
                  <a:tcPr marL="0" marR="0" marT="0" marB="0" anchor="b"/>
                </a:tc>
              </a:tr>
              <a:tr h="661564">
                <a:tc>
                  <a:txBody>
                    <a:bodyPr/>
                    <a:lstStyle/>
                    <a:p>
                      <a:pPr algn="l" fontAlgn="b"/>
                      <a:r>
                        <a:rPr lang="es-CO" sz="1400" b="1" u="none" strike="noStrike">
                          <a:effectLst/>
                        </a:rPr>
                        <a:t>2. Mejorar continuamente nuestros procesosy mantener la eficacia del sistema de gestión de la calidad</a:t>
                      </a:r>
                      <a:endParaRPr lang="es-CO"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100%</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100%</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smtClean="0">
                          <a:effectLst/>
                        </a:rPr>
                        <a:t>47%</a:t>
                      </a:r>
                      <a:endParaRPr lang="en-US" sz="1400" b="1" i="0" u="none" strike="noStrike" dirty="0">
                        <a:solidFill>
                          <a:srgbClr val="000000"/>
                        </a:solidFill>
                        <a:effectLst/>
                        <a:latin typeface="Arial" panose="020B0604020202020204" pitchFamily="34" charset="0"/>
                      </a:endParaRPr>
                    </a:p>
                  </a:txBody>
                  <a:tcPr marL="0" marR="0" marT="0" marB="0" anchor="b"/>
                </a:tc>
              </a:tr>
              <a:tr h="330782">
                <a:tc>
                  <a:txBody>
                    <a:bodyPr/>
                    <a:lstStyle/>
                    <a:p>
                      <a:pPr algn="l" fontAlgn="b"/>
                      <a:r>
                        <a:rPr lang="es-CO" sz="1400" b="1" u="none" strike="noStrike" dirty="0">
                          <a:effectLst/>
                        </a:rPr>
                        <a:t>3. Liderar un crecimiento Constante</a:t>
                      </a:r>
                      <a:endParaRPr lang="es-CO"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smtClean="0">
                          <a:effectLst/>
                        </a:rPr>
                        <a:t>81,81%</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100%</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75%</a:t>
                      </a:r>
                      <a:endParaRPr lang="en-US" sz="1400" b="1" i="0" u="none" strike="noStrike" dirty="0">
                        <a:solidFill>
                          <a:srgbClr val="000000"/>
                        </a:solidFill>
                        <a:effectLst/>
                        <a:latin typeface="Arial" panose="020B0604020202020204" pitchFamily="34" charset="0"/>
                      </a:endParaRPr>
                    </a:p>
                  </a:txBody>
                  <a:tcPr marL="0" marR="0" marT="0" marB="0" anchor="b"/>
                </a:tc>
              </a:tr>
              <a:tr h="602681">
                <a:tc>
                  <a:txBody>
                    <a:bodyPr/>
                    <a:lstStyle/>
                    <a:p>
                      <a:pPr algn="l" fontAlgn="b"/>
                      <a:r>
                        <a:rPr lang="es-CO" sz="1400" b="1" u="none" strike="noStrike">
                          <a:effectLst/>
                        </a:rPr>
                        <a:t>4. Mantener una alta calificación en cuánto a la satisfacción de nuestros clientes</a:t>
                      </a:r>
                      <a:endParaRPr lang="es-CO"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100%</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100%</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34%</a:t>
                      </a:r>
                      <a:endParaRPr lang="en-US" sz="1400" b="1" i="0" u="none" strike="noStrike" dirty="0">
                        <a:solidFill>
                          <a:srgbClr val="000000"/>
                        </a:solidFill>
                        <a:effectLst/>
                        <a:latin typeface="Arial" panose="020B0604020202020204" pitchFamily="34" charset="0"/>
                      </a:endParaRPr>
                    </a:p>
                  </a:txBody>
                  <a:tcPr marL="0" marR="0" marT="0" marB="0" anchor="b"/>
                </a:tc>
              </a:tr>
              <a:tr h="200894">
                <a:tc>
                  <a:txBody>
                    <a:bodyPr/>
                    <a:lstStyle/>
                    <a:p>
                      <a:pPr algn="l" fontAlgn="b"/>
                      <a:r>
                        <a:rPr lang="en-US" sz="1400" b="1" u="none" strike="noStrike">
                          <a:effectLst/>
                        </a:rPr>
                        <a:t>Total</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solidFill>
                            <a:srgbClr val="00B0F0"/>
                          </a:solidFill>
                          <a:effectLst/>
                        </a:rPr>
                        <a:t>95%</a:t>
                      </a:r>
                      <a:endParaRPr lang="en-US" sz="1400" b="1" i="0" u="none" strike="noStrike" dirty="0">
                        <a:solidFill>
                          <a:srgbClr val="00B0F0"/>
                        </a:solidFill>
                        <a:effectLst/>
                        <a:latin typeface="Arial" panose="020B0604020202020204" pitchFamily="34" charset="0"/>
                      </a:endParaRPr>
                    </a:p>
                  </a:txBody>
                  <a:tcPr marL="0" marR="0" marT="0" marB="0" anchor="b"/>
                </a:tc>
                <a:tc>
                  <a:txBody>
                    <a:bodyPr/>
                    <a:lstStyle/>
                    <a:p>
                      <a:pPr algn="r" fontAlgn="b"/>
                      <a:r>
                        <a:rPr lang="en-US" sz="1400" b="1" u="none" strike="noStrike" dirty="0">
                          <a:solidFill>
                            <a:srgbClr val="00B0F0"/>
                          </a:solidFill>
                          <a:effectLst/>
                        </a:rPr>
                        <a:t>100%</a:t>
                      </a:r>
                      <a:endParaRPr lang="en-US" sz="1400" b="1" i="0" u="none" strike="noStrike" dirty="0">
                        <a:solidFill>
                          <a:srgbClr val="00B0F0"/>
                        </a:solidFill>
                        <a:effectLst/>
                        <a:latin typeface="Arial" panose="020B0604020202020204" pitchFamily="34" charset="0"/>
                      </a:endParaRPr>
                    </a:p>
                  </a:txBody>
                  <a:tcPr marL="0" marR="0" marT="0" marB="0" anchor="b"/>
                </a:tc>
                <a:tc>
                  <a:txBody>
                    <a:bodyPr/>
                    <a:lstStyle/>
                    <a:p>
                      <a:pPr algn="r" fontAlgn="b"/>
                      <a:r>
                        <a:rPr lang="en-US" sz="1400" b="1" u="none" strike="noStrike" dirty="0" smtClean="0">
                          <a:solidFill>
                            <a:srgbClr val="00B0F0"/>
                          </a:solidFill>
                          <a:effectLst/>
                        </a:rPr>
                        <a:t>52%</a:t>
                      </a:r>
                      <a:endParaRPr lang="en-US" sz="1400" b="1" i="0" u="none" strike="noStrike" dirty="0">
                        <a:solidFill>
                          <a:srgbClr val="00B0F0"/>
                        </a:solidFill>
                        <a:effectLst/>
                        <a:latin typeface="Arial" panose="020B0604020202020204" pitchFamily="34" charset="0"/>
                      </a:endParaRPr>
                    </a:p>
                  </a:txBody>
                  <a:tcPr marL="0" marR="0" marT="0" marB="0" anchor="b"/>
                </a:tc>
              </a:tr>
            </a:tbl>
          </a:graphicData>
        </a:graphic>
      </p:graphicFrame>
      <p:graphicFrame>
        <p:nvGraphicFramePr>
          <p:cNvPr id="10" name="Gráfico 9"/>
          <p:cNvGraphicFramePr>
            <a:graphicFrameLocks/>
          </p:cNvGraphicFramePr>
          <p:nvPr>
            <p:extLst>
              <p:ext uri="{D42A27DB-BD31-4B8C-83A1-F6EECF244321}">
                <p14:modId xmlns:p14="http://schemas.microsoft.com/office/powerpoint/2010/main" val="2152144932"/>
              </p:ext>
            </p:extLst>
          </p:nvPr>
        </p:nvGraphicFramePr>
        <p:xfrm>
          <a:off x="1614443" y="188640"/>
          <a:ext cx="6773980" cy="36285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168240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33</a:t>
            </a:fld>
            <a:endParaRPr lang="es-ES" sz="1000" dirty="0">
              <a:solidFill>
                <a:schemeClr val="bg1"/>
              </a:solidFill>
            </a:endParaRPr>
          </a:p>
        </p:txBody>
      </p:sp>
      <p:sp>
        <p:nvSpPr>
          <p:cNvPr id="34819" name="2 Subtítulo"/>
          <p:cNvSpPr>
            <a:spLocks/>
          </p:cNvSpPr>
          <p:nvPr/>
        </p:nvSpPr>
        <p:spPr bwMode="auto">
          <a:xfrm>
            <a:off x="2051720" y="-99392"/>
            <a:ext cx="6336704" cy="1178167"/>
          </a:xfrm>
          <a:prstGeom prst="rect">
            <a:avLst/>
          </a:prstGeom>
          <a:noFill/>
          <a:ln w="9525">
            <a:noFill/>
            <a:miter lim="800000"/>
            <a:headEnd/>
            <a:tailEnd/>
          </a:ln>
        </p:spPr>
        <p:txBody>
          <a:bodyPr anchor="ctr"/>
          <a:lstStyle/>
          <a:p>
            <a:pPr marL="342900" indent="-342900" algn="ctr"/>
            <a:endParaRPr lang="es-ES" b="1" dirty="0">
              <a:latin typeface="Arial" pitchFamily="34" charset="0"/>
              <a:ea typeface="Tahoma" pitchFamily="34" charset="0"/>
              <a:cs typeface="Arial" pitchFamily="34" charset="0"/>
            </a:endParaRPr>
          </a:p>
          <a:p>
            <a:pPr marL="342900" indent="-342900" algn="ctr"/>
            <a:endParaRPr lang="es-ES" b="1" dirty="0">
              <a:latin typeface="Arial" pitchFamily="34" charset="0"/>
              <a:ea typeface="Tahoma" pitchFamily="34" charset="0"/>
              <a:cs typeface="Arial" pitchFamily="34" charset="0"/>
            </a:endParaRPr>
          </a:p>
          <a:p>
            <a:pPr marL="342900" indent="-342900" algn="ctr"/>
            <a:r>
              <a:rPr lang="es-ES" b="1" dirty="0">
                <a:latin typeface="Arial" pitchFamily="34" charset="0"/>
                <a:ea typeface="Tahoma" pitchFamily="34" charset="0"/>
                <a:cs typeface="Arial" pitchFamily="34" charset="0"/>
              </a:rPr>
              <a:t>OBJETIVO No 1</a:t>
            </a:r>
          </a:p>
          <a:p>
            <a:pPr marL="342900" indent="-342900" algn="ctr"/>
            <a:r>
              <a:rPr lang="es-ES" b="1" dirty="0">
                <a:latin typeface="Arial" pitchFamily="34" charset="0"/>
                <a:ea typeface="Tahoma" pitchFamily="34" charset="0"/>
                <a:cs typeface="Arial" pitchFamily="34" charset="0"/>
              </a:rPr>
              <a:t>Mantener el talento humano competente</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sp>
        <p:nvSpPr>
          <p:cNvPr id="3" name="CuadroTexto 2"/>
          <p:cNvSpPr txBox="1"/>
          <p:nvPr/>
        </p:nvSpPr>
        <p:spPr>
          <a:xfrm>
            <a:off x="508582" y="6209994"/>
            <a:ext cx="8073044" cy="338554"/>
          </a:xfrm>
          <a:prstGeom prst="rect">
            <a:avLst/>
          </a:prstGeom>
          <a:noFill/>
        </p:spPr>
        <p:txBody>
          <a:bodyPr wrap="none" rtlCol="0">
            <a:spAutoFit/>
          </a:bodyPr>
          <a:lstStyle/>
          <a:p>
            <a:r>
              <a:rPr lang="es-ES_tradnl" sz="1600" dirty="0"/>
              <a:t>Nivel de cumplimiento: se cumplieron las actividades </a:t>
            </a:r>
            <a:r>
              <a:rPr lang="es-ES_tradnl" sz="1600" dirty="0" smtClean="0"/>
              <a:t>No 1 y 3 </a:t>
            </a:r>
            <a:r>
              <a:rPr lang="es-ES_tradnl" sz="1600" dirty="0"/>
              <a:t>para un avance del </a:t>
            </a:r>
            <a:r>
              <a:rPr lang="es-ES_tradnl" sz="1600" dirty="0" smtClean="0"/>
              <a:t>50%</a:t>
            </a:r>
            <a:endParaRPr lang="es-ES_tradnl" sz="1600" dirty="0"/>
          </a:p>
        </p:txBody>
      </p:sp>
      <p:pic>
        <p:nvPicPr>
          <p:cNvPr id="7" name="Picture 49">
            <a:extLst>
              <a:ext uri="{FF2B5EF4-FFF2-40B4-BE49-F238E27FC236}">
                <a16:creationId xmlns="" xmlns:a16="http://schemas.microsoft.com/office/drawing/2014/main" id="{3B593BAD-E977-4C44-A5C0-8E94F3D7F7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458" y="80822"/>
            <a:ext cx="941334" cy="62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a 3"/>
          <p:cNvGraphicFramePr>
            <a:graphicFrameLocks noGrp="1"/>
          </p:cNvGraphicFramePr>
          <p:nvPr>
            <p:extLst>
              <p:ext uri="{D42A27DB-BD31-4B8C-83A1-F6EECF244321}">
                <p14:modId xmlns:p14="http://schemas.microsoft.com/office/powerpoint/2010/main" val="2533631375"/>
              </p:ext>
            </p:extLst>
          </p:nvPr>
        </p:nvGraphicFramePr>
        <p:xfrm>
          <a:off x="148457" y="908719"/>
          <a:ext cx="8888039" cy="5244314"/>
        </p:xfrm>
        <a:graphic>
          <a:graphicData uri="http://schemas.openxmlformats.org/drawingml/2006/table">
            <a:tbl>
              <a:tblPr>
                <a:tableStyleId>{5C22544A-7EE6-4342-B048-85BDC9FD1C3A}</a:tableStyleId>
              </a:tblPr>
              <a:tblGrid>
                <a:gridCol w="767983"/>
                <a:gridCol w="1674731"/>
                <a:gridCol w="928280"/>
                <a:gridCol w="1277581"/>
                <a:gridCol w="1368496"/>
                <a:gridCol w="2870968"/>
              </a:tblGrid>
              <a:tr h="358056">
                <a:tc gridSpan="6">
                  <a:txBody>
                    <a:bodyPr/>
                    <a:lstStyle/>
                    <a:p>
                      <a:pPr algn="ctr" fontAlgn="ctr"/>
                      <a:r>
                        <a:rPr lang="es-CO" sz="1200" b="1" u="none" strike="noStrike" dirty="0">
                          <a:effectLst/>
                        </a:rPr>
                        <a:t>AJUSTE DE REGLAMETO INTERNO DE TRABAJO Y COMITES </a:t>
                      </a:r>
                      <a:br>
                        <a:rPr lang="es-CO" sz="1200" b="1" u="none" strike="noStrike" dirty="0">
                          <a:effectLst/>
                        </a:rPr>
                      </a:br>
                      <a:endParaRPr lang="es-CO" sz="1200" b="1" i="0" u="none" strike="noStrike" dirty="0">
                        <a:effectLst/>
                        <a:latin typeface="Arial" panose="020B0604020202020204" pitchFamily="34" charset="0"/>
                      </a:endParaRPr>
                    </a:p>
                  </a:txBody>
                  <a:tcPr marL="6152" marR="6152" marT="6152"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10190">
                <a:tc>
                  <a:txBody>
                    <a:bodyPr/>
                    <a:lstStyle/>
                    <a:p>
                      <a:pPr algn="ctr" fontAlgn="ctr"/>
                      <a:r>
                        <a:rPr lang="en-US" sz="1200" u="none" strike="noStrike" dirty="0">
                          <a:effectLst/>
                        </a:rPr>
                        <a:t>1</a:t>
                      </a:r>
                      <a:endParaRPr lang="en-US" sz="1200" b="0" i="0" u="none" strike="noStrike" dirty="0">
                        <a:effectLst/>
                        <a:latin typeface="Arial" panose="020B0604020202020204" pitchFamily="34" charset="0"/>
                      </a:endParaRPr>
                    </a:p>
                  </a:txBody>
                  <a:tcPr marL="6152" marR="6152" marT="6152" marB="0" anchor="ctr"/>
                </a:tc>
                <a:tc>
                  <a:txBody>
                    <a:bodyPr/>
                    <a:lstStyle/>
                    <a:p>
                      <a:pPr algn="l" fontAlgn="ctr"/>
                      <a:r>
                        <a:rPr lang="es-CO" sz="1200" b="1" u="none" strike="noStrike" dirty="0">
                          <a:effectLst/>
                        </a:rPr>
                        <a:t>Actualización Reglamento Interno de trabajo  y </a:t>
                      </a:r>
                      <a:r>
                        <a:rPr lang="es-CO" sz="1200" b="1" u="none" strike="noStrike" dirty="0" smtClean="0">
                          <a:effectLst/>
                        </a:rPr>
                        <a:t>Comités</a:t>
                      </a:r>
                      <a:endParaRPr lang="es-CO" sz="1200" b="1" i="0" u="none" strike="noStrike" dirty="0">
                        <a:effectLst/>
                        <a:latin typeface="Arial" panose="020B0604020202020204" pitchFamily="34" charset="0"/>
                      </a:endParaRPr>
                    </a:p>
                  </a:txBody>
                  <a:tcPr marL="6152" marR="6152" marT="6152" marB="0" anchor="ctr"/>
                </a:tc>
                <a:tc>
                  <a:txBody>
                    <a:bodyPr/>
                    <a:lstStyle/>
                    <a:p>
                      <a:pPr algn="l" fontAlgn="ctr"/>
                      <a:r>
                        <a:rPr lang="pt-BR" sz="1200" b="1" u="none" strike="noStrike" dirty="0">
                          <a:effectLst/>
                        </a:rPr>
                        <a:t>1 de agosto  de 2020</a:t>
                      </a:r>
                      <a:endParaRPr lang="pt-BR" sz="1200" b="1" i="0" u="none" strike="noStrike" dirty="0">
                        <a:effectLst/>
                        <a:latin typeface="Arial" panose="020B0604020202020204" pitchFamily="34" charset="0"/>
                      </a:endParaRPr>
                    </a:p>
                  </a:txBody>
                  <a:tcPr marL="6152" marR="6152" marT="6152" marB="0" anchor="ctr"/>
                </a:tc>
                <a:tc>
                  <a:txBody>
                    <a:bodyPr/>
                    <a:lstStyle/>
                    <a:p>
                      <a:pPr algn="ctr" fontAlgn="ctr"/>
                      <a:r>
                        <a:rPr lang="pt-BR" sz="1200" b="1" u="none" strike="noStrike" dirty="0">
                          <a:effectLst/>
                        </a:rPr>
                        <a:t>31 de agosto de 2020</a:t>
                      </a:r>
                      <a:endParaRPr lang="pt-BR" sz="1200" b="1" i="0" u="none" strike="noStrike" dirty="0">
                        <a:effectLst/>
                        <a:latin typeface="Arial" panose="020B0604020202020204" pitchFamily="34" charset="0"/>
                      </a:endParaRPr>
                    </a:p>
                  </a:txBody>
                  <a:tcPr marL="6152" marR="6152" marT="6152" marB="0" anchor="ctr"/>
                </a:tc>
                <a:tc>
                  <a:txBody>
                    <a:bodyPr/>
                    <a:lstStyle/>
                    <a:p>
                      <a:pPr algn="l" fontAlgn="ctr"/>
                      <a:r>
                        <a:rPr lang="es-CO" sz="1200" b="1" u="none" strike="noStrike" dirty="0">
                          <a:effectLst/>
                        </a:rPr>
                        <a:t>Jefe administrativa y financiera- presidencia Ejecutiva</a:t>
                      </a:r>
                      <a:endParaRPr lang="es-CO" sz="1200" b="1" i="0" u="none" strike="noStrike" dirty="0">
                        <a:effectLst/>
                        <a:latin typeface="Arial" panose="020B0604020202020204" pitchFamily="34" charset="0"/>
                      </a:endParaRPr>
                    </a:p>
                  </a:txBody>
                  <a:tcPr marL="6152" marR="6152" marT="6152" marB="0" anchor="ctr"/>
                </a:tc>
                <a:tc>
                  <a:txBody>
                    <a:bodyPr/>
                    <a:lstStyle/>
                    <a:p>
                      <a:pPr algn="l" fontAlgn="ctr"/>
                      <a:r>
                        <a:rPr lang="es-CO" sz="1200" b="1" u="none" strike="noStrike" dirty="0">
                          <a:effectLst/>
                        </a:rPr>
                        <a:t>Se actualizó el  Reglamento Interno de trabajo  y </a:t>
                      </a:r>
                      <a:r>
                        <a:rPr lang="es-CO" sz="1200" b="1" u="none" strike="noStrike" dirty="0" smtClean="0">
                          <a:effectLst/>
                        </a:rPr>
                        <a:t>Comités, </a:t>
                      </a:r>
                      <a:r>
                        <a:rPr lang="es-CO" sz="1200" b="1" u="none" strike="noStrike" dirty="0">
                          <a:effectLst/>
                        </a:rPr>
                        <a:t>en el mes de agosto de 2020</a:t>
                      </a:r>
                      <a:endParaRPr lang="es-CO" sz="1200" b="1" i="0" u="none" strike="noStrike" dirty="0">
                        <a:effectLst/>
                        <a:latin typeface="Arial" panose="020B0604020202020204" pitchFamily="34" charset="0"/>
                      </a:endParaRPr>
                    </a:p>
                  </a:txBody>
                  <a:tcPr marL="6152" marR="6152" marT="6152" marB="0" anchor="ctr"/>
                </a:tc>
              </a:tr>
              <a:tr h="388224">
                <a:tc gridSpan="6">
                  <a:txBody>
                    <a:bodyPr/>
                    <a:lstStyle/>
                    <a:p>
                      <a:pPr algn="ctr" fontAlgn="ctr"/>
                      <a:r>
                        <a:rPr lang="es-CO" sz="1200" b="1" u="none" strike="noStrike" dirty="0">
                          <a:effectLst/>
                        </a:rPr>
                        <a:t>MEJORAR LA COMPETENCIA DE FUNCIONARIOS </a:t>
                      </a:r>
                      <a:br>
                        <a:rPr lang="es-CO" sz="1200" b="1" u="none" strike="noStrike" dirty="0">
                          <a:effectLst/>
                        </a:rPr>
                      </a:br>
                      <a:endParaRPr lang="es-CO" sz="1200" b="1" i="0" u="none" strike="noStrike" dirty="0">
                        <a:effectLst/>
                        <a:latin typeface="Arial" panose="020B0604020202020204" pitchFamily="34" charset="0"/>
                      </a:endParaRPr>
                    </a:p>
                  </a:txBody>
                  <a:tcPr marL="6152" marR="6152" marT="6152"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11726">
                <a:tc>
                  <a:txBody>
                    <a:bodyPr/>
                    <a:lstStyle/>
                    <a:p>
                      <a:pPr algn="ctr" fontAlgn="ctr"/>
                      <a:r>
                        <a:rPr lang="en-US" sz="1200" u="none" strike="noStrike">
                          <a:effectLst/>
                        </a:rPr>
                        <a:t>2</a:t>
                      </a:r>
                      <a:endParaRPr lang="en-US" sz="1200" b="0" i="0" u="none" strike="noStrike">
                        <a:effectLst/>
                        <a:latin typeface="Arial" panose="020B0604020202020204" pitchFamily="34" charset="0"/>
                      </a:endParaRPr>
                    </a:p>
                  </a:txBody>
                  <a:tcPr marL="6152" marR="6152" marT="6152" marB="0" anchor="ctr"/>
                </a:tc>
                <a:tc>
                  <a:txBody>
                    <a:bodyPr/>
                    <a:lstStyle/>
                    <a:p>
                      <a:pPr algn="l" fontAlgn="ctr"/>
                      <a:r>
                        <a:rPr lang="es-CO" sz="1200" b="1" u="none" strike="noStrike" dirty="0">
                          <a:effectLst/>
                        </a:rPr>
                        <a:t>Realizar seguimiento por medio de la evaluación de desempeño </a:t>
                      </a:r>
                      <a:r>
                        <a:rPr lang="es-CO" sz="1200" b="1" u="none" strike="noStrike" dirty="0" smtClean="0">
                          <a:effectLst/>
                        </a:rPr>
                        <a:t>a los</a:t>
                      </a:r>
                      <a:r>
                        <a:rPr lang="es-CO" sz="1200" b="1" u="none" strike="noStrike" baseline="0" dirty="0" smtClean="0">
                          <a:effectLst/>
                        </a:rPr>
                        <a:t> funcionarios</a:t>
                      </a:r>
                      <a:endParaRPr lang="es-CO" sz="1200" b="1" i="0" u="none" strike="noStrike" dirty="0">
                        <a:effectLst/>
                        <a:latin typeface="Arial" panose="020B0604020202020204" pitchFamily="34" charset="0"/>
                      </a:endParaRPr>
                    </a:p>
                  </a:txBody>
                  <a:tcPr marL="6152" marR="6152" marT="6152" marB="0" anchor="ctr"/>
                </a:tc>
                <a:tc>
                  <a:txBody>
                    <a:bodyPr/>
                    <a:lstStyle/>
                    <a:p>
                      <a:pPr algn="l" fontAlgn="ctr"/>
                      <a:r>
                        <a:rPr lang="es-CO" sz="1200" b="1" u="none" strike="noStrike">
                          <a:effectLst/>
                        </a:rPr>
                        <a:t>1 de octubre de 20120</a:t>
                      </a:r>
                      <a:endParaRPr lang="es-CO" sz="1200" b="1" i="0" u="none" strike="noStrike">
                        <a:effectLst/>
                        <a:latin typeface="Arial" panose="020B0604020202020204" pitchFamily="34" charset="0"/>
                      </a:endParaRPr>
                    </a:p>
                  </a:txBody>
                  <a:tcPr marL="6152" marR="6152" marT="6152" marB="0" anchor="ctr"/>
                </a:tc>
                <a:tc>
                  <a:txBody>
                    <a:bodyPr/>
                    <a:lstStyle/>
                    <a:p>
                      <a:pPr algn="ctr" fontAlgn="ctr"/>
                      <a:r>
                        <a:rPr lang="es-CO" sz="1200" b="1" u="none" strike="noStrike" dirty="0">
                          <a:effectLst/>
                        </a:rPr>
                        <a:t>31 de octubre de 2020</a:t>
                      </a:r>
                      <a:endParaRPr lang="es-CO" sz="1200" b="1" i="0" u="none" strike="noStrike" dirty="0">
                        <a:effectLst/>
                        <a:latin typeface="Arial" panose="020B0604020202020204" pitchFamily="34" charset="0"/>
                      </a:endParaRPr>
                    </a:p>
                  </a:txBody>
                  <a:tcPr marL="6152" marR="6152" marT="6152" marB="0" anchor="ctr"/>
                </a:tc>
                <a:tc>
                  <a:txBody>
                    <a:bodyPr/>
                    <a:lstStyle/>
                    <a:p>
                      <a:pPr algn="l" fontAlgn="ctr"/>
                      <a:r>
                        <a:rPr lang="es-CO" sz="1200" b="1" u="none" strike="noStrike" dirty="0">
                          <a:effectLst/>
                        </a:rPr>
                        <a:t>Jefe administrativa y financiera y jefes de departamento, lideres de proceso</a:t>
                      </a:r>
                      <a:endParaRPr lang="es-CO" sz="1200" b="1" i="0" u="none" strike="noStrike" dirty="0">
                        <a:effectLst/>
                        <a:latin typeface="Arial" panose="020B0604020202020204" pitchFamily="34" charset="0"/>
                      </a:endParaRPr>
                    </a:p>
                  </a:txBody>
                  <a:tcPr marL="6152" marR="6152" marT="6152" marB="0" anchor="ctr"/>
                </a:tc>
                <a:tc>
                  <a:txBody>
                    <a:bodyPr/>
                    <a:lstStyle/>
                    <a:p>
                      <a:pPr algn="l" fontAlgn="ctr"/>
                      <a:r>
                        <a:rPr lang="en-US" sz="1200" b="1" u="none" strike="noStrike" dirty="0">
                          <a:effectLst/>
                        </a:rPr>
                        <a:t>En proceso de ejecución</a:t>
                      </a:r>
                      <a:endParaRPr lang="en-US" sz="1200" b="1" i="0" u="none" strike="noStrike" dirty="0">
                        <a:effectLst/>
                        <a:latin typeface="Arial" panose="020B0604020202020204" pitchFamily="34" charset="0"/>
                      </a:endParaRPr>
                    </a:p>
                  </a:txBody>
                  <a:tcPr marL="6152" marR="6152" marT="6152" marB="0" anchor="ctr"/>
                </a:tc>
              </a:tr>
              <a:tr h="1590524">
                <a:tc>
                  <a:txBody>
                    <a:bodyPr/>
                    <a:lstStyle/>
                    <a:p>
                      <a:pPr algn="ctr" fontAlgn="ctr"/>
                      <a:r>
                        <a:rPr lang="en-US" sz="1200" u="none" strike="noStrike">
                          <a:effectLst/>
                        </a:rPr>
                        <a:t>3</a:t>
                      </a:r>
                      <a:endParaRPr lang="en-US" sz="1200" b="0" i="0" u="none" strike="noStrike">
                        <a:effectLst/>
                        <a:latin typeface="Arial" panose="020B0604020202020204" pitchFamily="34" charset="0"/>
                      </a:endParaRPr>
                    </a:p>
                  </a:txBody>
                  <a:tcPr marL="6152" marR="6152" marT="6152" marB="0" anchor="ctr"/>
                </a:tc>
                <a:tc>
                  <a:txBody>
                    <a:bodyPr/>
                    <a:lstStyle/>
                    <a:p>
                      <a:pPr algn="l" fontAlgn="ctr"/>
                      <a:r>
                        <a:rPr lang="es-CO" sz="1200" b="1" u="none" strike="noStrike" dirty="0">
                          <a:effectLst/>
                        </a:rPr>
                        <a:t>Verificar que los  funcionarios que fueron matriculados en los técnicos en la vigencia 2019, culminen satisfactoriamente su proceso educativo, para que mejoren sus competencias:</a:t>
                      </a:r>
                      <a:endParaRPr lang="es-CO" sz="1200" b="1" i="0" u="none" strike="noStrike" dirty="0">
                        <a:effectLst/>
                        <a:latin typeface="Arial" panose="020B0604020202020204" pitchFamily="34" charset="0"/>
                      </a:endParaRPr>
                    </a:p>
                  </a:txBody>
                  <a:tcPr marL="6152" marR="6152" marT="6152" marB="0" anchor="ctr"/>
                </a:tc>
                <a:tc>
                  <a:txBody>
                    <a:bodyPr/>
                    <a:lstStyle/>
                    <a:p>
                      <a:pPr algn="l" fontAlgn="ctr"/>
                      <a:r>
                        <a:rPr lang="es-CO" sz="1200" b="1" u="none" strike="noStrike">
                          <a:effectLst/>
                        </a:rPr>
                        <a:t>20 de enero a 2020</a:t>
                      </a:r>
                      <a:endParaRPr lang="es-CO" sz="1200" b="1" i="0" u="none" strike="noStrike">
                        <a:effectLst/>
                        <a:latin typeface="Arial" panose="020B0604020202020204" pitchFamily="34" charset="0"/>
                      </a:endParaRPr>
                    </a:p>
                  </a:txBody>
                  <a:tcPr marL="6152" marR="6152" marT="6152" marB="0" anchor="ctr"/>
                </a:tc>
                <a:tc>
                  <a:txBody>
                    <a:bodyPr/>
                    <a:lstStyle/>
                    <a:p>
                      <a:pPr algn="ctr" fontAlgn="ctr"/>
                      <a:r>
                        <a:rPr lang="en-US" sz="1200" b="1" u="none" strike="noStrike" dirty="0">
                          <a:effectLst/>
                        </a:rPr>
                        <a:t>20 de diciembre 2020</a:t>
                      </a:r>
                      <a:endParaRPr lang="en-US" sz="1200" b="1" i="0" u="none" strike="noStrike" dirty="0">
                        <a:effectLst/>
                        <a:latin typeface="Arial" panose="020B0604020202020204" pitchFamily="34" charset="0"/>
                      </a:endParaRPr>
                    </a:p>
                  </a:txBody>
                  <a:tcPr marL="6152" marR="6152" marT="6152" marB="0" anchor="ctr"/>
                </a:tc>
                <a:tc>
                  <a:txBody>
                    <a:bodyPr/>
                    <a:lstStyle/>
                    <a:p>
                      <a:pPr algn="l" fontAlgn="ctr"/>
                      <a:r>
                        <a:rPr lang="en-US" sz="1200" b="1" u="none" strike="noStrike" dirty="0">
                          <a:effectLst/>
                        </a:rPr>
                        <a:t>Jefe administrativa y financiera</a:t>
                      </a:r>
                      <a:endParaRPr lang="en-US" sz="1200" b="1" i="0" u="none" strike="noStrike" dirty="0">
                        <a:effectLst/>
                        <a:latin typeface="Arial" panose="020B0604020202020204" pitchFamily="34" charset="0"/>
                      </a:endParaRPr>
                    </a:p>
                  </a:txBody>
                  <a:tcPr marL="6152" marR="6152" marT="6152" marB="0" anchor="ctr"/>
                </a:tc>
                <a:tc>
                  <a:txBody>
                    <a:bodyPr/>
                    <a:lstStyle/>
                    <a:p>
                      <a:pPr algn="l" fontAlgn="ctr"/>
                      <a:r>
                        <a:rPr lang="es-CO" sz="1200" b="1" u="none" strike="noStrike" dirty="0">
                          <a:effectLst/>
                        </a:rPr>
                        <a:t>Se verifico que 12 funcionarios fueron matriculados y culminaron satisfactoriamente el proceso educativo.</a:t>
                      </a:r>
                      <a:endParaRPr lang="es-CO" sz="1200" b="1" i="0" u="none" strike="noStrike" dirty="0">
                        <a:effectLst/>
                        <a:latin typeface="Arial" panose="020B0604020202020204" pitchFamily="34" charset="0"/>
                      </a:endParaRPr>
                    </a:p>
                  </a:txBody>
                  <a:tcPr marL="6152" marR="6152" marT="6152" marB="0" anchor="ctr"/>
                </a:tc>
              </a:tr>
              <a:tr h="710190">
                <a:tc>
                  <a:txBody>
                    <a:bodyPr/>
                    <a:lstStyle/>
                    <a:p>
                      <a:pPr algn="ctr" fontAlgn="ctr"/>
                      <a:r>
                        <a:rPr lang="en-US" sz="1200" u="none" strike="noStrike">
                          <a:effectLst/>
                        </a:rPr>
                        <a:t>4</a:t>
                      </a:r>
                      <a:endParaRPr lang="en-US" sz="1200" b="0" i="0" u="none" strike="noStrike">
                        <a:effectLst/>
                        <a:latin typeface="Arial" panose="020B0604020202020204" pitchFamily="34" charset="0"/>
                      </a:endParaRPr>
                    </a:p>
                  </a:txBody>
                  <a:tcPr marL="6152" marR="6152" marT="6152" marB="0" anchor="ctr"/>
                </a:tc>
                <a:tc>
                  <a:txBody>
                    <a:bodyPr/>
                    <a:lstStyle/>
                    <a:p>
                      <a:pPr algn="l" fontAlgn="ctr"/>
                      <a:r>
                        <a:rPr lang="es-CO" sz="1200" b="1" u="none" strike="noStrike" dirty="0">
                          <a:effectLst/>
                        </a:rPr>
                        <a:t>Evaluar la eficacia de las acciones por medio de la evaluación de desempeño</a:t>
                      </a:r>
                      <a:endParaRPr lang="es-CO" sz="1200" b="1" i="0" u="none" strike="noStrike" dirty="0">
                        <a:effectLst/>
                        <a:latin typeface="Arial" panose="020B0604020202020204" pitchFamily="34" charset="0"/>
                      </a:endParaRPr>
                    </a:p>
                  </a:txBody>
                  <a:tcPr marL="6152" marR="6152" marT="6152" marB="0" anchor="ctr"/>
                </a:tc>
                <a:tc>
                  <a:txBody>
                    <a:bodyPr/>
                    <a:lstStyle/>
                    <a:p>
                      <a:pPr algn="l" fontAlgn="ctr"/>
                      <a:r>
                        <a:rPr lang="es-CO" sz="1200" b="1" u="none" strike="noStrike">
                          <a:effectLst/>
                        </a:rPr>
                        <a:t>1 de octubre de 20120</a:t>
                      </a:r>
                      <a:endParaRPr lang="es-CO" sz="1200" b="1" i="0" u="none" strike="noStrike">
                        <a:effectLst/>
                        <a:latin typeface="Arial" panose="020B0604020202020204" pitchFamily="34" charset="0"/>
                      </a:endParaRPr>
                    </a:p>
                  </a:txBody>
                  <a:tcPr marL="6152" marR="6152" marT="6152" marB="0" anchor="ctr"/>
                </a:tc>
                <a:tc>
                  <a:txBody>
                    <a:bodyPr/>
                    <a:lstStyle/>
                    <a:p>
                      <a:pPr algn="ctr" fontAlgn="ctr"/>
                      <a:r>
                        <a:rPr lang="es-CO" sz="1200" b="1" u="none" strike="noStrike">
                          <a:effectLst/>
                        </a:rPr>
                        <a:t>31 de octubre de 2020</a:t>
                      </a:r>
                      <a:endParaRPr lang="es-CO" sz="1200" b="1" i="0" u="none" strike="noStrike">
                        <a:effectLst/>
                        <a:latin typeface="Arial" panose="020B0604020202020204" pitchFamily="34" charset="0"/>
                      </a:endParaRPr>
                    </a:p>
                  </a:txBody>
                  <a:tcPr marL="6152" marR="6152" marT="6152" marB="0" anchor="ctr"/>
                </a:tc>
                <a:tc>
                  <a:txBody>
                    <a:bodyPr/>
                    <a:lstStyle/>
                    <a:p>
                      <a:pPr algn="l" fontAlgn="ctr"/>
                      <a:r>
                        <a:rPr lang="en-US" sz="1200" b="1" u="none" strike="noStrike" dirty="0">
                          <a:effectLst/>
                        </a:rPr>
                        <a:t>Jefe administrativa y financiera</a:t>
                      </a:r>
                      <a:endParaRPr lang="en-US" sz="1200" b="1" i="0" u="none" strike="noStrike" dirty="0">
                        <a:effectLst/>
                        <a:latin typeface="Arial" panose="020B0604020202020204" pitchFamily="34" charset="0"/>
                      </a:endParaRPr>
                    </a:p>
                  </a:txBody>
                  <a:tcPr marL="6152" marR="6152" marT="6152" marB="0" anchor="ctr"/>
                </a:tc>
                <a:tc>
                  <a:txBody>
                    <a:bodyPr/>
                    <a:lstStyle/>
                    <a:p>
                      <a:pPr algn="l" fontAlgn="ctr"/>
                      <a:r>
                        <a:rPr lang="en-US" sz="1200" b="1" u="none" strike="noStrike" dirty="0">
                          <a:effectLst/>
                        </a:rPr>
                        <a:t>En proceso de ejecución</a:t>
                      </a:r>
                      <a:endParaRPr lang="en-US" sz="1200" b="1" i="0" u="none" strike="noStrike" dirty="0">
                        <a:effectLst/>
                        <a:latin typeface="Arial" panose="020B0604020202020204" pitchFamily="34" charset="0"/>
                      </a:endParaRPr>
                    </a:p>
                  </a:txBody>
                  <a:tcPr marL="6152" marR="6152" marT="6152" marB="0" anchor="ctr"/>
                </a:tc>
              </a:tr>
            </a:tbl>
          </a:graphicData>
        </a:graphic>
      </p:graphicFrame>
    </p:spTree>
    <p:extLst>
      <p:ext uri="{BB962C8B-B14F-4D97-AF65-F5344CB8AC3E}">
        <p14:creationId xmlns:p14="http://schemas.microsoft.com/office/powerpoint/2010/main" val="3974542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34</a:t>
            </a:fld>
            <a:endParaRPr lang="es-ES" sz="1000" dirty="0">
              <a:solidFill>
                <a:schemeClr val="bg1"/>
              </a:solidFill>
            </a:endParaRPr>
          </a:p>
        </p:txBody>
      </p:sp>
      <p:sp>
        <p:nvSpPr>
          <p:cNvPr id="34819" name="2 Subtítulo"/>
          <p:cNvSpPr>
            <a:spLocks/>
          </p:cNvSpPr>
          <p:nvPr/>
        </p:nvSpPr>
        <p:spPr bwMode="auto">
          <a:xfrm>
            <a:off x="1835696" y="260648"/>
            <a:ext cx="7058682" cy="1655762"/>
          </a:xfrm>
          <a:prstGeom prst="rect">
            <a:avLst/>
          </a:prstGeom>
          <a:noFill/>
          <a:ln w="9525">
            <a:noFill/>
            <a:miter lim="800000"/>
            <a:headEnd/>
            <a:tailEnd/>
          </a:ln>
        </p:spPr>
        <p:txBody>
          <a:bodyPr anchor="ctr"/>
          <a:lstStyle/>
          <a:p>
            <a:pPr marL="342900" indent="-342900" algn="ctr"/>
            <a:r>
              <a:rPr lang="es-ES" b="1" dirty="0">
                <a:latin typeface="Arial" pitchFamily="34" charset="0"/>
                <a:ea typeface="Tahoma" pitchFamily="34" charset="0"/>
                <a:cs typeface="Arial" pitchFamily="34" charset="0"/>
              </a:rPr>
              <a:t>OBJETIVO No 2</a:t>
            </a:r>
          </a:p>
          <a:p>
            <a:pPr marL="342900" indent="-342900" algn="ctr"/>
            <a:r>
              <a:rPr lang="es-ES" b="1" dirty="0">
                <a:latin typeface="Arial" pitchFamily="34" charset="0"/>
                <a:ea typeface="Tahoma" pitchFamily="34" charset="0"/>
                <a:cs typeface="Arial" pitchFamily="34" charset="0"/>
              </a:rPr>
              <a:t>Mejorar continuamente nuestros procesos y mantener la eficacia del sistema de gestión de la calidad</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sp>
        <p:nvSpPr>
          <p:cNvPr id="3" name="CuadroTexto 2"/>
          <p:cNvSpPr txBox="1"/>
          <p:nvPr/>
        </p:nvSpPr>
        <p:spPr>
          <a:xfrm>
            <a:off x="138455" y="6448197"/>
            <a:ext cx="8929047" cy="338554"/>
          </a:xfrm>
          <a:prstGeom prst="rect">
            <a:avLst/>
          </a:prstGeom>
          <a:noFill/>
        </p:spPr>
        <p:txBody>
          <a:bodyPr wrap="none" rtlCol="0">
            <a:spAutoFit/>
          </a:bodyPr>
          <a:lstStyle/>
          <a:p>
            <a:r>
              <a:rPr lang="es-ES_tradnl" sz="1600" dirty="0"/>
              <a:t>Nivel de cumplimiento: se cumplieron las actividades No 1 </a:t>
            </a:r>
            <a:r>
              <a:rPr lang="es-ES_tradnl" sz="1600" dirty="0" smtClean="0"/>
              <a:t>y parte del 2 </a:t>
            </a:r>
            <a:r>
              <a:rPr lang="es-ES_tradnl" sz="1600" dirty="0"/>
              <a:t>para un avance del </a:t>
            </a:r>
            <a:r>
              <a:rPr lang="es-ES_tradnl" sz="1600" dirty="0" smtClean="0"/>
              <a:t>47%</a:t>
            </a:r>
            <a:endParaRPr lang="es-ES_tradnl" sz="1600" dirty="0"/>
          </a:p>
        </p:txBody>
      </p:sp>
      <p:pic>
        <p:nvPicPr>
          <p:cNvPr id="6" name="Picture 49">
            <a:extLst>
              <a:ext uri="{FF2B5EF4-FFF2-40B4-BE49-F238E27FC236}">
                <a16:creationId xmlns="" xmlns:a16="http://schemas.microsoft.com/office/drawing/2014/main" id="{4E668BE6-AA85-5947-86A5-B18C61AB51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941334" cy="62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a 3"/>
          <p:cNvGraphicFramePr>
            <a:graphicFrameLocks noGrp="1"/>
          </p:cNvGraphicFramePr>
          <p:nvPr>
            <p:extLst>
              <p:ext uri="{D42A27DB-BD31-4B8C-83A1-F6EECF244321}">
                <p14:modId xmlns:p14="http://schemas.microsoft.com/office/powerpoint/2010/main" val="3569982967"/>
              </p:ext>
            </p:extLst>
          </p:nvPr>
        </p:nvGraphicFramePr>
        <p:xfrm>
          <a:off x="323528" y="1484785"/>
          <a:ext cx="8424936" cy="4825801"/>
        </p:xfrm>
        <a:graphic>
          <a:graphicData uri="http://schemas.openxmlformats.org/drawingml/2006/table">
            <a:tbl>
              <a:tblPr>
                <a:tableStyleId>{5C22544A-7EE6-4342-B048-85BDC9FD1C3A}</a:tableStyleId>
              </a:tblPr>
              <a:tblGrid>
                <a:gridCol w="518990"/>
                <a:gridCol w="1513720"/>
                <a:gridCol w="1280175"/>
                <a:gridCol w="1280175"/>
                <a:gridCol w="1236926"/>
                <a:gridCol w="2594950"/>
              </a:tblGrid>
              <a:tr h="1450702">
                <a:tc>
                  <a:txBody>
                    <a:bodyPr/>
                    <a:lstStyle/>
                    <a:p>
                      <a:pPr algn="ctr" fontAlgn="ctr"/>
                      <a:r>
                        <a:rPr lang="en-US" sz="1200" b="1" u="none" strike="noStrike" dirty="0">
                          <a:effectLst/>
                        </a:rPr>
                        <a:t>1</a:t>
                      </a:r>
                      <a:endParaRPr lang="en-US" sz="1200" b="1" i="0" u="none" strike="noStrike" dirty="0">
                        <a:effectLst/>
                        <a:latin typeface="Arial" panose="020B0604020202020204" pitchFamily="34" charset="0"/>
                      </a:endParaRPr>
                    </a:p>
                  </a:txBody>
                  <a:tcPr marL="5868" marR="5868" marT="5868" marB="0" anchor="ctr"/>
                </a:tc>
                <a:tc>
                  <a:txBody>
                    <a:bodyPr/>
                    <a:lstStyle/>
                    <a:p>
                      <a:pPr algn="l" fontAlgn="ctr"/>
                      <a:r>
                        <a:rPr lang="en-US" sz="1200" b="1" u="none" strike="noStrike" dirty="0">
                          <a:effectLst/>
                        </a:rPr>
                        <a:t>Realización de auditorias Internas</a:t>
                      </a:r>
                      <a:endParaRPr lang="en-US" sz="1200" b="1" i="0" u="none" strike="noStrike" dirty="0">
                        <a:effectLst/>
                        <a:latin typeface="Arial" panose="020B0604020202020204" pitchFamily="34" charset="0"/>
                      </a:endParaRPr>
                    </a:p>
                  </a:txBody>
                  <a:tcPr marL="5868" marR="5868" marT="5868" marB="0" anchor="ctr"/>
                </a:tc>
                <a:tc>
                  <a:txBody>
                    <a:bodyPr/>
                    <a:lstStyle/>
                    <a:p>
                      <a:pPr algn="ctr" fontAlgn="ctr"/>
                      <a:r>
                        <a:rPr lang="en-US" sz="1200" b="1" u="none" strike="noStrike" dirty="0">
                          <a:effectLst/>
                        </a:rPr>
                        <a:t>1 de junio </a:t>
                      </a:r>
                      <a:endParaRPr lang="en-US" sz="1200" b="1" i="0" u="none" strike="noStrike" dirty="0">
                        <a:effectLst/>
                        <a:latin typeface="Arial" panose="020B0604020202020204" pitchFamily="34" charset="0"/>
                      </a:endParaRPr>
                    </a:p>
                  </a:txBody>
                  <a:tcPr marL="5868" marR="5868" marT="5868" marB="0" anchor="ctr"/>
                </a:tc>
                <a:tc>
                  <a:txBody>
                    <a:bodyPr/>
                    <a:lstStyle/>
                    <a:p>
                      <a:pPr algn="ctr" fontAlgn="ctr"/>
                      <a:r>
                        <a:rPr lang="es-CO" sz="1200" b="1" u="none" strike="noStrike" dirty="0">
                          <a:effectLst/>
                        </a:rPr>
                        <a:t>30 de junio de 2020</a:t>
                      </a:r>
                      <a:endParaRPr lang="es-CO" sz="1200" b="1" i="0" u="none" strike="noStrike" dirty="0">
                        <a:effectLst/>
                        <a:latin typeface="Arial" panose="020B0604020202020204" pitchFamily="34" charset="0"/>
                      </a:endParaRPr>
                    </a:p>
                  </a:txBody>
                  <a:tcPr marL="5868" marR="5868" marT="5868" marB="0" anchor="ctr"/>
                </a:tc>
                <a:tc>
                  <a:txBody>
                    <a:bodyPr/>
                    <a:lstStyle/>
                    <a:p>
                      <a:pPr algn="l" fontAlgn="ctr"/>
                      <a:r>
                        <a:rPr lang="es-CO" sz="1200" b="1" u="none" strike="noStrike" dirty="0">
                          <a:effectLst/>
                        </a:rPr>
                        <a:t>Coordinador de Calidad y control Interno y auditores internos.</a:t>
                      </a:r>
                      <a:endParaRPr lang="es-CO" sz="1200" b="1" i="0" u="none" strike="noStrike" dirty="0">
                        <a:effectLst/>
                        <a:latin typeface="Arial" panose="020B0604020202020204" pitchFamily="34" charset="0"/>
                      </a:endParaRPr>
                    </a:p>
                  </a:txBody>
                  <a:tcPr marL="5868" marR="5868" marT="5868" marB="0" anchor="ctr"/>
                </a:tc>
                <a:tc>
                  <a:txBody>
                    <a:bodyPr/>
                    <a:lstStyle/>
                    <a:p>
                      <a:pPr algn="l" fontAlgn="ctr"/>
                      <a:r>
                        <a:rPr lang="es-CO" sz="1200" b="1" u="none" strike="noStrike">
                          <a:effectLst/>
                        </a:rPr>
                        <a:t>Se modifico la fecha para los meses de agosto, septiembre y se finalizó el 2 de octubre, la realización de auditorias Internas de Calidad, debido a la emergencia Sanitaria del covid 19, auditoria de contraloria y enfermedad de una auditada</a:t>
                      </a:r>
                      <a:endParaRPr lang="es-CO" sz="1200" b="1" i="0" u="none" strike="noStrike">
                        <a:effectLst/>
                        <a:latin typeface="Arial" panose="020B0604020202020204" pitchFamily="34" charset="0"/>
                      </a:endParaRPr>
                    </a:p>
                  </a:txBody>
                  <a:tcPr marL="5868" marR="5868" marT="5868" marB="0" anchor="ctr"/>
                </a:tc>
              </a:tr>
              <a:tr h="1125033">
                <a:tc>
                  <a:txBody>
                    <a:bodyPr/>
                    <a:lstStyle/>
                    <a:p>
                      <a:pPr algn="ctr" fontAlgn="ctr"/>
                      <a:r>
                        <a:rPr lang="en-US" sz="1200" b="1" u="none" strike="noStrike">
                          <a:effectLst/>
                        </a:rPr>
                        <a:t>2</a:t>
                      </a:r>
                      <a:endParaRPr lang="en-US" sz="1200" b="1" i="0" u="none" strike="noStrike">
                        <a:effectLst/>
                        <a:latin typeface="Arial" panose="020B0604020202020204" pitchFamily="34" charset="0"/>
                      </a:endParaRPr>
                    </a:p>
                  </a:txBody>
                  <a:tcPr marL="5868" marR="5868" marT="5868" marB="0" anchor="ctr"/>
                </a:tc>
                <a:tc>
                  <a:txBody>
                    <a:bodyPr/>
                    <a:lstStyle/>
                    <a:p>
                      <a:pPr algn="l" fontAlgn="ctr"/>
                      <a:r>
                        <a:rPr lang="en-US" sz="1200" b="1" u="none" strike="noStrike" dirty="0">
                          <a:effectLst/>
                        </a:rPr>
                        <a:t>Planificación planes de mejoramiento</a:t>
                      </a:r>
                      <a:endParaRPr lang="en-US" sz="1200" b="1" i="0" u="none" strike="noStrike" dirty="0">
                        <a:effectLst/>
                        <a:latin typeface="Arial" panose="020B0604020202020204" pitchFamily="34" charset="0"/>
                      </a:endParaRPr>
                    </a:p>
                  </a:txBody>
                  <a:tcPr marL="5868" marR="5868" marT="5868" marB="0" anchor="ctr"/>
                </a:tc>
                <a:tc>
                  <a:txBody>
                    <a:bodyPr/>
                    <a:lstStyle/>
                    <a:p>
                      <a:pPr algn="ctr" fontAlgn="ctr"/>
                      <a:r>
                        <a:rPr lang="es-CO" sz="1200" b="1" u="none" strike="noStrike">
                          <a:effectLst/>
                        </a:rPr>
                        <a:t>1  de septiembre de 2020</a:t>
                      </a:r>
                      <a:endParaRPr lang="es-CO" sz="1200" b="1" i="0" u="none" strike="noStrike">
                        <a:effectLst/>
                        <a:latin typeface="Arial" panose="020B0604020202020204" pitchFamily="34" charset="0"/>
                      </a:endParaRPr>
                    </a:p>
                  </a:txBody>
                  <a:tcPr marL="5868" marR="5868" marT="5868" marB="0" anchor="ctr"/>
                </a:tc>
                <a:tc>
                  <a:txBody>
                    <a:bodyPr/>
                    <a:lstStyle/>
                    <a:p>
                      <a:pPr algn="ctr" fontAlgn="ctr"/>
                      <a:r>
                        <a:rPr lang="es-CO" sz="1200" b="1" u="none" strike="noStrike" dirty="0">
                          <a:effectLst/>
                        </a:rPr>
                        <a:t>30 de septiembre de 2020</a:t>
                      </a:r>
                      <a:endParaRPr lang="es-CO" sz="1200" b="1" i="0" u="none" strike="noStrike" dirty="0">
                        <a:effectLst/>
                        <a:latin typeface="Arial" panose="020B0604020202020204" pitchFamily="34" charset="0"/>
                      </a:endParaRPr>
                    </a:p>
                  </a:txBody>
                  <a:tcPr marL="5868" marR="5868" marT="5868" marB="0" anchor="ctr"/>
                </a:tc>
                <a:tc>
                  <a:txBody>
                    <a:bodyPr/>
                    <a:lstStyle/>
                    <a:p>
                      <a:pPr algn="l" fontAlgn="ctr"/>
                      <a:r>
                        <a:rPr lang="es-CO" sz="1200" b="1" u="none" strike="noStrike" dirty="0">
                          <a:effectLst/>
                        </a:rPr>
                        <a:t>Coordinador de Calidad y control Interno y lideres de procesos</a:t>
                      </a:r>
                      <a:endParaRPr lang="es-CO" sz="1200" b="1" i="0" u="none" strike="noStrike" dirty="0">
                        <a:effectLst/>
                        <a:latin typeface="Arial" panose="020B0604020202020204" pitchFamily="34" charset="0"/>
                      </a:endParaRPr>
                    </a:p>
                  </a:txBody>
                  <a:tcPr marL="5868" marR="5868" marT="5868" marB="0" anchor="ctr"/>
                </a:tc>
                <a:tc>
                  <a:txBody>
                    <a:bodyPr/>
                    <a:lstStyle/>
                    <a:p>
                      <a:pPr algn="l" fontAlgn="ctr"/>
                      <a:r>
                        <a:rPr lang="es-CO" sz="1200" b="1" u="none" strike="noStrike" dirty="0">
                          <a:effectLst/>
                        </a:rPr>
                        <a:t>Se realizaron los planes de mejoramiento, por parte de la </a:t>
                      </a:r>
                      <a:r>
                        <a:rPr lang="es-CO" sz="1200" b="1" u="none" strike="noStrike" dirty="0" smtClean="0">
                          <a:effectLst/>
                        </a:rPr>
                        <a:t>mayoría </a:t>
                      </a:r>
                      <a:r>
                        <a:rPr lang="es-CO" sz="1200" b="1" u="none" strike="noStrike" dirty="0">
                          <a:effectLst/>
                        </a:rPr>
                        <a:t>de los lideres de proceso, queda pendiente el proceso de promoción comercial y capacitación</a:t>
                      </a:r>
                      <a:endParaRPr lang="es-CO" sz="1200" b="1" i="0" u="none" strike="noStrike" dirty="0">
                        <a:effectLst/>
                        <a:latin typeface="Arial" panose="020B0604020202020204" pitchFamily="34" charset="0"/>
                      </a:endParaRPr>
                    </a:p>
                  </a:txBody>
                  <a:tcPr marL="5868" marR="5868" marT="5868" marB="0" anchor="ctr"/>
                </a:tc>
              </a:tr>
              <a:tr h="1125033">
                <a:tc>
                  <a:txBody>
                    <a:bodyPr/>
                    <a:lstStyle/>
                    <a:p>
                      <a:pPr algn="ctr" fontAlgn="ctr"/>
                      <a:r>
                        <a:rPr lang="en-US" sz="1200" b="1" u="none" strike="noStrike">
                          <a:effectLst/>
                        </a:rPr>
                        <a:t>3</a:t>
                      </a:r>
                      <a:endParaRPr lang="en-US" sz="1200" b="1" i="0" u="none" strike="noStrike">
                        <a:effectLst/>
                        <a:latin typeface="Arial" panose="020B0604020202020204" pitchFamily="34" charset="0"/>
                      </a:endParaRPr>
                    </a:p>
                  </a:txBody>
                  <a:tcPr marL="5868" marR="5868" marT="5868" marB="0" anchor="ctr"/>
                </a:tc>
                <a:tc>
                  <a:txBody>
                    <a:bodyPr/>
                    <a:lstStyle/>
                    <a:p>
                      <a:pPr algn="l" fontAlgn="ctr"/>
                      <a:r>
                        <a:rPr lang="es-CO" sz="1200" b="1" u="none" strike="noStrike">
                          <a:effectLst/>
                        </a:rPr>
                        <a:t>Revisión por la dirección 2019</a:t>
                      </a:r>
                      <a:endParaRPr lang="es-CO" sz="1200" b="1" i="0" u="none" strike="noStrike">
                        <a:effectLst/>
                        <a:latin typeface="Arial" panose="020B0604020202020204" pitchFamily="34" charset="0"/>
                      </a:endParaRPr>
                    </a:p>
                  </a:txBody>
                  <a:tcPr marL="5868" marR="5868" marT="5868" marB="0" anchor="ctr"/>
                </a:tc>
                <a:tc>
                  <a:txBody>
                    <a:bodyPr/>
                    <a:lstStyle/>
                    <a:p>
                      <a:pPr algn="ctr" fontAlgn="ctr"/>
                      <a:r>
                        <a:rPr lang="es-CO" sz="1200" b="1" u="none" strike="noStrike">
                          <a:effectLst/>
                        </a:rPr>
                        <a:t>1 de octubre de 2020</a:t>
                      </a:r>
                      <a:endParaRPr lang="es-CO" sz="1200" b="1" i="0" u="none" strike="noStrike">
                        <a:effectLst/>
                        <a:latin typeface="Arial" panose="020B0604020202020204" pitchFamily="34" charset="0"/>
                      </a:endParaRPr>
                    </a:p>
                  </a:txBody>
                  <a:tcPr marL="5868" marR="5868" marT="5868" marB="0" anchor="ctr"/>
                </a:tc>
                <a:tc>
                  <a:txBody>
                    <a:bodyPr/>
                    <a:lstStyle/>
                    <a:p>
                      <a:pPr algn="ctr" fontAlgn="ctr"/>
                      <a:r>
                        <a:rPr lang="es-CO" sz="1200" b="1" u="none" strike="noStrike">
                          <a:effectLst/>
                        </a:rPr>
                        <a:t>30 de octubre de 2020</a:t>
                      </a:r>
                      <a:endParaRPr lang="es-CO" sz="1200" b="1" i="0" u="none" strike="noStrike">
                        <a:effectLst/>
                        <a:latin typeface="Arial" panose="020B0604020202020204" pitchFamily="34" charset="0"/>
                      </a:endParaRPr>
                    </a:p>
                  </a:txBody>
                  <a:tcPr marL="5868" marR="5868" marT="5868" marB="0" anchor="ctr"/>
                </a:tc>
                <a:tc>
                  <a:txBody>
                    <a:bodyPr/>
                    <a:lstStyle/>
                    <a:p>
                      <a:pPr algn="l" fontAlgn="ctr"/>
                      <a:r>
                        <a:rPr lang="es-CO" sz="1200" b="1" u="none" strike="noStrike" dirty="0">
                          <a:effectLst/>
                        </a:rPr>
                        <a:t>Presidente Ejecutivo, coordinador de calidad y control interno y lideres de proceso</a:t>
                      </a:r>
                      <a:endParaRPr lang="es-CO" sz="1200" b="1" i="0" u="none" strike="noStrike" dirty="0">
                        <a:effectLst/>
                        <a:latin typeface="Arial" panose="020B0604020202020204" pitchFamily="34" charset="0"/>
                      </a:endParaRPr>
                    </a:p>
                  </a:txBody>
                  <a:tcPr marL="5868" marR="5868" marT="5868" marB="0" anchor="ctr"/>
                </a:tc>
                <a:tc>
                  <a:txBody>
                    <a:bodyPr/>
                    <a:lstStyle/>
                    <a:p>
                      <a:pPr algn="l" fontAlgn="ctr"/>
                      <a:r>
                        <a:rPr lang="es-CO" sz="1200" b="1" u="none" strike="noStrike" dirty="0">
                          <a:effectLst/>
                        </a:rPr>
                        <a:t>Se realizara el 26 de octubre de 2020</a:t>
                      </a:r>
                      <a:endParaRPr lang="es-CO" sz="1200" b="1" i="0" u="none" strike="noStrike" dirty="0">
                        <a:effectLst/>
                        <a:latin typeface="Arial" panose="020B0604020202020204" pitchFamily="34" charset="0"/>
                      </a:endParaRPr>
                    </a:p>
                  </a:txBody>
                  <a:tcPr marL="5868" marR="5868" marT="5868" marB="0" anchor="ctr"/>
                </a:tc>
              </a:tr>
              <a:tr h="1125033">
                <a:tc>
                  <a:txBody>
                    <a:bodyPr/>
                    <a:lstStyle/>
                    <a:p>
                      <a:pPr algn="ctr" fontAlgn="ctr"/>
                      <a:r>
                        <a:rPr lang="en-US" sz="1200" b="1" u="none" strike="noStrike" dirty="0">
                          <a:effectLst/>
                        </a:rPr>
                        <a:t>4</a:t>
                      </a:r>
                      <a:endParaRPr lang="en-US" sz="1200" b="1" i="0" u="none" strike="noStrike" dirty="0">
                        <a:effectLst/>
                        <a:latin typeface="Arial" panose="020B0604020202020204" pitchFamily="34" charset="0"/>
                      </a:endParaRPr>
                    </a:p>
                  </a:txBody>
                  <a:tcPr marL="5868" marR="5868" marT="5868" marB="0" anchor="ctr"/>
                </a:tc>
                <a:tc>
                  <a:txBody>
                    <a:bodyPr/>
                    <a:lstStyle/>
                    <a:p>
                      <a:pPr algn="l" fontAlgn="ctr"/>
                      <a:r>
                        <a:rPr lang="en-US" sz="1200" b="1" u="none" strike="noStrike" dirty="0">
                          <a:effectLst/>
                        </a:rPr>
                        <a:t>Realizar </a:t>
                      </a:r>
                      <a:r>
                        <a:rPr lang="en-US" sz="1200" b="1" u="none" strike="noStrike" dirty="0" err="1">
                          <a:effectLst/>
                        </a:rPr>
                        <a:t>rendición</a:t>
                      </a:r>
                      <a:r>
                        <a:rPr lang="en-US" sz="1200" b="1" u="none" strike="noStrike" dirty="0">
                          <a:effectLst/>
                        </a:rPr>
                        <a:t> de </a:t>
                      </a:r>
                      <a:r>
                        <a:rPr lang="en-US" sz="1200" b="1" u="none" strike="noStrike" dirty="0" err="1">
                          <a:effectLst/>
                        </a:rPr>
                        <a:t>cuentas</a:t>
                      </a:r>
                      <a:endParaRPr lang="en-US" sz="1200" b="1" i="0" u="none" strike="noStrike" dirty="0">
                        <a:effectLst/>
                        <a:latin typeface="Arial" panose="020B0604020202020204" pitchFamily="34" charset="0"/>
                      </a:endParaRPr>
                    </a:p>
                  </a:txBody>
                  <a:tcPr marL="5868" marR="5868" marT="5868" marB="0" anchor="ctr"/>
                </a:tc>
                <a:tc>
                  <a:txBody>
                    <a:bodyPr/>
                    <a:lstStyle/>
                    <a:p>
                      <a:pPr algn="ctr" fontAlgn="ctr"/>
                      <a:r>
                        <a:rPr lang="en-US" sz="1200" b="1" u="none" strike="noStrike">
                          <a:effectLst/>
                        </a:rPr>
                        <a:t>2 de noviembre de 202</a:t>
                      </a:r>
                      <a:endParaRPr lang="en-US" sz="1200" b="1" i="0" u="none" strike="noStrike">
                        <a:effectLst/>
                        <a:latin typeface="Arial" panose="020B0604020202020204" pitchFamily="34" charset="0"/>
                      </a:endParaRPr>
                    </a:p>
                  </a:txBody>
                  <a:tcPr marL="5868" marR="5868" marT="5868" marB="0" anchor="ctr"/>
                </a:tc>
                <a:tc>
                  <a:txBody>
                    <a:bodyPr/>
                    <a:lstStyle/>
                    <a:p>
                      <a:pPr algn="ctr" fontAlgn="ctr"/>
                      <a:r>
                        <a:rPr lang="en-US" sz="1200" b="1" u="none" strike="noStrike">
                          <a:effectLst/>
                        </a:rPr>
                        <a:t>21 de Noviembre de 2020</a:t>
                      </a:r>
                      <a:endParaRPr lang="en-US" sz="1200" b="1" i="0" u="none" strike="noStrike">
                        <a:effectLst/>
                        <a:latin typeface="Arial" panose="020B0604020202020204" pitchFamily="34" charset="0"/>
                      </a:endParaRPr>
                    </a:p>
                  </a:txBody>
                  <a:tcPr marL="5868" marR="5868" marT="5868" marB="0" anchor="ctr"/>
                </a:tc>
                <a:tc>
                  <a:txBody>
                    <a:bodyPr/>
                    <a:lstStyle/>
                    <a:p>
                      <a:pPr algn="l" fontAlgn="ctr"/>
                      <a:r>
                        <a:rPr lang="es-CO" sz="1200" b="1" u="none" strike="noStrike">
                          <a:effectLst/>
                        </a:rPr>
                        <a:t>Presidente Ejecutivo, coordinador de calidad y control nterno y todos los funcionarios.</a:t>
                      </a:r>
                      <a:endParaRPr lang="es-CO" sz="1200" b="1" i="0" u="none" strike="noStrike">
                        <a:effectLst/>
                        <a:latin typeface="Arial" panose="020B0604020202020204" pitchFamily="34" charset="0"/>
                      </a:endParaRPr>
                    </a:p>
                  </a:txBody>
                  <a:tcPr marL="5868" marR="5868" marT="5868" marB="0" anchor="ctr"/>
                </a:tc>
                <a:tc>
                  <a:txBody>
                    <a:bodyPr/>
                    <a:lstStyle/>
                    <a:p>
                      <a:pPr algn="l" fontAlgn="ctr"/>
                      <a:r>
                        <a:rPr lang="es-CO" sz="1200" b="1" u="none" strike="noStrike" dirty="0">
                          <a:effectLst/>
                        </a:rPr>
                        <a:t>Se realizara el 13 de noviembre de 2020</a:t>
                      </a:r>
                      <a:endParaRPr lang="es-CO" sz="1200" b="1" i="0" u="none" strike="noStrike" dirty="0">
                        <a:effectLst/>
                        <a:latin typeface="Arial" panose="020B0604020202020204" pitchFamily="34" charset="0"/>
                      </a:endParaRPr>
                    </a:p>
                  </a:txBody>
                  <a:tcPr marL="5868" marR="5868" marT="5868" marB="0" anchor="ctr"/>
                </a:tc>
              </a:tr>
            </a:tbl>
          </a:graphicData>
        </a:graphic>
      </p:graphicFrame>
    </p:spTree>
    <p:extLst>
      <p:ext uri="{BB962C8B-B14F-4D97-AF65-F5344CB8AC3E}">
        <p14:creationId xmlns:p14="http://schemas.microsoft.com/office/powerpoint/2010/main" val="7290538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35</a:t>
            </a:fld>
            <a:endParaRPr lang="es-ES" sz="1000" dirty="0">
              <a:solidFill>
                <a:schemeClr val="bg1"/>
              </a:solidFill>
            </a:endParaRPr>
          </a:p>
        </p:txBody>
      </p:sp>
      <p:sp>
        <p:nvSpPr>
          <p:cNvPr id="34819" name="2 Subtítulo"/>
          <p:cNvSpPr>
            <a:spLocks/>
          </p:cNvSpPr>
          <p:nvPr/>
        </p:nvSpPr>
        <p:spPr bwMode="auto">
          <a:xfrm>
            <a:off x="378609" y="-243035"/>
            <a:ext cx="8786874" cy="1655762"/>
          </a:xfrm>
          <a:prstGeom prst="rect">
            <a:avLst/>
          </a:prstGeom>
          <a:noFill/>
          <a:ln w="9525">
            <a:noFill/>
            <a:miter lim="800000"/>
            <a:headEnd/>
            <a:tailEnd/>
          </a:ln>
        </p:spPr>
        <p:txBody>
          <a:bodyPr anchor="ctr"/>
          <a:lstStyle/>
          <a:p>
            <a:pPr marL="342900" indent="-342900" algn="ctr"/>
            <a:r>
              <a:rPr lang="es-ES" b="1" dirty="0">
                <a:latin typeface="Arial" pitchFamily="34" charset="0"/>
                <a:ea typeface="Tahoma" pitchFamily="34" charset="0"/>
                <a:cs typeface="Arial" pitchFamily="34" charset="0"/>
              </a:rPr>
              <a:t>OBJETIVO No 3</a:t>
            </a:r>
          </a:p>
          <a:p>
            <a:pPr marL="342900" indent="-342900" algn="ctr"/>
            <a:r>
              <a:rPr lang="es-ES" dirty="0">
                <a:latin typeface="Arial" pitchFamily="34" charset="0"/>
                <a:ea typeface="Tahoma" pitchFamily="34" charset="0"/>
                <a:cs typeface="Arial" pitchFamily="34" charset="0"/>
              </a:rPr>
              <a:t>Liderar un crecimiento Constante</a:t>
            </a:r>
          </a:p>
          <a:p>
            <a:pPr marL="342900" indent="-342900" algn="ctr"/>
            <a:endParaRPr lang="es-ES" b="1" dirty="0"/>
          </a:p>
        </p:txBody>
      </p:sp>
      <p:pic>
        <p:nvPicPr>
          <p:cNvPr id="5" name="Picture 49">
            <a:extLst>
              <a:ext uri="{FF2B5EF4-FFF2-40B4-BE49-F238E27FC236}">
                <a16:creationId xmlns="" xmlns:a16="http://schemas.microsoft.com/office/drawing/2014/main" id="{482D0ED3-1340-BD4E-9AFF-2B143D57AC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25259"/>
            <a:ext cx="869847" cy="576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a 1"/>
          <p:cNvGraphicFramePr>
            <a:graphicFrameLocks noGrp="1"/>
          </p:cNvGraphicFramePr>
          <p:nvPr>
            <p:extLst>
              <p:ext uri="{D42A27DB-BD31-4B8C-83A1-F6EECF244321}">
                <p14:modId xmlns:p14="http://schemas.microsoft.com/office/powerpoint/2010/main" val="4285428386"/>
              </p:ext>
            </p:extLst>
          </p:nvPr>
        </p:nvGraphicFramePr>
        <p:xfrm>
          <a:off x="378609" y="735627"/>
          <a:ext cx="8441865" cy="5482483"/>
        </p:xfrm>
        <a:graphic>
          <a:graphicData uri="http://schemas.openxmlformats.org/drawingml/2006/table">
            <a:tbl>
              <a:tblPr>
                <a:tableStyleId>{5C22544A-7EE6-4342-B048-85BDC9FD1C3A}</a:tableStyleId>
              </a:tblPr>
              <a:tblGrid>
                <a:gridCol w="520032"/>
                <a:gridCol w="1516762"/>
                <a:gridCol w="1282748"/>
                <a:gridCol w="1282748"/>
                <a:gridCol w="1239412"/>
                <a:gridCol w="2600163"/>
              </a:tblGrid>
              <a:tr h="708666">
                <a:tc>
                  <a:txBody>
                    <a:bodyPr/>
                    <a:lstStyle/>
                    <a:p>
                      <a:pPr algn="ctr" fontAlgn="ctr"/>
                      <a:r>
                        <a:rPr lang="en-US" sz="900" b="1" u="none" strike="noStrike" dirty="0">
                          <a:effectLst/>
                        </a:rPr>
                        <a:t>1</a:t>
                      </a:r>
                      <a:endParaRPr lang="en-US" sz="900" b="1" i="0" u="none" strike="noStrike" dirty="0">
                        <a:effectLst/>
                        <a:latin typeface="Arial" panose="020B0604020202020204" pitchFamily="34" charset="0"/>
                      </a:endParaRPr>
                    </a:p>
                  </a:txBody>
                  <a:tcPr marL="5543" marR="5543" marT="5543" marB="0" anchor="ctr"/>
                </a:tc>
                <a:tc>
                  <a:txBody>
                    <a:bodyPr/>
                    <a:lstStyle/>
                    <a:p>
                      <a:pPr algn="l" fontAlgn="ctr"/>
                      <a:r>
                        <a:rPr lang="es-CO" sz="900" b="1" u="none" strike="noStrike" dirty="0">
                          <a:effectLst/>
                        </a:rPr>
                        <a:t>Realizar Cámara móvil a los 12 municipios de la exprovincia de Obando, incluido Ipiales. Con el proposito de prestar servicio de Registro Público.</a:t>
                      </a:r>
                      <a:endParaRPr lang="es-CO" sz="900" b="1" i="0" u="none" strike="noStrike" dirty="0">
                        <a:effectLst/>
                        <a:latin typeface="Arial" panose="020B0604020202020204" pitchFamily="34" charset="0"/>
                      </a:endParaRPr>
                    </a:p>
                  </a:txBody>
                  <a:tcPr marL="5543" marR="5543" marT="5543" marB="0" anchor="ctr"/>
                </a:tc>
                <a:tc>
                  <a:txBody>
                    <a:bodyPr/>
                    <a:lstStyle/>
                    <a:p>
                      <a:pPr algn="ctr" fontAlgn="ctr"/>
                      <a:r>
                        <a:rPr lang="es-CO" sz="900" b="1" u="none" strike="noStrike" dirty="0">
                          <a:effectLst/>
                        </a:rPr>
                        <a:t>20 de enero de 2020</a:t>
                      </a:r>
                      <a:endParaRPr lang="es-CO" sz="900" b="1" i="0" u="none" strike="noStrike" dirty="0">
                        <a:effectLst/>
                        <a:latin typeface="Arial" panose="020B0604020202020204" pitchFamily="34" charset="0"/>
                      </a:endParaRPr>
                    </a:p>
                  </a:txBody>
                  <a:tcPr marL="5543" marR="5543" marT="5543" marB="0" anchor="ctr"/>
                </a:tc>
                <a:tc>
                  <a:txBody>
                    <a:bodyPr/>
                    <a:lstStyle/>
                    <a:p>
                      <a:pPr algn="ctr" fontAlgn="ctr"/>
                      <a:r>
                        <a:rPr lang="es-CO" sz="900" b="1" u="none" strike="noStrike">
                          <a:effectLst/>
                        </a:rPr>
                        <a:t>31 de marzo de 2020</a:t>
                      </a:r>
                      <a:endParaRPr lang="es-CO" sz="900" b="1" i="0" u="none" strike="noStrike">
                        <a:effectLst/>
                        <a:latin typeface="Arial" panose="020B0604020202020204" pitchFamily="34" charset="0"/>
                      </a:endParaRPr>
                    </a:p>
                  </a:txBody>
                  <a:tcPr marL="5543" marR="5543" marT="5543" marB="0" anchor="ctr"/>
                </a:tc>
                <a:tc>
                  <a:txBody>
                    <a:bodyPr/>
                    <a:lstStyle/>
                    <a:p>
                      <a:pPr algn="l" fontAlgn="ctr"/>
                      <a:r>
                        <a:rPr lang="en-US" sz="900" b="1" u="none" strike="noStrike" dirty="0">
                          <a:effectLst/>
                        </a:rPr>
                        <a:t>Jefe de Registro Público</a:t>
                      </a:r>
                      <a:endParaRPr lang="en-US" sz="900" b="1" i="0" u="none" strike="noStrike" dirty="0">
                        <a:effectLst/>
                        <a:latin typeface="Arial" panose="020B0604020202020204" pitchFamily="34" charset="0"/>
                      </a:endParaRPr>
                    </a:p>
                  </a:txBody>
                  <a:tcPr marL="5543" marR="5543" marT="5543" marB="0" anchor="ctr"/>
                </a:tc>
                <a:tc>
                  <a:txBody>
                    <a:bodyPr/>
                    <a:lstStyle/>
                    <a:p>
                      <a:pPr algn="l" fontAlgn="ctr"/>
                      <a:r>
                        <a:rPr lang="es-CO" sz="900" b="1" u="none" strike="noStrike">
                          <a:effectLst/>
                        </a:rPr>
                        <a:t>Esta acción se realizo hasta el 15 de marzo de 2020. Ademas se realizo otra camara movil en el mes de agosto en la cual se visitaron algunos municipios de la jurisdicción</a:t>
                      </a:r>
                      <a:endParaRPr lang="es-CO" sz="900" b="1" i="0" u="none" strike="noStrike">
                        <a:effectLst/>
                        <a:latin typeface="Arial" panose="020B0604020202020204" pitchFamily="34" charset="0"/>
                      </a:endParaRPr>
                    </a:p>
                  </a:txBody>
                  <a:tcPr marL="5543" marR="5543" marT="5543" marB="0" anchor="ctr"/>
                </a:tc>
              </a:tr>
              <a:tr h="488113">
                <a:tc>
                  <a:txBody>
                    <a:bodyPr/>
                    <a:lstStyle/>
                    <a:p>
                      <a:pPr algn="ctr" fontAlgn="ctr"/>
                      <a:r>
                        <a:rPr lang="en-US" sz="900" b="1" u="none" strike="noStrike">
                          <a:effectLst/>
                        </a:rPr>
                        <a:t>2</a:t>
                      </a:r>
                      <a:endParaRPr lang="en-US" sz="900" b="1" i="0" u="none" strike="noStrike">
                        <a:effectLst/>
                        <a:latin typeface="Arial" panose="020B0604020202020204" pitchFamily="34" charset="0"/>
                      </a:endParaRPr>
                    </a:p>
                  </a:txBody>
                  <a:tcPr marL="5543" marR="5543" marT="5543" marB="0" anchor="ctr"/>
                </a:tc>
                <a:tc>
                  <a:txBody>
                    <a:bodyPr/>
                    <a:lstStyle/>
                    <a:p>
                      <a:pPr algn="l" fontAlgn="ctr"/>
                      <a:r>
                        <a:rPr lang="en-US" sz="900" b="1" u="none" strike="noStrike" dirty="0">
                          <a:effectLst/>
                        </a:rPr>
                        <a:t>Realizar telemercadeo</a:t>
                      </a:r>
                      <a:endParaRPr lang="en-US" sz="900" b="1" i="0" u="none" strike="noStrike" dirty="0">
                        <a:effectLst/>
                        <a:latin typeface="Arial" panose="020B0604020202020204" pitchFamily="34" charset="0"/>
                      </a:endParaRPr>
                    </a:p>
                  </a:txBody>
                  <a:tcPr marL="5543" marR="5543" marT="5543" marB="0" anchor="ctr"/>
                </a:tc>
                <a:tc>
                  <a:txBody>
                    <a:bodyPr/>
                    <a:lstStyle/>
                    <a:p>
                      <a:pPr algn="ctr" fontAlgn="ctr"/>
                      <a:r>
                        <a:rPr lang="en-US" sz="900" b="1" u="none" strike="noStrike" dirty="0">
                          <a:effectLst/>
                        </a:rPr>
                        <a:t>01 de abril de 2020</a:t>
                      </a:r>
                      <a:endParaRPr lang="en-US" sz="900" b="1" i="0" u="none" strike="noStrike" dirty="0">
                        <a:effectLst/>
                        <a:latin typeface="Arial" panose="020B0604020202020204" pitchFamily="34" charset="0"/>
                      </a:endParaRPr>
                    </a:p>
                  </a:txBody>
                  <a:tcPr marL="5543" marR="5543" marT="5543" marB="0" anchor="ctr"/>
                </a:tc>
                <a:tc>
                  <a:txBody>
                    <a:bodyPr/>
                    <a:lstStyle/>
                    <a:p>
                      <a:pPr algn="ctr" fontAlgn="ctr"/>
                      <a:r>
                        <a:rPr lang="en-US" sz="900" b="1" u="none" strike="noStrike" dirty="0">
                          <a:effectLst/>
                        </a:rPr>
                        <a:t>30 de diciembre de 2020</a:t>
                      </a:r>
                      <a:endParaRPr lang="en-US" sz="900" b="1" i="0" u="none" strike="noStrike" dirty="0">
                        <a:effectLst/>
                        <a:latin typeface="Arial" panose="020B0604020202020204" pitchFamily="34" charset="0"/>
                      </a:endParaRPr>
                    </a:p>
                  </a:txBody>
                  <a:tcPr marL="5543" marR="5543" marT="5543" marB="0" anchor="ctr"/>
                </a:tc>
                <a:tc>
                  <a:txBody>
                    <a:bodyPr/>
                    <a:lstStyle/>
                    <a:p>
                      <a:pPr algn="l" fontAlgn="ctr"/>
                      <a:r>
                        <a:rPr lang="en-US" sz="900" b="1" u="none" strike="noStrike" dirty="0">
                          <a:effectLst/>
                        </a:rPr>
                        <a:t>Jefe de Registro Público</a:t>
                      </a:r>
                      <a:endParaRPr lang="en-US" sz="900" b="1" i="0" u="none" strike="noStrike" dirty="0">
                        <a:effectLst/>
                        <a:latin typeface="Arial" panose="020B0604020202020204" pitchFamily="34" charset="0"/>
                      </a:endParaRPr>
                    </a:p>
                  </a:txBody>
                  <a:tcPr marL="5543" marR="5543" marT="5543" marB="0" anchor="ctr"/>
                </a:tc>
                <a:tc>
                  <a:txBody>
                    <a:bodyPr/>
                    <a:lstStyle/>
                    <a:p>
                      <a:pPr algn="l" fontAlgn="ctr"/>
                      <a:r>
                        <a:rPr lang="en-US" sz="900" b="1" u="none" strike="noStrike" dirty="0">
                          <a:effectLst/>
                        </a:rPr>
                        <a:t>Permanente se realiza telemercadeo</a:t>
                      </a:r>
                      <a:endParaRPr lang="en-US" sz="900" b="1" i="0" u="none" strike="noStrike" dirty="0">
                        <a:effectLst/>
                        <a:latin typeface="Arial" panose="020B0604020202020204" pitchFamily="34" charset="0"/>
                      </a:endParaRPr>
                    </a:p>
                  </a:txBody>
                  <a:tcPr marL="5543" marR="5543" marT="5543" marB="0" anchor="ctr"/>
                </a:tc>
              </a:tr>
              <a:tr h="444139">
                <a:tc>
                  <a:txBody>
                    <a:bodyPr/>
                    <a:lstStyle/>
                    <a:p>
                      <a:pPr algn="ctr" fontAlgn="ctr"/>
                      <a:r>
                        <a:rPr lang="en-US" sz="900" b="1" u="none" strike="noStrike">
                          <a:effectLst/>
                        </a:rPr>
                        <a:t>3</a:t>
                      </a:r>
                      <a:endParaRPr lang="en-US" sz="900" b="1" i="0" u="none" strike="noStrike">
                        <a:effectLst/>
                        <a:latin typeface="Arial" panose="020B0604020202020204" pitchFamily="34" charset="0"/>
                      </a:endParaRPr>
                    </a:p>
                  </a:txBody>
                  <a:tcPr marL="5543" marR="5543" marT="5543" marB="0" anchor="ctr"/>
                </a:tc>
                <a:tc>
                  <a:txBody>
                    <a:bodyPr/>
                    <a:lstStyle/>
                    <a:p>
                      <a:pPr algn="l" fontAlgn="ctr"/>
                      <a:r>
                        <a:rPr lang="es-CO" sz="900" b="1" u="none" strike="noStrike">
                          <a:effectLst/>
                        </a:rPr>
                        <a:t>Incentivar a los afilados por medio de convenios y incentivos</a:t>
                      </a:r>
                      <a:endParaRPr lang="es-CO" sz="900" b="1" i="0" u="none" strike="noStrike">
                        <a:effectLst/>
                        <a:latin typeface="Arial" panose="020B0604020202020204" pitchFamily="34" charset="0"/>
                      </a:endParaRPr>
                    </a:p>
                  </a:txBody>
                  <a:tcPr marL="5543" marR="5543" marT="5543" marB="0" anchor="ctr"/>
                </a:tc>
                <a:tc>
                  <a:txBody>
                    <a:bodyPr/>
                    <a:lstStyle/>
                    <a:p>
                      <a:pPr algn="ctr" fontAlgn="ctr"/>
                      <a:r>
                        <a:rPr lang="es-CO" sz="900" b="1" u="none" strike="noStrike">
                          <a:effectLst/>
                        </a:rPr>
                        <a:t>20 de enero de 2020</a:t>
                      </a:r>
                      <a:endParaRPr lang="es-CO" sz="900" b="1" i="0" u="none" strike="noStrike">
                        <a:effectLst/>
                        <a:latin typeface="Arial" panose="020B0604020202020204" pitchFamily="34" charset="0"/>
                      </a:endParaRPr>
                    </a:p>
                  </a:txBody>
                  <a:tcPr marL="5543" marR="5543" marT="5543" marB="0" anchor="ctr"/>
                </a:tc>
                <a:tc>
                  <a:txBody>
                    <a:bodyPr/>
                    <a:lstStyle/>
                    <a:p>
                      <a:pPr algn="ctr" fontAlgn="ctr"/>
                      <a:r>
                        <a:rPr lang="en-US" sz="900" b="1" u="none" strike="noStrike" dirty="0">
                          <a:effectLst/>
                        </a:rPr>
                        <a:t>30 de diciembre  de diciembre de 2020</a:t>
                      </a:r>
                      <a:endParaRPr lang="en-US" sz="900" b="1" i="0" u="none" strike="noStrike" dirty="0">
                        <a:effectLst/>
                        <a:latin typeface="Arial" panose="020B0604020202020204" pitchFamily="34" charset="0"/>
                      </a:endParaRPr>
                    </a:p>
                  </a:txBody>
                  <a:tcPr marL="5543" marR="5543" marT="5543" marB="0" anchor="ctr"/>
                </a:tc>
                <a:tc>
                  <a:txBody>
                    <a:bodyPr/>
                    <a:lstStyle/>
                    <a:p>
                      <a:pPr algn="l" fontAlgn="ctr"/>
                      <a:r>
                        <a:rPr lang="en-US" sz="900" b="1" u="none" strike="noStrike" dirty="0">
                          <a:effectLst/>
                        </a:rPr>
                        <a:t>Jefe de Registro Público</a:t>
                      </a:r>
                      <a:endParaRPr lang="en-US" sz="900" b="1" i="0" u="none" strike="noStrike" dirty="0">
                        <a:effectLst/>
                        <a:latin typeface="Arial" panose="020B0604020202020204" pitchFamily="34" charset="0"/>
                      </a:endParaRPr>
                    </a:p>
                  </a:txBody>
                  <a:tcPr marL="5543" marR="5543" marT="5543" marB="0" anchor="ctr"/>
                </a:tc>
                <a:tc>
                  <a:txBody>
                    <a:bodyPr/>
                    <a:lstStyle/>
                    <a:p>
                      <a:pPr algn="l" fontAlgn="ctr"/>
                      <a:r>
                        <a:rPr lang="es-CO" sz="900" b="1" u="none" strike="noStrike" dirty="0">
                          <a:effectLst/>
                        </a:rPr>
                        <a:t>Se obsequiaron detalles para los afilados en temporada de renovación y se realizaron convenios con empresas para obtener descuentos para afiliados.</a:t>
                      </a:r>
                      <a:endParaRPr lang="es-CO" sz="900" b="1" i="0" u="none" strike="noStrike" dirty="0">
                        <a:effectLst/>
                        <a:latin typeface="Arial" panose="020B0604020202020204" pitchFamily="34" charset="0"/>
                      </a:endParaRPr>
                    </a:p>
                  </a:txBody>
                  <a:tcPr marL="5543" marR="5543" marT="5543" marB="0" anchor="ctr"/>
                </a:tc>
              </a:tr>
              <a:tr h="146278">
                <a:tc gridSpan="6">
                  <a:txBody>
                    <a:bodyPr/>
                    <a:lstStyle/>
                    <a:p>
                      <a:pPr algn="ctr" fontAlgn="ctr"/>
                      <a:r>
                        <a:rPr lang="en-US" sz="900" b="1" u="none" strike="noStrike" dirty="0">
                          <a:effectLst/>
                        </a:rPr>
                        <a:t>CAPACITACIÓN PERMANENTE</a:t>
                      </a:r>
                      <a:endParaRPr lang="en-US" sz="900" b="1" i="0" u="none" strike="noStrike" dirty="0">
                        <a:effectLst/>
                        <a:latin typeface="Arial" panose="020B0604020202020204" pitchFamily="34" charset="0"/>
                      </a:endParaRPr>
                    </a:p>
                  </a:txBody>
                  <a:tcPr marL="5543" marR="5543" marT="55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08666">
                <a:tc>
                  <a:txBody>
                    <a:bodyPr/>
                    <a:lstStyle/>
                    <a:p>
                      <a:pPr algn="ctr" fontAlgn="ctr"/>
                      <a:r>
                        <a:rPr lang="en-US" sz="900" b="1" u="none" strike="noStrike">
                          <a:effectLst/>
                        </a:rPr>
                        <a:t>4</a:t>
                      </a:r>
                      <a:endParaRPr lang="en-US" sz="900" b="1" i="0" u="none" strike="noStrike">
                        <a:effectLst/>
                        <a:latin typeface="Arial" panose="020B0604020202020204" pitchFamily="34" charset="0"/>
                      </a:endParaRPr>
                    </a:p>
                  </a:txBody>
                  <a:tcPr marL="5543" marR="5543" marT="5543" marB="0" anchor="ctr"/>
                </a:tc>
                <a:tc>
                  <a:txBody>
                    <a:bodyPr/>
                    <a:lstStyle/>
                    <a:p>
                      <a:pPr algn="l" fontAlgn="ctr"/>
                      <a:r>
                        <a:rPr lang="es-CO" sz="900" b="1" u="none" strike="noStrike">
                          <a:effectLst/>
                        </a:rPr>
                        <a:t>Definir capacitaciones, cursos, conferencias, seminarios, diplomados de acuerdo a las necesidades actuales de los empresarios</a:t>
                      </a:r>
                      <a:endParaRPr lang="es-CO" sz="900" b="1" i="0" u="none" strike="noStrike">
                        <a:effectLst/>
                        <a:latin typeface="Arial" panose="020B0604020202020204" pitchFamily="34" charset="0"/>
                      </a:endParaRPr>
                    </a:p>
                  </a:txBody>
                  <a:tcPr marL="5543" marR="5543" marT="5543" marB="0" anchor="ctr"/>
                </a:tc>
                <a:tc>
                  <a:txBody>
                    <a:bodyPr/>
                    <a:lstStyle/>
                    <a:p>
                      <a:pPr algn="ctr" fontAlgn="ctr"/>
                      <a:r>
                        <a:rPr lang="es-CO" sz="900" b="1" u="none" strike="noStrike">
                          <a:effectLst/>
                        </a:rPr>
                        <a:t>1 de Febrero de 2020</a:t>
                      </a:r>
                      <a:endParaRPr lang="es-CO" sz="900" b="1" i="0" u="none" strike="noStrike">
                        <a:effectLst/>
                        <a:latin typeface="Arial" panose="020B0604020202020204" pitchFamily="34" charset="0"/>
                      </a:endParaRPr>
                    </a:p>
                  </a:txBody>
                  <a:tcPr marL="5543" marR="5543" marT="5543" marB="0" anchor="ctr"/>
                </a:tc>
                <a:tc>
                  <a:txBody>
                    <a:bodyPr/>
                    <a:lstStyle/>
                    <a:p>
                      <a:pPr algn="ctr" fontAlgn="ctr"/>
                      <a:r>
                        <a:rPr lang="en-US" sz="900" b="1" u="none" strike="noStrike" dirty="0">
                          <a:effectLst/>
                        </a:rPr>
                        <a:t>15 de diciembre de 2020</a:t>
                      </a:r>
                      <a:endParaRPr lang="en-US" sz="900" b="1" i="0" u="none" strike="noStrike" dirty="0">
                        <a:effectLst/>
                        <a:latin typeface="Arial" panose="020B0604020202020204" pitchFamily="34" charset="0"/>
                      </a:endParaRPr>
                    </a:p>
                  </a:txBody>
                  <a:tcPr marL="5543" marR="5543" marT="5543" marB="0" anchor="ctr"/>
                </a:tc>
                <a:tc>
                  <a:txBody>
                    <a:bodyPr/>
                    <a:lstStyle/>
                    <a:p>
                      <a:pPr algn="l" fontAlgn="ctr"/>
                      <a:r>
                        <a:rPr lang="en-US" sz="900" b="1" u="none" strike="noStrike" dirty="0">
                          <a:effectLst/>
                        </a:rPr>
                        <a:t>Jefe de Capacitación</a:t>
                      </a:r>
                      <a:endParaRPr lang="en-US" sz="900" b="1" i="0" u="none" strike="noStrike" dirty="0">
                        <a:effectLst/>
                        <a:latin typeface="Arial" panose="020B0604020202020204" pitchFamily="34" charset="0"/>
                      </a:endParaRPr>
                    </a:p>
                  </a:txBody>
                  <a:tcPr marL="5543" marR="5543" marT="5543" marB="0" anchor="ctr"/>
                </a:tc>
                <a:tc>
                  <a:txBody>
                    <a:bodyPr/>
                    <a:lstStyle/>
                    <a:p>
                      <a:pPr algn="l" fontAlgn="ctr"/>
                      <a:r>
                        <a:rPr lang="es-CO" sz="900" b="1" u="none" strike="noStrike" dirty="0">
                          <a:effectLst/>
                        </a:rPr>
                        <a:t>Se definieron capacitaciones de acuerdo a las necesidades de las partes interesadas a la fecha se han realizado 74 </a:t>
                      </a:r>
                      <a:r>
                        <a:rPr lang="es-CO" sz="900" b="1" u="none" strike="noStrike" dirty="0" smtClean="0">
                          <a:effectLst/>
                        </a:rPr>
                        <a:t>capacitaciones en </a:t>
                      </a:r>
                      <a:r>
                        <a:rPr lang="es-CO" sz="900" b="1" u="none" strike="noStrike" dirty="0">
                          <a:effectLst/>
                        </a:rPr>
                        <a:t>mayor proporción  han sido virtuales con un número de participantes de 4048.</a:t>
                      </a:r>
                      <a:endParaRPr lang="es-CO" sz="900" b="1" i="0" u="none" strike="noStrike" dirty="0">
                        <a:effectLst/>
                        <a:latin typeface="Arial" panose="020B0604020202020204" pitchFamily="34" charset="0"/>
                      </a:endParaRPr>
                    </a:p>
                  </a:txBody>
                  <a:tcPr marL="5543" marR="5543" marT="5543" marB="0" anchor="ctr"/>
                </a:tc>
              </a:tr>
              <a:tr h="849262">
                <a:tc>
                  <a:txBody>
                    <a:bodyPr/>
                    <a:lstStyle/>
                    <a:p>
                      <a:pPr algn="ctr" fontAlgn="ctr"/>
                      <a:r>
                        <a:rPr lang="en-US" sz="900" b="1" u="none" strike="noStrike">
                          <a:effectLst/>
                        </a:rPr>
                        <a:t>5</a:t>
                      </a:r>
                      <a:endParaRPr lang="en-US" sz="900" b="1" i="0" u="none" strike="noStrike">
                        <a:effectLst/>
                        <a:latin typeface="Arial" panose="020B0604020202020204" pitchFamily="34" charset="0"/>
                      </a:endParaRPr>
                    </a:p>
                  </a:txBody>
                  <a:tcPr marL="5543" marR="5543" marT="5543" marB="0" anchor="ctr"/>
                </a:tc>
                <a:tc>
                  <a:txBody>
                    <a:bodyPr/>
                    <a:lstStyle/>
                    <a:p>
                      <a:pPr algn="l" fontAlgn="ctr"/>
                      <a:r>
                        <a:rPr lang="es-CO" sz="900" b="1" u="none" strike="noStrike">
                          <a:effectLst/>
                        </a:rPr>
                        <a:t>Desarrolllo de programas de difusión mediante la utilización de diferentes medios de comunicación (radio, prensa, televisión,redes sociales, entre otros). </a:t>
                      </a:r>
                      <a:endParaRPr lang="es-CO" sz="900" b="1" i="0" u="none" strike="noStrike">
                        <a:effectLst/>
                        <a:latin typeface="Arial" panose="020B0604020202020204" pitchFamily="34" charset="0"/>
                      </a:endParaRPr>
                    </a:p>
                  </a:txBody>
                  <a:tcPr marL="5543" marR="5543" marT="5543" marB="0" anchor="ctr"/>
                </a:tc>
                <a:tc>
                  <a:txBody>
                    <a:bodyPr/>
                    <a:lstStyle/>
                    <a:p>
                      <a:pPr algn="ctr" fontAlgn="ctr"/>
                      <a:r>
                        <a:rPr lang="es-CO" sz="900" b="1" u="none" strike="noStrike" dirty="0">
                          <a:effectLst/>
                        </a:rPr>
                        <a:t>1 de Febrero de 2020</a:t>
                      </a:r>
                      <a:endParaRPr lang="es-CO" sz="900" b="1" i="0" u="none" strike="noStrike" dirty="0">
                        <a:effectLst/>
                        <a:latin typeface="Arial" panose="020B0604020202020204" pitchFamily="34" charset="0"/>
                      </a:endParaRPr>
                    </a:p>
                  </a:txBody>
                  <a:tcPr marL="5543" marR="5543" marT="5543" marB="0" anchor="ctr"/>
                </a:tc>
                <a:tc>
                  <a:txBody>
                    <a:bodyPr/>
                    <a:lstStyle/>
                    <a:p>
                      <a:pPr algn="ctr" fontAlgn="ctr"/>
                      <a:r>
                        <a:rPr lang="en-US" sz="900" b="1" u="none" strike="noStrike" dirty="0">
                          <a:effectLst/>
                        </a:rPr>
                        <a:t>15 de diciembre de 2020</a:t>
                      </a:r>
                      <a:endParaRPr lang="en-US" sz="900" b="1" i="0" u="none" strike="noStrike" dirty="0">
                        <a:effectLst/>
                        <a:latin typeface="Arial" panose="020B0604020202020204" pitchFamily="34" charset="0"/>
                      </a:endParaRPr>
                    </a:p>
                  </a:txBody>
                  <a:tcPr marL="5543" marR="5543" marT="5543" marB="0" anchor="ctr"/>
                </a:tc>
                <a:tc>
                  <a:txBody>
                    <a:bodyPr/>
                    <a:lstStyle/>
                    <a:p>
                      <a:pPr algn="l" fontAlgn="ctr"/>
                      <a:r>
                        <a:rPr lang="en-US" sz="900" b="1" u="none" strike="noStrike" dirty="0">
                          <a:effectLst/>
                        </a:rPr>
                        <a:t>Jefe de Capacitación</a:t>
                      </a:r>
                      <a:endParaRPr lang="en-US" sz="900" b="1" i="0" u="none" strike="noStrike" dirty="0">
                        <a:effectLst/>
                        <a:latin typeface="Arial" panose="020B0604020202020204" pitchFamily="34" charset="0"/>
                      </a:endParaRPr>
                    </a:p>
                  </a:txBody>
                  <a:tcPr marL="5543" marR="5543" marT="5543" marB="0" anchor="ctr"/>
                </a:tc>
                <a:tc>
                  <a:txBody>
                    <a:bodyPr/>
                    <a:lstStyle/>
                    <a:p>
                      <a:pPr algn="l" fontAlgn="ctr"/>
                      <a:r>
                        <a:rPr lang="es-CO" sz="900" b="1" u="none" strike="noStrike" dirty="0">
                          <a:effectLst/>
                        </a:rPr>
                        <a:t>Actualmente se están desarrollando campañas de promoción de las capacitaciones por medio de radio, redes sociales, entre otros.</a:t>
                      </a:r>
                      <a:endParaRPr lang="es-CO" sz="900" b="1" i="0" u="none" strike="noStrike" dirty="0">
                        <a:effectLst/>
                        <a:latin typeface="Arial" panose="020B0604020202020204" pitchFamily="34" charset="0"/>
                      </a:endParaRPr>
                    </a:p>
                  </a:txBody>
                  <a:tcPr marL="5543" marR="5543" marT="5543" marB="0" anchor="ctr"/>
                </a:tc>
              </a:tr>
              <a:tr h="146278">
                <a:tc gridSpan="6">
                  <a:txBody>
                    <a:bodyPr/>
                    <a:lstStyle/>
                    <a:p>
                      <a:pPr algn="ctr" fontAlgn="ctr"/>
                      <a:r>
                        <a:rPr lang="es-CO" sz="900" b="1" u="none" strike="noStrike" dirty="0">
                          <a:effectLst/>
                        </a:rPr>
                        <a:t>CENTRO DE CONCILIACIÓN Y ARBITRAJE</a:t>
                      </a:r>
                      <a:endParaRPr lang="es-CO" sz="900" b="1" i="0" u="none" strike="noStrike" dirty="0">
                        <a:effectLst/>
                        <a:latin typeface="Arial" panose="020B0604020202020204" pitchFamily="34" charset="0"/>
                      </a:endParaRPr>
                    </a:p>
                  </a:txBody>
                  <a:tcPr marL="5543" marR="5543" marT="55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68069">
                <a:tc>
                  <a:txBody>
                    <a:bodyPr/>
                    <a:lstStyle/>
                    <a:p>
                      <a:pPr algn="ctr" fontAlgn="ctr"/>
                      <a:r>
                        <a:rPr lang="en-US" sz="900" b="1" u="none" strike="noStrike">
                          <a:effectLst/>
                        </a:rPr>
                        <a:t>6</a:t>
                      </a:r>
                      <a:endParaRPr lang="en-US" sz="900" b="1" i="0" u="none" strike="noStrike">
                        <a:effectLst/>
                        <a:latin typeface="Arial" panose="020B0604020202020204" pitchFamily="34" charset="0"/>
                      </a:endParaRPr>
                    </a:p>
                  </a:txBody>
                  <a:tcPr marL="5543" marR="5543" marT="5543" marB="0" anchor="ctr"/>
                </a:tc>
                <a:tc>
                  <a:txBody>
                    <a:bodyPr/>
                    <a:lstStyle/>
                    <a:p>
                      <a:pPr algn="l" fontAlgn="ctr"/>
                      <a:r>
                        <a:rPr lang="es-CO" sz="900" b="1" u="none" strike="noStrike">
                          <a:effectLst/>
                        </a:rPr>
                        <a:t>Realizar convenios con otras entidades, para la prestación del servico del centro de concilación y arbitraje</a:t>
                      </a:r>
                      <a:endParaRPr lang="es-CO" sz="900" b="1" i="0" u="none" strike="noStrike">
                        <a:effectLst/>
                        <a:latin typeface="Arial" panose="020B0604020202020204" pitchFamily="34" charset="0"/>
                      </a:endParaRPr>
                    </a:p>
                  </a:txBody>
                  <a:tcPr marL="5543" marR="5543" marT="5543" marB="0" anchor="ctr"/>
                </a:tc>
                <a:tc>
                  <a:txBody>
                    <a:bodyPr/>
                    <a:lstStyle/>
                    <a:p>
                      <a:pPr algn="ctr" fontAlgn="ctr"/>
                      <a:r>
                        <a:rPr lang="es-CO" sz="900" b="1" u="none" strike="noStrike">
                          <a:effectLst/>
                        </a:rPr>
                        <a:t>1 de junio de 2019</a:t>
                      </a:r>
                      <a:endParaRPr lang="es-CO" sz="900" b="1" i="0" u="none" strike="noStrike">
                        <a:effectLst/>
                        <a:latin typeface="Arial" panose="020B0604020202020204" pitchFamily="34" charset="0"/>
                      </a:endParaRPr>
                    </a:p>
                  </a:txBody>
                  <a:tcPr marL="5543" marR="5543" marT="5543" marB="0" anchor="ctr"/>
                </a:tc>
                <a:tc>
                  <a:txBody>
                    <a:bodyPr/>
                    <a:lstStyle/>
                    <a:p>
                      <a:pPr algn="ctr" fontAlgn="ctr"/>
                      <a:r>
                        <a:rPr lang="en-US" sz="900" b="1" u="none" strike="noStrike">
                          <a:effectLst/>
                        </a:rPr>
                        <a:t>15 de diciembre de 2020</a:t>
                      </a:r>
                      <a:endParaRPr lang="en-US" sz="900" b="1" i="0" u="none" strike="noStrike">
                        <a:effectLst/>
                        <a:latin typeface="Arial" panose="020B0604020202020204" pitchFamily="34" charset="0"/>
                      </a:endParaRPr>
                    </a:p>
                  </a:txBody>
                  <a:tcPr marL="5543" marR="5543" marT="5543" marB="0" anchor="ctr"/>
                </a:tc>
                <a:tc>
                  <a:txBody>
                    <a:bodyPr/>
                    <a:lstStyle/>
                    <a:p>
                      <a:pPr algn="ctr" fontAlgn="ctr"/>
                      <a:r>
                        <a:rPr lang="es-CO" sz="900" b="1" u="none" strike="noStrike" dirty="0">
                          <a:effectLst/>
                        </a:rPr>
                        <a:t>coordinador del centro de conciliación y Arbitraje</a:t>
                      </a:r>
                      <a:endParaRPr lang="es-CO" sz="900" b="1" i="0" u="none" strike="noStrike" dirty="0">
                        <a:effectLst/>
                        <a:latin typeface="Arial" panose="020B0604020202020204" pitchFamily="34" charset="0"/>
                      </a:endParaRPr>
                    </a:p>
                  </a:txBody>
                  <a:tcPr marL="5543" marR="5543" marT="5543" marB="0" anchor="ctr"/>
                </a:tc>
                <a:tc>
                  <a:txBody>
                    <a:bodyPr/>
                    <a:lstStyle/>
                    <a:p>
                      <a:pPr algn="l" fontAlgn="b"/>
                      <a:r>
                        <a:rPr lang="es-CO" sz="900" b="1" u="none" strike="noStrike" dirty="0">
                          <a:effectLst/>
                        </a:rPr>
                        <a:t>Esta pendiente por realizar convenios con el ejercito y unimos</a:t>
                      </a:r>
                      <a:endParaRPr lang="es-CO" sz="900" b="1" i="0" u="none" strike="noStrike" dirty="0">
                        <a:effectLst/>
                        <a:latin typeface="Arial" panose="020B0604020202020204" pitchFamily="34" charset="0"/>
                      </a:endParaRPr>
                    </a:p>
                  </a:txBody>
                  <a:tcPr marL="5543" marR="5543" marT="5543" marB="0" anchor="b"/>
                </a:tc>
              </a:tr>
              <a:tr h="146278">
                <a:tc gridSpan="6">
                  <a:txBody>
                    <a:bodyPr/>
                    <a:lstStyle/>
                    <a:p>
                      <a:pPr algn="ctr" fontAlgn="ctr"/>
                      <a:r>
                        <a:rPr lang="en-US" sz="900" b="1" u="none" strike="noStrike" dirty="0">
                          <a:effectLst/>
                        </a:rPr>
                        <a:t>PROMOCIÓN COMERCIAL</a:t>
                      </a:r>
                      <a:endParaRPr lang="en-US" sz="900" b="1" i="0" u="none" strike="noStrike" dirty="0">
                        <a:effectLst/>
                        <a:latin typeface="Arial" panose="020B0604020202020204" pitchFamily="34" charset="0"/>
                      </a:endParaRPr>
                    </a:p>
                  </a:txBody>
                  <a:tcPr marL="5543" marR="5543" marT="55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49262">
                <a:tc>
                  <a:txBody>
                    <a:bodyPr/>
                    <a:lstStyle/>
                    <a:p>
                      <a:pPr algn="ctr" fontAlgn="ctr"/>
                      <a:r>
                        <a:rPr lang="en-US" sz="900" b="1" u="none" strike="noStrike">
                          <a:effectLst/>
                        </a:rPr>
                        <a:t>7</a:t>
                      </a:r>
                      <a:endParaRPr lang="en-US" sz="900" b="1" i="0" u="none" strike="noStrike">
                        <a:effectLst/>
                        <a:latin typeface="Arial" panose="020B0604020202020204" pitchFamily="34" charset="0"/>
                      </a:endParaRPr>
                    </a:p>
                  </a:txBody>
                  <a:tcPr marL="5543" marR="5543" marT="5543" marB="0" anchor="ctr"/>
                </a:tc>
                <a:tc>
                  <a:txBody>
                    <a:bodyPr/>
                    <a:lstStyle/>
                    <a:p>
                      <a:pPr algn="l" fontAlgn="ctr"/>
                      <a:r>
                        <a:rPr lang="es-CO" sz="900" b="1" u="none" strike="noStrike" dirty="0">
                          <a:effectLst/>
                        </a:rPr>
                        <a:t>Realizar ferias, eventos de promoción comercial, jornadas y participación ciudadana (campañas) </a:t>
                      </a:r>
                      <a:endParaRPr lang="es-CO" sz="900" b="1" i="0" u="none" strike="noStrike" dirty="0">
                        <a:effectLst/>
                        <a:latin typeface="Arial" panose="020B0604020202020204" pitchFamily="34" charset="0"/>
                      </a:endParaRPr>
                    </a:p>
                  </a:txBody>
                  <a:tcPr marL="5543" marR="5543" marT="5543" marB="0" anchor="ctr"/>
                </a:tc>
                <a:tc>
                  <a:txBody>
                    <a:bodyPr/>
                    <a:lstStyle/>
                    <a:p>
                      <a:pPr algn="ctr" fontAlgn="ctr"/>
                      <a:r>
                        <a:rPr lang="es-CO" sz="900" b="1" u="none" strike="noStrike">
                          <a:effectLst/>
                        </a:rPr>
                        <a:t>1 de febrero de 2020</a:t>
                      </a:r>
                      <a:endParaRPr lang="es-CO" sz="900" b="1" i="0" u="none" strike="noStrike">
                        <a:effectLst/>
                        <a:latin typeface="Arial" panose="020B0604020202020204" pitchFamily="34" charset="0"/>
                      </a:endParaRPr>
                    </a:p>
                  </a:txBody>
                  <a:tcPr marL="5543" marR="5543" marT="5543" marB="0" anchor="ctr"/>
                </a:tc>
                <a:tc>
                  <a:txBody>
                    <a:bodyPr/>
                    <a:lstStyle/>
                    <a:p>
                      <a:pPr algn="ctr" fontAlgn="ctr"/>
                      <a:r>
                        <a:rPr lang="en-US" sz="900" b="1" u="none" strike="noStrike">
                          <a:effectLst/>
                        </a:rPr>
                        <a:t>30 de diciembre de 2020</a:t>
                      </a:r>
                      <a:endParaRPr lang="en-US" sz="900" b="1" i="0" u="none" strike="noStrike">
                        <a:effectLst/>
                        <a:latin typeface="Arial" panose="020B0604020202020204" pitchFamily="34" charset="0"/>
                      </a:endParaRPr>
                    </a:p>
                  </a:txBody>
                  <a:tcPr marL="5543" marR="5543" marT="5543" marB="0" anchor="ctr"/>
                </a:tc>
                <a:tc>
                  <a:txBody>
                    <a:bodyPr/>
                    <a:lstStyle/>
                    <a:p>
                      <a:pPr algn="l" fontAlgn="ctr"/>
                      <a:r>
                        <a:rPr lang="en-US" sz="900" b="1" u="none" strike="noStrike" dirty="0">
                          <a:effectLst/>
                        </a:rPr>
                        <a:t>Jefe de Promoción Comercial</a:t>
                      </a:r>
                      <a:endParaRPr lang="en-US" sz="900" b="1" i="0" u="none" strike="noStrike" dirty="0">
                        <a:effectLst/>
                        <a:latin typeface="Arial" panose="020B0604020202020204" pitchFamily="34" charset="0"/>
                      </a:endParaRPr>
                    </a:p>
                  </a:txBody>
                  <a:tcPr marL="5543" marR="5543" marT="5543" marB="0" anchor="ctr"/>
                </a:tc>
                <a:tc>
                  <a:txBody>
                    <a:bodyPr/>
                    <a:lstStyle/>
                    <a:p>
                      <a:pPr algn="l" fontAlgn="ctr"/>
                      <a:r>
                        <a:rPr lang="es-CO" sz="900" b="1" u="none" strike="noStrike" dirty="0">
                          <a:effectLst/>
                        </a:rPr>
                        <a:t>Se participo en la feria anato en la ciudad de Bogota y  promocióno  los sitios turisticos de la región, campaña empresario bioseguro, video promocional de turismo la mestiza, feria virtual fnanciera y evento de promoción comercial virtual  vitrina </a:t>
                      </a:r>
                      <a:r>
                        <a:rPr lang="es-CO" sz="900" b="1" u="none" strike="noStrike" dirty="0" smtClean="0">
                          <a:effectLst/>
                        </a:rPr>
                        <a:t>turística </a:t>
                      </a:r>
                      <a:r>
                        <a:rPr lang="es-CO" sz="900" b="1" u="none" strike="noStrike" dirty="0">
                          <a:effectLst/>
                        </a:rPr>
                        <a:t>y comercial "Ipiales Encanto Comercial y Cultural"</a:t>
                      </a:r>
                      <a:endParaRPr lang="es-CO" sz="900" b="1" i="0" u="none" strike="noStrike" dirty="0">
                        <a:effectLst/>
                        <a:latin typeface="Arial" panose="020B0604020202020204" pitchFamily="34" charset="0"/>
                      </a:endParaRPr>
                    </a:p>
                  </a:txBody>
                  <a:tcPr marL="5543" marR="5543" marT="5543" marB="0" anchor="ctr"/>
                </a:tc>
              </a:tr>
              <a:tr h="427472">
                <a:tc>
                  <a:txBody>
                    <a:bodyPr/>
                    <a:lstStyle/>
                    <a:p>
                      <a:pPr algn="ctr" fontAlgn="ctr"/>
                      <a:r>
                        <a:rPr lang="en-US" sz="900" b="1" u="none" strike="noStrike">
                          <a:effectLst/>
                        </a:rPr>
                        <a:t>8</a:t>
                      </a:r>
                      <a:endParaRPr lang="en-US" sz="900" b="1" i="0" u="none" strike="noStrike">
                        <a:effectLst/>
                        <a:latin typeface="Arial" panose="020B0604020202020204" pitchFamily="34" charset="0"/>
                      </a:endParaRPr>
                    </a:p>
                  </a:txBody>
                  <a:tcPr marL="5543" marR="5543" marT="5543" marB="0" anchor="ctr"/>
                </a:tc>
                <a:tc>
                  <a:txBody>
                    <a:bodyPr/>
                    <a:lstStyle/>
                    <a:p>
                      <a:pPr algn="l" fontAlgn="ctr"/>
                      <a:r>
                        <a:rPr lang="es-CO" sz="900" b="1" u="none" strike="noStrike">
                          <a:effectLst/>
                        </a:rPr>
                        <a:t>Desarrollar 2 investigaciones económicas y sociales propias de la región.</a:t>
                      </a:r>
                      <a:endParaRPr lang="es-CO" sz="900" b="1" i="0" u="none" strike="noStrike">
                        <a:effectLst/>
                        <a:latin typeface="Arial" panose="020B0604020202020204" pitchFamily="34" charset="0"/>
                      </a:endParaRPr>
                    </a:p>
                  </a:txBody>
                  <a:tcPr marL="5543" marR="5543" marT="5543" marB="0" anchor="ctr"/>
                </a:tc>
                <a:tc>
                  <a:txBody>
                    <a:bodyPr/>
                    <a:lstStyle/>
                    <a:p>
                      <a:pPr algn="ctr" fontAlgn="ctr"/>
                      <a:r>
                        <a:rPr lang="es-CO" sz="900" b="1" u="none" strike="noStrike" dirty="0">
                          <a:effectLst/>
                        </a:rPr>
                        <a:t>1 de febrero de 2019</a:t>
                      </a:r>
                      <a:endParaRPr lang="es-CO" sz="900" b="1" i="0" u="none" strike="noStrike" dirty="0">
                        <a:effectLst/>
                        <a:latin typeface="Arial" panose="020B0604020202020204" pitchFamily="34" charset="0"/>
                      </a:endParaRPr>
                    </a:p>
                  </a:txBody>
                  <a:tcPr marL="5543" marR="5543" marT="5543" marB="0" anchor="ctr"/>
                </a:tc>
                <a:tc>
                  <a:txBody>
                    <a:bodyPr/>
                    <a:lstStyle/>
                    <a:p>
                      <a:pPr algn="ctr" fontAlgn="ctr"/>
                      <a:r>
                        <a:rPr lang="en-US" sz="900" b="1" u="none" strike="noStrike" dirty="0">
                          <a:effectLst/>
                        </a:rPr>
                        <a:t>31 de diciembre de 2020</a:t>
                      </a:r>
                      <a:endParaRPr lang="en-US" sz="900" b="1" i="0" u="none" strike="noStrike" dirty="0">
                        <a:effectLst/>
                        <a:latin typeface="Arial" panose="020B0604020202020204" pitchFamily="34" charset="0"/>
                      </a:endParaRPr>
                    </a:p>
                  </a:txBody>
                  <a:tcPr marL="5543" marR="5543" marT="5543" marB="0" anchor="ctr"/>
                </a:tc>
                <a:tc>
                  <a:txBody>
                    <a:bodyPr/>
                    <a:lstStyle/>
                    <a:p>
                      <a:pPr algn="l" fontAlgn="ctr"/>
                      <a:r>
                        <a:rPr lang="en-US" sz="900" b="1" u="none" strike="noStrike" dirty="0">
                          <a:effectLst/>
                        </a:rPr>
                        <a:t>Jefe de Promoción Comercial</a:t>
                      </a:r>
                      <a:endParaRPr lang="en-US" sz="900" b="1" i="0" u="none" strike="noStrike" dirty="0">
                        <a:effectLst/>
                        <a:latin typeface="Arial" panose="020B0604020202020204" pitchFamily="34" charset="0"/>
                      </a:endParaRPr>
                    </a:p>
                  </a:txBody>
                  <a:tcPr marL="5543" marR="5543" marT="5543" marB="0" anchor="ctr"/>
                </a:tc>
                <a:tc>
                  <a:txBody>
                    <a:bodyPr/>
                    <a:lstStyle/>
                    <a:p>
                      <a:pPr algn="l" fontAlgn="ctr"/>
                      <a:r>
                        <a:rPr lang="es-CO" sz="900" b="1" u="none" strike="noStrike" dirty="0">
                          <a:effectLst/>
                        </a:rPr>
                        <a:t>Se realizo el estudio prospectivo del comercio al por mayor y menor del municipio de Ipiales </a:t>
                      </a:r>
                      <a:endParaRPr lang="es-CO" sz="900" b="1" i="0" u="none" strike="noStrike" dirty="0">
                        <a:effectLst/>
                        <a:latin typeface="Arial" panose="020B0604020202020204" pitchFamily="34" charset="0"/>
                      </a:endParaRPr>
                    </a:p>
                  </a:txBody>
                  <a:tcPr marL="5543" marR="5543" marT="5543" marB="0" anchor="ctr"/>
                </a:tc>
              </a:tr>
            </a:tbl>
          </a:graphicData>
        </a:graphic>
      </p:graphicFrame>
      <p:sp>
        <p:nvSpPr>
          <p:cNvPr id="3" name="Rectángulo 2"/>
          <p:cNvSpPr/>
          <p:nvPr/>
        </p:nvSpPr>
        <p:spPr>
          <a:xfrm>
            <a:off x="378609" y="6311070"/>
            <a:ext cx="8441865" cy="646331"/>
          </a:xfrm>
          <a:prstGeom prst="rect">
            <a:avLst/>
          </a:prstGeom>
        </p:spPr>
        <p:txBody>
          <a:bodyPr wrap="square">
            <a:spAutoFit/>
          </a:bodyPr>
          <a:lstStyle/>
          <a:p>
            <a:r>
              <a:rPr lang="es-ES_tradnl" dirty="0"/>
              <a:t>Nivel de cumplimiento: se cumplieron las actividades No </a:t>
            </a:r>
            <a:r>
              <a:rPr lang="es-ES_tradnl" dirty="0" smtClean="0"/>
              <a:t>1,2 3, 4,5 y 7 </a:t>
            </a:r>
            <a:r>
              <a:rPr lang="es-ES_tradnl" dirty="0"/>
              <a:t>para un avance del </a:t>
            </a:r>
            <a:r>
              <a:rPr lang="es-ES_tradnl" dirty="0" smtClean="0"/>
              <a:t>75%</a:t>
            </a:r>
            <a:endParaRPr lang="es-ES_tradnl" dirty="0"/>
          </a:p>
        </p:txBody>
      </p:sp>
    </p:spTree>
    <p:extLst>
      <p:ext uri="{BB962C8B-B14F-4D97-AF65-F5344CB8AC3E}">
        <p14:creationId xmlns:p14="http://schemas.microsoft.com/office/powerpoint/2010/main" val="16672484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9" name="2 Subtítulo"/>
          <p:cNvSpPr>
            <a:spLocks/>
          </p:cNvSpPr>
          <p:nvPr/>
        </p:nvSpPr>
        <p:spPr bwMode="auto">
          <a:xfrm>
            <a:off x="214898" y="-289633"/>
            <a:ext cx="8786874" cy="1486385"/>
          </a:xfrm>
          <a:prstGeom prst="rect">
            <a:avLst/>
          </a:prstGeom>
          <a:noFill/>
          <a:ln w="9525">
            <a:noFill/>
            <a:miter lim="800000"/>
            <a:headEnd/>
            <a:tailEnd/>
          </a:ln>
        </p:spPr>
        <p:txBody>
          <a:bodyPr anchor="ctr"/>
          <a:lstStyle/>
          <a:p>
            <a:pPr marL="342900" indent="-342900" algn="ctr"/>
            <a:r>
              <a:rPr lang="es-ES" b="1" dirty="0">
                <a:latin typeface="Arial" pitchFamily="34" charset="0"/>
                <a:ea typeface="Tahoma" pitchFamily="34" charset="0"/>
                <a:cs typeface="Arial" pitchFamily="34" charset="0"/>
              </a:rPr>
              <a:t>OBJETIVO No 4</a:t>
            </a:r>
          </a:p>
          <a:p>
            <a:pPr marL="342900" indent="-342900" algn="ctr"/>
            <a:r>
              <a:rPr lang="es-ES" dirty="0">
                <a:latin typeface="Arial" pitchFamily="34" charset="0"/>
                <a:ea typeface="Tahoma" pitchFamily="34" charset="0"/>
                <a:cs typeface="Arial" pitchFamily="34" charset="0"/>
              </a:rPr>
              <a:t>Mantener una alta calificación en cuánto a la satisfacción de nuestros clientes</a:t>
            </a:r>
          </a:p>
          <a:p>
            <a:pPr marL="342900" indent="-342900" algn="ctr"/>
            <a:endParaRPr lang="es-ES" b="1" dirty="0"/>
          </a:p>
        </p:txBody>
      </p:sp>
      <p:sp>
        <p:nvSpPr>
          <p:cNvPr id="3" name="CuadroTexto 2"/>
          <p:cNvSpPr txBox="1"/>
          <p:nvPr/>
        </p:nvSpPr>
        <p:spPr>
          <a:xfrm>
            <a:off x="324624" y="6021288"/>
            <a:ext cx="7754046" cy="338554"/>
          </a:xfrm>
          <a:prstGeom prst="rect">
            <a:avLst/>
          </a:prstGeom>
          <a:noFill/>
        </p:spPr>
        <p:txBody>
          <a:bodyPr wrap="none" rtlCol="0">
            <a:spAutoFit/>
          </a:bodyPr>
          <a:lstStyle/>
          <a:p>
            <a:r>
              <a:rPr lang="es-ES_tradnl" sz="1600" dirty="0"/>
              <a:t>Nivel de cumplimiento: se cumplieron las actividades No </a:t>
            </a:r>
            <a:r>
              <a:rPr lang="es-ES_tradnl" sz="1600" dirty="0" smtClean="0"/>
              <a:t>1 para un avance de 34% </a:t>
            </a:r>
            <a:endParaRPr lang="es-ES_tradnl" sz="1600" dirty="0"/>
          </a:p>
        </p:txBody>
      </p:sp>
      <p:pic>
        <p:nvPicPr>
          <p:cNvPr id="5" name="Picture 49">
            <a:extLst>
              <a:ext uri="{FF2B5EF4-FFF2-40B4-BE49-F238E27FC236}">
                <a16:creationId xmlns="" xmlns:a16="http://schemas.microsoft.com/office/drawing/2014/main" id="{F280E1F9-0A9A-CA45-8C72-8D0A1B7327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7" y="75574"/>
            <a:ext cx="605630" cy="40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a 1"/>
          <p:cNvGraphicFramePr>
            <a:graphicFrameLocks noGrp="1"/>
          </p:cNvGraphicFramePr>
          <p:nvPr>
            <p:extLst>
              <p:ext uri="{D42A27DB-BD31-4B8C-83A1-F6EECF244321}">
                <p14:modId xmlns:p14="http://schemas.microsoft.com/office/powerpoint/2010/main" val="1196661038"/>
              </p:ext>
            </p:extLst>
          </p:nvPr>
        </p:nvGraphicFramePr>
        <p:xfrm>
          <a:off x="457200" y="841880"/>
          <a:ext cx="8363273" cy="4891376"/>
        </p:xfrm>
        <a:graphic>
          <a:graphicData uri="http://schemas.openxmlformats.org/drawingml/2006/table">
            <a:tbl>
              <a:tblPr>
                <a:tableStyleId>{5C22544A-7EE6-4342-B048-85BDC9FD1C3A}</a:tableStyleId>
              </a:tblPr>
              <a:tblGrid>
                <a:gridCol w="971062"/>
                <a:gridCol w="1416132"/>
                <a:gridCol w="1195620"/>
                <a:gridCol w="1195620"/>
                <a:gridCol w="1157183"/>
                <a:gridCol w="2427656"/>
              </a:tblGrid>
              <a:tr h="302873">
                <a:tc gridSpan="6">
                  <a:txBody>
                    <a:bodyPr/>
                    <a:lstStyle/>
                    <a:p>
                      <a:pPr algn="ctr" fontAlgn="ctr"/>
                      <a:r>
                        <a:rPr lang="es-CO" sz="1200" b="1" u="none" strike="noStrike" dirty="0">
                          <a:effectLst/>
                        </a:rPr>
                        <a:t>MEJORAMIENTO DE LAS COMPETENCIAS PARA EL PERSONAL </a:t>
                      </a:r>
                      <a:endParaRPr lang="es-CO" sz="1200" b="1" i="0" u="none" strike="noStrike" dirty="0">
                        <a:effectLst/>
                        <a:latin typeface="Arial" panose="020B0604020202020204" pitchFamily="34" charset="0"/>
                      </a:endParaRPr>
                    </a:p>
                  </a:txBody>
                  <a:tcPr marL="5527" marR="5527" marT="5527"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38377">
                <a:tc>
                  <a:txBody>
                    <a:bodyPr/>
                    <a:lstStyle/>
                    <a:p>
                      <a:pPr algn="ctr" fontAlgn="ctr"/>
                      <a:r>
                        <a:rPr lang="en-US" sz="1200" u="none" strike="noStrike" dirty="0">
                          <a:effectLst/>
                        </a:rPr>
                        <a:t>1</a:t>
                      </a:r>
                      <a:endParaRPr lang="en-US" sz="1200" b="1" i="0" u="none" strike="noStrike" dirty="0">
                        <a:effectLst/>
                        <a:latin typeface="Arial" panose="020B0604020202020204" pitchFamily="34" charset="0"/>
                      </a:endParaRPr>
                    </a:p>
                  </a:txBody>
                  <a:tcPr marL="5527" marR="5527" marT="5527" marB="0" anchor="ctr"/>
                </a:tc>
                <a:tc>
                  <a:txBody>
                    <a:bodyPr/>
                    <a:lstStyle/>
                    <a:p>
                      <a:pPr algn="l" fontAlgn="ctr"/>
                      <a:r>
                        <a:rPr lang="es-CO" sz="1200" b="1" u="none" strike="noStrike" dirty="0">
                          <a:effectLst/>
                        </a:rPr>
                        <a:t>Realizar proceso de certificación  por competencias laborales, bajo la norma 210601020, Atender a clientes de acuerdo con el procedimiento de servicio y normativa, con el SENA</a:t>
                      </a:r>
                      <a:endParaRPr lang="es-CO" sz="1200" b="1" i="0" u="none" strike="noStrike" dirty="0">
                        <a:effectLst/>
                        <a:latin typeface="Arial" panose="020B0604020202020204" pitchFamily="34" charset="0"/>
                      </a:endParaRPr>
                    </a:p>
                  </a:txBody>
                  <a:tcPr marL="5527" marR="5527" marT="5527" marB="0" anchor="ctr"/>
                </a:tc>
                <a:tc>
                  <a:txBody>
                    <a:bodyPr/>
                    <a:lstStyle/>
                    <a:p>
                      <a:pPr algn="ctr" fontAlgn="ctr"/>
                      <a:r>
                        <a:rPr lang="pt-BR" sz="1200" b="1" u="none" strike="noStrike" dirty="0">
                          <a:effectLst/>
                        </a:rPr>
                        <a:t>1 de agosto de 2020</a:t>
                      </a:r>
                      <a:endParaRPr lang="pt-BR" sz="1200" b="1" i="0" u="none" strike="noStrike" dirty="0">
                        <a:effectLst/>
                        <a:latin typeface="Arial" panose="020B0604020202020204" pitchFamily="34" charset="0"/>
                      </a:endParaRPr>
                    </a:p>
                  </a:txBody>
                  <a:tcPr marL="5527" marR="5527" marT="5527" marB="0" anchor="ctr"/>
                </a:tc>
                <a:tc>
                  <a:txBody>
                    <a:bodyPr/>
                    <a:lstStyle/>
                    <a:p>
                      <a:pPr algn="ctr" fontAlgn="ctr"/>
                      <a:r>
                        <a:rPr lang="es-CO" sz="1200" b="1" u="none" strike="noStrike" dirty="0">
                          <a:effectLst/>
                        </a:rPr>
                        <a:t>30 de octubre de 2020</a:t>
                      </a:r>
                      <a:endParaRPr lang="es-CO" sz="1200" b="1" i="0" u="none" strike="noStrike" dirty="0">
                        <a:effectLst/>
                        <a:latin typeface="Arial" panose="020B0604020202020204" pitchFamily="34" charset="0"/>
                      </a:endParaRPr>
                    </a:p>
                  </a:txBody>
                  <a:tcPr marL="5527" marR="5527" marT="5527" marB="0" anchor="ctr"/>
                </a:tc>
                <a:tc>
                  <a:txBody>
                    <a:bodyPr/>
                    <a:lstStyle/>
                    <a:p>
                      <a:pPr algn="l" fontAlgn="ctr"/>
                      <a:r>
                        <a:rPr lang="en-US" sz="1200" b="1" u="none" strike="noStrike" dirty="0">
                          <a:effectLst/>
                        </a:rPr>
                        <a:t>Jefe administrativa y financiera</a:t>
                      </a:r>
                      <a:endParaRPr lang="en-US" sz="1200" b="1" i="0" u="none" strike="noStrike" dirty="0">
                        <a:effectLst/>
                        <a:latin typeface="Arial" panose="020B0604020202020204" pitchFamily="34" charset="0"/>
                      </a:endParaRPr>
                    </a:p>
                  </a:txBody>
                  <a:tcPr marL="5527" marR="5527" marT="5527" marB="0" anchor="ctr"/>
                </a:tc>
                <a:tc>
                  <a:txBody>
                    <a:bodyPr/>
                    <a:lstStyle/>
                    <a:p>
                      <a:pPr algn="l" fontAlgn="ctr"/>
                      <a:r>
                        <a:rPr lang="es-CO" sz="1200" b="1" u="none" strike="noStrike" dirty="0">
                          <a:effectLst/>
                        </a:rPr>
                        <a:t>Se culminó satisfactoriamente el proceso de certificación</a:t>
                      </a:r>
                      <a:endParaRPr lang="es-CO" sz="1200" b="1" i="0" u="none" strike="noStrike" dirty="0">
                        <a:effectLst/>
                        <a:latin typeface="Arial" panose="020B0604020202020204" pitchFamily="34" charset="0"/>
                      </a:endParaRPr>
                    </a:p>
                  </a:txBody>
                  <a:tcPr marL="5527" marR="5527" marT="5527" marB="0" anchor="ctr"/>
                </a:tc>
              </a:tr>
              <a:tr h="1680937">
                <a:tc>
                  <a:txBody>
                    <a:bodyPr/>
                    <a:lstStyle/>
                    <a:p>
                      <a:pPr algn="ctr" fontAlgn="ctr"/>
                      <a:r>
                        <a:rPr lang="en-US" sz="1200" u="none" strike="noStrike" dirty="0">
                          <a:effectLst/>
                        </a:rPr>
                        <a:t>2</a:t>
                      </a:r>
                      <a:endParaRPr lang="en-US" sz="1200" b="0" i="0" u="none" strike="noStrike" dirty="0">
                        <a:effectLst/>
                        <a:latin typeface="Arial" panose="020B0604020202020204" pitchFamily="34" charset="0"/>
                      </a:endParaRPr>
                    </a:p>
                  </a:txBody>
                  <a:tcPr marL="5527" marR="5527" marT="5527" marB="0" anchor="ctr"/>
                </a:tc>
                <a:tc>
                  <a:txBody>
                    <a:bodyPr/>
                    <a:lstStyle/>
                    <a:p>
                      <a:pPr algn="l" fontAlgn="ctr"/>
                      <a:r>
                        <a:rPr lang="en-US" sz="1200" b="1" u="none" strike="noStrike" dirty="0">
                          <a:effectLst/>
                        </a:rPr>
                        <a:t>Realizar capacitaciones al personal</a:t>
                      </a:r>
                      <a:endParaRPr lang="en-US" sz="1200" b="1" i="0" u="none" strike="noStrike" dirty="0">
                        <a:effectLst/>
                        <a:latin typeface="Arial" panose="020B0604020202020204" pitchFamily="34" charset="0"/>
                      </a:endParaRPr>
                    </a:p>
                  </a:txBody>
                  <a:tcPr marL="5527" marR="5527" marT="5527" marB="0" anchor="ctr"/>
                </a:tc>
                <a:tc>
                  <a:txBody>
                    <a:bodyPr/>
                    <a:lstStyle/>
                    <a:p>
                      <a:pPr algn="ctr" fontAlgn="ctr"/>
                      <a:r>
                        <a:rPr lang="es-CO" sz="1200" b="1" u="none" strike="noStrike" dirty="0">
                          <a:effectLst/>
                        </a:rPr>
                        <a:t>15  de enero de 2020</a:t>
                      </a:r>
                      <a:endParaRPr lang="es-CO" sz="1200" b="1" i="0" u="none" strike="noStrike" dirty="0">
                        <a:effectLst/>
                        <a:latin typeface="Arial" panose="020B0604020202020204" pitchFamily="34" charset="0"/>
                      </a:endParaRPr>
                    </a:p>
                  </a:txBody>
                  <a:tcPr marL="5527" marR="5527" marT="5527" marB="0" anchor="ctr"/>
                </a:tc>
                <a:tc>
                  <a:txBody>
                    <a:bodyPr/>
                    <a:lstStyle/>
                    <a:p>
                      <a:pPr algn="ctr" fontAlgn="ctr"/>
                      <a:r>
                        <a:rPr lang="en-US" sz="1200" b="1" u="none" strike="noStrike" dirty="0">
                          <a:effectLst/>
                        </a:rPr>
                        <a:t>30 de </a:t>
                      </a:r>
                      <a:r>
                        <a:rPr lang="en-US" sz="1200" b="1" u="none" strike="noStrike" dirty="0" err="1">
                          <a:effectLst/>
                        </a:rPr>
                        <a:t>diciembre</a:t>
                      </a:r>
                      <a:r>
                        <a:rPr lang="en-US" sz="1200" b="1" u="none" strike="noStrike" dirty="0">
                          <a:effectLst/>
                        </a:rPr>
                        <a:t> de 2020</a:t>
                      </a:r>
                      <a:endParaRPr lang="en-US" sz="1200" b="1" i="0" u="none" strike="noStrike" dirty="0">
                        <a:effectLst/>
                        <a:latin typeface="Arial" panose="020B0604020202020204" pitchFamily="34" charset="0"/>
                      </a:endParaRPr>
                    </a:p>
                  </a:txBody>
                  <a:tcPr marL="5527" marR="5527" marT="5527" marB="0" anchor="ctr"/>
                </a:tc>
                <a:tc>
                  <a:txBody>
                    <a:bodyPr/>
                    <a:lstStyle/>
                    <a:p>
                      <a:pPr algn="l" fontAlgn="ctr"/>
                      <a:r>
                        <a:rPr lang="en-US" sz="1200" b="1" u="none" strike="noStrike" dirty="0">
                          <a:effectLst/>
                        </a:rPr>
                        <a:t>Jefe administrativa y financiera</a:t>
                      </a:r>
                      <a:endParaRPr lang="en-US" sz="1200" b="1" i="0" u="none" strike="noStrike" dirty="0">
                        <a:effectLst/>
                        <a:latin typeface="Arial" panose="020B0604020202020204" pitchFamily="34" charset="0"/>
                      </a:endParaRPr>
                    </a:p>
                  </a:txBody>
                  <a:tcPr marL="5527" marR="5527" marT="5527" marB="0" anchor="ctr"/>
                </a:tc>
                <a:tc>
                  <a:txBody>
                    <a:bodyPr/>
                    <a:lstStyle/>
                    <a:p>
                      <a:pPr algn="l" fontAlgn="ctr"/>
                      <a:r>
                        <a:rPr lang="es-CO" sz="1200" b="1" u="none" strike="noStrike" dirty="0">
                          <a:effectLst/>
                        </a:rPr>
                        <a:t>Hasta el momento se han realizado 29 capacitaciones para el personal de la entidad.</a:t>
                      </a:r>
                      <a:endParaRPr lang="es-CO" sz="1200" b="1" i="0" u="none" strike="noStrike" dirty="0">
                        <a:effectLst/>
                        <a:latin typeface="Arial" panose="020B0604020202020204" pitchFamily="34" charset="0"/>
                      </a:endParaRPr>
                    </a:p>
                  </a:txBody>
                  <a:tcPr marL="5527" marR="5527" marT="5527" marB="0" anchor="ctr"/>
                </a:tc>
              </a:tr>
              <a:tr h="969189">
                <a:tc>
                  <a:txBody>
                    <a:bodyPr/>
                    <a:lstStyle/>
                    <a:p>
                      <a:pPr algn="ctr" fontAlgn="ctr"/>
                      <a:r>
                        <a:rPr lang="en-US" sz="1200" u="none" strike="noStrike">
                          <a:effectLst/>
                        </a:rPr>
                        <a:t>3</a:t>
                      </a:r>
                      <a:endParaRPr lang="en-US" sz="1200" b="0" i="0" u="none" strike="noStrike">
                        <a:effectLst/>
                        <a:latin typeface="Arial" panose="020B0604020202020204" pitchFamily="34" charset="0"/>
                      </a:endParaRPr>
                    </a:p>
                  </a:txBody>
                  <a:tcPr marL="5527" marR="5527" marT="5527" marB="0" anchor="ctr"/>
                </a:tc>
                <a:tc>
                  <a:txBody>
                    <a:bodyPr/>
                    <a:lstStyle/>
                    <a:p>
                      <a:pPr algn="l" fontAlgn="ctr"/>
                      <a:r>
                        <a:rPr lang="es-CO" sz="1200" b="1" u="none" strike="noStrike" dirty="0">
                          <a:effectLst/>
                        </a:rPr>
                        <a:t>seguimiento y evaluación al sistema de gestión de seguridad y salud en el trabajo</a:t>
                      </a:r>
                      <a:endParaRPr lang="es-CO" sz="1200" b="1" i="0" u="none" strike="noStrike" dirty="0">
                        <a:effectLst/>
                        <a:latin typeface="Arial" panose="020B0604020202020204" pitchFamily="34" charset="0"/>
                      </a:endParaRPr>
                    </a:p>
                  </a:txBody>
                  <a:tcPr marL="5527" marR="5527" marT="5527" marB="0" anchor="ctr"/>
                </a:tc>
                <a:tc>
                  <a:txBody>
                    <a:bodyPr/>
                    <a:lstStyle/>
                    <a:p>
                      <a:pPr algn="ctr" fontAlgn="ctr"/>
                      <a:r>
                        <a:rPr lang="es-CO" sz="1200" b="1" u="none" strike="noStrike">
                          <a:effectLst/>
                        </a:rPr>
                        <a:t>15 de Enero de 2020</a:t>
                      </a:r>
                      <a:endParaRPr lang="es-CO" sz="1200" b="1" i="0" u="none" strike="noStrike">
                        <a:effectLst/>
                        <a:latin typeface="Arial" panose="020B0604020202020204" pitchFamily="34" charset="0"/>
                      </a:endParaRPr>
                    </a:p>
                  </a:txBody>
                  <a:tcPr marL="5527" marR="5527" marT="5527" marB="0" anchor="ctr"/>
                </a:tc>
                <a:tc>
                  <a:txBody>
                    <a:bodyPr/>
                    <a:lstStyle/>
                    <a:p>
                      <a:pPr algn="ctr" fontAlgn="ctr"/>
                      <a:r>
                        <a:rPr lang="en-US" sz="1200" b="1" u="none" strike="noStrike">
                          <a:effectLst/>
                        </a:rPr>
                        <a:t>20 de dicembre de 2020</a:t>
                      </a:r>
                      <a:endParaRPr lang="en-US" sz="1200" b="1" i="0" u="none" strike="noStrike">
                        <a:effectLst/>
                        <a:latin typeface="Arial" panose="020B0604020202020204" pitchFamily="34" charset="0"/>
                      </a:endParaRPr>
                    </a:p>
                  </a:txBody>
                  <a:tcPr marL="5527" marR="5527" marT="5527" marB="0" anchor="ctr"/>
                </a:tc>
                <a:tc>
                  <a:txBody>
                    <a:bodyPr/>
                    <a:lstStyle/>
                    <a:p>
                      <a:pPr algn="l" fontAlgn="ctr"/>
                      <a:r>
                        <a:rPr lang="en-US" sz="1200" b="1" u="none" strike="noStrike" dirty="0">
                          <a:effectLst/>
                        </a:rPr>
                        <a:t>Jefe administrativa y financiera</a:t>
                      </a:r>
                      <a:endParaRPr lang="en-US" sz="1200" b="1" i="0" u="none" strike="noStrike" dirty="0">
                        <a:effectLst/>
                        <a:latin typeface="Arial" panose="020B0604020202020204" pitchFamily="34" charset="0"/>
                      </a:endParaRPr>
                    </a:p>
                  </a:txBody>
                  <a:tcPr marL="5527" marR="5527" marT="5527" marB="0" anchor="ctr"/>
                </a:tc>
                <a:tc>
                  <a:txBody>
                    <a:bodyPr/>
                    <a:lstStyle/>
                    <a:p>
                      <a:pPr algn="l" fontAlgn="ctr"/>
                      <a:r>
                        <a:rPr lang="es-CO" sz="1200" b="1" u="none" strike="noStrike" dirty="0">
                          <a:effectLst/>
                        </a:rPr>
                        <a:t>Esta en proceso de ejecución  el programa anual de trabajo</a:t>
                      </a:r>
                      <a:endParaRPr lang="es-CO" sz="1200" b="1" i="0" u="none" strike="noStrike" dirty="0">
                        <a:effectLst/>
                        <a:latin typeface="Arial" panose="020B0604020202020204" pitchFamily="34" charset="0"/>
                      </a:endParaRPr>
                    </a:p>
                  </a:txBody>
                  <a:tcPr marL="5527" marR="5527" marT="5527" marB="0" anchor="ctr"/>
                </a:tc>
              </a:tr>
            </a:tbl>
          </a:graphicData>
        </a:graphic>
      </p:graphicFrame>
    </p:spTree>
    <p:extLst>
      <p:ext uri="{BB962C8B-B14F-4D97-AF65-F5344CB8AC3E}">
        <p14:creationId xmlns:p14="http://schemas.microsoft.com/office/powerpoint/2010/main" val="12265603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37</a:t>
            </a:fld>
            <a:endParaRPr lang="es-ES" sz="1000" dirty="0">
              <a:solidFill>
                <a:schemeClr val="bg1"/>
              </a:solidFill>
            </a:endParaRPr>
          </a:p>
        </p:txBody>
      </p:sp>
      <p:sp>
        <p:nvSpPr>
          <p:cNvPr id="34819" name="2 Subtítulo"/>
          <p:cNvSpPr>
            <a:spLocks/>
          </p:cNvSpPr>
          <p:nvPr/>
        </p:nvSpPr>
        <p:spPr bwMode="auto">
          <a:xfrm>
            <a:off x="323528" y="-27385"/>
            <a:ext cx="8280920" cy="6624737"/>
          </a:xfrm>
          <a:prstGeom prst="rect">
            <a:avLst/>
          </a:prstGeom>
          <a:noFill/>
          <a:ln w="9525">
            <a:noFill/>
            <a:miter lim="800000"/>
            <a:headEnd/>
            <a:tailEnd/>
          </a:ln>
        </p:spPr>
        <p:txBody>
          <a:bodyPr anchor="ctr"/>
          <a:lstStyle/>
          <a:p>
            <a:pPr marL="342900" indent="-342900" algn="ctr"/>
            <a:endParaRPr lang="es-ES" sz="2400" b="1" dirty="0" smtClean="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smtClean="0">
              <a:solidFill>
                <a:srgbClr val="FF0000"/>
              </a:solidFill>
              <a:latin typeface="Arial" pitchFamily="34" charset="0"/>
              <a:ea typeface="Tahoma" pitchFamily="34" charset="0"/>
              <a:cs typeface="Arial" pitchFamily="34" charset="0"/>
            </a:endParaRPr>
          </a:p>
          <a:p>
            <a:pPr marL="342900" indent="-342900" algn="ctr"/>
            <a:endParaRPr lang="es-ES" sz="2400" b="1" dirty="0" smtClean="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r>
              <a:rPr lang="es-ES" sz="2400" b="1" dirty="0" smtClean="0">
                <a:solidFill>
                  <a:srgbClr val="FF0000"/>
                </a:solidFill>
                <a:latin typeface="Arial" pitchFamily="34" charset="0"/>
                <a:ea typeface="Tahoma" pitchFamily="34" charset="0"/>
                <a:cs typeface="Arial" pitchFamily="34" charset="0"/>
              </a:rPr>
              <a:t>CONCLUSIONES</a:t>
            </a:r>
          </a:p>
          <a:p>
            <a:pPr marL="342900" indent="-342900" algn="ctr"/>
            <a:endParaRPr lang="es-ES" sz="2400" b="1" dirty="0" smtClean="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just"/>
            <a:r>
              <a:rPr lang="es-ES" b="1" dirty="0" smtClean="0">
                <a:latin typeface="Arial" pitchFamily="34" charset="0"/>
                <a:ea typeface="Tahoma" pitchFamily="34" charset="0"/>
                <a:cs typeface="Arial" pitchFamily="34" charset="0"/>
              </a:rPr>
              <a:t>    *  </a:t>
            </a:r>
            <a:r>
              <a:rPr lang="es-ES" sz="2400" b="1" dirty="0" smtClean="0">
                <a:latin typeface="Arial" pitchFamily="34" charset="0"/>
                <a:ea typeface="Tahoma" pitchFamily="34" charset="0"/>
                <a:cs typeface="Arial" pitchFamily="34" charset="0"/>
              </a:rPr>
              <a:t>Se observa que el cumplimiento de objetivos en la vigencia 2018 es de un 95% de cumplimiento correspondiente a 26 acciones de 27 planificadas, en la vigencia 2019 es de 100% correspondiente al cumplimiento de 21 acciones de 21 planificadas  , y en la vigencia 2020 hasta el mes de septiembre es de un 52% correspondiente al cumplimiento de 10 acciones de  19 planificadas quedando pendiente en proceso de ejecución las actividades anteriormente mencionadas que finalizan hasta el mes de diciembre de la vigencia 2020.</a:t>
            </a:r>
          </a:p>
          <a:p>
            <a:pPr marL="342900" indent="-342900"/>
            <a:r>
              <a:rPr lang="es-ES" sz="2400" b="1" dirty="0">
                <a:latin typeface="Arial" pitchFamily="34" charset="0"/>
                <a:ea typeface="Tahoma" pitchFamily="34" charset="0"/>
                <a:cs typeface="Arial" pitchFamily="34" charset="0"/>
              </a:rPr>
              <a:t> </a:t>
            </a:r>
            <a:r>
              <a:rPr lang="es-ES" sz="2400" b="1" dirty="0" smtClean="0">
                <a:latin typeface="Arial" pitchFamily="34" charset="0"/>
                <a:ea typeface="Tahoma" pitchFamily="34" charset="0"/>
                <a:cs typeface="Arial" pitchFamily="34" charset="0"/>
              </a:rPr>
              <a:t>    </a:t>
            </a:r>
          </a:p>
          <a:p>
            <a:pPr marL="342900" indent="-342900" algn="just"/>
            <a:r>
              <a:rPr lang="es-ES" sz="2400" b="1" dirty="0">
                <a:latin typeface="Arial" pitchFamily="34" charset="0"/>
                <a:ea typeface="Tahoma" pitchFamily="34" charset="0"/>
                <a:cs typeface="Arial" pitchFamily="34" charset="0"/>
              </a:rPr>
              <a:t> </a:t>
            </a:r>
            <a:r>
              <a:rPr lang="es-ES" sz="2400" b="1" dirty="0" smtClean="0">
                <a:latin typeface="Arial" pitchFamily="34" charset="0"/>
                <a:ea typeface="Tahoma" pitchFamily="34" charset="0"/>
                <a:cs typeface="Arial" pitchFamily="34" charset="0"/>
              </a:rPr>
              <a:t>  * cabe resaltar que las acciones planificadas fueron apropiadas para el logro de los objetivos de la calidad</a:t>
            </a:r>
            <a:r>
              <a:rPr lang="es-ES" b="1" dirty="0" smtClean="0">
                <a:latin typeface="Arial" pitchFamily="34" charset="0"/>
                <a:ea typeface="Tahoma" pitchFamily="34" charset="0"/>
                <a:cs typeface="Arial" pitchFamily="34" charset="0"/>
              </a:rPr>
              <a:t>.</a:t>
            </a:r>
            <a:endParaRPr lang="es-CO" dirty="0">
              <a:latin typeface="Arial" panose="020B0604020202020204" pitchFamily="34" charset="0"/>
            </a:endParaRPr>
          </a:p>
          <a:p>
            <a:pPr marL="342900" indent="-342900"/>
            <a:endParaRPr lang="es-CO" dirty="0">
              <a:latin typeface="Arial" panose="020B0604020202020204" pitchFamily="34" charset="0"/>
            </a:endParaRPr>
          </a:p>
          <a:p>
            <a:pPr marL="342900" indent="-342900"/>
            <a:endParaRPr lang="es-ES" b="1" dirty="0" smtClean="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smtClean="0">
              <a:solidFill>
                <a:srgbClr val="FF0000"/>
              </a:solidFill>
              <a:latin typeface="Arial" pitchFamily="34" charset="0"/>
              <a:ea typeface="Tahoma" pitchFamily="34" charset="0"/>
              <a:cs typeface="Arial" pitchFamily="34" charset="0"/>
            </a:endParaRPr>
          </a:p>
          <a:p>
            <a:pPr marL="342900" indent="-342900" algn="ctr"/>
            <a:endParaRPr lang="es-ES" dirty="0" smtClean="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7" name="Picture 49">
            <a:extLst>
              <a:ext uri="{FF2B5EF4-FFF2-40B4-BE49-F238E27FC236}">
                <a16:creationId xmlns="" xmlns:a16="http://schemas.microsoft.com/office/drawing/2014/main" id="{D0C0B48D-9EA1-6349-9315-BFD243B615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43417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2" name="Picture 4" descr="j0441517[1]"/>
          <p:cNvPicPr>
            <a:picLocks noChangeAspect="1" noChangeArrowheads="1"/>
          </p:cNvPicPr>
          <p:nvPr/>
        </p:nvPicPr>
        <p:blipFill>
          <a:blip r:embed="rId2" cstate="print"/>
          <a:srcRect/>
          <a:stretch>
            <a:fillRect/>
          </a:stretch>
        </p:blipFill>
        <p:spPr bwMode="auto">
          <a:xfrm>
            <a:off x="2484438" y="4508500"/>
            <a:ext cx="3527425" cy="1751013"/>
          </a:xfrm>
          <a:prstGeom prst="rect">
            <a:avLst/>
          </a:prstGeom>
          <a:noFill/>
          <a:ln w="9525">
            <a:noFill/>
            <a:miter lim="800000"/>
            <a:headEnd/>
            <a:tailEnd/>
          </a:ln>
        </p:spPr>
      </p:pic>
      <p:sp>
        <p:nvSpPr>
          <p:cNvPr id="4098" name="2 Subtítulo"/>
          <p:cNvSpPr>
            <a:spLocks/>
          </p:cNvSpPr>
          <p:nvPr/>
        </p:nvSpPr>
        <p:spPr bwMode="auto">
          <a:xfrm>
            <a:off x="684213" y="2060575"/>
            <a:ext cx="7920037" cy="2087563"/>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ES" sz="3600" dirty="0">
                <a:solidFill>
                  <a:srgbClr val="C00000"/>
                </a:solidFill>
                <a:latin typeface="Arial Black" pitchFamily="34" charset="0"/>
                <a:cs typeface="+mn-cs"/>
              </a:rPr>
              <a:t>4.3 DESEMPEÑO DE LOS PROCESOS Y CONFORMIDAD DEL PRODUCTO Y/O SERVICIO</a:t>
            </a:r>
            <a:endParaRPr lang="es-MX" sz="3600" dirty="0">
              <a:solidFill>
                <a:srgbClr val="C00000"/>
              </a:solidFill>
              <a:latin typeface="Arial Black" pitchFamily="34" charset="0"/>
              <a:cs typeface="+mn-cs"/>
            </a:endParaRPr>
          </a:p>
        </p:txBody>
      </p:sp>
      <p:pic>
        <p:nvPicPr>
          <p:cNvPr id="4" name="Picture 49">
            <a:extLst>
              <a:ext uri="{FF2B5EF4-FFF2-40B4-BE49-F238E27FC236}">
                <a16:creationId xmlns="" xmlns:a16="http://schemas.microsoft.com/office/drawing/2014/main" id="{A68A9C4B-6899-A64C-BFA2-99905B8AE3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47582"/>
            <a:ext cx="1008112" cy="66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833607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39</a:t>
            </a:fld>
            <a:endParaRPr lang="es-ES" sz="1000" dirty="0">
              <a:solidFill>
                <a:schemeClr val="bg1"/>
              </a:solidFill>
            </a:endParaRPr>
          </a:p>
        </p:txBody>
      </p:sp>
      <p:sp>
        <p:nvSpPr>
          <p:cNvPr id="34819" name="2 Subtítulo"/>
          <p:cNvSpPr>
            <a:spLocks/>
          </p:cNvSpPr>
          <p:nvPr/>
        </p:nvSpPr>
        <p:spPr bwMode="auto">
          <a:xfrm>
            <a:off x="0" y="61095"/>
            <a:ext cx="8786874" cy="919584"/>
          </a:xfrm>
          <a:prstGeom prst="rect">
            <a:avLst/>
          </a:prstGeom>
          <a:noFill/>
          <a:ln w="9525">
            <a:noFill/>
            <a:miter lim="800000"/>
            <a:headEnd/>
            <a:tailEnd/>
          </a:ln>
        </p:spPr>
        <p:txBody>
          <a:bodyPr anchor="ctr"/>
          <a:lstStyle/>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8" name="Picture 49">
            <a:extLst>
              <a:ext uri="{FF2B5EF4-FFF2-40B4-BE49-F238E27FC236}">
                <a16:creationId xmlns="" xmlns:a16="http://schemas.microsoft.com/office/drawing/2014/main" id="{9D718B38-871B-6F45-83A8-ED6A79386C6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869847" cy="576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Gráfico 6"/>
          <p:cNvGraphicFramePr>
            <a:graphicFrameLocks/>
          </p:cNvGraphicFramePr>
          <p:nvPr>
            <p:extLst>
              <p:ext uri="{D42A27DB-BD31-4B8C-83A1-F6EECF244321}">
                <p14:modId xmlns:p14="http://schemas.microsoft.com/office/powerpoint/2010/main" val="3903788367"/>
              </p:ext>
            </p:extLst>
          </p:nvPr>
        </p:nvGraphicFramePr>
        <p:xfrm>
          <a:off x="1331640" y="836613"/>
          <a:ext cx="6696744" cy="33124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a 1"/>
          <p:cNvGraphicFramePr>
            <a:graphicFrameLocks noGrp="1"/>
          </p:cNvGraphicFramePr>
          <p:nvPr>
            <p:extLst>
              <p:ext uri="{D42A27DB-BD31-4B8C-83A1-F6EECF244321}">
                <p14:modId xmlns:p14="http://schemas.microsoft.com/office/powerpoint/2010/main" val="213457986"/>
              </p:ext>
            </p:extLst>
          </p:nvPr>
        </p:nvGraphicFramePr>
        <p:xfrm>
          <a:off x="1327150" y="4437112"/>
          <a:ext cx="6701234" cy="1800200"/>
        </p:xfrm>
        <a:graphic>
          <a:graphicData uri="http://schemas.openxmlformats.org/drawingml/2006/table">
            <a:tbl>
              <a:tblPr>
                <a:tableStyleId>{5C22544A-7EE6-4342-B048-85BDC9FD1C3A}</a:tableStyleId>
              </a:tblPr>
              <a:tblGrid>
                <a:gridCol w="2576284"/>
                <a:gridCol w="1071040"/>
                <a:gridCol w="1157881"/>
                <a:gridCol w="1896029"/>
              </a:tblGrid>
              <a:tr h="975108">
                <a:tc>
                  <a:txBody>
                    <a:bodyPr/>
                    <a:lstStyle/>
                    <a:p>
                      <a:pPr algn="l" fontAlgn="b"/>
                      <a:r>
                        <a:rPr lang="en-US" sz="1200" u="none" strike="noStrike" dirty="0" smtClean="0">
                          <a:effectLst/>
                        </a:rPr>
                        <a:t>PROCESOS CONTROL </a:t>
                      </a:r>
                      <a:r>
                        <a:rPr lang="en-US" sz="1200" u="none" strike="noStrike" dirty="0">
                          <a:effectLst/>
                        </a:rPr>
                        <a:t>Y MEJORAMIENTO</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200" u="none" strike="noStrike">
                          <a:effectLst/>
                        </a:rPr>
                        <a:t>AÑO 2018</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200" u="none" strike="noStrike">
                          <a:effectLst/>
                        </a:rPr>
                        <a:t>AÑO 2019</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CO" sz="1200" u="none" strike="noStrike" dirty="0">
                          <a:effectLst/>
                        </a:rPr>
                        <a:t>AÑO 2020 MES DE JUNIO</a:t>
                      </a:r>
                      <a:endParaRPr lang="es-CO" sz="1200" b="0" i="0" u="none" strike="noStrike" dirty="0">
                        <a:solidFill>
                          <a:srgbClr val="000000"/>
                        </a:solidFill>
                        <a:effectLst/>
                        <a:latin typeface="Calibri" panose="020F0502020204030204" pitchFamily="34" charset="0"/>
                      </a:endParaRPr>
                    </a:p>
                  </a:txBody>
                  <a:tcPr marL="0" marR="0" marT="0" marB="0" anchor="b"/>
                </a:tc>
              </a:tr>
              <a:tr h="825092">
                <a:tc>
                  <a:txBody>
                    <a:bodyPr/>
                    <a:lstStyle/>
                    <a:p>
                      <a:pPr algn="l" fontAlgn="b"/>
                      <a:r>
                        <a:rPr lang="en-US" sz="1200" u="none" strike="noStrike">
                          <a:effectLst/>
                        </a:rPr>
                        <a:t>MEJORA DEL SGC-META 80%</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200" u="none" strike="noStrike">
                          <a:effectLst/>
                        </a:rPr>
                        <a:t>94,41%</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200" u="none" strike="noStrike" dirty="0">
                          <a:effectLst/>
                        </a:rPr>
                        <a:t>95,42%</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200" u="none" strike="noStrike" dirty="0">
                          <a:effectLst/>
                        </a:rPr>
                        <a:t>97%</a:t>
                      </a:r>
                      <a:endParaRPr lang="en-US" sz="1200" b="0" i="0" u="none" strike="noStrike" dirty="0">
                        <a:solidFill>
                          <a:srgbClr val="000000"/>
                        </a:solidFill>
                        <a:effectLst/>
                        <a:latin typeface="Calibri" panose="020F0502020204030204" pitchFamily="34" charset="0"/>
                      </a:endParaRPr>
                    </a:p>
                  </a:txBody>
                  <a:tcPr marL="0" marR="0" marT="0" marB="0" anchor="b"/>
                </a:tc>
              </a:tr>
            </a:tbl>
          </a:graphicData>
        </a:graphic>
      </p:graphicFrame>
    </p:spTree>
    <p:extLst>
      <p:ext uri="{BB962C8B-B14F-4D97-AF65-F5344CB8AC3E}">
        <p14:creationId xmlns:p14="http://schemas.microsoft.com/office/powerpoint/2010/main" val="999766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2691" name="Rectangle 3"/>
          <p:cNvSpPr>
            <a:spLocks noChangeArrowheads="1"/>
          </p:cNvSpPr>
          <p:nvPr/>
        </p:nvSpPr>
        <p:spPr bwMode="auto">
          <a:xfrm>
            <a:off x="1907704" y="285748"/>
            <a:ext cx="6286530" cy="714360"/>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CO" sz="2400" dirty="0">
                <a:solidFill>
                  <a:srgbClr val="C00000"/>
                </a:solidFill>
                <a:latin typeface="Arial Black" pitchFamily="34" charset="0"/>
                <a:cs typeface="+mn-cs"/>
              </a:rPr>
              <a:t>REVISIÓN POR LA DIRECCIÓN</a:t>
            </a:r>
          </a:p>
        </p:txBody>
      </p:sp>
      <p:pic>
        <p:nvPicPr>
          <p:cNvPr id="14355" name="Picture 7"/>
          <p:cNvPicPr>
            <a:picLocks noChangeAspect="1" noChangeArrowheads="1"/>
          </p:cNvPicPr>
          <p:nvPr/>
        </p:nvPicPr>
        <p:blipFill>
          <a:blip r:embed="rId2" cstate="print"/>
          <a:srcRect/>
          <a:stretch>
            <a:fillRect/>
          </a:stretch>
        </p:blipFill>
        <p:spPr bwMode="auto">
          <a:xfrm>
            <a:off x="3428992" y="3214686"/>
            <a:ext cx="2214578" cy="1928826"/>
          </a:xfrm>
          <a:prstGeom prst="rect">
            <a:avLst/>
          </a:prstGeom>
          <a:noFill/>
          <a:ln w="9525">
            <a:noFill/>
            <a:miter lim="800000"/>
            <a:headEnd/>
            <a:tailEnd/>
          </a:ln>
        </p:spPr>
      </p:pic>
      <p:sp>
        <p:nvSpPr>
          <p:cNvPr id="22" name="Rectangle 3"/>
          <p:cNvSpPr>
            <a:spLocks noChangeArrowheads="1"/>
          </p:cNvSpPr>
          <p:nvPr/>
        </p:nvSpPr>
        <p:spPr bwMode="auto">
          <a:xfrm>
            <a:off x="1714480" y="1000108"/>
            <a:ext cx="6286530" cy="714360"/>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CO" dirty="0">
                <a:solidFill>
                  <a:srgbClr val="C00000"/>
                </a:solidFill>
                <a:latin typeface="Arial Black" pitchFamily="34" charset="0"/>
                <a:cs typeface="+mn-cs"/>
              </a:rPr>
              <a:t>INFORMACIÒN DE ENTRADA</a:t>
            </a:r>
          </a:p>
        </p:txBody>
      </p:sp>
      <p:cxnSp>
        <p:nvCxnSpPr>
          <p:cNvPr id="28" name="27 Conector angular"/>
          <p:cNvCxnSpPr>
            <a:endCxn id="14355" idx="1"/>
          </p:cNvCxnSpPr>
          <p:nvPr/>
        </p:nvCxnSpPr>
        <p:spPr>
          <a:xfrm>
            <a:off x="2928896" y="3428999"/>
            <a:ext cx="500096" cy="750100"/>
          </a:xfrm>
          <a:prstGeom prst="bentConnector3">
            <a:avLst>
              <a:gd name="adj1" fmla="val 50000"/>
            </a:avLst>
          </a:prstGeom>
          <a:ln w="19050">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30" name="29 Conector angular"/>
          <p:cNvCxnSpPr>
            <a:endCxn id="14355" idx="1"/>
          </p:cNvCxnSpPr>
          <p:nvPr/>
        </p:nvCxnSpPr>
        <p:spPr>
          <a:xfrm>
            <a:off x="2928926" y="2321705"/>
            <a:ext cx="500066" cy="1857394"/>
          </a:xfrm>
          <a:prstGeom prst="bentConnector3">
            <a:avLst>
              <a:gd name="adj1" fmla="val 50000"/>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2" name="31 Conector angular"/>
          <p:cNvCxnSpPr>
            <a:endCxn id="14355" idx="1"/>
          </p:cNvCxnSpPr>
          <p:nvPr/>
        </p:nvCxnSpPr>
        <p:spPr>
          <a:xfrm flipV="1">
            <a:off x="2928896" y="4179099"/>
            <a:ext cx="500096" cy="543474"/>
          </a:xfrm>
          <a:prstGeom prst="bentConnector3">
            <a:avLst>
              <a:gd name="adj1" fmla="val 50000"/>
            </a:avLst>
          </a:prstGeom>
          <a:ln w="19050">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34" name="33 Conector angular"/>
          <p:cNvCxnSpPr>
            <a:endCxn id="14355" idx="1"/>
          </p:cNvCxnSpPr>
          <p:nvPr/>
        </p:nvCxnSpPr>
        <p:spPr>
          <a:xfrm flipV="1">
            <a:off x="2928926" y="4179099"/>
            <a:ext cx="500066" cy="1874488"/>
          </a:xfrm>
          <a:prstGeom prst="bentConnector3">
            <a:avLst>
              <a:gd name="adj1" fmla="val 50000"/>
            </a:avLst>
          </a:prstGeom>
          <a:ln w="19050">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41" name="40 Conector angular"/>
          <p:cNvCxnSpPr>
            <a:endCxn id="14355" idx="3"/>
          </p:cNvCxnSpPr>
          <p:nvPr/>
        </p:nvCxnSpPr>
        <p:spPr>
          <a:xfrm rot="10800000">
            <a:off x="5643571" y="4179099"/>
            <a:ext cx="357191" cy="1750226"/>
          </a:xfrm>
          <a:prstGeom prst="bentConnector3">
            <a:avLst>
              <a:gd name="adj1" fmla="val 50000"/>
            </a:avLst>
          </a:prstGeom>
          <a:ln w="19050">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43" name="42 Conector angular"/>
          <p:cNvCxnSpPr>
            <a:endCxn id="14355" idx="3"/>
          </p:cNvCxnSpPr>
          <p:nvPr/>
        </p:nvCxnSpPr>
        <p:spPr>
          <a:xfrm rot="10800000">
            <a:off x="5643570" y="4179099"/>
            <a:ext cx="357190" cy="607224"/>
          </a:xfrm>
          <a:prstGeom prst="bentConnector3">
            <a:avLst>
              <a:gd name="adj1" fmla="val 50000"/>
            </a:avLst>
          </a:prstGeom>
          <a:ln w="19050">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47" name="46 Conector angular"/>
          <p:cNvCxnSpPr>
            <a:endCxn id="14355" idx="3"/>
          </p:cNvCxnSpPr>
          <p:nvPr/>
        </p:nvCxnSpPr>
        <p:spPr>
          <a:xfrm rot="10800000" flipV="1">
            <a:off x="5643570" y="3607589"/>
            <a:ext cx="357190" cy="571510"/>
          </a:xfrm>
          <a:prstGeom prst="bentConnector3">
            <a:avLst>
              <a:gd name="adj1" fmla="val 50000"/>
            </a:avLst>
          </a:prstGeom>
          <a:ln w="19050">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49" name="48 Conector angular"/>
          <p:cNvCxnSpPr>
            <a:endCxn id="14355" idx="3"/>
          </p:cNvCxnSpPr>
          <p:nvPr/>
        </p:nvCxnSpPr>
        <p:spPr>
          <a:xfrm rot="10800000" flipV="1">
            <a:off x="5643570" y="2393155"/>
            <a:ext cx="357190" cy="1785943"/>
          </a:xfrm>
          <a:prstGeom prst="bentConnector3">
            <a:avLst>
              <a:gd name="adj1" fmla="val 50000"/>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nvGrpSpPr>
          <p:cNvPr id="23" name="22 Grupo"/>
          <p:cNvGrpSpPr/>
          <p:nvPr/>
        </p:nvGrpSpPr>
        <p:grpSpPr>
          <a:xfrm>
            <a:off x="154244" y="1714468"/>
            <a:ext cx="8786874" cy="4714928"/>
            <a:chOff x="142844" y="1714468"/>
            <a:chExt cx="8786874" cy="4714928"/>
          </a:xfrm>
        </p:grpSpPr>
        <p:sp>
          <p:nvSpPr>
            <p:cNvPr id="25" name="22 Rectángulo redondeado"/>
            <p:cNvSpPr>
              <a:spLocks noChangeArrowheads="1"/>
            </p:cNvSpPr>
            <p:nvPr/>
          </p:nvSpPr>
          <p:spPr bwMode="auto">
            <a:xfrm>
              <a:off x="142844" y="1714468"/>
              <a:ext cx="2786082" cy="1000139"/>
            </a:xfrm>
            <a:prstGeom prst="roundRect">
              <a:avLst>
                <a:gd name="adj" fmla="val 16667"/>
              </a:avLst>
            </a:prstGeom>
            <a:noFill/>
            <a:ln w="25400" algn="ctr">
              <a:solidFill>
                <a:schemeClr val="accent2"/>
              </a:solidFill>
              <a:round/>
              <a:headEnd/>
              <a:tailEnd/>
            </a:ln>
          </p:spPr>
          <p:txBody>
            <a:bodyPr lIns="0" tIns="0" rIns="0" bIns="0" anchor="ctr"/>
            <a:lstStyle/>
            <a:p>
              <a:pPr marL="342900" indent="-342900" algn="just"/>
              <a:r>
                <a:rPr lang="es-ES" sz="1500" dirty="0">
                  <a:solidFill>
                    <a:srgbClr val="0033CC"/>
                  </a:solidFill>
                </a:rPr>
                <a:t>	1. Revisión de la adecuación de la misión, visión, políticas y objetivos </a:t>
              </a:r>
              <a:endParaRPr lang="es-CO" sz="1500" dirty="0">
                <a:solidFill>
                  <a:srgbClr val="0033CC"/>
                </a:solidFill>
              </a:endParaRPr>
            </a:p>
            <a:p>
              <a:pPr marL="342900" indent="-342900" algn="just"/>
              <a:endParaRPr lang="es-CO" sz="1500" dirty="0">
                <a:solidFill>
                  <a:srgbClr val="0033CC"/>
                </a:solidFill>
              </a:endParaRPr>
            </a:p>
          </p:txBody>
        </p:sp>
        <p:sp>
          <p:nvSpPr>
            <p:cNvPr id="26" name="23 Rectángulo redondeado"/>
            <p:cNvSpPr>
              <a:spLocks noChangeArrowheads="1"/>
            </p:cNvSpPr>
            <p:nvPr/>
          </p:nvSpPr>
          <p:spPr bwMode="auto">
            <a:xfrm>
              <a:off x="142844" y="4214818"/>
              <a:ext cx="2786052" cy="1000143"/>
            </a:xfrm>
            <a:prstGeom prst="roundRect">
              <a:avLst>
                <a:gd name="adj" fmla="val 16667"/>
              </a:avLst>
            </a:prstGeom>
            <a:noFill/>
            <a:ln w="25400" algn="ctr">
              <a:solidFill>
                <a:schemeClr val="accent2"/>
              </a:solidFill>
              <a:round/>
              <a:headEnd/>
              <a:tailEnd/>
            </a:ln>
          </p:spPr>
          <p:txBody>
            <a:bodyPr lIns="0" tIns="0" rIns="0" bIns="0" anchor="ctr"/>
            <a:lstStyle/>
            <a:p>
              <a:pPr marL="342900" indent="-342900" algn="just"/>
              <a:r>
                <a:rPr lang="es-ES" sz="1500" dirty="0">
                  <a:solidFill>
                    <a:srgbClr val="0033CC"/>
                  </a:solidFill>
                </a:rPr>
                <a:t>    3. Cambios en las cuestiones internas o externas. 4,1</a:t>
              </a:r>
              <a:endParaRPr lang="es-CO" sz="1500" dirty="0">
                <a:solidFill>
                  <a:srgbClr val="0033CC"/>
                </a:solidFill>
              </a:endParaRPr>
            </a:p>
          </p:txBody>
        </p:sp>
        <p:sp>
          <p:nvSpPr>
            <p:cNvPr id="27" name="24 Rectángulo redondeado"/>
            <p:cNvSpPr>
              <a:spLocks noChangeArrowheads="1"/>
            </p:cNvSpPr>
            <p:nvPr/>
          </p:nvSpPr>
          <p:spPr bwMode="auto">
            <a:xfrm>
              <a:off x="142844" y="3000372"/>
              <a:ext cx="2786052" cy="857254"/>
            </a:xfrm>
            <a:prstGeom prst="roundRect">
              <a:avLst>
                <a:gd name="adj" fmla="val 16667"/>
              </a:avLst>
            </a:prstGeom>
            <a:noFill/>
            <a:ln w="25400" algn="ctr">
              <a:solidFill>
                <a:schemeClr val="accent2"/>
              </a:solidFill>
              <a:round/>
              <a:headEnd/>
              <a:tailEnd/>
            </a:ln>
          </p:spPr>
          <p:txBody>
            <a:bodyPr lIns="0" tIns="0" rIns="0" bIns="0" anchor="ctr"/>
            <a:lstStyle/>
            <a:p>
              <a:pPr marL="342900" indent="-342900" algn="just"/>
              <a:r>
                <a:rPr lang="es-ES" sz="1500" dirty="0">
                  <a:solidFill>
                    <a:srgbClr val="0033CC"/>
                  </a:solidFill>
                </a:rPr>
                <a:t>	2. Acciones de seguimiento de revisiones previas</a:t>
              </a:r>
              <a:endParaRPr lang="es-CO" sz="1500" dirty="0">
                <a:solidFill>
                  <a:srgbClr val="0033CC"/>
                </a:solidFill>
              </a:endParaRPr>
            </a:p>
          </p:txBody>
        </p:sp>
        <p:sp>
          <p:nvSpPr>
            <p:cNvPr id="29" name="25 Rectángulo redondeado"/>
            <p:cNvSpPr>
              <a:spLocks noChangeArrowheads="1"/>
            </p:cNvSpPr>
            <p:nvPr/>
          </p:nvSpPr>
          <p:spPr bwMode="auto">
            <a:xfrm>
              <a:off x="142844" y="5500702"/>
              <a:ext cx="2786082" cy="928694"/>
            </a:xfrm>
            <a:prstGeom prst="roundRect">
              <a:avLst>
                <a:gd name="adj" fmla="val 16667"/>
              </a:avLst>
            </a:prstGeom>
            <a:noFill/>
            <a:ln w="25400" algn="ctr">
              <a:solidFill>
                <a:schemeClr val="accent2"/>
              </a:solidFill>
              <a:round/>
              <a:headEnd/>
              <a:tailEnd/>
            </a:ln>
          </p:spPr>
          <p:txBody>
            <a:bodyPr lIns="0" tIns="0" rIns="0" bIns="0" anchor="ctr"/>
            <a:lstStyle/>
            <a:p>
              <a:pPr marL="342900" indent="-342900" algn="just"/>
              <a:r>
                <a:rPr lang="es-ES" sz="1500" dirty="0">
                  <a:solidFill>
                    <a:srgbClr val="0033CC"/>
                  </a:solidFill>
                </a:rPr>
                <a:t>4.Desempeño y eficacia del sistema de gestión de la calidad relativa a:</a:t>
              </a:r>
              <a:endParaRPr lang="es-CO" sz="1500" dirty="0">
                <a:solidFill>
                  <a:srgbClr val="0033CC"/>
                </a:solidFill>
              </a:endParaRPr>
            </a:p>
          </p:txBody>
        </p:sp>
        <p:sp>
          <p:nvSpPr>
            <p:cNvPr id="31" name="26 Rectángulo redondeado"/>
            <p:cNvSpPr>
              <a:spLocks noChangeArrowheads="1"/>
            </p:cNvSpPr>
            <p:nvPr/>
          </p:nvSpPr>
          <p:spPr bwMode="auto">
            <a:xfrm>
              <a:off x="6000760" y="1928802"/>
              <a:ext cx="2928948" cy="928708"/>
            </a:xfrm>
            <a:prstGeom prst="roundRect">
              <a:avLst>
                <a:gd name="adj" fmla="val 16667"/>
              </a:avLst>
            </a:prstGeom>
            <a:noFill/>
            <a:ln w="25400" algn="ctr">
              <a:solidFill>
                <a:schemeClr val="accent2"/>
              </a:solidFill>
              <a:round/>
              <a:headEnd/>
              <a:tailEnd/>
            </a:ln>
          </p:spPr>
          <p:txBody>
            <a:bodyPr lIns="0" tIns="0" rIns="0" bIns="0" anchor="ctr"/>
            <a:lstStyle/>
            <a:p>
              <a:pPr marL="342900" indent="-342900" algn="just"/>
              <a:r>
                <a:rPr lang="es-ES" sz="1500" dirty="0">
                  <a:solidFill>
                    <a:srgbClr val="0033CC"/>
                  </a:solidFill>
                </a:rPr>
                <a:t>	4.1.Satisfacción del cliente y retroalimentación de las partes interesadas. 9.1.2 </a:t>
              </a:r>
            </a:p>
          </p:txBody>
        </p:sp>
        <p:sp>
          <p:nvSpPr>
            <p:cNvPr id="33" name="14 Rectángulo redondeado"/>
            <p:cNvSpPr>
              <a:spLocks noChangeArrowheads="1"/>
            </p:cNvSpPr>
            <p:nvPr/>
          </p:nvSpPr>
          <p:spPr bwMode="auto">
            <a:xfrm>
              <a:off x="6000760" y="3143248"/>
              <a:ext cx="2928958" cy="928682"/>
            </a:xfrm>
            <a:prstGeom prst="roundRect">
              <a:avLst>
                <a:gd name="adj" fmla="val 16667"/>
              </a:avLst>
            </a:prstGeom>
            <a:noFill/>
            <a:ln w="25400" algn="ctr">
              <a:solidFill>
                <a:schemeClr val="accent2"/>
              </a:solidFill>
              <a:round/>
              <a:headEnd/>
              <a:tailEnd/>
            </a:ln>
          </p:spPr>
          <p:txBody>
            <a:bodyPr lIns="0" tIns="0" rIns="0" bIns="0" anchor="ctr"/>
            <a:lstStyle/>
            <a:p>
              <a:pPr marL="342900" indent="-342900" algn="just"/>
              <a:r>
                <a:rPr lang="es-ES" sz="1500" dirty="0">
                  <a:solidFill>
                    <a:srgbClr val="0033CC"/>
                  </a:solidFill>
                </a:rPr>
                <a:t>	4.2 Logro de los objetivos de la Calidad. 6.2</a:t>
              </a:r>
              <a:endParaRPr lang="es-CO" sz="1500" dirty="0">
                <a:solidFill>
                  <a:srgbClr val="0033CC"/>
                </a:solidFill>
              </a:endParaRPr>
            </a:p>
          </p:txBody>
        </p:sp>
        <p:sp>
          <p:nvSpPr>
            <p:cNvPr id="35" name="15 Rectángulo redondeado"/>
            <p:cNvSpPr>
              <a:spLocks noChangeArrowheads="1"/>
            </p:cNvSpPr>
            <p:nvPr/>
          </p:nvSpPr>
          <p:spPr bwMode="auto">
            <a:xfrm>
              <a:off x="6000760" y="4437112"/>
              <a:ext cx="2928958" cy="1000130"/>
            </a:xfrm>
            <a:prstGeom prst="roundRect">
              <a:avLst>
                <a:gd name="adj" fmla="val 16667"/>
              </a:avLst>
            </a:prstGeom>
            <a:noFill/>
            <a:ln w="25400" algn="ctr">
              <a:solidFill>
                <a:schemeClr val="accent2"/>
              </a:solidFill>
              <a:round/>
              <a:headEnd/>
              <a:tailEnd/>
            </a:ln>
          </p:spPr>
          <p:txBody>
            <a:bodyPr lIns="0" tIns="0" rIns="0" bIns="0" anchor="ctr"/>
            <a:lstStyle/>
            <a:p>
              <a:pPr marL="342900" indent="-342900" algn="just"/>
              <a:r>
                <a:rPr lang="es-ES" sz="1500" dirty="0">
                  <a:solidFill>
                    <a:srgbClr val="0033CC"/>
                  </a:solidFill>
                </a:rPr>
                <a:t>	4.3 Desempeño de los procesos y conformidad del producto o servicio. 4.4 y 8.6</a:t>
              </a:r>
              <a:endParaRPr lang="es-CO" sz="1500" dirty="0">
                <a:solidFill>
                  <a:srgbClr val="0033CC"/>
                </a:solidFill>
              </a:endParaRPr>
            </a:p>
          </p:txBody>
        </p:sp>
      </p:grpSp>
      <p:sp>
        <p:nvSpPr>
          <p:cNvPr id="36" name="15 Rectángulo redondeado"/>
          <p:cNvSpPr>
            <a:spLocks noChangeArrowheads="1"/>
          </p:cNvSpPr>
          <p:nvPr/>
        </p:nvSpPr>
        <p:spPr bwMode="auto">
          <a:xfrm>
            <a:off x="6012160" y="5597222"/>
            <a:ext cx="2928958" cy="1000130"/>
          </a:xfrm>
          <a:prstGeom prst="roundRect">
            <a:avLst>
              <a:gd name="adj" fmla="val 16667"/>
            </a:avLst>
          </a:prstGeom>
          <a:noFill/>
          <a:ln w="25400" algn="ctr">
            <a:solidFill>
              <a:schemeClr val="accent2"/>
            </a:solidFill>
            <a:round/>
            <a:headEnd/>
            <a:tailEnd/>
          </a:ln>
        </p:spPr>
        <p:txBody>
          <a:bodyPr lIns="0" tIns="0" rIns="0" bIns="0" anchor="ctr"/>
          <a:lstStyle/>
          <a:p>
            <a:pPr marL="342900" indent="-342900" algn="just"/>
            <a:r>
              <a:rPr lang="es-ES" sz="1500" dirty="0">
                <a:solidFill>
                  <a:srgbClr val="0033CC"/>
                </a:solidFill>
              </a:rPr>
              <a:t>	4.4 No conformidades y acciones correctivas. 10.2</a:t>
            </a:r>
            <a:endParaRPr lang="es-CO" sz="1500" dirty="0">
              <a:solidFill>
                <a:srgbClr val="0033CC"/>
              </a:solidFill>
            </a:endParaRPr>
          </a:p>
        </p:txBody>
      </p:sp>
      <p:pic>
        <p:nvPicPr>
          <p:cNvPr id="37" name="Picture 49">
            <a:extLst>
              <a:ext uri="{FF2B5EF4-FFF2-40B4-BE49-F238E27FC236}">
                <a16:creationId xmlns="" xmlns:a16="http://schemas.microsoft.com/office/drawing/2014/main" id="{86521445-D90D-D24E-91F6-880AEB484C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116632"/>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40</a:t>
            </a:fld>
            <a:endParaRPr lang="es-ES" sz="1000" dirty="0">
              <a:solidFill>
                <a:schemeClr val="bg1"/>
              </a:solidFill>
            </a:endParaRPr>
          </a:p>
        </p:txBody>
      </p:sp>
      <p:sp>
        <p:nvSpPr>
          <p:cNvPr id="34819" name="2 Subtítulo"/>
          <p:cNvSpPr>
            <a:spLocks/>
          </p:cNvSpPr>
          <p:nvPr/>
        </p:nvSpPr>
        <p:spPr bwMode="auto">
          <a:xfrm>
            <a:off x="0" y="61095"/>
            <a:ext cx="8786874" cy="919584"/>
          </a:xfrm>
          <a:prstGeom prst="rect">
            <a:avLst/>
          </a:prstGeom>
          <a:noFill/>
          <a:ln w="9525">
            <a:noFill/>
            <a:miter lim="800000"/>
            <a:headEnd/>
            <a:tailEnd/>
          </a:ln>
        </p:spPr>
        <p:txBody>
          <a:bodyPr anchor="ctr"/>
          <a:lstStyle/>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8" name="Picture 49">
            <a:extLst>
              <a:ext uri="{FF2B5EF4-FFF2-40B4-BE49-F238E27FC236}">
                <a16:creationId xmlns="" xmlns:a16="http://schemas.microsoft.com/office/drawing/2014/main" id="{9D718B38-871B-6F45-83A8-ED6A79386C6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869847" cy="576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Gráfico 5"/>
          <p:cNvGraphicFramePr>
            <a:graphicFrameLocks/>
          </p:cNvGraphicFramePr>
          <p:nvPr>
            <p:extLst>
              <p:ext uri="{D42A27DB-BD31-4B8C-83A1-F6EECF244321}">
                <p14:modId xmlns:p14="http://schemas.microsoft.com/office/powerpoint/2010/main" val="3532378163"/>
              </p:ext>
            </p:extLst>
          </p:nvPr>
        </p:nvGraphicFramePr>
        <p:xfrm>
          <a:off x="900113" y="75573"/>
          <a:ext cx="7886761" cy="666579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03190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41</a:t>
            </a:fld>
            <a:endParaRPr lang="es-ES" sz="1000" dirty="0">
              <a:solidFill>
                <a:schemeClr val="bg1"/>
              </a:solidFill>
            </a:endParaRPr>
          </a:p>
        </p:txBody>
      </p:sp>
      <p:sp>
        <p:nvSpPr>
          <p:cNvPr id="34819" name="2 Subtítulo"/>
          <p:cNvSpPr>
            <a:spLocks/>
          </p:cNvSpPr>
          <p:nvPr/>
        </p:nvSpPr>
        <p:spPr bwMode="auto">
          <a:xfrm>
            <a:off x="0" y="-27384"/>
            <a:ext cx="8786874" cy="919584"/>
          </a:xfrm>
          <a:prstGeom prst="rect">
            <a:avLst/>
          </a:prstGeom>
          <a:noFill/>
          <a:ln w="9525">
            <a:noFill/>
            <a:miter lim="800000"/>
            <a:headEnd/>
            <a:tailEnd/>
          </a:ln>
        </p:spPr>
        <p:txBody>
          <a:bodyPr anchor="ctr"/>
          <a:lstStyle/>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7" name="Picture 49">
            <a:extLst>
              <a:ext uri="{FF2B5EF4-FFF2-40B4-BE49-F238E27FC236}">
                <a16:creationId xmlns="" xmlns:a16="http://schemas.microsoft.com/office/drawing/2014/main" id="{D0C0B48D-9EA1-6349-9315-BFD243B615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a 2"/>
          <p:cNvGraphicFramePr>
            <a:graphicFrameLocks noGrp="1"/>
          </p:cNvGraphicFramePr>
          <p:nvPr>
            <p:extLst>
              <p:ext uri="{D42A27DB-BD31-4B8C-83A1-F6EECF244321}">
                <p14:modId xmlns:p14="http://schemas.microsoft.com/office/powerpoint/2010/main" val="3242007322"/>
              </p:ext>
            </p:extLst>
          </p:nvPr>
        </p:nvGraphicFramePr>
        <p:xfrm>
          <a:off x="929858" y="116634"/>
          <a:ext cx="7602583" cy="6624738"/>
        </p:xfrm>
        <a:graphic>
          <a:graphicData uri="http://schemas.openxmlformats.org/drawingml/2006/table">
            <a:tbl>
              <a:tblPr>
                <a:tableStyleId>{5C22544A-7EE6-4342-B048-85BDC9FD1C3A}</a:tableStyleId>
              </a:tblPr>
              <a:tblGrid>
                <a:gridCol w="3013941"/>
                <a:gridCol w="1252987"/>
                <a:gridCol w="1354581"/>
                <a:gridCol w="1981074"/>
              </a:tblGrid>
              <a:tr h="946391">
                <a:tc>
                  <a:txBody>
                    <a:bodyPr/>
                    <a:lstStyle/>
                    <a:p>
                      <a:pPr algn="ctr" fontAlgn="b"/>
                      <a:r>
                        <a:rPr lang="en-US" sz="1400" b="1" u="none" strike="noStrike" dirty="0">
                          <a:effectLst/>
                        </a:rPr>
                        <a:t>SALIDAS NO CONFORMES POR PROCESO</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1400" b="1" u="none" strike="noStrike">
                          <a:effectLst/>
                        </a:rPr>
                        <a:t>AÑO 2018</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b="1" u="none" strike="noStrike">
                          <a:effectLst/>
                        </a:rPr>
                        <a:t>AÑO 2019</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b="1" u="none" strike="noStrike" dirty="0">
                          <a:effectLst/>
                        </a:rPr>
                        <a:t>AÑO 2020 SEPTIEMBRE</a:t>
                      </a:r>
                      <a:endParaRPr lang="en-US" sz="1400" b="1" i="0" u="none" strike="noStrike" dirty="0">
                        <a:solidFill>
                          <a:srgbClr val="000000"/>
                        </a:solidFill>
                        <a:effectLst/>
                        <a:latin typeface="Arial" panose="020B0604020202020204" pitchFamily="34" charset="0"/>
                      </a:endParaRPr>
                    </a:p>
                  </a:txBody>
                  <a:tcPr marL="0" marR="0" marT="0" marB="0" anchor="b"/>
                </a:tc>
              </a:tr>
              <a:tr h="315464">
                <a:tc>
                  <a:txBody>
                    <a:bodyPr/>
                    <a:lstStyle/>
                    <a:p>
                      <a:pPr algn="l" fontAlgn="b"/>
                      <a:r>
                        <a:rPr lang="en-US" sz="1400" b="1" u="none" strike="noStrike" dirty="0">
                          <a:effectLst/>
                        </a:rPr>
                        <a:t>PLANEACIÓN</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0</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0</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3</a:t>
                      </a:r>
                      <a:endParaRPr lang="en-US" sz="1400" b="1" i="0" u="none" strike="noStrike">
                        <a:solidFill>
                          <a:srgbClr val="000000"/>
                        </a:solidFill>
                        <a:effectLst/>
                        <a:latin typeface="Arial" panose="020B0604020202020204" pitchFamily="34" charset="0"/>
                      </a:endParaRPr>
                    </a:p>
                  </a:txBody>
                  <a:tcPr marL="0" marR="0" marT="0" marB="0" anchor="b"/>
                </a:tc>
              </a:tr>
              <a:tr h="630927">
                <a:tc>
                  <a:txBody>
                    <a:bodyPr/>
                    <a:lstStyle/>
                    <a:p>
                      <a:pPr algn="l" fontAlgn="b"/>
                      <a:r>
                        <a:rPr lang="en-US" sz="1400" b="1" u="none" strike="noStrike" dirty="0">
                          <a:effectLst/>
                        </a:rPr>
                        <a:t>MEJORAMIENTO CONTINUO</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1</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1</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2</a:t>
                      </a:r>
                      <a:endParaRPr lang="en-US" sz="1400" b="1" i="0" u="none" strike="noStrike">
                        <a:solidFill>
                          <a:srgbClr val="000000"/>
                        </a:solidFill>
                        <a:effectLst/>
                        <a:latin typeface="Arial" panose="020B0604020202020204" pitchFamily="34" charset="0"/>
                      </a:endParaRPr>
                    </a:p>
                  </a:txBody>
                  <a:tcPr marL="0" marR="0" marT="0" marB="0" anchor="b"/>
                </a:tc>
              </a:tr>
              <a:tr h="315464">
                <a:tc>
                  <a:txBody>
                    <a:bodyPr/>
                    <a:lstStyle/>
                    <a:p>
                      <a:pPr algn="l" fontAlgn="b"/>
                      <a:r>
                        <a:rPr lang="en-US" sz="1400" b="1" u="none" strike="noStrike" dirty="0">
                          <a:effectLst/>
                        </a:rPr>
                        <a:t>REGISTRO PÚBLICO</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3</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12</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20</a:t>
                      </a:r>
                      <a:endParaRPr lang="en-US" sz="1400" b="1" i="0" u="none" strike="noStrike">
                        <a:solidFill>
                          <a:srgbClr val="000000"/>
                        </a:solidFill>
                        <a:effectLst/>
                        <a:latin typeface="Arial" panose="020B0604020202020204" pitchFamily="34" charset="0"/>
                      </a:endParaRPr>
                    </a:p>
                  </a:txBody>
                  <a:tcPr marL="0" marR="0" marT="0" marB="0" anchor="b"/>
                </a:tc>
              </a:tr>
              <a:tr h="630927">
                <a:tc>
                  <a:txBody>
                    <a:bodyPr/>
                    <a:lstStyle/>
                    <a:p>
                      <a:pPr algn="l" fontAlgn="b"/>
                      <a:r>
                        <a:rPr lang="en-US" sz="1400" b="1" u="none" strike="noStrike" dirty="0">
                          <a:effectLst/>
                        </a:rPr>
                        <a:t>PROMOCIÓN COMERCIAL</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5</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7</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3</a:t>
                      </a:r>
                      <a:endParaRPr lang="en-US" sz="1400" b="1" i="0" u="none" strike="noStrike">
                        <a:solidFill>
                          <a:srgbClr val="000000"/>
                        </a:solidFill>
                        <a:effectLst/>
                        <a:latin typeface="Arial" panose="020B0604020202020204" pitchFamily="34" charset="0"/>
                      </a:endParaRPr>
                    </a:p>
                  </a:txBody>
                  <a:tcPr marL="0" marR="0" marT="0" marB="0" anchor="b"/>
                </a:tc>
              </a:tr>
              <a:tr h="630927">
                <a:tc>
                  <a:txBody>
                    <a:bodyPr/>
                    <a:lstStyle/>
                    <a:p>
                      <a:pPr algn="l" fontAlgn="b"/>
                      <a:r>
                        <a:rPr lang="en-US" sz="1400" b="1" u="none" strike="noStrike" dirty="0">
                          <a:effectLst/>
                        </a:rPr>
                        <a:t>CAPACITACIÓN PERMANENTE</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8</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5</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4</a:t>
                      </a:r>
                      <a:endParaRPr lang="en-US" sz="1400" b="1" i="0" u="none" strike="noStrike">
                        <a:solidFill>
                          <a:srgbClr val="000000"/>
                        </a:solidFill>
                        <a:effectLst/>
                        <a:latin typeface="Arial" panose="020B0604020202020204" pitchFamily="34" charset="0"/>
                      </a:endParaRPr>
                    </a:p>
                  </a:txBody>
                  <a:tcPr marL="0" marR="0" marT="0" marB="0" anchor="b"/>
                </a:tc>
              </a:tr>
              <a:tr h="630927">
                <a:tc>
                  <a:txBody>
                    <a:bodyPr/>
                    <a:lstStyle/>
                    <a:p>
                      <a:pPr algn="l" fontAlgn="b"/>
                      <a:r>
                        <a:rPr lang="en-US" sz="1400" b="1" u="none" strike="noStrike">
                          <a:effectLst/>
                        </a:rPr>
                        <a:t>CONCILIACIÓN Y ARBITRAJE</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6</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3</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1</a:t>
                      </a:r>
                      <a:endParaRPr lang="en-US" sz="1400" b="1" i="0" u="none" strike="noStrike" dirty="0">
                        <a:solidFill>
                          <a:srgbClr val="000000"/>
                        </a:solidFill>
                        <a:effectLst/>
                        <a:latin typeface="Arial" panose="020B0604020202020204" pitchFamily="34" charset="0"/>
                      </a:endParaRPr>
                    </a:p>
                  </a:txBody>
                  <a:tcPr marL="0" marR="0" marT="0" marB="0" anchor="b"/>
                </a:tc>
              </a:tr>
              <a:tr h="630927">
                <a:tc>
                  <a:txBody>
                    <a:bodyPr/>
                    <a:lstStyle/>
                    <a:p>
                      <a:pPr algn="l" fontAlgn="b"/>
                      <a:r>
                        <a:rPr lang="en-US" sz="1400" b="1" u="none" strike="noStrike">
                          <a:effectLst/>
                        </a:rPr>
                        <a:t>GESTIÓN DE MANTENIMIENTO</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3</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4</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3</a:t>
                      </a:r>
                      <a:endParaRPr lang="en-US" sz="1400" b="1" i="0" u="none" strike="noStrike" dirty="0">
                        <a:solidFill>
                          <a:srgbClr val="000000"/>
                        </a:solidFill>
                        <a:effectLst/>
                        <a:latin typeface="Arial" panose="020B0604020202020204" pitchFamily="34" charset="0"/>
                      </a:endParaRPr>
                    </a:p>
                  </a:txBody>
                  <a:tcPr marL="0" marR="0" marT="0" marB="0" anchor="b"/>
                </a:tc>
              </a:tr>
              <a:tr h="315464">
                <a:tc>
                  <a:txBody>
                    <a:bodyPr/>
                    <a:lstStyle/>
                    <a:p>
                      <a:pPr algn="l" fontAlgn="b"/>
                      <a:r>
                        <a:rPr lang="en-US" sz="1400" b="1" u="none" strike="noStrike">
                          <a:effectLst/>
                        </a:rPr>
                        <a:t>GESTIÓN DOCUMENTAL</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6</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7</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7</a:t>
                      </a:r>
                      <a:endParaRPr lang="en-US" sz="1400" b="1" i="0" u="none" strike="noStrike" dirty="0">
                        <a:solidFill>
                          <a:srgbClr val="000000"/>
                        </a:solidFill>
                        <a:effectLst/>
                        <a:latin typeface="Arial" panose="020B0604020202020204" pitchFamily="34" charset="0"/>
                      </a:endParaRPr>
                    </a:p>
                  </a:txBody>
                  <a:tcPr marL="0" marR="0" marT="0" marB="0" anchor="b"/>
                </a:tc>
              </a:tr>
              <a:tr h="315464">
                <a:tc>
                  <a:txBody>
                    <a:bodyPr/>
                    <a:lstStyle/>
                    <a:p>
                      <a:pPr algn="l" fontAlgn="b"/>
                      <a:r>
                        <a:rPr lang="en-US" sz="1400" b="1" u="none" strike="noStrike">
                          <a:effectLst/>
                        </a:rPr>
                        <a:t>COMPRAS Y ALMACEN</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10</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6</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1</a:t>
                      </a:r>
                      <a:endParaRPr lang="en-US" sz="1400" b="1" i="0" u="none" strike="noStrike" dirty="0">
                        <a:solidFill>
                          <a:srgbClr val="000000"/>
                        </a:solidFill>
                        <a:effectLst/>
                        <a:latin typeface="Arial" panose="020B0604020202020204" pitchFamily="34" charset="0"/>
                      </a:endParaRPr>
                    </a:p>
                  </a:txBody>
                  <a:tcPr marL="0" marR="0" marT="0" marB="0" anchor="b"/>
                </a:tc>
              </a:tr>
              <a:tr h="315464">
                <a:tc>
                  <a:txBody>
                    <a:bodyPr/>
                    <a:lstStyle/>
                    <a:p>
                      <a:pPr algn="l" fontAlgn="b"/>
                      <a:r>
                        <a:rPr lang="en-US" sz="1400" b="1" u="none" strike="noStrike">
                          <a:effectLst/>
                        </a:rPr>
                        <a:t>TALENTO HUMANO</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0</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1</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0</a:t>
                      </a:r>
                      <a:endParaRPr lang="en-US" sz="1400" b="1" i="0" u="none" strike="noStrike" dirty="0">
                        <a:solidFill>
                          <a:srgbClr val="000000"/>
                        </a:solidFill>
                        <a:effectLst/>
                        <a:latin typeface="Arial" panose="020B0604020202020204" pitchFamily="34" charset="0"/>
                      </a:endParaRPr>
                    </a:p>
                  </a:txBody>
                  <a:tcPr marL="0" marR="0" marT="0" marB="0" anchor="b"/>
                </a:tc>
              </a:tr>
              <a:tr h="315464">
                <a:tc>
                  <a:txBody>
                    <a:bodyPr/>
                    <a:lstStyle/>
                    <a:p>
                      <a:pPr algn="l" fontAlgn="b"/>
                      <a:r>
                        <a:rPr lang="en-US" sz="1400" b="1" u="none" strike="noStrike">
                          <a:effectLst/>
                        </a:rPr>
                        <a:t>FINANCIERO</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0</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18</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13</a:t>
                      </a:r>
                      <a:endParaRPr lang="en-US" sz="1400" b="1" i="0" u="none" strike="noStrike" dirty="0">
                        <a:solidFill>
                          <a:srgbClr val="000000"/>
                        </a:solidFill>
                        <a:effectLst/>
                        <a:latin typeface="Arial" panose="020B0604020202020204" pitchFamily="34" charset="0"/>
                      </a:endParaRPr>
                    </a:p>
                  </a:txBody>
                  <a:tcPr marL="0" marR="0" marT="0" marB="0" anchor="b"/>
                </a:tc>
              </a:tr>
              <a:tr h="315464">
                <a:tc>
                  <a:txBody>
                    <a:bodyPr/>
                    <a:lstStyle/>
                    <a:p>
                      <a:pPr algn="l" fontAlgn="b"/>
                      <a:r>
                        <a:rPr lang="en-US" sz="1400" b="1" u="none" strike="noStrike">
                          <a:effectLst/>
                        </a:rPr>
                        <a:t>ATENCIÓN AL CLIENTE</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11</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6</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0</a:t>
                      </a:r>
                      <a:endParaRPr lang="en-US" sz="1400" b="1" i="0" u="none" strike="noStrike" dirty="0">
                        <a:solidFill>
                          <a:srgbClr val="000000"/>
                        </a:solidFill>
                        <a:effectLst/>
                        <a:latin typeface="Arial" panose="020B0604020202020204" pitchFamily="34" charset="0"/>
                      </a:endParaRPr>
                    </a:p>
                  </a:txBody>
                  <a:tcPr marL="0" marR="0" marT="0" marB="0" anchor="b"/>
                </a:tc>
              </a:tr>
              <a:tr h="315464">
                <a:tc>
                  <a:txBody>
                    <a:bodyPr/>
                    <a:lstStyle/>
                    <a:p>
                      <a:pPr algn="l" fontAlgn="b"/>
                      <a:r>
                        <a:rPr lang="en-US" sz="1400" b="1" u="none" strike="noStrike">
                          <a:effectLst/>
                        </a:rPr>
                        <a:t>TOTAL</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solidFill>
                            <a:srgbClr val="00B0F0"/>
                          </a:solidFill>
                          <a:effectLst/>
                        </a:rPr>
                        <a:t>53</a:t>
                      </a:r>
                      <a:endParaRPr lang="en-US" sz="1400" b="1" i="0" u="none" strike="noStrike" dirty="0">
                        <a:solidFill>
                          <a:srgbClr val="00B0F0"/>
                        </a:solidFill>
                        <a:effectLst/>
                        <a:latin typeface="Arial" panose="020B0604020202020204" pitchFamily="34" charset="0"/>
                      </a:endParaRPr>
                    </a:p>
                  </a:txBody>
                  <a:tcPr marL="0" marR="0" marT="0" marB="0" anchor="b"/>
                </a:tc>
                <a:tc>
                  <a:txBody>
                    <a:bodyPr/>
                    <a:lstStyle/>
                    <a:p>
                      <a:pPr algn="r" fontAlgn="b"/>
                      <a:r>
                        <a:rPr lang="en-US" sz="1400" b="1" u="none" strike="noStrike" dirty="0">
                          <a:solidFill>
                            <a:srgbClr val="00B0F0"/>
                          </a:solidFill>
                          <a:effectLst/>
                        </a:rPr>
                        <a:t>70</a:t>
                      </a:r>
                      <a:endParaRPr lang="en-US" sz="1400" b="1" i="0" u="none" strike="noStrike" dirty="0">
                        <a:solidFill>
                          <a:srgbClr val="00B0F0"/>
                        </a:solidFill>
                        <a:effectLst/>
                        <a:latin typeface="Arial" panose="020B0604020202020204" pitchFamily="34" charset="0"/>
                      </a:endParaRPr>
                    </a:p>
                  </a:txBody>
                  <a:tcPr marL="0" marR="0" marT="0" marB="0" anchor="b"/>
                </a:tc>
                <a:tc>
                  <a:txBody>
                    <a:bodyPr/>
                    <a:lstStyle/>
                    <a:p>
                      <a:pPr algn="r" fontAlgn="b"/>
                      <a:r>
                        <a:rPr lang="en-US" sz="1400" b="1" u="none" strike="noStrike" dirty="0">
                          <a:solidFill>
                            <a:srgbClr val="00B0F0"/>
                          </a:solidFill>
                          <a:effectLst/>
                        </a:rPr>
                        <a:t>57</a:t>
                      </a:r>
                      <a:endParaRPr lang="en-US" sz="1400" b="1" i="0" u="none" strike="noStrike" dirty="0">
                        <a:solidFill>
                          <a:srgbClr val="00B0F0"/>
                        </a:solidFill>
                        <a:effectLst/>
                        <a:latin typeface="Arial" panose="020B0604020202020204" pitchFamily="34" charset="0"/>
                      </a:endParaRPr>
                    </a:p>
                  </a:txBody>
                  <a:tcPr marL="0" marR="0" marT="0" marB="0" anchor="b"/>
                </a:tc>
              </a:tr>
            </a:tbl>
          </a:graphicData>
        </a:graphic>
      </p:graphicFrame>
    </p:spTree>
    <p:extLst>
      <p:ext uri="{BB962C8B-B14F-4D97-AF65-F5344CB8AC3E}">
        <p14:creationId xmlns:p14="http://schemas.microsoft.com/office/powerpoint/2010/main" val="29703739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42</a:t>
            </a:fld>
            <a:endParaRPr lang="es-ES" sz="1000" dirty="0">
              <a:solidFill>
                <a:schemeClr val="bg1"/>
              </a:solidFill>
            </a:endParaRPr>
          </a:p>
        </p:txBody>
      </p:sp>
      <p:sp>
        <p:nvSpPr>
          <p:cNvPr id="34819" name="2 Subtítulo"/>
          <p:cNvSpPr>
            <a:spLocks/>
          </p:cNvSpPr>
          <p:nvPr/>
        </p:nvSpPr>
        <p:spPr bwMode="auto">
          <a:xfrm>
            <a:off x="0" y="-27385"/>
            <a:ext cx="8786874" cy="6883797"/>
          </a:xfrm>
          <a:prstGeom prst="rect">
            <a:avLst/>
          </a:prstGeom>
          <a:noFill/>
          <a:ln w="9525">
            <a:noFill/>
            <a:miter lim="800000"/>
            <a:headEnd/>
            <a:tailEnd/>
          </a:ln>
        </p:spPr>
        <p:txBody>
          <a:bodyPr anchor="ctr"/>
          <a:lstStyle/>
          <a:p>
            <a:pPr marL="342900" indent="-342900" algn="ctr"/>
            <a:endParaRPr lang="es-ES" b="1" dirty="0" smtClean="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r>
              <a:rPr lang="es-ES" b="1" dirty="0" smtClean="0">
                <a:solidFill>
                  <a:srgbClr val="FF0000"/>
                </a:solidFill>
                <a:latin typeface="Arial" pitchFamily="34" charset="0"/>
                <a:ea typeface="Tahoma" pitchFamily="34" charset="0"/>
                <a:cs typeface="Arial" pitchFamily="34" charset="0"/>
              </a:rPr>
              <a:t>CONCLUSIONES</a:t>
            </a: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just"/>
            <a:r>
              <a:rPr lang="es-ES" b="1" dirty="0" smtClean="0">
                <a:latin typeface="Arial" pitchFamily="34" charset="0"/>
                <a:ea typeface="Tahoma" pitchFamily="34" charset="0"/>
                <a:cs typeface="Arial" pitchFamily="34" charset="0"/>
              </a:rPr>
              <a:t>     En </a:t>
            </a:r>
            <a:r>
              <a:rPr lang="es-ES" b="1" dirty="0">
                <a:latin typeface="Arial" pitchFamily="34" charset="0"/>
                <a:ea typeface="Tahoma" pitchFamily="34" charset="0"/>
                <a:cs typeface="Arial" pitchFamily="34" charset="0"/>
              </a:rPr>
              <a:t>la grafica del indicador de mejora del sistema de gestión de calidad, se observa que se ha mantenido un porcentaje mayor a 94%, superando la meta de 80%, gracias al cumplimiento de las metas de los procesos en los requisitos pertinentes al sistema de gestión de la calidad.</a:t>
            </a:r>
          </a:p>
          <a:p>
            <a:pPr marL="342900" indent="-342900" algn="ctr"/>
            <a:endParaRPr lang="es-ES" b="1" dirty="0"/>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just"/>
            <a:r>
              <a:rPr lang="es-ES" dirty="0" smtClean="0">
                <a:latin typeface="Arial" pitchFamily="34" charset="0"/>
                <a:ea typeface="Tahoma" pitchFamily="34" charset="0"/>
                <a:cs typeface="Arial" pitchFamily="34" charset="0"/>
              </a:rPr>
              <a:t>     </a:t>
            </a:r>
            <a:r>
              <a:rPr lang="es-ES" b="1" dirty="0">
                <a:latin typeface="Arial" pitchFamily="34" charset="0"/>
                <a:ea typeface="Tahoma" pitchFamily="34" charset="0"/>
                <a:cs typeface="Arial" pitchFamily="34" charset="0"/>
              </a:rPr>
              <a:t>S</a:t>
            </a:r>
            <a:r>
              <a:rPr lang="es-ES" b="1" dirty="0" smtClean="0">
                <a:latin typeface="Arial" pitchFamily="34" charset="0"/>
                <a:ea typeface="Tahoma" pitchFamily="34" charset="0"/>
                <a:cs typeface="Arial" pitchFamily="34" charset="0"/>
              </a:rPr>
              <a:t>e observa que los procesos que mas identificaron y gestionaron salidas no conformes son: el proceso de registro Publico, el proceso financiero, y el procesos de gestión documental con 20 o mas salidas no conformes, los demás procesos están en el rango menor a 20 salidas no conformes. Esta tendencia es con referencia a los años 2018, 2019, hasta septiembre de la vigencia 2020. </a:t>
            </a:r>
          </a:p>
          <a:p>
            <a:pPr marL="342900" indent="-342900" algn="just"/>
            <a:endParaRPr lang="es-ES" b="1" dirty="0">
              <a:latin typeface="Arial" pitchFamily="34" charset="0"/>
              <a:ea typeface="Tahoma" pitchFamily="34" charset="0"/>
              <a:cs typeface="Arial" pitchFamily="34" charset="0"/>
            </a:endParaRPr>
          </a:p>
          <a:p>
            <a:pPr marL="342900" indent="-342900" algn="just"/>
            <a:r>
              <a:rPr lang="es-ES" b="1" dirty="0" smtClean="0">
                <a:latin typeface="Arial" pitchFamily="34" charset="0"/>
                <a:ea typeface="Tahoma" pitchFamily="34" charset="0"/>
                <a:cs typeface="Arial" pitchFamily="34" charset="0"/>
              </a:rPr>
              <a:t>     Es necesario mencionar la importancia del control de salidas no conformes, para mejorar cada uno de los procesos. Como se puede observar en la grafica, los lideres de proceso están tomando conciencia en la identificación y gestión a las salidas no conformes que se presentan.</a:t>
            </a:r>
          </a:p>
          <a:p>
            <a:pPr marL="342900" indent="-342900" algn="ctr"/>
            <a:endParaRPr lang="es-ES" dirty="0" smtClean="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7" name="Picture 49">
            <a:extLst>
              <a:ext uri="{FF2B5EF4-FFF2-40B4-BE49-F238E27FC236}">
                <a16:creationId xmlns="" xmlns:a16="http://schemas.microsoft.com/office/drawing/2014/main" id="{D0C0B48D-9EA1-6349-9315-BFD243B615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96982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CEA4C77C-1AE1-4307-99D6-0FDF32A645D8}" type="slidenum">
              <a:rPr lang="es-ES" sz="1000">
                <a:solidFill>
                  <a:schemeClr val="bg1"/>
                </a:solidFill>
              </a:rPr>
              <a:pPr/>
              <a:t>43</a:t>
            </a:fld>
            <a:endParaRPr lang="es-ES" sz="1000" dirty="0">
              <a:solidFill>
                <a:schemeClr val="bg1"/>
              </a:solidFill>
            </a:endParaRPr>
          </a:p>
        </p:txBody>
      </p:sp>
      <p:sp>
        <p:nvSpPr>
          <p:cNvPr id="4098" name="2 Subtítulo"/>
          <p:cNvSpPr>
            <a:spLocks/>
          </p:cNvSpPr>
          <p:nvPr/>
        </p:nvSpPr>
        <p:spPr bwMode="auto">
          <a:xfrm>
            <a:off x="571472" y="1714488"/>
            <a:ext cx="8143932" cy="2087562"/>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ES" sz="3600" dirty="0">
                <a:solidFill>
                  <a:srgbClr val="C00000"/>
                </a:solidFill>
                <a:latin typeface="Arial Black" pitchFamily="34" charset="0"/>
                <a:cs typeface="+mn-cs"/>
              </a:rPr>
              <a:t>4.4 </a:t>
            </a:r>
            <a:r>
              <a:rPr lang="es-ES" sz="3600" dirty="0" smtClean="0">
                <a:solidFill>
                  <a:srgbClr val="C00000"/>
                </a:solidFill>
                <a:latin typeface="Arial Black" pitchFamily="34" charset="0"/>
                <a:cs typeface="+mn-cs"/>
              </a:rPr>
              <a:t>NO CONFORMIDADES Y EL ESTADO DE </a:t>
            </a:r>
            <a:r>
              <a:rPr lang="es-ES" sz="3600" dirty="0">
                <a:solidFill>
                  <a:srgbClr val="C00000"/>
                </a:solidFill>
                <a:latin typeface="Arial Black" pitchFamily="34" charset="0"/>
                <a:cs typeface="+mn-cs"/>
              </a:rPr>
              <a:t>LAS ACCIONES  CORRECTIVAS </a:t>
            </a:r>
            <a:endParaRPr lang="es-MX" sz="3600" dirty="0">
              <a:solidFill>
                <a:srgbClr val="C00000"/>
              </a:solidFill>
              <a:latin typeface="Arial Black" pitchFamily="34" charset="0"/>
              <a:cs typeface="+mn-cs"/>
            </a:endParaRPr>
          </a:p>
        </p:txBody>
      </p:sp>
      <p:pic>
        <p:nvPicPr>
          <p:cNvPr id="113665" name="Picture 1"/>
          <p:cNvPicPr>
            <a:picLocks noChangeAspect="1" noChangeArrowheads="1"/>
          </p:cNvPicPr>
          <p:nvPr/>
        </p:nvPicPr>
        <p:blipFill>
          <a:blip r:embed="rId3" cstate="print"/>
          <a:srcRect/>
          <a:stretch>
            <a:fillRect/>
          </a:stretch>
        </p:blipFill>
        <p:spPr bwMode="auto">
          <a:xfrm>
            <a:off x="3357554" y="4000504"/>
            <a:ext cx="2530096" cy="1785950"/>
          </a:xfrm>
          <a:prstGeom prst="rect">
            <a:avLst/>
          </a:prstGeom>
          <a:noFill/>
          <a:ln w="9525">
            <a:noFill/>
            <a:miter lim="800000"/>
            <a:headEnd/>
            <a:tailEnd/>
          </a:ln>
          <a:effectLst/>
        </p:spPr>
      </p:pic>
      <p:pic>
        <p:nvPicPr>
          <p:cNvPr id="5" name="Picture 49">
            <a:extLst>
              <a:ext uri="{FF2B5EF4-FFF2-40B4-BE49-F238E27FC236}">
                <a16:creationId xmlns="" xmlns:a16="http://schemas.microsoft.com/office/drawing/2014/main" id="{E203CABE-7D1B-D949-A580-838E8F013F0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274"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95568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24"/>
          <p:cNvSpPr txBox="1">
            <a:spLocks noChangeArrowheads="1"/>
          </p:cNvSpPr>
          <p:nvPr/>
        </p:nvSpPr>
        <p:spPr bwMode="auto">
          <a:xfrm>
            <a:off x="357158" y="6143644"/>
            <a:ext cx="1944688" cy="366713"/>
          </a:xfrm>
          <a:prstGeom prst="rect">
            <a:avLst/>
          </a:prstGeom>
          <a:noFill/>
          <a:ln w="9525">
            <a:noFill/>
            <a:miter lim="800000"/>
            <a:headEnd/>
            <a:tailEnd/>
          </a:ln>
        </p:spPr>
        <p:txBody>
          <a:bodyPr>
            <a:spAutoFit/>
          </a:bodyPr>
          <a:lstStyle/>
          <a:p>
            <a:pPr>
              <a:spcBef>
                <a:spcPct val="50000"/>
              </a:spcBef>
            </a:pPr>
            <a:endParaRPr lang="es-CO" dirty="0"/>
          </a:p>
        </p:txBody>
      </p:sp>
      <p:pic>
        <p:nvPicPr>
          <p:cNvPr id="5" name="Picture 49">
            <a:extLst>
              <a:ext uri="{FF2B5EF4-FFF2-40B4-BE49-F238E27FC236}">
                <a16:creationId xmlns="" xmlns:a16="http://schemas.microsoft.com/office/drawing/2014/main" id="{26DB62AB-ED15-144E-A892-34469E5AF7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74" y="44624"/>
            <a:ext cx="869326" cy="57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Gráfico 5"/>
          <p:cNvGraphicFramePr>
            <a:graphicFrameLocks/>
          </p:cNvGraphicFramePr>
          <p:nvPr>
            <p:extLst>
              <p:ext uri="{D42A27DB-BD31-4B8C-83A1-F6EECF244321}">
                <p14:modId xmlns:p14="http://schemas.microsoft.com/office/powerpoint/2010/main" val="2254519309"/>
              </p:ext>
            </p:extLst>
          </p:nvPr>
        </p:nvGraphicFramePr>
        <p:xfrm>
          <a:off x="971601" y="116632"/>
          <a:ext cx="7776864" cy="66247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3667445"/>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24"/>
          <p:cNvSpPr txBox="1">
            <a:spLocks noChangeArrowheads="1"/>
          </p:cNvSpPr>
          <p:nvPr/>
        </p:nvSpPr>
        <p:spPr bwMode="auto">
          <a:xfrm>
            <a:off x="357158" y="6143644"/>
            <a:ext cx="1944688" cy="366713"/>
          </a:xfrm>
          <a:prstGeom prst="rect">
            <a:avLst/>
          </a:prstGeom>
          <a:noFill/>
          <a:ln w="9525">
            <a:noFill/>
            <a:miter lim="800000"/>
            <a:headEnd/>
            <a:tailEnd/>
          </a:ln>
        </p:spPr>
        <p:txBody>
          <a:bodyPr>
            <a:spAutoFit/>
          </a:bodyPr>
          <a:lstStyle/>
          <a:p>
            <a:pPr>
              <a:spcBef>
                <a:spcPct val="50000"/>
              </a:spcBef>
            </a:pPr>
            <a:endParaRPr lang="es-CO" dirty="0"/>
          </a:p>
        </p:txBody>
      </p:sp>
      <p:pic>
        <p:nvPicPr>
          <p:cNvPr id="5" name="Picture 49">
            <a:extLst>
              <a:ext uri="{FF2B5EF4-FFF2-40B4-BE49-F238E27FC236}">
                <a16:creationId xmlns="" xmlns:a16="http://schemas.microsoft.com/office/drawing/2014/main" id="{26DB62AB-ED15-144E-A892-34469E5AF7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74" y="44624"/>
            <a:ext cx="869326" cy="57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a 1"/>
          <p:cNvGraphicFramePr>
            <a:graphicFrameLocks noGrp="1"/>
          </p:cNvGraphicFramePr>
          <p:nvPr>
            <p:extLst>
              <p:ext uri="{D42A27DB-BD31-4B8C-83A1-F6EECF244321}">
                <p14:modId xmlns:p14="http://schemas.microsoft.com/office/powerpoint/2010/main" val="4084490162"/>
              </p:ext>
            </p:extLst>
          </p:nvPr>
        </p:nvGraphicFramePr>
        <p:xfrm>
          <a:off x="971601" y="44620"/>
          <a:ext cx="7920879" cy="6696746"/>
        </p:xfrm>
        <a:graphic>
          <a:graphicData uri="http://schemas.openxmlformats.org/drawingml/2006/table">
            <a:tbl>
              <a:tblPr>
                <a:tableStyleId>{5C22544A-7EE6-4342-B048-85BDC9FD1C3A}</a:tableStyleId>
              </a:tblPr>
              <a:tblGrid>
                <a:gridCol w="3140126"/>
                <a:gridCol w="1305446"/>
                <a:gridCol w="1411292"/>
                <a:gridCol w="2064015"/>
              </a:tblGrid>
              <a:tr h="669675">
                <a:tc>
                  <a:txBody>
                    <a:bodyPr/>
                    <a:lstStyle/>
                    <a:p>
                      <a:pPr algn="ctr" fontAlgn="b"/>
                      <a:r>
                        <a:rPr lang="en-US" sz="1400" b="1" u="none" strike="noStrike" dirty="0">
                          <a:effectLst/>
                        </a:rPr>
                        <a:t>NO CONFORMIDADES POR PROCESO</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1400" b="1" u="none" strike="noStrike">
                          <a:effectLst/>
                        </a:rPr>
                        <a:t>AÑO 2018</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b="1" u="none" strike="noStrike">
                          <a:effectLst/>
                        </a:rPr>
                        <a:t>AÑO 2019</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b="1" u="none" strike="noStrike" dirty="0">
                          <a:effectLst/>
                        </a:rPr>
                        <a:t>AÑO 2020 SEPTIEMBRE</a:t>
                      </a:r>
                      <a:endParaRPr lang="en-US" sz="1400" b="1" i="0" u="none" strike="noStrike" dirty="0">
                        <a:solidFill>
                          <a:srgbClr val="000000"/>
                        </a:solidFill>
                        <a:effectLst/>
                        <a:latin typeface="Arial" panose="020B0604020202020204" pitchFamily="34" charset="0"/>
                      </a:endParaRPr>
                    </a:p>
                  </a:txBody>
                  <a:tcPr marL="0" marR="0" marT="0" marB="0" anchor="b"/>
                </a:tc>
              </a:tr>
              <a:tr h="334837">
                <a:tc>
                  <a:txBody>
                    <a:bodyPr/>
                    <a:lstStyle/>
                    <a:p>
                      <a:pPr algn="l" fontAlgn="b"/>
                      <a:r>
                        <a:rPr lang="en-US" sz="1400" b="1" u="none" strike="noStrike" dirty="0">
                          <a:effectLst/>
                        </a:rPr>
                        <a:t>PLANEACIÓN</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3</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3</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0</a:t>
                      </a:r>
                      <a:endParaRPr lang="en-US" sz="1400" b="1" i="0" u="none" strike="noStrike">
                        <a:solidFill>
                          <a:srgbClr val="000000"/>
                        </a:solidFill>
                        <a:effectLst/>
                        <a:latin typeface="Arial" panose="020B0604020202020204" pitchFamily="34" charset="0"/>
                      </a:endParaRPr>
                    </a:p>
                  </a:txBody>
                  <a:tcPr marL="0" marR="0" marT="0" marB="0" anchor="b"/>
                </a:tc>
              </a:tr>
              <a:tr h="669675">
                <a:tc>
                  <a:txBody>
                    <a:bodyPr/>
                    <a:lstStyle/>
                    <a:p>
                      <a:pPr algn="l" fontAlgn="b"/>
                      <a:r>
                        <a:rPr lang="en-US" sz="1400" b="1" u="none" strike="noStrike" dirty="0">
                          <a:effectLst/>
                        </a:rPr>
                        <a:t>MEJORAMIENTO CONTINUO</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1</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1</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0</a:t>
                      </a:r>
                      <a:endParaRPr lang="en-US" sz="1400" b="1" i="0" u="none" strike="noStrike">
                        <a:solidFill>
                          <a:srgbClr val="000000"/>
                        </a:solidFill>
                        <a:effectLst/>
                        <a:latin typeface="Arial" panose="020B0604020202020204" pitchFamily="34" charset="0"/>
                      </a:endParaRPr>
                    </a:p>
                  </a:txBody>
                  <a:tcPr marL="0" marR="0" marT="0" marB="0" anchor="b"/>
                </a:tc>
              </a:tr>
              <a:tr h="334837">
                <a:tc>
                  <a:txBody>
                    <a:bodyPr/>
                    <a:lstStyle/>
                    <a:p>
                      <a:pPr algn="l" fontAlgn="b"/>
                      <a:r>
                        <a:rPr lang="en-US" sz="1400" b="1" u="none" strike="noStrike" dirty="0">
                          <a:effectLst/>
                        </a:rPr>
                        <a:t>REGISTRO PÚBLICO</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5</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8</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4</a:t>
                      </a:r>
                      <a:endParaRPr lang="en-US" sz="1400" b="1" i="0" u="none" strike="noStrike">
                        <a:solidFill>
                          <a:srgbClr val="000000"/>
                        </a:solidFill>
                        <a:effectLst/>
                        <a:latin typeface="Arial" panose="020B0604020202020204" pitchFamily="34" charset="0"/>
                      </a:endParaRPr>
                    </a:p>
                  </a:txBody>
                  <a:tcPr marL="0" marR="0" marT="0" marB="0" anchor="b"/>
                </a:tc>
              </a:tr>
              <a:tr h="669675">
                <a:tc>
                  <a:txBody>
                    <a:bodyPr/>
                    <a:lstStyle/>
                    <a:p>
                      <a:pPr algn="l" fontAlgn="b"/>
                      <a:r>
                        <a:rPr lang="en-US" sz="1400" b="1" u="none" strike="noStrike" dirty="0">
                          <a:effectLst/>
                        </a:rPr>
                        <a:t>PROMOCIÓN COMERCIAL</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1</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1</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7</a:t>
                      </a:r>
                      <a:endParaRPr lang="en-US" sz="1400" b="1" i="0" u="none" strike="noStrike">
                        <a:solidFill>
                          <a:srgbClr val="000000"/>
                        </a:solidFill>
                        <a:effectLst/>
                        <a:latin typeface="Arial" panose="020B0604020202020204" pitchFamily="34" charset="0"/>
                      </a:endParaRPr>
                    </a:p>
                  </a:txBody>
                  <a:tcPr marL="0" marR="0" marT="0" marB="0" anchor="b"/>
                </a:tc>
              </a:tr>
              <a:tr h="669675">
                <a:tc>
                  <a:txBody>
                    <a:bodyPr/>
                    <a:lstStyle/>
                    <a:p>
                      <a:pPr algn="l" fontAlgn="b"/>
                      <a:r>
                        <a:rPr lang="en-US" sz="1400" b="1" u="none" strike="noStrike" dirty="0">
                          <a:effectLst/>
                        </a:rPr>
                        <a:t>CAPACITACIÓN PERMANENTE</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6</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2</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0</a:t>
                      </a:r>
                      <a:endParaRPr lang="en-US" sz="1400" b="1" i="0" u="none" strike="noStrike">
                        <a:solidFill>
                          <a:srgbClr val="000000"/>
                        </a:solidFill>
                        <a:effectLst/>
                        <a:latin typeface="Arial" panose="020B0604020202020204" pitchFamily="34" charset="0"/>
                      </a:endParaRPr>
                    </a:p>
                  </a:txBody>
                  <a:tcPr marL="0" marR="0" marT="0" marB="0" anchor="b"/>
                </a:tc>
              </a:tr>
              <a:tr h="669675">
                <a:tc>
                  <a:txBody>
                    <a:bodyPr/>
                    <a:lstStyle/>
                    <a:p>
                      <a:pPr algn="l" fontAlgn="b"/>
                      <a:r>
                        <a:rPr lang="en-US" sz="1400" b="1" u="none" strike="noStrike">
                          <a:effectLst/>
                        </a:rPr>
                        <a:t>CONCILIACIÓN Y ARBITRAJE</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6</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8</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2</a:t>
                      </a:r>
                      <a:endParaRPr lang="en-US" sz="1400" b="1" i="0" u="none" strike="noStrike" dirty="0">
                        <a:solidFill>
                          <a:srgbClr val="000000"/>
                        </a:solidFill>
                        <a:effectLst/>
                        <a:latin typeface="Arial" panose="020B0604020202020204" pitchFamily="34" charset="0"/>
                      </a:endParaRPr>
                    </a:p>
                  </a:txBody>
                  <a:tcPr marL="0" marR="0" marT="0" marB="0" anchor="b"/>
                </a:tc>
              </a:tr>
              <a:tr h="669675">
                <a:tc>
                  <a:txBody>
                    <a:bodyPr/>
                    <a:lstStyle/>
                    <a:p>
                      <a:pPr algn="l" fontAlgn="b"/>
                      <a:r>
                        <a:rPr lang="en-US" sz="1400" b="1" u="none" strike="noStrike">
                          <a:effectLst/>
                        </a:rPr>
                        <a:t>GESTIÓN DE MANTENIMIENTO</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1</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1</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5</a:t>
                      </a:r>
                      <a:endParaRPr lang="en-US" sz="1400" b="1" i="0" u="none" strike="noStrike" dirty="0">
                        <a:solidFill>
                          <a:srgbClr val="000000"/>
                        </a:solidFill>
                        <a:effectLst/>
                        <a:latin typeface="Arial" panose="020B0604020202020204" pitchFamily="34" charset="0"/>
                      </a:endParaRPr>
                    </a:p>
                  </a:txBody>
                  <a:tcPr marL="0" marR="0" marT="0" marB="0" anchor="b"/>
                </a:tc>
              </a:tr>
              <a:tr h="334837">
                <a:tc>
                  <a:txBody>
                    <a:bodyPr/>
                    <a:lstStyle/>
                    <a:p>
                      <a:pPr algn="l" fontAlgn="b"/>
                      <a:r>
                        <a:rPr lang="en-US" sz="1400" b="1" u="none" strike="noStrike">
                          <a:effectLst/>
                        </a:rPr>
                        <a:t>GESTIÓN DOCUMENTAL</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5</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4</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4</a:t>
                      </a:r>
                      <a:endParaRPr lang="en-US" sz="1400" b="1" i="0" u="none" strike="noStrike" dirty="0">
                        <a:solidFill>
                          <a:srgbClr val="000000"/>
                        </a:solidFill>
                        <a:effectLst/>
                        <a:latin typeface="Arial" panose="020B0604020202020204" pitchFamily="34" charset="0"/>
                      </a:endParaRPr>
                    </a:p>
                  </a:txBody>
                  <a:tcPr marL="0" marR="0" marT="0" marB="0" anchor="b"/>
                </a:tc>
              </a:tr>
              <a:tr h="334837">
                <a:tc>
                  <a:txBody>
                    <a:bodyPr/>
                    <a:lstStyle/>
                    <a:p>
                      <a:pPr algn="l" fontAlgn="b"/>
                      <a:r>
                        <a:rPr lang="en-US" sz="1400" b="1" u="none" strike="noStrike">
                          <a:effectLst/>
                        </a:rPr>
                        <a:t>COMPRAS Y ALMACEN</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3</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4</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5</a:t>
                      </a:r>
                      <a:endParaRPr lang="en-US" sz="1400" b="1" i="0" u="none" strike="noStrike" dirty="0">
                        <a:solidFill>
                          <a:srgbClr val="000000"/>
                        </a:solidFill>
                        <a:effectLst/>
                        <a:latin typeface="Arial" panose="020B0604020202020204" pitchFamily="34" charset="0"/>
                      </a:endParaRPr>
                    </a:p>
                  </a:txBody>
                  <a:tcPr marL="0" marR="0" marT="0" marB="0" anchor="b"/>
                </a:tc>
              </a:tr>
              <a:tr h="334837">
                <a:tc>
                  <a:txBody>
                    <a:bodyPr/>
                    <a:lstStyle/>
                    <a:p>
                      <a:pPr algn="l" fontAlgn="b"/>
                      <a:r>
                        <a:rPr lang="en-US" sz="1400" b="1" u="none" strike="noStrike">
                          <a:effectLst/>
                        </a:rPr>
                        <a:t>TALENTO HUMANO</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2</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3</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1</a:t>
                      </a:r>
                      <a:endParaRPr lang="en-US" sz="1400" b="1" i="0" u="none" strike="noStrike" dirty="0">
                        <a:solidFill>
                          <a:srgbClr val="000000"/>
                        </a:solidFill>
                        <a:effectLst/>
                        <a:latin typeface="Arial" panose="020B0604020202020204" pitchFamily="34" charset="0"/>
                      </a:endParaRPr>
                    </a:p>
                  </a:txBody>
                  <a:tcPr marL="0" marR="0" marT="0" marB="0" anchor="b"/>
                </a:tc>
              </a:tr>
              <a:tr h="334837">
                <a:tc>
                  <a:txBody>
                    <a:bodyPr/>
                    <a:lstStyle/>
                    <a:p>
                      <a:pPr algn="l" fontAlgn="b"/>
                      <a:r>
                        <a:rPr lang="en-US" sz="1400" b="1" u="none" strike="noStrike">
                          <a:effectLst/>
                        </a:rPr>
                        <a:t>FINANCIERO</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7</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5</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9</a:t>
                      </a:r>
                      <a:endParaRPr lang="en-US" sz="1400" b="1" i="0" u="none" strike="noStrike" dirty="0">
                        <a:solidFill>
                          <a:srgbClr val="000000"/>
                        </a:solidFill>
                        <a:effectLst/>
                        <a:latin typeface="Arial" panose="020B0604020202020204" pitchFamily="34" charset="0"/>
                      </a:endParaRPr>
                    </a:p>
                  </a:txBody>
                  <a:tcPr marL="0" marR="0" marT="0" marB="0" anchor="b"/>
                </a:tc>
              </a:tr>
              <a:tr h="334837">
                <a:tc>
                  <a:txBody>
                    <a:bodyPr/>
                    <a:lstStyle/>
                    <a:p>
                      <a:pPr algn="l" fontAlgn="b"/>
                      <a:r>
                        <a:rPr lang="en-US" sz="1400" b="1" u="none" strike="noStrike">
                          <a:effectLst/>
                        </a:rPr>
                        <a:t>ATENCIÓN AL CLIENTE</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4</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4</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3</a:t>
                      </a:r>
                      <a:endParaRPr lang="en-US" sz="1400" b="1" i="0" u="none" strike="noStrike" dirty="0">
                        <a:solidFill>
                          <a:srgbClr val="000000"/>
                        </a:solidFill>
                        <a:effectLst/>
                        <a:latin typeface="Arial" panose="020B0604020202020204" pitchFamily="34" charset="0"/>
                      </a:endParaRPr>
                    </a:p>
                  </a:txBody>
                  <a:tcPr marL="0" marR="0" marT="0" marB="0" anchor="b"/>
                </a:tc>
              </a:tr>
              <a:tr h="334837">
                <a:tc>
                  <a:txBody>
                    <a:bodyPr/>
                    <a:lstStyle/>
                    <a:p>
                      <a:pPr algn="l" fontAlgn="b"/>
                      <a:r>
                        <a:rPr lang="en-US" sz="1400" b="1" u="none" strike="noStrike">
                          <a:effectLst/>
                        </a:rPr>
                        <a:t>TOTAL</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solidFill>
                            <a:srgbClr val="00B0F0"/>
                          </a:solidFill>
                          <a:effectLst/>
                        </a:rPr>
                        <a:t>44</a:t>
                      </a:r>
                      <a:endParaRPr lang="en-US" sz="1400" b="1" i="0" u="none" strike="noStrike" dirty="0">
                        <a:solidFill>
                          <a:srgbClr val="00B0F0"/>
                        </a:solidFill>
                        <a:effectLst/>
                        <a:latin typeface="Arial" panose="020B0604020202020204" pitchFamily="34" charset="0"/>
                      </a:endParaRPr>
                    </a:p>
                  </a:txBody>
                  <a:tcPr marL="0" marR="0" marT="0" marB="0" anchor="b"/>
                </a:tc>
                <a:tc>
                  <a:txBody>
                    <a:bodyPr/>
                    <a:lstStyle/>
                    <a:p>
                      <a:pPr algn="r" fontAlgn="b"/>
                      <a:r>
                        <a:rPr lang="en-US" sz="1400" b="1" u="none" strike="noStrike" dirty="0">
                          <a:solidFill>
                            <a:srgbClr val="00B0F0"/>
                          </a:solidFill>
                          <a:effectLst/>
                        </a:rPr>
                        <a:t>44</a:t>
                      </a:r>
                      <a:endParaRPr lang="en-US" sz="1400" b="1" i="0" u="none" strike="noStrike" dirty="0">
                        <a:solidFill>
                          <a:srgbClr val="00B0F0"/>
                        </a:solidFill>
                        <a:effectLst/>
                        <a:latin typeface="Arial" panose="020B0604020202020204" pitchFamily="34" charset="0"/>
                      </a:endParaRPr>
                    </a:p>
                  </a:txBody>
                  <a:tcPr marL="0" marR="0" marT="0" marB="0" anchor="b"/>
                </a:tc>
                <a:tc>
                  <a:txBody>
                    <a:bodyPr/>
                    <a:lstStyle/>
                    <a:p>
                      <a:pPr algn="r" fontAlgn="b"/>
                      <a:r>
                        <a:rPr lang="en-US" sz="1400" b="1" u="none" strike="noStrike" dirty="0">
                          <a:solidFill>
                            <a:srgbClr val="00B0F0"/>
                          </a:solidFill>
                          <a:effectLst/>
                        </a:rPr>
                        <a:t>40</a:t>
                      </a:r>
                      <a:endParaRPr lang="en-US" sz="1400" b="1" i="0" u="none" strike="noStrike" dirty="0">
                        <a:solidFill>
                          <a:srgbClr val="00B0F0"/>
                        </a:solidFill>
                        <a:effectLst/>
                        <a:latin typeface="Arial" panose="020B0604020202020204" pitchFamily="34" charset="0"/>
                      </a:endParaRPr>
                    </a:p>
                  </a:txBody>
                  <a:tcPr marL="0" marR="0" marT="0" marB="0" anchor="b"/>
                </a:tc>
              </a:tr>
            </a:tbl>
          </a:graphicData>
        </a:graphic>
      </p:graphicFrame>
    </p:spTree>
    <p:extLst>
      <p:ext uri="{BB962C8B-B14F-4D97-AF65-F5344CB8AC3E}">
        <p14:creationId xmlns:p14="http://schemas.microsoft.com/office/powerpoint/2010/main" val="7068278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46</a:t>
            </a:fld>
            <a:endParaRPr lang="es-ES" sz="1000" dirty="0">
              <a:solidFill>
                <a:schemeClr val="bg1"/>
              </a:solidFill>
            </a:endParaRPr>
          </a:p>
        </p:txBody>
      </p:sp>
      <p:sp>
        <p:nvSpPr>
          <p:cNvPr id="34819" name="2 Subtítulo"/>
          <p:cNvSpPr>
            <a:spLocks/>
          </p:cNvSpPr>
          <p:nvPr/>
        </p:nvSpPr>
        <p:spPr bwMode="auto">
          <a:xfrm>
            <a:off x="107504" y="188640"/>
            <a:ext cx="8786874" cy="919584"/>
          </a:xfrm>
          <a:prstGeom prst="rect">
            <a:avLst/>
          </a:prstGeom>
          <a:noFill/>
          <a:ln w="9525">
            <a:noFill/>
            <a:miter lim="800000"/>
            <a:headEnd/>
            <a:tailEnd/>
          </a:ln>
        </p:spPr>
        <p:txBody>
          <a:bodyPr anchor="ctr"/>
          <a:lstStyle/>
          <a:p>
            <a:pPr marL="342900" indent="-342900" algn="ctr"/>
            <a:r>
              <a:rPr lang="es-ES" b="1" dirty="0">
                <a:solidFill>
                  <a:srgbClr val="FF0000"/>
                </a:solidFill>
                <a:latin typeface="Arial" pitchFamily="34" charset="0"/>
                <a:ea typeface="Tahoma" pitchFamily="34" charset="0"/>
                <a:cs typeface="Arial" pitchFamily="34" charset="0"/>
              </a:rPr>
              <a:t>ESTADO ACCIONES CORRECTIVAS Y DE MEJORA </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5" name="Picture 49">
            <a:extLst>
              <a:ext uri="{FF2B5EF4-FFF2-40B4-BE49-F238E27FC236}">
                <a16:creationId xmlns="" xmlns:a16="http://schemas.microsoft.com/office/drawing/2014/main" id="{BF0FE888-0E2C-CB4C-A2DC-8D8B9B59F6E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Gráfico 5"/>
          <p:cNvGraphicFramePr>
            <a:graphicFrameLocks/>
          </p:cNvGraphicFramePr>
          <p:nvPr>
            <p:extLst>
              <p:ext uri="{D42A27DB-BD31-4B8C-83A1-F6EECF244321}">
                <p14:modId xmlns:p14="http://schemas.microsoft.com/office/powerpoint/2010/main" val="770087800"/>
              </p:ext>
            </p:extLst>
          </p:nvPr>
        </p:nvGraphicFramePr>
        <p:xfrm>
          <a:off x="1043608" y="200066"/>
          <a:ext cx="7200279" cy="660643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73693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47</a:t>
            </a:fld>
            <a:endParaRPr lang="es-ES" sz="1000" dirty="0">
              <a:solidFill>
                <a:schemeClr val="bg1"/>
              </a:solidFill>
            </a:endParaRPr>
          </a:p>
        </p:txBody>
      </p:sp>
      <p:sp>
        <p:nvSpPr>
          <p:cNvPr id="34819" name="2 Subtítulo"/>
          <p:cNvSpPr>
            <a:spLocks/>
          </p:cNvSpPr>
          <p:nvPr/>
        </p:nvSpPr>
        <p:spPr bwMode="auto">
          <a:xfrm>
            <a:off x="107504" y="188640"/>
            <a:ext cx="8786874" cy="919584"/>
          </a:xfrm>
          <a:prstGeom prst="rect">
            <a:avLst/>
          </a:prstGeom>
          <a:noFill/>
          <a:ln w="9525">
            <a:noFill/>
            <a:miter lim="800000"/>
            <a:headEnd/>
            <a:tailEnd/>
          </a:ln>
        </p:spPr>
        <p:txBody>
          <a:bodyPr anchor="ctr"/>
          <a:lstStyle/>
          <a:p>
            <a:pPr marL="342900" indent="-342900" algn="ctr"/>
            <a:r>
              <a:rPr lang="es-ES" b="1" dirty="0">
                <a:solidFill>
                  <a:srgbClr val="FF0000"/>
                </a:solidFill>
                <a:latin typeface="Arial" pitchFamily="34" charset="0"/>
                <a:ea typeface="Tahoma" pitchFamily="34" charset="0"/>
                <a:cs typeface="Arial" pitchFamily="34" charset="0"/>
              </a:rPr>
              <a:t>ESTADO ACCIONES CORRECTIVAS </a:t>
            </a:r>
            <a:r>
              <a:rPr lang="es-ES" b="1" dirty="0" smtClean="0">
                <a:solidFill>
                  <a:srgbClr val="FF0000"/>
                </a:solidFill>
                <a:latin typeface="Arial" pitchFamily="34" charset="0"/>
                <a:ea typeface="Tahoma" pitchFamily="34" charset="0"/>
                <a:cs typeface="Arial" pitchFamily="34" charset="0"/>
              </a:rPr>
              <a:t> </a:t>
            </a:r>
            <a:endParaRPr lang="es-ES" b="1" dirty="0">
              <a:solidFill>
                <a:srgbClr val="FF0000"/>
              </a:solidFill>
              <a:latin typeface="Arial" pitchFamily="34" charset="0"/>
              <a:ea typeface="Tahoma" pitchFamily="34" charset="0"/>
              <a:cs typeface="Arial" pitchFamily="34" charset="0"/>
            </a:endParaRP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5" name="Picture 49">
            <a:extLst>
              <a:ext uri="{FF2B5EF4-FFF2-40B4-BE49-F238E27FC236}">
                <a16:creationId xmlns="" xmlns:a16="http://schemas.microsoft.com/office/drawing/2014/main" id="{BF0FE888-0E2C-CB4C-A2DC-8D8B9B59F6E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a 1"/>
          <p:cNvGraphicFramePr>
            <a:graphicFrameLocks noGrp="1"/>
          </p:cNvGraphicFramePr>
          <p:nvPr>
            <p:extLst>
              <p:ext uri="{D42A27DB-BD31-4B8C-83A1-F6EECF244321}">
                <p14:modId xmlns:p14="http://schemas.microsoft.com/office/powerpoint/2010/main" val="4164759810"/>
              </p:ext>
            </p:extLst>
          </p:nvPr>
        </p:nvGraphicFramePr>
        <p:xfrm>
          <a:off x="900113" y="764704"/>
          <a:ext cx="7632326" cy="5838346"/>
        </p:xfrm>
        <a:graphic>
          <a:graphicData uri="http://schemas.openxmlformats.org/drawingml/2006/table">
            <a:tbl>
              <a:tblPr>
                <a:tableStyleId>{5C22544A-7EE6-4342-B048-85BDC9FD1C3A}</a:tableStyleId>
              </a:tblPr>
              <a:tblGrid>
                <a:gridCol w="3025733"/>
                <a:gridCol w="1257890"/>
                <a:gridCol w="1359879"/>
                <a:gridCol w="1988824"/>
              </a:tblGrid>
              <a:tr h="1215136">
                <a:tc>
                  <a:txBody>
                    <a:bodyPr/>
                    <a:lstStyle/>
                    <a:p>
                      <a:pPr algn="ctr" fontAlgn="b"/>
                      <a:r>
                        <a:rPr lang="es-CO" sz="1600" b="1" u="none" strike="noStrike" dirty="0">
                          <a:effectLst/>
                        </a:rPr>
                        <a:t>ACCIONES CORRECTIVAS ABIERTAS Y CERRADAS POR PROCESO</a:t>
                      </a:r>
                      <a:endParaRPr lang="es-CO" sz="1600" b="1"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1600" b="1" u="none" strike="noStrike" dirty="0">
                          <a:effectLst/>
                        </a:rPr>
                        <a:t>AÑO 2018</a:t>
                      </a:r>
                      <a:endParaRPr lang="en-US" sz="1600" b="1"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1600" b="1" u="none" strike="noStrike" dirty="0">
                          <a:effectLst/>
                        </a:rPr>
                        <a:t>AÑO 2019</a:t>
                      </a:r>
                      <a:endParaRPr lang="en-US" sz="1600" b="1"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1600" b="1" u="none" strike="noStrike" dirty="0">
                          <a:effectLst/>
                        </a:rPr>
                        <a:t>AÑO 2020</a:t>
                      </a:r>
                      <a:endParaRPr lang="en-US" sz="1600" b="1" i="0" u="none" strike="noStrike" dirty="0">
                        <a:solidFill>
                          <a:srgbClr val="000000"/>
                        </a:solidFill>
                        <a:effectLst/>
                        <a:latin typeface="Arial" panose="020B0604020202020204" pitchFamily="34" charset="0"/>
                      </a:endParaRPr>
                    </a:p>
                  </a:txBody>
                  <a:tcPr marL="0" marR="0" marT="0" marB="0" anchor="b"/>
                </a:tc>
              </a:tr>
              <a:tr h="243026">
                <a:tc>
                  <a:txBody>
                    <a:bodyPr/>
                    <a:lstStyle/>
                    <a:p>
                      <a:pPr algn="l" fontAlgn="b"/>
                      <a:r>
                        <a:rPr lang="en-US" sz="1600" b="1" u="none" strike="noStrike">
                          <a:effectLst/>
                        </a:rPr>
                        <a:t>PLANEACIÓN</a:t>
                      </a:r>
                      <a:endParaRPr lang="en-US" sz="16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a:effectLst/>
                        </a:rPr>
                        <a:t>100%</a:t>
                      </a:r>
                      <a:endParaRPr lang="en-US" sz="16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dirty="0">
                          <a:effectLst/>
                        </a:rPr>
                        <a:t>100%</a:t>
                      </a:r>
                      <a:endParaRPr lang="en-US" sz="16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dirty="0">
                          <a:effectLst/>
                        </a:rPr>
                        <a:t>100%</a:t>
                      </a:r>
                      <a:endParaRPr lang="en-US" sz="1600" b="1" i="0" u="none" strike="noStrike" dirty="0">
                        <a:solidFill>
                          <a:srgbClr val="000000"/>
                        </a:solidFill>
                        <a:effectLst/>
                        <a:latin typeface="Arial" panose="020B0604020202020204" pitchFamily="34" charset="0"/>
                      </a:endParaRPr>
                    </a:p>
                  </a:txBody>
                  <a:tcPr marL="0" marR="0" marT="0" marB="0" anchor="b"/>
                </a:tc>
              </a:tr>
              <a:tr h="486055">
                <a:tc>
                  <a:txBody>
                    <a:bodyPr/>
                    <a:lstStyle/>
                    <a:p>
                      <a:pPr algn="l" fontAlgn="b"/>
                      <a:r>
                        <a:rPr lang="en-US" sz="1600" b="1" u="none" strike="noStrike" dirty="0">
                          <a:effectLst/>
                        </a:rPr>
                        <a:t>MEJORAMIENTO CONTINUO</a:t>
                      </a:r>
                      <a:endParaRPr lang="en-US" sz="16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a:effectLst/>
                        </a:rPr>
                        <a:t>100%</a:t>
                      </a:r>
                      <a:endParaRPr lang="en-US" sz="16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dirty="0">
                          <a:effectLst/>
                        </a:rPr>
                        <a:t>100%</a:t>
                      </a:r>
                      <a:endParaRPr lang="en-US" sz="16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dirty="0">
                          <a:effectLst/>
                        </a:rPr>
                        <a:t>100%</a:t>
                      </a:r>
                      <a:endParaRPr lang="en-US" sz="1600" b="1" i="0" u="none" strike="noStrike" dirty="0">
                        <a:solidFill>
                          <a:srgbClr val="000000"/>
                        </a:solidFill>
                        <a:effectLst/>
                        <a:latin typeface="Arial" panose="020B0604020202020204" pitchFamily="34" charset="0"/>
                      </a:endParaRPr>
                    </a:p>
                  </a:txBody>
                  <a:tcPr marL="0" marR="0" marT="0" marB="0" anchor="b"/>
                </a:tc>
              </a:tr>
              <a:tr h="243026">
                <a:tc>
                  <a:txBody>
                    <a:bodyPr/>
                    <a:lstStyle/>
                    <a:p>
                      <a:pPr algn="l" fontAlgn="b"/>
                      <a:r>
                        <a:rPr lang="en-US" sz="1600" b="1" u="none" strike="noStrike" dirty="0">
                          <a:effectLst/>
                        </a:rPr>
                        <a:t>REGISTRO PÚBLICO</a:t>
                      </a:r>
                      <a:endParaRPr lang="en-US" sz="16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a:effectLst/>
                        </a:rPr>
                        <a:t>100%</a:t>
                      </a:r>
                      <a:endParaRPr lang="en-US" sz="16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a:effectLst/>
                        </a:rPr>
                        <a:t>50%</a:t>
                      </a:r>
                      <a:endParaRPr lang="en-US" sz="16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dirty="0">
                          <a:effectLst/>
                        </a:rPr>
                        <a:t>0%</a:t>
                      </a:r>
                      <a:endParaRPr lang="en-US" sz="1600" b="1" i="0" u="none" strike="noStrike" dirty="0">
                        <a:solidFill>
                          <a:srgbClr val="000000"/>
                        </a:solidFill>
                        <a:effectLst/>
                        <a:latin typeface="Arial" panose="020B0604020202020204" pitchFamily="34" charset="0"/>
                      </a:endParaRPr>
                    </a:p>
                  </a:txBody>
                  <a:tcPr marL="0" marR="0" marT="0" marB="0" anchor="b"/>
                </a:tc>
              </a:tr>
              <a:tr h="486055">
                <a:tc>
                  <a:txBody>
                    <a:bodyPr/>
                    <a:lstStyle/>
                    <a:p>
                      <a:pPr algn="l" fontAlgn="b"/>
                      <a:r>
                        <a:rPr lang="en-US" sz="1600" b="1" u="none" strike="noStrike" dirty="0">
                          <a:effectLst/>
                        </a:rPr>
                        <a:t>PROMOCIÓN COMERCIAL</a:t>
                      </a:r>
                      <a:endParaRPr lang="en-US" sz="16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a:effectLst/>
                        </a:rPr>
                        <a:t>100%</a:t>
                      </a:r>
                      <a:endParaRPr lang="en-US" sz="16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a:effectLst/>
                        </a:rPr>
                        <a:t>100%</a:t>
                      </a:r>
                      <a:endParaRPr lang="en-US" sz="16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dirty="0">
                          <a:effectLst/>
                        </a:rPr>
                        <a:t>0%</a:t>
                      </a:r>
                      <a:endParaRPr lang="en-US" sz="1600" b="1" i="0" u="none" strike="noStrike" dirty="0">
                        <a:solidFill>
                          <a:srgbClr val="000000"/>
                        </a:solidFill>
                        <a:effectLst/>
                        <a:latin typeface="Arial" panose="020B0604020202020204" pitchFamily="34" charset="0"/>
                      </a:endParaRPr>
                    </a:p>
                  </a:txBody>
                  <a:tcPr marL="0" marR="0" marT="0" marB="0" anchor="b"/>
                </a:tc>
              </a:tr>
              <a:tr h="486055">
                <a:tc>
                  <a:txBody>
                    <a:bodyPr/>
                    <a:lstStyle/>
                    <a:p>
                      <a:pPr algn="l" fontAlgn="b"/>
                      <a:r>
                        <a:rPr lang="en-US" sz="1600" b="1" u="none" strike="noStrike" dirty="0">
                          <a:effectLst/>
                        </a:rPr>
                        <a:t>CAPACITACIÓN PERMANENTE</a:t>
                      </a:r>
                      <a:endParaRPr lang="en-US" sz="16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a:effectLst/>
                        </a:rPr>
                        <a:t>100%</a:t>
                      </a:r>
                      <a:endParaRPr lang="en-US" sz="16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a:effectLst/>
                        </a:rPr>
                        <a:t>100%</a:t>
                      </a:r>
                      <a:endParaRPr lang="en-US" sz="16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dirty="0">
                          <a:effectLst/>
                        </a:rPr>
                        <a:t>100%</a:t>
                      </a:r>
                      <a:endParaRPr lang="en-US" sz="1600" b="1" i="0" u="none" strike="noStrike" dirty="0">
                        <a:solidFill>
                          <a:srgbClr val="000000"/>
                        </a:solidFill>
                        <a:effectLst/>
                        <a:latin typeface="Arial" panose="020B0604020202020204" pitchFamily="34" charset="0"/>
                      </a:endParaRPr>
                    </a:p>
                  </a:txBody>
                  <a:tcPr marL="0" marR="0" marT="0" marB="0" anchor="b"/>
                </a:tc>
              </a:tr>
              <a:tr h="486055">
                <a:tc>
                  <a:txBody>
                    <a:bodyPr/>
                    <a:lstStyle/>
                    <a:p>
                      <a:pPr algn="l" fontAlgn="b"/>
                      <a:r>
                        <a:rPr lang="en-US" sz="1600" b="1" u="none" strike="noStrike">
                          <a:effectLst/>
                        </a:rPr>
                        <a:t>CONCILIACIÓN Y ARBITRAJE</a:t>
                      </a:r>
                      <a:endParaRPr lang="en-US" sz="16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a:effectLst/>
                        </a:rPr>
                        <a:t>100%</a:t>
                      </a:r>
                      <a:endParaRPr lang="en-US" sz="16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a:effectLst/>
                        </a:rPr>
                        <a:t>70%</a:t>
                      </a:r>
                      <a:endParaRPr lang="en-US" sz="16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dirty="0">
                          <a:effectLst/>
                        </a:rPr>
                        <a:t>0%</a:t>
                      </a:r>
                      <a:endParaRPr lang="en-US" sz="1600" b="1" i="0" u="none" strike="noStrike" dirty="0">
                        <a:solidFill>
                          <a:srgbClr val="000000"/>
                        </a:solidFill>
                        <a:effectLst/>
                        <a:latin typeface="Arial" panose="020B0604020202020204" pitchFamily="34" charset="0"/>
                      </a:endParaRPr>
                    </a:p>
                  </a:txBody>
                  <a:tcPr marL="0" marR="0" marT="0" marB="0" anchor="b"/>
                </a:tc>
              </a:tr>
              <a:tr h="486055">
                <a:tc>
                  <a:txBody>
                    <a:bodyPr/>
                    <a:lstStyle/>
                    <a:p>
                      <a:pPr algn="l" fontAlgn="b"/>
                      <a:r>
                        <a:rPr lang="en-US" sz="1600" b="1" u="none" strike="noStrike">
                          <a:effectLst/>
                        </a:rPr>
                        <a:t>GESTIÓN DE MANTENIMIENTO</a:t>
                      </a:r>
                      <a:endParaRPr lang="en-US" sz="16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a:effectLst/>
                        </a:rPr>
                        <a:t>100%</a:t>
                      </a:r>
                      <a:endParaRPr lang="en-US" sz="16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a:effectLst/>
                        </a:rPr>
                        <a:t>70%</a:t>
                      </a:r>
                      <a:endParaRPr lang="en-US" sz="16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dirty="0">
                          <a:effectLst/>
                        </a:rPr>
                        <a:t>0%</a:t>
                      </a:r>
                      <a:endParaRPr lang="en-US" sz="1600" b="1" i="0" u="none" strike="noStrike" dirty="0">
                        <a:solidFill>
                          <a:srgbClr val="000000"/>
                        </a:solidFill>
                        <a:effectLst/>
                        <a:latin typeface="Arial" panose="020B0604020202020204" pitchFamily="34" charset="0"/>
                      </a:endParaRPr>
                    </a:p>
                  </a:txBody>
                  <a:tcPr marL="0" marR="0" marT="0" marB="0" anchor="b"/>
                </a:tc>
              </a:tr>
              <a:tr h="486055">
                <a:tc>
                  <a:txBody>
                    <a:bodyPr/>
                    <a:lstStyle/>
                    <a:p>
                      <a:pPr algn="l" fontAlgn="b"/>
                      <a:r>
                        <a:rPr lang="en-US" sz="1600" b="1" u="none" strike="noStrike">
                          <a:effectLst/>
                        </a:rPr>
                        <a:t>GESTIÓN DOCUMENTAL</a:t>
                      </a:r>
                      <a:endParaRPr lang="en-US" sz="16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a:effectLst/>
                        </a:rPr>
                        <a:t>100%</a:t>
                      </a:r>
                      <a:endParaRPr lang="en-US" sz="16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a:effectLst/>
                        </a:rPr>
                        <a:t>100%</a:t>
                      </a:r>
                      <a:endParaRPr lang="en-US" sz="16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dirty="0">
                          <a:effectLst/>
                        </a:rPr>
                        <a:t>0%</a:t>
                      </a:r>
                      <a:endParaRPr lang="en-US" sz="1600" b="1" i="0" u="none" strike="noStrike" dirty="0">
                        <a:solidFill>
                          <a:srgbClr val="000000"/>
                        </a:solidFill>
                        <a:effectLst/>
                        <a:latin typeface="Arial" panose="020B0604020202020204" pitchFamily="34" charset="0"/>
                      </a:endParaRPr>
                    </a:p>
                  </a:txBody>
                  <a:tcPr marL="0" marR="0" marT="0" marB="0" anchor="b"/>
                </a:tc>
              </a:tr>
              <a:tr h="243026">
                <a:tc>
                  <a:txBody>
                    <a:bodyPr/>
                    <a:lstStyle/>
                    <a:p>
                      <a:pPr algn="l" fontAlgn="b"/>
                      <a:r>
                        <a:rPr lang="en-US" sz="1600" b="1" u="none" strike="noStrike">
                          <a:effectLst/>
                        </a:rPr>
                        <a:t>GESTIÓN DE COMPRAS</a:t>
                      </a:r>
                      <a:endParaRPr lang="en-US" sz="16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a:effectLst/>
                        </a:rPr>
                        <a:t>100%</a:t>
                      </a:r>
                      <a:endParaRPr lang="en-US" sz="16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a:effectLst/>
                        </a:rPr>
                        <a:t>50%</a:t>
                      </a:r>
                      <a:endParaRPr lang="en-US" sz="16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dirty="0">
                          <a:effectLst/>
                        </a:rPr>
                        <a:t>0%</a:t>
                      </a:r>
                      <a:endParaRPr lang="en-US" sz="1600" b="1" i="0" u="none" strike="noStrike" dirty="0">
                        <a:solidFill>
                          <a:srgbClr val="000000"/>
                        </a:solidFill>
                        <a:effectLst/>
                        <a:latin typeface="Arial" panose="020B0604020202020204" pitchFamily="34" charset="0"/>
                      </a:endParaRPr>
                    </a:p>
                  </a:txBody>
                  <a:tcPr marL="0" marR="0" marT="0" marB="0" anchor="b"/>
                </a:tc>
              </a:tr>
              <a:tr h="243026">
                <a:tc>
                  <a:txBody>
                    <a:bodyPr/>
                    <a:lstStyle/>
                    <a:p>
                      <a:pPr algn="l" fontAlgn="b"/>
                      <a:r>
                        <a:rPr lang="en-US" sz="1600" b="1" u="none" strike="noStrike">
                          <a:effectLst/>
                        </a:rPr>
                        <a:t>TALENTO HUMANO</a:t>
                      </a:r>
                      <a:endParaRPr lang="en-US" sz="16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dirty="0">
                          <a:effectLst/>
                        </a:rPr>
                        <a:t>100%</a:t>
                      </a:r>
                      <a:endParaRPr lang="en-US" sz="16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a:effectLst/>
                        </a:rPr>
                        <a:t>100%</a:t>
                      </a:r>
                      <a:endParaRPr lang="en-US" sz="16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dirty="0">
                          <a:effectLst/>
                        </a:rPr>
                        <a:t>100%</a:t>
                      </a:r>
                      <a:endParaRPr lang="en-US" sz="1600" b="1" i="0" u="none" strike="noStrike" dirty="0">
                        <a:solidFill>
                          <a:srgbClr val="000000"/>
                        </a:solidFill>
                        <a:effectLst/>
                        <a:latin typeface="Arial" panose="020B0604020202020204" pitchFamily="34" charset="0"/>
                      </a:endParaRPr>
                    </a:p>
                  </a:txBody>
                  <a:tcPr marL="0" marR="0" marT="0" marB="0" anchor="b"/>
                </a:tc>
              </a:tr>
              <a:tr h="243026">
                <a:tc>
                  <a:txBody>
                    <a:bodyPr/>
                    <a:lstStyle/>
                    <a:p>
                      <a:pPr algn="l" fontAlgn="b"/>
                      <a:r>
                        <a:rPr lang="en-US" sz="1600" b="1" u="none" strike="noStrike">
                          <a:effectLst/>
                        </a:rPr>
                        <a:t>FINANCIERO</a:t>
                      </a:r>
                      <a:endParaRPr lang="en-US" sz="16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a:effectLst/>
                        </a:rPr>
                        <a:t>100%</a:t>
                      </a:r>
                      <a:endParaRPr lang="en-US" sz="16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a:effectLst/>
                        </a:rPr>
                        <a:t>80%</a:t>
                      </a:r>
                      <a:endParaRPr lang="en-US" sz="16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dirty="0">
                          <a:effectLst/>
                        </a:rPr>
                        <a:t>0%</a:t>
                      </a:r>
                      <a:endParaRPr lang="en-US" sz="1600" b="1" i="0" u="none" strike="noStrike" dirty="0">
                        <a:solidFill>
                          <a:srgbClr val="000000"/>
                        </a:solidFill>
                        <a:effectLst/>
                        <a:latin typeface="Arial" panose="020B0604020202020204" pitchFamily="34" charset="0"/>
                      </a:endParaRPr>
                    </a:p>
                  </a:txBody>
                  <a:tcPr marL="0" marR="0" marT="0" marB="0" anchor="b"/>
                </a:tc>
              </a:tr>
              <a:tr h="243026">
                <a:tc>
                  <a:txBody>
                    <a:bodyPr/>
                    <a:lstStyle/>
                    <a:p>
                      <a:pPr algn="l" fontAlgn="b"/>
                      <a:r>
                        <a:rPr lang="en-US" sz="1600" b="1" u="none" strike="noStrike">
                          <a:effectLst/>
                        </a:rPr>
                        <a:t>ATENCIÓN AL CLIENTE</a:t>
                      </a:r>
                      <a:endParaRPr lang="en-US" sz="16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a:effectLst/>
                        </a:rPr>
                        <a:t>100%</a:t>
                      </a:r>
                      <a:endParaRPr lang="en-US" sz="16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a:effectLst/>
                        </a:rPr>
                        <a:t>100%</a:t>
                      </a:r>
                      <a:endParaRPr lang="en-US" sz="16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dirty="0">
                          <a:effectLst/>
                        </a:rPr>
                        <a:t>0%</a:t>
                      </a:r>
                      <a:endParaRPr lang="en-US" sz="1600" b="1" i="0" u="none" strike="noStrike" dirty="0">
                        <a:solidFill>
                          <a:srgbClr val="000000"/>
                        </a:solidFill>
                        <a:effectLst/>
                        <a:latin typeface="Arial" panose="020B0604020202020204" pitchFamily="34" charset="0"/>
                      </a:endParaRPr>
                    </a:p>
                  </a:txBody>
                  <a:tcPr marL="0" marR="0" marT="0" marB="0" anchor="b"/>
                </a:tc>
              </a:tr>
              <a:tr h="243026">
                <a:tc>
                  <a:txBody>
                    <a:bodyPr/>
                    <a:lstStyle/>
                    <a:p>
                      <a:pPr algn="l" fontAlgn="b"/>
                      <a:r>
                        <a:rPr lang="en-US" sz="1600" b="1" u="none" strike="noStrike" dirty="0">
                          <a:effectLst/>
                        </a:rPr>
                        <a:t>TOTAL</a:t>
                      </a:r>
                      <a:endParaRPr lang="en-US" sz="16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dirty="0">
                          <a:solidFill>
                            <a:srgbClr val="00B0F0"/>
                          </a:solidFill>
                          <a:effectLst/>
                        </a:rPr>
                        <a:t>100%</a:t>
                      </a:r>
                      <a:endParaRPr lang="en-US" sz="1600" b="1" i="0" u="none" strike="noStrike" dirty="0">
                        <a:solidFill>
                          <a:srgbClr val="00B0F0"/>
                        </a:solidFill>
                        <a:effectLst/>
                        <a:latin typeface="Arial" panose="020B0604020202020204" pitchFamily="34" charset="0"/>
                      </a:endParaRPr>
                    </a:p>
                  </a:txBody>
                  <a:tcPr marL="0" marR="0" marT="0" marB="0" anchor="b"/>
                </a:tc>
                <a:tc>
                  <a:txBody>
                    <a:bodyPr/>
                    <a:lstStyle/>
                    <a:p>
                      <a:pPr algn="r" fontAlgn="b"/>
                      <a:r>
                        <a:rPr lang="en-US" sz="1600" b="1" u="none" strike="noStrike" dirty="0">
                          <a:solidFill>
                            <a:srgbClr val="00B0F0"/>
                          </a:solidFill>
                          <a:effectLst/>
                        </a:rPr>
                        <a:t>100%</a:t>
                      </a:r>
                      <a:endParaRPr lang="en-US" sz="1600" b="1" i="0" u="none" strike="noStrike" dirty="0">
                        <a:solidFill>
                          <a:srgbClr val="00B0F0"/>
                        </a:solidFill>
                        <a:effectLst/>
                        <a:latin typeface="Arial" panose="020B0604020202020204" pitchFamily="34" charset="0"/>
                      </a:endParaRPr>
                    </a:p>
                  </a:txBody>
                  <a:tcPr marL="0" marR="0" marT="0" marB="0" anchor="b"/>
                </a:tc>
                <a:tc>
                  <a:txBody>
                    <a:bodyPr/>
                    <a:lstStyle/>
                    <a:p>
                      <a:pPr algn="r" fontAlgn="b"/>
                      <a:r>
                        <a:rPr lang="en-US" sz="1600" b="1" u="none" strike="noStrike" dirty="0">
                          <a:solidFill>
                            <a:srgbClr val="00B0F0"/>
                          </a:solidFill>
                          <a:effectLst/>
                        </a:rPr>
                        <a:t>33%</a:t>
                      </a:r>
                      <a:endParaRPr lang="en-US" sz="1600" b="1" i="0" u="none" strike="noStrike" dirty="0">
                        <a:solidFill>
                          <a:srgbClr val="00B0F0"/>
                        </a:solidFill>
                        <a:effectLst/>
                        <a:latin typeface="Arial" panose="020B0604020202020204" pitchFamily="34" charset="0"/>
                      </a:endParaRPr>
                    </a:p>
                  </a:txBody>
                  <a:tcPr marL="0" marR="0" marT="0" marB="0" anchor="b"/>
                </a:tc>
              </a:tr>
            </a:tbl>
          </a:graphicData>
        </a:graphic>
      </p:graphicFrame>
    </p:spTree>
    <p:extLst>
      <p:ext uri="{BB962C8B-B14F-4D97-AF65-F5344CB8AC3E}">
        <p14:creationId xmlns:p14="http://schemas.microsoft.com/office/powerpoint/2010/main" val="28157929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A519B329-8C62-4970-B8CF-33C57A7F55A6}" type="slidenum">
              <a:rPr lang="es-ES" sz="1000">
                <a:solidFill>
                  <a:schemeClr val="bg1"/>
                </a:solidFill>
              </a:rPr>
              <a:pPr/>
              <a:t>48</a:t>
            </a:fld>
            <a:endParaRPr lang="es-ES" sz="1000" dirty="0">
              <a:solidFill>
                <a:schemeClr val="bg1"/>
              </a:solidFill>
            </a:endParaRPr>
          </a:p>
        </p:txBody>
      </p:sp>
      <p:sp>
        <p:nvSpPr>
          <p:cNvPr id="4098" name="2 Subtítulo"/>
          <p:cNvSpPr>
            <a:spLocks/>
          </p:cNvSpPr>
          <p:nvPr/>
        </p:nvSpPr>
        <p:spPr bwMode="auto">
          <a:xfrm>
            <a:off x="0" y="116632"/>
            <a:ext cx="9144000" cy="6552727"/>
          </a:xfrm>
          <a:prstGeom prst="rect">
            <a:avLst/>
          </a:prstGeom>
          <a:noFill/>
          <a:ln w="9525" algn="ctr">
            <a:noFill/>
            <a:miter lim="800000"/>
            <a:headEnd/>
            <a:tailEnd/>
          </a:ln>
          <a:effectLst/>
        </p:spPr>
        <p:txBody>
          <a:bodyPr anchor="ctr"/>
          <a:lstStyle/>
          <a:p>
            <a:pPr algn="ctr"/>
            <a:endParaRPr lang="es-ES" sz="2400" b="1" dirty="0" smtClean="0">
              <a:latin typeface="Arial" pitchFamily="34" charset="0"/>
              <a:cs typeface="Arial" pitchFamily="34" charset="0"/>
            </a:endParaRPr>
          </a:p>
          <a:p>
            <a:pPr algn="ctr"/>
            <a:endParaRPr lang="es-ES" sz="2400" b="1" dirty="0">
              <a:latin typeface="Arial" pitchFamily="34" charset="0"/>
              <a:cs typeface="Arial" pitchFamily="34" charset="0"/>
            </a:endParaRPr>
          </a:p>
          <a:p>
            <a:pPr algn="ctr"/>
            <a:endParaRPr lang="es-ES" sz="2400" b="1" dirty="0" smtClean="0">
              <a:latin typeface="Arial" pitchFamily="34" charset="0"/>
              <a:cs typeface="Arial" pitchFamily="34" charset="0"/>
            </a:endParaRPr>
          </a:p>
          <a:p>
            <a:pPr algn="ctr"/>
            <a:endParaRPr lang="es-ES" sz="2400" b="1" dirty="0" smtClean="0">
              <a:solidFill>
                <a:srgbClr val="FF0000"/>
              </a:solidFill>
              <a:latin typeface="Arial" pitchFamily="34" charset="0"/>
              <a:cs typeface="Arial" pitchFamily="34" charset="0"/>
            </a:endParaRPr>
          </a:p>
          <a:p>
            <a:pPr algn="ctr"/>
            <a:endParaRPr lang="es-ES" sz="2400" b="1" dirty="0">
              <a:solidFill>
                <a:srgbClr val="FF0000"/>
              </a:solidFill>
              <a:latin typeface="Arial" pitchFamily="34" charset="0"/>
              <a:cs typeface="Arial" pitchFamily="34" charset="0"/>
            </a:endParaRPr>
          </a:p>
          <a:p>
            <a:pPr algn="ctr"/>
            <a:endParaRPr lang="es-ES" sz="1400" b="1" dirty="0" smtClean="0">
              <a:solidFill>
                <a:srgbClr val="FF0000"/>
              </a:solidFill>
              <a:latin typeface="Arial" pitchFamily="34" charset="0"/>
              <a:cs typeface="Arial" pitchFamily="34" charset="0"/>
            </a:endParaRPr>
          </a:p>
          <a:p>
            <a:pPr algn="ctr"/>
            <a:endParaRPr lang="es-ES" sz="1400" b="1" dirty="0">
              <a:solidFill>
                <a:srgbClr val="FF0000"/>
              </a:solidFill>
              <a:latin typeface="Arial" pitchFamily="34" charset="0"/>
              <a:cs typeface="Arial" pitchFamily="34" charset="0"/>
            </a:endParaRPr>
          </a:p>
          <a:p>
            <a:pPr algn="ctr"/>
            <a:endParaRPr lang="es-ES" sz="1400" b="1" dirty="0" smtClean="0">
              <a:solidFill>
                <a:srgbClr val="FF0000"/>
              </a:solidFill>
              <a:latin typeface="Arial" pitchFamily="34" charset="0"/>
              <a:cs typeface="Arial" pitchFamily="34" charset="0"/>
            </a:endParaRPr>
          </a:p>
          <a:p>
            <a:pPr algn="ctr"/>
            <a:endParaRPr lang="es-ES" sz="1400" b="1" dirty="0">
              <a:solidFill>
                <a:srgbClr val="FF0000"/>
              </a:solidFill>
              <a:latin typeface="Arial" pitchFamily="34" charset="0"/>
              <a:cs typeface="Arial" pitchFamily="34" charset="0"/>
            </a:endParaRPr>
          </a:p>
          <a:p>
            <a:pPr algn="ctr"/>
            <a:endParaRPr lang="es-ES" sz="1400" b="1" dirty="0" smtClean="0">
              <a:solidFill>
                <a:srgbClr val="FF0000"/>
              </a:solidFill>
              <a:latin typeface="Arial" pitchFamily="34" charset="0"/>
              <a:cs typeface="Arial" pitchFamily="34" charset="0"/>
            </a:endParaRPr>
          </a:p>
          <a:p>
            <a:pPr algn="ctr"/>
            <a:endParaRPr lang="es-ES" sz="1400" b="1" dirty="0">
              <a:solidFill>
                <a:srgbClr val="FF0000"/>
              </a:solidFill>
              <a:latin typeface="Arial" pitchFamily="34" charset="0"/>
              <a:cs typeface="Arial" pitchFamily="34" charset="0"/>
            </a:endParaRPr>
          </a:p>
          <a:p>
            <a:pPr algn="ctr"/>
            <a:endParaRPr lang="es-ES" sz="1400" b="1" dirty="0" smtClean="0">
              <a:solidFill>
                <a:srgbClr val="FF0000"/>
              </a:solidFill>
              <a:latin typeface="Arial" pitchFamily="34" charset="0"/>
              <a:cs typeface="Arial" pitchFamily="34" charset="0"/>
            </a:endParaRPr>
          </a:p>
          <a:p>
            <a:pPr algn="ctr"/>
            <a:endParaRPr lang="es-ES" sz="1400" b="1" dirty="0">
              <a:solidFill>
                <a:srgbClr val="FF0000"/>
              </a:solidFill>
              <a:latin typeface="Arial" pitchFamily="34" charset="0"/>
              <a:cs typeface="Arial" pitchFamily="34" charset="0"/>
            </a:endParaRPr>
          </a:p>
          <a:p>
            <a:pPr algn="ctr"/>
            <a:endParaRPr lang="es-ES" sz="1400" b="1" dirty="0" smtClean="0">
              <a:solidFill>
                <a:srgbClr val="FF0000"/>
              </a:solidFill>
              <a:latin typeface="Arial" pitchFamily="34" charset="0"/>
              <a:cs typeface="Arial" pitchFamily="34" charset="0"/>
            </a:endParaRPr>
          </a:p>
          <a:p>
            <a:pPr algn="ctr"/>
            <a:endParaRPr lang="es-ES" sz="1400" b="1" dirty="0">
              <a:solidFill>
                <a:srgbClr val="FF0000"/>
              </a:solidFill>
              <a:latin typeface="Arial" pitchFamily="34" charset="0"/>
              <a:cs typeface="Arial" pitchFamily="34" charset="0"/>
            </a:endParaRPr>
          </a:p>
          <a:p>
            <a:pPr algn="ctr"/>
            <a:r>
              <a:rPr lang="es-ES" sz="1600" b="1" dirty="0" smtClean="0">
                <a:solidFill>
                  <a:srgbClr val="FF0000"/>
                </a:solidFill>
                <a:latin typeface="Arial" pitchFamily="34" charset="0"/>
                <a:cs typeface="Arial" pitchFamily="34" charset="0"/>
              </a:rPr>
              <a:t>CONCLUSIONES</a:t>
            </a:r>
            <a:endParaRPr lang="es-ES" sz="1600" b="1" dirty="0">
              <a:solidFill>
                <a:srgbClr val="FF0000"/>
              </a:solidFill>
              <a:latin typeface="Arial" pitchFamily="34" charset="0"/>
              <a:cs typeface="Arial" pitchFamily="34" charset="0"/>
            </a:endParaRPr>
          </a:p>
          <a:p>
            <a:pPr algn="ctr"/>
            <a:endParaRPr lang="es-ES" sz="1600" dirty="0">
              <a:latin typeface="Arial" pitchFamily="34" charset="0"/>
              <a:cs typeface="Arial" pitchFamily="34" charset="0"/>
            </a:endParaRPr>
          </a:p>
          <a:p>
            <a:pPr algn="just">
              <a:buFont typeface="Arial" pitchFamily="34" charset="0"/>
              <a:buChar char="•"/>
            </a:pPr>
            <a:r>
              <a:rPr lang="es-ES" sz="1600" dirty="0">
                <a:latin typeface="Arial" pitchFamily="34" charset="0"/>
                <a:cs typeface="Arial" pitchFamily="34" charset="0"/>
              </a:rPr>
              <a:t> </a:t>
            </a:r>
            <a:r>
              <a:rPr lang="es-ES" sz="1600" b="1" dirty="0" smtClean="0">
                <a:latin typeface="Arial" pitchFamily="34" charset="0"/>
                <a:ea typeface="Tahoma" pitchFamily="34" charset="0"/>
                <a:cs typeface="Arial" pitchFamily="34" charset="0"/>
              </a:rPr>
              <a:t>El ciclos </a:t>
            </a:r>
            <a:r>
              <a:rPr lang="es-ES" sz="1600" b="1" dirty="0">
                <a:latin typeface="Arial" pitchFamily="34" charset="0"/>
                <a:ea typeface="Tahoma" pitchFamily="34" charset="0"/>
                <a:cs typeface="Arial" pitchFamily="34" charset="0"/>
              </a:rPr>
              <a:t>de auditoria del año </a:t>
            </a:r>
            <a:r>
              <a:rPr lang="es-ES" sz="1600" b="1" dirty="0" smtClean="0">
                <a:latin typeface="Arial" pitchFamily="34" charset="0"/>
                <a:ea typeface="Tahoma" pitchFamily="34" charset="0"/>
                <a:cs typeface="Arial" pitchFamily="34" charset="0"/>
              </a:rPr>
              <a:t>2018,2019 y 2020, </a:t>
            </a:r>
            <a:r>
              <a:rPr lang="es-ES" sz="1600" b="1" dirty="0">
                <a:latin typeface="Arial" pitchFamily="34" charset="0"/>
                <a:ea typeface="Tahoma" pitchFamily="34" charset="0"/>
                <a:cs typeface="Arial" pitchFamily="34" charset="0"/>
              </a:rPr>
              <a:t>fue realizado por los auditores </a:t>
            </a:r>
            <a:r>
              <a:rPr lang="es-ES" sz="1600" b="1" dirty="0" smtClean="0">
                <a:latin typeface="Arial" pitchFamily="34" charset="0"/>
                <a:ea typeface="Tahoma" pitchFamily="34" charset="0"/>
                <a:cs typeface="Arial" pitchFamily="34" charset="0"/>
              </a:rPr>
              <a:t>internos</a:t>
            </a:r>
            <a:r>
              <a:rPr lang="es-ES" sz="1600" b="1" dirty="0">
                <a:latin typeface="Arial" pitchFamily="34" charset="0"/>
                <a:ea typeface="Tahoma" pitchFamily="34" charset="0"/>
                <a:cs typeface="Arial" pitchFamily="34" charset="0"/>
              </a:rPr>
              <a:t>.</a:t>
            </a:r>
          </a:p>
          <a:p>
            <a:pPr algn="just">
              <a:buFont typeface="Arial" pitchFamily="34" charset="0"/>
              <a:buChar char="•"/>
            </a:pPr>
            <a:endParaRPr lang="es-ES" sz="1600" b="1" dirty="0">
              <a:latin typeface="Arial" pitchFamily="34" charset="0"/>
              <a:ea typeface="Tahoma" pitchFamily="34" charset="0"/>
              <a:cs typeface="Arial" pitchFamily="34" charset="0"/>
            </a:endParaRPr>
          </a:p>
          <a:p>
            <a:pPr algn="just">
              <a:buFont typeface="Arial" pitchFamily="34" charset="0"/>
              <a:buChar char="•"/>
            </a:pPr>
            <a:r>
              <a:rPr lang="es-ES" sz="1600" b="1" dirty="0" smtClean="0">
                <a:latin typeface="Arial" pitchFamily="34" charset="0"/>
                <a:ea typeface="Tahoma" pitchFamily="34" charset="0"/>
                <a:cs typeface="Arial" pitchFamily="34" charset="0"/>
              </a:rPr>
              <a:t>Para la vigencia 2020 se presentaron 40 </a:t>
            </a:r>
            <a:r>
              <a:rPr lang="es-ES" sz="1600" b="1" dirty="0">
                <a:latin typeface="Arial" pitchFamily="34" charset="0"/>
                <a:ea typeface="Tahoma" pitchFamily="34" charset="0"/>
                <a:cs typeface="Arial" pitchFamily="34" charset="0"/>
              </a:rPr>
              <a:t>No </a:t>
            </a:r>
            <a:r>
              <a:rPr lang="es-ES" sz="1600" b="1" dirty="0" smtClean="0">
                <a:latin typeface="Arial" pitchFamily="34" charset="0"/>
                <a:ea typeface="Tahoma" pitchFamily="34" charset="0"/>
                <a:cs typeface="Arial" pitchFamily="34" charset="0"/>
              </a:rPr>
              <a:t>conformidades, se disminuyeron en relación a la vigencia 2018 y 2018 que fueron 44, </a:t>
            </a:r>
            <a:r>
              <a:rPr lang="es-ES" sz="1600" b="1" dirty="0">
                <a:latin typeface="Arial" pitchFamily="34" charset="0"/>
                <a:ea typeface="Tahoma" pitchFamily="34" charset="0"/>
                <a:cs typeface="Arial" pitchFamily="34" charset="0"/>
              </a:rPr>
              <a:t>con estos resultados y la implementación de las acciones fortalecemos la </a:t>
            </a:r>
            <a:r>
              <a:rPr lang="es-ES" sz="1600" b="1" dirty="0" smtClean="0">
                <a:latin typeface="Arial" pitchFamily="34" charset="0"/>
                <a:ea typeface="Tahoma" pitchFamily="34" charset="0"/>
                <a:cs typeface="Arial" pitchFamily="34" charset="0"/>
              </a:rPr>
              <a:t>versión 2015</a:t>
            </a:r>
          </a:p>
          <a:p>
            <a:pPr algn="just">
              <a:buFont typeface="Arial" pitchFamily="34" charset="0"/>
              <a:buChar char="•"/>
            </a:pPr>
            <a:endParaRPr lang="es-ES" sz="1600" b="1" dirty="0" smtClean="0">
              <a:latin typeface="Arial" pitchFamily="34" charset="0"/>
              <a:ea typeface="Tahoma" pitchFamily="34" charset="0"/>
              <a:cs typeface="Arial" pitchFamily="34" charset="0"/>
            </a:endParaRPr>
          </a:p>
          <a:p>
            <a:pPr algn="just">
              <a:buFont typeface="Arial" pitchFamily="34" charset="0"/>
              <a:buChar char="•"/>
            </a:pPr>
            <a:r>
              <a:rPr lang="es-ES" sz="1600" b="1" dirty="0" smtClean="0">
                <a:latin typeface="Arial" pitchFamily="34" charset="0"/>
                <a:ea typeface="Tahoma" pitchFamily="34" charset="0"/>
                <a:cs typeface="Arial" pitchFamily="34" charset="0"/>
              </a:rPr>
              <a:t> Se </a:t>
            </a:r>
            <a:r>
              <a:rPr lang="es-ES" sz="1600" b="1" dirty="0">
                <a:latin typeface="Arial" pitchFamily="34" charset="0"/>
                <a:ea typeface="Tahoma" pitchFamily="34" charset="0"/>
                <a:cs typeface="Arial" pitchFamily="34" charset="0"/>
              </a:rPr>
              <a:t>observa que los procesos de planeación, control y mejoramiento y capacitación fueron los procesos que el en proceso de auditoria de la vigencia 2020, no se evidenciaron no conformidades, por ende no tienen acciones correctivas de auditoria, el proceso financiero el proceso de talento humano presento una no conformidad que fue cerrada. El avance de cumplimiento de cierre de acciones es de 33%. Los demás procesos presentaron los planes de acción, todavía están abiertos y en proceso de ejecución.</a:t>
            </a:r>
          </a:p>
          <a:p>
            <a:pPr algn="just"/>
            <a:endParaRPr lang="es-CO" sz="1600" b="1" dirty="0">
              <a:latin typeface="Arial" pitchFamily="34" charset="0"/>
              <a:ea typeface="Tahoma" pitchFamily="34" charset="0"/>
              <a:cs typeface="Arial" pitchFamily="34" charset="0"/>
            </a:endParaRPr>
          </a:p>
          <a:p>
            <a:pPr algn="just">
              <a:buFont typeface="Arial" pitchFamily="34" charset="0"/>
              <a:buChar char="•"/>
            </a:pPr>
            <a:r>
              <a:rPr lang="es-CO" sz="1600" b="1" dirty="0">
                <a:latin typeface="Arial" pitchFamily="34" charset="0"/>
                <a:ea typeface="Tahoma" pitchFamily="34" charset="0"/>
                <a:cs typeface="Arial" pitchFamily="34" charset="0"/>
              </a:rPr>
              <a:t>Se requiere para el año </a:t>
            </a:r>
            <a:r>
              <a:rPr lang="es-CO" sz="1600" b="1" dirty="0" smtClean="0">
                <a:latin typeface="Arial" pitchFamily="34" charset="0"/>
                <a:ea typeface="Tahoma" pitchFamily="34" charset="0"/>
                <a:cs typeface="Arial" pitchFamily="34" charset="0"/>
              </a:rPr>
              <a:t>2020, retroalimentar a los auditores </a:t>
            </a:r>
            <a:r>
              <a:rPr lang="es-CO" sz="1600" b="1" dirty="0">
                <a:latin typeface="Arial" pitchFamily="34" charset="0"/>
                <a:ea typeface="Tahoma" pitchFamily="34" charset="0"/>
                <a:cs typeface="Arial" pitchFamily="34" charset="0"/>
              </a:rPr>
              <a:t>internos en la versión 2015</a:t>
            </a:r>
            <a:r>
              <a:rPr lang="es-CO" sz="1600" b="1" dirty="0" smtClean="0">
                <a:latin typeface="Arial" pitchFamily="34" charset="0"/>
                <a:ea typeface="Tahoma" pitchFamily="34" charset="0"/>
                <a:cs typeface="Arial" pitchFamily="34" charset="0"/>
              </a:rPr>
              <a:t>.</a:t>
            </a:r>
          </a:p>
          <a:p>
            <a:pPr algn="just">
              <a:buFont typeface="Arial" pitchFamily="34" charset="0"/>
              <a:buChar char="•"/>
            </a:pPr>
            <a:endParaRPr lang="es-CO" sz="1600" b="1" dirty="0" smtClean="0">
              <a:latin typeface="Arial" pitchFamily="34" charset="0"/>
              <a:ea typeface="Tahoma" pitchFamily="34" charset="0"/>
              <a:cs typeface="Arial" pitchFamily="34" charset="0"/>
            </a:endParaRPr>
          </a:p>
          <a:p>
            <a:pPr marL="342900" indent="-342900" algn="just"/>
            <a:r>
              <a:rPr lang="es-ES" sz="1600" b="1" dirty="0" smtClean="0">
                <a:latin typeface="Arial" pitchFamily="34" charset="0"/>
                <a:ea typeface="Tahoma" pitchFamily="34" charset="0"/>
                <a:cs typeface="Arial" pitchFamily="34" charset="0"/>
              </a:rPr>
              <a:t> *  La </a:t>
            </a:r>
            <a:r>
              <a:rPr lang="es-ES" sz="1600" b="1" dirty="0">
                <a:latin typeface="Arial" pitchFamily="34" charset="0"/>
                <a:ea typeface="Tahoma" pitchFamily="34" charset="0"/>
                <a:cs typeface="Arial" pitchFamily="34" charset="0"/>
              </a:rPr>
              <a:t>gestión de calidad es el proceso que apoya el sistema generando cultura de control </a:t>
            </a:r>
            <a:r>
              <a:rPr lang="es-ES" sz="1600" b="1" dirty="0" smtClean="0">
                <a:latin typeface="Arial" pitchFamily="34" charset="0"/>
                <a:ea typeface="Tahoma" pitchFamily="34" charset="0"/>
                <a:cs typeface="Arial" pitchFamily="34" charset="0"/>
              </a:rPr>
              <a:t>apoyándonos </a:t>
            </a:r>
            <a:r>
              <a:rPr lang="es-ES" sz="1600" b="1" dirty="0">
                <a:latin typeface="Arial" pitchFamily="34" charset="0"/>
                <a:ea typeface="Tahoma" pitchFamily="34" charset="0"/>
                <a:cs typeface="Arial" pitchFamily="34" charset="0"/>
              </a:rPr>
              <a:t>en el ciclo PHVA para mejorar continuamente la eficacia del sistema de gestión de la calidad</a:t>
            </a:r>
            <a:r>
              <a:rPr lang="es-ES" sz="1600" b="1" dirty="0" smtClean="0">
                <a:latin typeface="Arial" pitchFamily="34" charset="0"/>
                <a:ea typeface="Tahoma" pitchFamily="34" charset="0"/>
                <a:cs typeface="Arial" pitchFamily="34" charset="0"/>
              </a:rPr>
              <a:t>.</a:t>
            </a:r>
            <a:endParaRPr lang="es-ES" sz="1600" b="1" dirty="0">
              <a:latin typeface="Arial" pitchFamily="34" charset="0"/>
              <a:ea typeface="Tahoma" pitchFamily="34" charset="0"/>
              <a:cs typeface="Arial" pitchFamily="34" charset="0"/>
            </a:endParaRPr>
          </a:p>
          <a:p>
            <a:pPr marL="342900" indent="-342900" algn="just"/>
            <a:r>
              <a:rPr lang="es-ES" sz="1600" b="1" dirty="0">
                <a:latin typeface="Arial" pitchFamily="34" charset="0"/>
                <a:ea typeface="Tahoma" pitchFamily="34" charset="0"/>
                <a:cs typeface="Arial" pitchFamily="34" charset="0"/>
              </a:rPr>
              <a:t>      Continuaremos trabajando para mejorar y que el sistema de gestión de la calidad sea cada vez más eficaz.</a:t>
            </a:r>
          </a:p>
          <a:p>
            <a:pPr algn="just">
              <a:buFont typeface="Arial" pitchFamily="34" charset="0"/>
              <a:buChar char="•"/>
            </a:pPr>
            <a:endParaRPr lang="es-CO" sz="1600" b="1" dirty="0">
              <a:latin typeface="Arial" pitchFamily="34" charset="0"/>
              <a:ea typeface="Tahoma" pitchFamily="34" charset="0"/>
              <a:cs typeface="Arial" pitchFamily="34" charset="0"/>
            </a:endParaRPr>
          </a:p>
          <a:p>
            <a:pPr algn="just">
              <a:buFont typeface="Arial" pitchFamily="34" charset="0"/>
              <a:buChar char="•"/>
            </a:pPr>
            <a:endParaRPr lang="es-CO" sz="1600" b="1" dirty="0" smtClean="0">
              <a:latin typeface="Arial" pitchFamily="34" charset="0"/>
              <a:ea typeface="Tahoma" pitchFamily="34" charset="0"/>
              <a:cs typeface="Arial" pitchFamily="34" charset="0"/>
            </a:endParaRPr>
          </a:p>
          <a:p>
            <a:pPr marL="342900" indent="-342900" algn="just"/>
            <a:endParaRPr lang="es-ES" sz="1600" dirty="0" smtClean="0">
              <a:latin typeface="Arial" pitchFamily="34" charset="0"/>
              <a:ea typeface="Tahoma" pitchFamily="34" charset="0"/>
              <a:cs typeface="Arial" pitchFamily="34" charset="0"/>
            </a:endParaRPr>
          </a:p>
          <a:p>
            <a:pPr marL="342900" indent="-342900" algn="just"/>
            <a:r>
              <a:rPr lang="es-ES" sz="1600" dirty="0" smtClean="0">
                <a:latin typeface="Arial" pitchFamily="34" charset="0"/>
                <a:ea typeface="Tahoma" pitchFamily="34" charset="0"/>
                <a:cs typeface="Arial" pitchFamily="34" charset="0"/>
              </a:rPr>
              <a:t> </a:t>
            </a:r>
            <a:endParaRPr lang="es-CO" sz="1600" dirty="0" smtClean="0">
              <a:latin typeface="Arial" pitchFamily="34" charset="0"/>
              <a:ea typeface="Tahoma" pitchFamily="34" charset="0"/>
              <a:cs typeface="Arial" pitchFamily="34" charset="0"/>
            </a:endParaRPr>
          </a:p>
          <a:p>
            <a:pPr marL="342900" indent="-342900"/>
            <a:endParaRPr lang="es-ES" b="1" dirty="0">
              <a:latin typeface="Tahoma" pitchFamily="34" charset="0"/>
              <a:ea typeface="Tahoma" pitchFamily="34" charset="0"/>
              <a:cs typeface="Tahoma" pitchFamily="34" charset="0"/>
            </a:endParaRPr>
          </a:p>
          <a:p>
            <a:pPr algn="just">
              <a:buFont typeface="Arial" pitchFamily="34" charset="0"/>
              <a:buChar char="•"/>
            </a:pPr>
            <a:endParaRPr lang="es-CO" dirty="0">
              <a:latin typeface="Arial" pitchFamily="34" charset="0"/>
              <a:ea typeface="Tahoma" pitchFamily="34" charset="0"/>
              <a:cs typeface="Arial" pitchFamily="34" charset="0"/>
            </a:endParaRPr>
          </a:p>
          <a:p>
            <a:pPr algn="just"/>
            <a:endParaRPr lang="es-ES" dirty="0">
              <a:latin typeface="Arial" pitchFamily="34" charset="0"/>
              <a:ea typeface="Tahoma" pitchFamily="34" charset="0"/>
              <a:cs typeface="Arial" pitchFamily="34" charset="0"/>
            </a:endParaRPr>
          </a:p>
          <a:p>
            <a:pPr algn="just"/>
            <a:endParaRPr lang="es-ES" dirty="0">
              <a:latin typeface="Tahoma" pitchFamily="34" charset="0"/>
              <a:ea typeface="Tahoma" pitchFamily="34" charset="0"/>
              <a:cs typeface="Tahoma" pitchFamily="34" charset="0"/>
            </a:endParaRPr>
          </a:p>
          <a:p>
            <a:pPr algn="just"/>
            <a:endParaRPr lang="es-ES" dirty="0">
              <a:latin typeface="Tahoma" pitchFamily="34" charset="0"/>
              <a:ea typeface="Tahoma" pitchFamily="34" charset="0"/>
              <a:cs typeface="Tahoma" pitchFamily="34" charset="0"/>
            </a:endParaRPr>
          </a:p>
          <a:p>
            <a:pPr algn="just">
              <a:buFont typeface="Arial" pitchFamily="34" charset="0"/>
              <a:buChar char="•"/>
            </a:pPr>
            <a:endParaRPr lang="es-ES" dirty="0">
              <a:latin typeface="Arial Black" pitchFamily="34" charset="0"/>
            </a:endParaRPr>
          </a:p>
          <a:p>
            <a:pPr algn="ctr"/>
            <a:endParaRPr lang="es-ES" sz="2400" dirty="0">
              <a:solidFill>
                <a:srgbClr val="C00000"/>
              </a:solidFill>
              <a:latin typeface="Arial Black" pitchFamily="34" charset="0"/>
            </a:endParaRPr>
          </a:p>
          <a:p>
            <a:pPr algn="ctr"/>
            <a:endParaRPr lang="es-ES" sz="2400" dirty="0">
              <a:solidFill>
                <a:srgbClr val="C00000"/>
              </a:solidFill>
              <a:latin typeface="Arial Black" pitchFamily="34" charset="0"/>
            </a:endParaRPr>
          </a:p>
          <a:p>
            <a:pPr algn="just"/>
            <a:endParaRPr lang="es-ES" sz="2400" dirty="0">
              <a:solidFill>
                <a:srgbClr val="FF9933"/>
              </a:solidFill>
              <a:latin typeface="Arial Black" pitchFamily="34" charset="0"/>
            </a:endParaRPr>
          </a:p>
        </p:txBody>
      </p:sp>
      <p:pic>
        <p:nvPicPr>
          <p:cNvPr id="4" name="Picture 49">
            <a:extLst>
              <a:ext uri="{FF2B5EF4-FFF2-40B4-BE49-F238E27FC236}">
                <a16:creationId xmlns="" xmlns:a16="http://schemas.microsoft.com/office/drawing/2014/main" id="{B6E7D412-BE82-2C42-8304-9D36BF5DB0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869326" cy="57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04182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79512" y="764704"/>
            <a:ext cx="8715436" cy="928687"/>
          </a:xfrm>
          <a:prstGeom prst="rect">
            <a:avLst/>
          </a:prstGeom>
          <a:noFill/>
          <a:ln w="9525">
            <a:noFill/>
            <a:miter lim="800000"/>
            <a:headEnd/>
            <a:tailEnd/>
          </a:ln>
        </p:spPr>
        <p:txBody>
          <a:bodyPr anchor="ctr"/>
          <a:lstStyle/>
          <a:p>
            <a:pPr marL="355600" indent="-355600" algn="ctr" eaLnBrk="0" hangingPunct="0"/>
            <a:r>
              <a:rPr lang="es-ES" sz="2400" b="1" dirty="0">
                <a:solidFill>
                  <a:srgbClr val="C00000"/>
                </a:solidFill>
              </a:rPr>
              <a:t>Plan de Mejora Resultado de las Auditorías Internas de Calidad</a:t>
            </a:r>
          </a:p>
        </p:txBody>
      </p:sp>
      <p:graphicFrame>
        <p:nvGraphicFramePr>
          <p:cNvPr id="4" name="Group 79">
            <a:extLst>
              <a:ext uri="{FF2B5EF4-FFF2-40B4-BE49-F238E27FC236}">
                <a16:creationId xmlns="" xmlns:a16="http://schemas.microsoft.com/office/drawing/2014/main" id="{3B07E4FC-E08F-484C-AD35-BF237ACDCC51}"/>
              </a:ext>
            </a:extLst>
          </p:cNvPr>
          <p:cNvGraphicFramePr>
            <a:graphicFrameLocks noGrp="1"/>
          </p:cNvGraphicFramePr>
          <p:nvPr>
            <p:extLst>
              <p:ext uri="{D42A27DB-BD31-4B8C-83A1-F6EECF244321}">
                <p14:modId xmlns:p14="http://schemas.microsoft.com/office/powerpoint/2010/main" val="4079190548"/>
              </p:ext>
            </p:extLst>
          </p:nvPr>
        </p:nvGraphicFramePr>
        <p:xfrm>
          <a:off x="203109" y="1844824"/>
          <a:ext cx="8691839" cy="5090160"/>
        </p:xfrm>
        <a:graphic>
          <a:graphicData uri="http://schemas.openxmlformats.org/drawingml/2006/table">
            <a:tbl>
              <a:tblPr/>
              <a:tblGrid>
                <a:gridCol w="1386288">
                  <a:extLst>
                    <a:ext uri="{9D8B030D-6E8A-4147-A177-3AD203B41FA5}">
                      <a16:colId xmlns="" xmlns:a16="http://schemas.microsoft.com/office/drawing/2014/main" val="20000"/>
                    </a:ext>
                  </a:extLst>
                </a:gridCol>
                <a:gridCol w="908572">
                  <a:extLst>
                    <a:ext uri="{9D8B030D-6E8A-4147-A177-3AD203B41FA5}">
                      <a16:colId xmlns="" xmlns:a16="http://schemas.microsoft.com/office/drawing/2014/main" val="20001"/>
                    </a:ext>
                  </a:extLst>
                </a:gridCol>
                <a:gridCol w="1137927">
                  <a:extLst>
                    <a:ext uri="{9D8B030D-6E8A-4147-A177-3AD203B41FA5}">
                      <a16:colId xmlns="" xmlns:a16="http://schemas.microsoft.com/office/drawing/2014/main" val="20002"/>
                    </a:ext>
                  </a:extLst>
                </a:gridCol>
                <a:gridCol w="1370620">
                  <a:extLst>
                    <a:ext uri="{9D8B030D-6E8A-4147-A177-3AD203B41FA5}">
                      <a16:colId xmlns="" xmlns:a16="http://schemas.microsoft.com/office/drawing/2014/main" val="20003"/>
                    </a:ext>
                  </a:extLst>
                </a:gridCol>
                <a:gridCol w="1224136">
                  <a:extLst>
                    <a:ext uri="{9D8B030D-6E8A-4147-A177-3AD203B41FA5}">
                      <a16:colId xmlns="" xmlns:a16="http://schemas.microsoft.com/office/drawing/2014/main" val="20004"/>
                    </a:ext>
                  </a:extLst>
                </a:gridCol>
                <a:gridCol w="1296144">
                  <a:extLst>
                    <a:ext uri="{9D8B030D-6E8A-4147-A177-3AD203B41FA5}">
                      <a16:colId xmlns="" xmlns:a16="http://schemas.microsoft.com/office/drawing/2014/main" val="20005"/>
                    </a:ext>
                  </a:extLst>
                </a:gridCol>
                <a:gridCol w="1368152">
                  <a:extLst>
                    <a:ext uri="{9D8B030D-6E8A-4147-A177-3AD203B41FA5}">
                      <a16:colId xmlns="" xmlns:a16="http://schemas.microsoft.com/office/drawing/2014/main" val="20006"/>
                    </a:ext>
                  </a:extLst>
                </a:gridCol>
              </a:tblGrid>
              <a:tr h="43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ASPECTO A MEJORAR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ACCIÓN</a:t>
                      </a:r>
                    </a:p>
                    <a:p>
                      <a:pPr marL="0" marR="0" lvl="0" indent="0" algn="ctr" defTabSz="914400" rtl="0" eaLnBrk="1" fontAlgn="base" latinLnBrk="0" hangingPunct="1">
                        <a:lnSpc>
                          <a:spcPct val="100000"/>
                        </a:lnSpc>
                        <a:spcBef>
                          <a:spcPct val="0"/>
                        </a:spcBef>
                        <a:spcAft>
                          <a:spcPct val="0"/>
                        </a:spcAft>
                        <a:buClrTx/>
                        <a:buSzTx/>
                        <a:buFontTx/>
                        <a:buNone/>
                        <a:tabLst/>
                        <a:defRPr/>
                      </a:pPr>
                      <a:r>
                        <a:rPr lang="es-CO" sz="900" dirty="0"/>
                        <a:t>CORRECCIÓN, A.CORRECTIVA, A. MEJORA U OPORTUNIDAD</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CO"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RESPONSABLE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FECHA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RECURSOS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ENFOQUE DE LA ACCIÓN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a:ln>
                            <a:noFill/>
                          </a:ln>
                          <a:solidFill>
                            <a:schemeClr val="tx1"/>
                          </a:solidFill>
                          <a:effectLst/>
                          <a:latin typeface="Arial" charset="0"/>
                        </a:rPr>
                        <a:t>SGC/Usuario</a:t>
                      </a:r>
                      <a:endParaRPr kumimoji="0" lang="es-CO"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PLANIFICAR COMO CAMBIO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 xmlns:a16="http://schemas.microsoft.com/office/drawing/2014/main" val="10000"/>
                  </a:ext>
                </a:extLst>
              </a:tr>
              <a:tr h="8720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Programar refuerzo </a:t>
                      </a:r>
                      <a:r>
                        <a:rPr kumimoji="0" lang="es-CO" sz="1400" b="1" i="0" u="none" strike="noStrike" cap="none" normalizeH="0" baseline="0" dirty="0" smtClean="0">
                          <a:ln>
                            <a:noFill/>
                          </a:ln>
                          <a:solidFill>
                            <a:srgbClr val="000000"/>
                          </a:solidFill>
                          <a:effectLst/>
                          <a:latin typeface="Arial" charset="0"/>
                        </a:rPr>
                        <a:t>a lideres de proceso en la norma </a:t>
                      </a:r>
                      <a:r>
                        <a:rPr kumimoji="0" lang="es-CO" sz="1400" b="1" i="0" u="none" strike="noStrike" cap="none" normalizeH="0" baseline="0" dirty="0">
                          <a:ln>
                            <a:noFill/>
                          </a:ln>
                          <a:solidFill>
                            <a:srgbClr val="000000"/>
                          </a:solidFill>
                          <a:effectLst/>
                          <a:latin typeface="Arial" charset="0"/>
                        </a:rPr>
                        <a:t>ISO 9001:2015 </a:t>
                      </a:r>
                      <a:r>
                        <a:rPr kumimoji="0" lang="es-CO" sz="1400" b="1" i="0" u="none" strike="noStrike" cap="none" normalizeH="0" baseline="0" dirty="0" smtClean="0">
                          <a:ln>
                            <a:noFill/>
                          </a:ln>
                          <a:solidFill>
                            <a:srgbClr val="000000"/>
                          </a:solidFill>
                          <a:effectLst/>
                          <a:latin typeface="Arial" charset="0"/>
                        </a:rPr>
                        <a:t>. (Acciones correctivas, de mejora, riesgos y oportunidades).</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Mejora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Control Y mejoramiento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1 semestre del año </a:t>
                      </a:r>
                      <a:r>
                        <a:rPr kumimoji="0" lang="es-CO" sz="1400" b="1" i="0" u="none" strike="noStrike" cap="none" normalizeH="0" baseline="0" dirty="0" smtClean="0">
                          <a:ln>
                            <a:noFill/>
                          </a:ln>
                          <a:solidFill>
                            <a:srgbClr val="000000"/>
                          </a:solidFill>
                          <a:effectLst/>
                          <a:latin typeface="Arial" charset="0"/>
                        </a:rPr>
                        <a:t>2021</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Humanos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Técnicos y Financieros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SGC/usuario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8720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Realizar el </a:t>
                      </a:r>
                      <a:r>
                        <a:rPr kumimoji="0" lang="es-CO" sz="1400" b="1" i="0" u="none" strike="noStrike" cap="none" normalizeH="0" baseline="0" dirty="0" smtClean="0">
                          <a:ln>
                            <a:noFill/>
                          </a:ln>
                          <a:solidFill>
                            <a:srgbClr val="000000"/>
                          </a:solidFill>
                          <a:effectLst/>
                          <a:latin typeface="Arial" charset="0"/>
                        </a:rPr>
                        <a:t>seguimiento </a:t>
                      </a:r>
                      <a:r>
                        <a:rPr kumimoji="0" lang="es-CO" sz="1400" b="1" i="0" u="none" strike="noStrike" cap="none" normalizeH="0" baseline="0" dirty="0">
                          <a:ln>
                            <a:noFill/>
                          </a:ln>
                          <a:solidFill>
                            <a:srgbClr val="000000"/>
                          </a:solidFill>
                          <a:effectLst/>
                          <a:latin typeface="Arial" charset="0"/>
                        </a:rPr>
                        <a:t>de las acciones del 1 ciclo de auditorías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Mejora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Jefes de Departamento y líderes de proceso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rgbClr val="000000"/>
                          </a:solidFill>
                          <a:effectLst/>
                          <a:latin typeface="Arial" charset="0"/>
                        </a:rPr>
                        <a:t>Noviembre  17 de 2020</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Humanos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Técnicos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Financieros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(Recursos propios)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SGC/usuario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bl>
          </a:graphicData>
        </a:graphic>
      </p:graphicFrame>
      <p:pic>
        <p:nvPicPr>
          <p:cNvPr id="5" name="Picture 49">
            <a:extLst>
              <a:ext uri="{FF2B5EF4-FFF2-40B4-BE49-F238E27FC236}">
                <a16:creationId xmlns="" xmlns:a16="http://schemas.microsoft.com/office/drawing/2014/main" id="{6BFE5ACC-CC06-C84C-A3FC-195EC03C239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74" y="7557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8360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2691" name="Rectangle 3"/>
          <p:cNvSpPr>
            <a:spLocks noChangeArrowheads="1"/>
          </p:cNvSpPr>
          <p:nvPr/>
        </p:nvSpPr>
        <p:spPr bwMode="auto">
          <a:xfrm>
            <a:off x="1907704" y="285748"/>
            <a:ext cx="6286530" cy="714360"/>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CO" sz="2400" dirty="0">
                <a:solidFill>
                  <a:srgbClr val="C00000"/>
                </a:solidFill>
                <a:latin typeface="Arial Black" pitchFamily="34" charset="0"/>
                <a:cs typeface="+mn-cs"/>
              </a:rPr>
              <a:t>REVISIÓN POR LA DIRECCIÓN</a:t>
            </a:r>
          </a:p>
        </p:txBody>
      </p:sp>
      <p:pic>
        <p:nvPicPr>
          <p:cNvPr id="14355" name="Picture 7"/>
          <p:cNvPicPr>
            <a:picLocks noChangeAspect="1" noChangeArrowheads="1"/>
          </p:cNvPicPr>
          <p:nvPr/>
        </p:nvPicPr>
        <p:blipFill>
          <a:blip r:embed="rId2" cstate="print"/>
          <a:srcRect/>
          <a:stretch>
            <a:fillRect/>
          </a:stretch>
        </p:blipFill>
        <p:spPr bwMode="auto">
          <a:xfrm>
            <a:off x="3428992" y="3214686"/>
            <a:ext cx="2214578" cy="1928826"/>
          </a:xfrm>
          <a:prstGeom prst="rect">
            <a:avLst/>
          </a:prstGeom>
          <a:noFill/>
          <a:ln w="9525">
            <a:noFill/>
            <a:miter lim="800000"/>
            <a:headEnd/>
            <a:tailEnd/>
          </a:ln>
        </p:spPr>
      </p:pic>
      <p:sp>
        <p:nvSpPr>
          <p:cNvPr id="22" name="Rectangle 3"/>
          <p:cNvSpPr>
            <a:spLocks noChangeArrowheads="1"/>
          </p:cNvSpPr>
          <p:nvPr/>
        </p:nvSpPr>
        <p:spPr bwMode="auto">
          <a:xfrm>
            <a:off x="1714480" y="1000108"/>
            <a:ext cx="6286530" cy="714360"/>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CO" dirty="0">
                <a:solidFill>
                  <a:srgbClr val="C00000"/>
                </a:solidFill>
                <a:latin typeface="Arial Black" pitchFamily="34" charset="0"/>
                <a:cs typeface="+mn-cs"/>
              </a:rPr>
              <a:t>INFORMACIÒN DE ENTRADA</a:t>
            </a:r>
          </a:p>
        </p:txBody>
      </p:sp>
      <p:cxnSp>
        <p:nvCxnSpPr>
          <p:cNvPr id="28" name="27 Conector angular"/>
          <p:cNvCxnSpPr>
            <a:endCxn id="14355" idx="1"/>
          </p:cNvCxnSpPr>
          <p:nvPr/>
        </p:nvCxnSpPr>
        <p:spPr>
          <a:xfrm>
            <a:off x="2928896" y="3428999"/>
            <a:ext cx="500096" cy="750100"/>
          </a:xfrm>
          <a:prstGeom prst="bentConnector3">
            <a:avLst>
              <a:gd name="adj1" fmla="val 50000"/>
            </a:avLst>
          </a:prstGeom>
          <a:ln w="19050">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30" name="29 Conector angular"/>
          <p:cNvCxnSpPr/>
          <p:nvPr/>
        </p:nvCxnSpPr>
        <p:spPr>
          <a:xfrm>
            <a:off x="2928926" y="2321705"/>
            <a:ext cx="500066" cy="1857394"/>
          </a:xfrm>
          <a:prstGeom prst="bentConnector3">
            <a:avLst>
              <a:gd name="adj1" fmla="val 50000"/>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2" name="31 Conector angular"/>
          <p:cNvCxnSpPr>
            <a:endCxn id="14355" idx="1"/>
          </p:cNvCxnSpPr>
          <p:nvPr/>
        </p:nvCxnSpPr>
        <p:spPr>
          <a:xfrm flipV="1">
            <a:off x="2928896" y="4179099"/>
            <a:ext cx="500096" cy="543474"/>
          </a:xfrm>
          <a:prstGeom prst="bentConnector3">
            <a:avLst>
              <a:gd name="adj1" fmla="val 50000"/>
            </a:avLst>
          </a:prstGeom>
          <a:ln w="19050">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43" name="42 Conector angular"/>
          <p:cNvCxnSpPr>
            <a:endCxn id="14355" idx="3"/>
          </p:cNvCxnSpPr>
          <p:nvPr/>
        </p:nvCxnSpPr>
        <p:spPr>
          <a:xfrm rot="10800000">
            <a:off x="5643570" y="4179099"/>
            <a:ext cx="357190" cy="607224"/>
          </a:xfrm>
          <a:prstGeom prst="bentConnector3">
            <a:avLst>
              <a:gd name="adj1" fmla="val 50000"/>
            </a:avLst>
          </a:prstGeom>
          <a:ln w="19050">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47" name="46 Conector angular"/>
          <p:cNvCxnSpPr>
            <a:endCxn id="14355" idx="3"/>
          </p:cNvCxnSpPr>
          <p:nvPr/>
        </p:nvCxnSpPr>
        <p:spPr>
          <a:xfrm rot="10800000" flipV="1">
            <a:off x="5643570" y="3607589"/>
            <a:ext cx="357190" cy="571510"/>
          </a:xfrm>
          <a:prstGeom prst="bentConnector3">
            <a:avLst>
              <a:gd name="adj1" fmla="val 50000"/>
            </a:avLst>
          </a:prstGeom>
          <a:ln w="19050">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49" name="48 Conector angular"/>
          <p:cNvCxnSpPr>
            <a:endCxn id="14355" idx="3"/>
          </p:cNvCxnSpPr>
          <p:nvPr/>
        </p:nvCxnSpPr>
        <p:spPr>
          <a:xfrm rot="10800000" flipV="1">
            <a:off x="5643570" y="2393155"/>
            <a:ext cx="357190" cy="1785943"/>
          </a:xfrm>
          <a:prstGeom prst="bentConnector3">
            <a:avLst>
              <a:gd name="adj1" fmla="val 50000"/>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nvGrpSpPr>
          <p:cNvPr id="37" name="36 Grupo"/>
          <p:cNvGrpSpPr/>
          <p:nvPr/>
        </p:nvGrpSpPr>
        <p:grpSpPr>
          <a:xfrm>
            <a:off x="142844" y="1844824"/>
            <a:ext cx="8821644" cy="3600400"/>
            <a:chOff x="142844" y="1844824"/>
            <a:chExt cx="8821644" cy="3600400"/>
          </a:xfrm>
        </p:grpSpPr>
        <p:sp>
          <p:nvSpPr>
            <p:cNvPr id="38" name="22 Rectángulo redondeado"/>
            <p:cNvSpPr>
              <a:spLocks noChangeArrowheads="1"/>
            </p:cNvSpPr>
            <p:nvPr/>
          </p:nvSpPr>
          <p:spPr bwMode="auto">
            <a:xfrm>
              <a:off x="142844" y="1928802"/>
              <a:ext cx="2786082" cy="785805"/>
            </a:xfrm>
            <a:prstGeom prst="roundRect">
              <a:avLst>
                <a:gd name="adj" fmla="val 16667"/>
              </a:avLst>
            </a:prstGeom>
            <a:noFill/>
            <a:ln w="25400" algn="ctr">
              <a:solidFill>
                <a:schemeClr val="accent2"/>
              </a:solidFill>
              <a:round/>
              <a:headEnd/>
              <a:tailEnd/>
            </a:ln>
          </p:spPr>
          <p:txBody>
            <a:bodyPr lIns="0" tIns="0" rIns="0" bIns="0" anchor="ctr"/>
            <a:lstStyle/>
            <a:p>
              <a:pPr marL="342900" indent="-342900" algn="just"/>
              <a:r>
                <a:rPr lang="es-ES" sz="1500" dirty="0">
                  <a:solidFill>
                    <a:srgbClr val="0033CC"/>
                  </a:solidFill>
                </a:rPr>
                <a:t>	4.5 Resultados del seguimiento y la medición. 9.1.1 </a:t>
              </a:r>
              <a:endParaRPr lang="es-CO" sz="1500" dirty="0">
                <a:solidFill>
                  <a:srgbClr val="0033CC"/>
                </a:solidFill>
              </a:endParaRPr>
            </a:p>
          </p:txBody>
        </p:sp>
        <p:sp>
          <p:nvSpPr>
            <p:cNvPr id="39" name="23 Rectángulo redondeado"/>
            <p:cNvSpPr>
              <a:spLocks noChangeArrowheads="1"/>
            </p:cNvSpPr>
            <p:nvPr/>
          </p:nvSpPr>
          <p:spPr bwMode="auto">
            <a:xfrm>
              <a:off x="142844" y="4214818"/>
              <a:ext cx="2786052" cy="1000143"/>
            </a:xfrm>
            <a:prstGeom prst="roundRect">
              <a:avLst>
                <a:gd name="adj" fmla="val 16667"/>
              </a:avLst>
            </a:prstGeom>
            <a:noFill/>
            <a:ln w="25400" algn="ctr">
              <a:solidFill>
                <a:schemeClr val="accent2"/>
              </a:solidFill>
              <a:round/>
              <a:headEnd/>
              <a:tailEnd/>
            </a:ln>
          </p:spPr>
          <p:txBody>
            <a:bodyPr lIns="0" tIns="0" rIns="0" bIns="0" anchor="ctr"/>
            <a:lstStyle/>
            <a:p>
              <a:pPr marL="342900" indent="-342900" algn="just"/>
              <a:r>
                <a:rPr lang="es-ES" sz="1500" dirty="0">
                  <a:solidFill>
                    <a:srgbClr val="0033CC"/>
                  </a:solidFill>
                </a:rPr>
                <a:t>    4.7 Desempeño de proveedores externos.8.4</a:t>
              </a:r>
              <a:endParaRPr lang="es-CO" sz="1500" dirty="0">
                <a:solidFill>
                  <a:srgbClr val="0033CC"/>
                </a:solidFill>
              </a:endParaRPr>
            </a:p>
            <a:p>
              <a:pPr marL="342900" indent="-342900" algn="just"/>
              <a:endParaRPr lang="es-CO" sz="1500" dirty="0">
                <a:solidFill>
                  <a:srgbClr val="0033CC"/>
                </a:solidFill>
              </a:endParaRPr>
            </a:p>
          </p:txBody>
        </p:sp>
        <p:sp>
          <p:nvSpPr>
            <p:cNvPr id="40" name="24 Rectángulo redondeado"/>
            <p:cNvSpPr>
              <a:spLocks noChangeArrowheads="1"/>
            </p:cNvSpPr>
            <p:nvPr/>
          </p:nvSpPr>
          <p:spPr bwMode="auto">
            <a:xfrm>
              <a:off x="142844" y="3000372"/>
              <a:ext cx="2786052" cy="857254"/>
            </a:xfrm>
            <a:prstGeom prst="roundRect">
              <a:avLst>
                <a:gd name="adj" fmla="val 16667"/>
              </a:avLst>
            </a:prstGeom>
            <a:noFill/>
            <a:ln w="25400" algn="ctr">
              <a:solidFill>
                <a:schemeClr val="accent2"/>
              </a:solidFill>
              <a:round/>
              <a:headEnd/>
              <a:tailEnd/>
            </a:ln>
          </p:spPr>
          <p:txBody>
            <a:bodyPr lIns="0" tIns="0" rIns="0" bIns="0" anchor="ctr"/>
            <a:lstStyle/>
            <a:p>
              <a:pPr marL="342900" indent="-342900" algn="just"/>
              <a:r>
                <a:rPr lang="es-ES" sz="1500" dirty="0">
                  <a:solidFill>
                    <a:srgbClr val="0033CC"/>
                  </a:solidFill>
                </a:rPr>
                <a:t>	4.6 Resultados de auditorías. 9.2</a:t>
              </a:r>
              <a:endParaRPr lang="es-CO" sz="1500" dirty="0">
                <a:solidFill>
                  <a:srgbClr val="0033CC"/>
                </a:solidFill>
              </a:endParaRPr>
            </a:p>
          </p:txBody>
        </p:sp>
        <p:sp>
          <p:nvSpPr>
            <p:cNvPr id="42" name="26 Rectángulo redondeado"/>
            <p:cNvSpPr>
              <a:spLocks noChangeArrowheads="1"/>
            </p:cNvSpPr>
            <p:nvPr/>
          </p:nvSpPr>
          <p:spPr bwMode="auto">
            <a:xfrm>
              <a:off x="6000760" y="1844824"/>
              <a:ext cx="2928948" cy="928708"/>
            </a:xfrm>
            <a:prstGeom prst="roundRect">
              <a:avLst>
                <a:gd name="adj" fmla="val 16667"/>
              </a:avLst>
            </a:prstGeom>
            <a:noFill/>
            <a:ln w="25400" algn="ctr">
              <a:solidFill>
                <a:schemeClr val="accent2"/>
              </a:solidFill>
              <a:round/>
              <a:headEnd/>
              <a:tailEnd/>
            </a:ln>
          </p:spPr>
          <p:txBody>
            <a:bodyPr lIns="0" tIns="0" rIns="0" bIns="0" anchor="ctr"/>
            <a:lstStyle/>
            <a:p>
              <a:pPr marL="342900" indent="-342900" algn="just"/>
              <a:r>
                <a:rPr lang="es-ES" sz="1500" dirty="0">
                  <a:solidFill>
                    <a:srgbClr val="0033CC"/>
                  </a:solidFill>
                </a:rPr>
                <a:t>	5. Adecuación de los recursos.7.1</a:t>
              </a:r>
              <a:endParaRPr lang="es-CO" sz="1500" dirty="0">
                <a:solidFill>
                  <a:srgbClr val="0033CC"/>
                </a:solidFill>
              </a:endParaRPr>
            </a:p>
          </p:txBody>
        </p:sp>
        <p:sp>
          <p:nvSpPr>
            <p:cNvPr id="44" name="14 Rectángulo redondeado"/>
            <p:cNvSpPr>
              <a:spLocks noChangeArrowheads="1"/>
            </p:cNvSpPr>
            <p:nvPr/>
          </p:nvSpPr>
          <p:spPr bwMode="auto">
            <a:xfrm>
              <a:off x="6000760" y="4516542"/>
              <a:ext cx="2928958" cy="928682"/>
            </a:xfrm>
            <a:prstGeom prst="roundRect">
              <a:avLst>
                <a:gd name="adj" fmla="val 16667"/>
              </a:avLst>
            </a:prstGeom>
            <a:noFill/>
            <a:ln w="25400" algn="ctr">
              <a:solidFill>
                <a:schemeClr val="accent2"/>
              </a:solidFill>
              <a:round/>
              <a:headEnd/>
              <a:tailEnd/>
            </a:ln>
          </p:spPr>
          <p:txBody>
            <a:bodyPr lIns="0" tIns="0" rIns="0" bIns="0" anchor="ctr"/>
            <a:lstStyle/>
            <a:p>
              <a:pPr marL="342900" indent="-342900" algn="just"/>
              <a:r>
                <a:rPr lang="es-ES" sz="1500" dirty="0">
                  <a:solidFill>
                    <a:srgbClr val="0033CC"/>
                  </a:solidFill>
                </a:rPr>
                <a:t>	7. Oportunidades de mejora. 9.1.3</a:t>
              </a:r>
              <a:endParaRPr lang="es-CO" sz="1500" dirty="0">
                <a:solidFill>
                  <a:srgbClr val="0033CC"/>
                </a:solidFill>
              </a:endParaRPr>
            </a:p>
          </p:txBody>
        </p:sp>
        <p:sp>
          <p:nvSpPr>
            <p:cNvPr id="45" name="26 Rectángulo redondeado"/>
            <p:cNvSpPr>
              <a:spLocks noChangeArrowheads="1"/>
            </p:cNvSpPr>
            <p:nvPr/>
          </p:nvSpPr>
          <p:spPr bwMode="auto">
            <a:xfrm>
              <a:off x="6035540" y="3140968"/>
              <a:ext cx="2928948" cy="928708"/>
            </a:xfrm>
            <a:prstGeom prst="roundRect">
              <a:avLst>
                <a:gd name="adj" fmla="val 16667"/>
              </a:avLst>
            </a:prstGeom>
            <a:noFill/>
            <a:ln w="25400" algn="ctr">
              <a:solidFill>
                <a:schemeClr val="accent2"/>
              </a:solidFill>
              <a:round/>
              <a:headEnd/>
              <a:tailEnd/>
            </a:ln>
          </p:spPr>
          <p:txBody>
            <a:bodyPr lIns="0" tIns="0" rIns="0" bIns="0" anchor="ctr"/>
            <a:lstStyle/>
            <a:p>
              <a:pPr marL="342900" indent="-342900" algn="just"/>
              <a:r>
                <a:rPr lang="es-ES" sz="1500" dirty="0">
                  <a:solidFill>
                    <a:srgbClr val="0033CC"/>
                  </a:solidFill>
                </a:rPr>
                <a:t>	6. Eficacia de las acciones tomadas para abordar los riesgos y oportunidades.6.1</a:t>
              </a:r>
              <a:endParaRPr lang="es-CO" sz="1500" dirty="0">
                <a:solidFill>
                  <a:srgbClr val="0033CC"/>
                </a:solidFill>
              </a:endParaRPr>
            </a:p>
          </p:txBody>
        </p:sp>
      </p:grpSp>
      <p:pic>
        <p:nvPicPr>
          <p:cNvPr id="19" name="Picture 49">
            <a:extLst>
              <a:ext uri="{FF2B5EF4-FFF2-40B4-BE49-F238E27FC236}">
                <a16:creationId xmlns="" xmlns:a16="http://schemas.microsoft.com/office/drawing/2014/main" id="{E74F3348-465C-E84F-BEB3-E97D6807B1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5107676"/>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F2392BBB-2529-4AC5-8926-43D85FD6EC92}" type="slidenum">
              <a:rPr lang="es-ES" sz="1000">
                <a:solidFill>
                  <a:schemeClr val="bg1"/>
                </a:solidFill>
              </a:rPr>
              <a:pPr/>
              <a:t>50</a:t>
            </a:fld>
            <a:endParaRPr lang="es-ES" sz="1000" dirty="0">
              <a:solidFill>
                <a:schemeClr val="bg1"/>
              </a:solidFill>
            </a:endParaRPr>
          </a:p>
        </p:txBody>
      </p:sp>
      <p:sp>
        <p:nvSpPr>
          <p:cNvPr id="4098" name="2 Subtítulo"/>
          <p:cNvSpPr>
            <a:spLocks/>
          </p:cNvSpPr>
          <p:nvPr/>
        </p:nvSpPr>
        <p:spPr bwMode="auto">
          <a:xfrm>
            <a:off x="1571604" y="2285992"/>
            <a:ext cx="5724525" cy="1655763"/>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ES" sz="3600" dirty="0">
                <a:solidFill>
                  <a:srgbClr val="C00000"/>
                </a:solidFill>
                <a:latin typeface="Arial Black" pitchFamily="34" charset="0"/>
                <a:cs typeface="+mn-cs"/>
              </a:rPr>
              <a:t>4.5 RESULTADOS DEL SEGUIMIENTO Y MEDICIÓN</a:t>
            </a:r>
            <a:endParaRPr lang="es-MX" sz="3600" dirty="0">
              <a:solidFill>
                <a:srgbClr val="C00000"/>
              </a:solidFill>
              <a:latin typeface="Arial Black" pitchFamily="34" charset="0"/>
              <a:cs typeface="+mn-cs"/>
            </a:endParaRPr>
          </a:p>
        </p:txBody>
      </p:sp>
      <p:pic>
        <p:nvPicPr>
          <p:cNvPr id="45057" name="Picture 1"/>
          <p:cNvPicPr>
            <a:picLocks noChangeAspect="1" noChangeArrowheads="1"/>
          </p:cNvPicPr>
          <p:nvPr/>
        </p:nvPicPr>
        <p:blipFill>
          <a:blip r:embed="rId3" cstate="print"/>
          <a:srcRect/>
          <a:stretch>
            <a:fillRect/>
          </a:stretch>
        </p:blipFill>
        <p:spPr bwMode="auto">
          <a:xfrm>
            <a:off x="3214678" y="4357694"/>
            <a:ext cx="1972386" cy="1571636"/>
          </a:xfrm>
          <a:prstGeom prst="rect">
            <a:avLst/>
          </a:prstGeom>
          <a:noFill/>
          <a:ln w="9525">
            <a:noFill/>
            <a:miter lim="800000"/>
            <a:headEnd/>
            <a:tailEnd/>
          </a:ln>
          <a:effectLst/>
        </p:spPr>
      </p:pic>
      <p:pic>
        <p:nvPicPr>
          <p:cNvPr id="5" name="Picture 49">
            <a:extLst>
              <a:ext uri="{FF2B5EF4-FFF2-40B4-BE49-F238E27FC236}">
                <a16:creationId xmlns="" xmlns:a16="http://schemas.microsoft.com/office/drawing/2014/main" id="{0861D7DB-06E5-CD46-980E-DEC9E2C1BF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55442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51</a:t>
            </a:fld>
            <a:endParaRPr lang="es-ES" sz="1000" dirty="0">
              <a:solidFill>
                <a:schemeClr val="bg1"/>
              </a:solidFill>
            </a:endParaRPr>
          </a:p>
        </p:txBody>
      </p:sp>
      <p:sp>
        <p:nvSpPr>
          <p:cNvPr id="34819" name="2 Subtítulo"/>
          <p:cNvSpPr>
            <a:spLocks/>
          </p:cNvSpPr>
          <p:nvPr/>
        </p:nvSpPr>
        <p:spPr bwMode="auto">
          <a:xfrm>
            <a:off x="347627" y="404664"/>
            <a:ext cx="8786874" cy="576064"/>
          </a:xfrm>
          <a:prstGeom prst="rect">
            <a:avLst/>
          </a:prstGeom>
          <a:noFill/>
          <a:ln w="9525">
            <a:noFill/>
            <a:miter lim="800000"/>
            <a:headEnd/>
            <a:tailEnd/>
          </a:ln>
        </p:spPr>
        <p:txBody>
          <a:bodyPr anchor="ctr"/>
          <a:lstStyle/>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5" name="Picture 49">
            <a:extLst>
              <a:ext uri="{FF2B5EF4-FFF2-40B4-BE49-F238E27FC236}">
                <a16:creationId xmlns="" xmlns:a16="http://schemas.microsoft.com/office/drawing/2014/main" id="{1F9E38F1-8E49-D244-9277-DF7647D02E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Gráfico 5"/>
          <p:cNvGraphicFramePr>
            <a:graphicFrameLocks/>
          </p:cNvGraphicFramePr>
          <p:nvPr>
            <p:extLst>
              <p:ext uri="{D42A27DB-BD31-4B8C-83A1-F6EECF244321}">
                <p14:modId xmlns:p14="http://schemas.microsoft.com/office/powerpoint/2010/main" val="24961600"/>
              </p:ext>
            </p:extLst>
          </p:nvPr>
        </p:nvGraphicFramePr>
        <p:xfrm>
          <a:off x="1691680" y="404665"/>
          <a:ext cx="5976664" cy="367240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a 1"/>
          <p:cNvGraphicFramePr>
            <a:graphicFrameLocks noGrp="1"/>
          </p:cNvGraphicFramePr>
          <p:nvPr>
            <p:extLst>
              <p:ext uri="{D42A27DB-BD31-4B8C-83A1-F6EECF244321}">
                <p14:modId xmlns:p14="http://schemas.microsoft.com/office/powerpoint/2010/main" val="1377183170"/>
              </p:ext>
            </p:extLst>
          </p:nvPr>
        </p:nvGraphicFramePr>
        <p:xfrm>
          <a:off x="1691680" y="4292996"/>
          <a:ext cx="5976663" cy="2376364"/>
        </p:xfrm>
        <a:graphic>
          <a:graphicData uri="http://schemas.openxmlformats.org/drawingml/2006/table">
            <a:tbl>
              <a:tblPr>
                <a:tableStyleId>{5C22544A-7EE6-4342-B048-85BDC9FD1C3A}</a:tableStyleId>
              </a:tblPr>
              <a:tblGrid>
                <a:gridCol w="2369369"/>
                <a:gridCol w="985017"/>
                <a:gridCol w="1064885"/>
                <a:gridCol w="1557392"/>
              </a:tblGrid>
              <a:tr h="1188182">
                <a:tc>
                  <a:txBody>
                    <a:bodyPr/>
                    <a:lstStyle/>
                    <a:p>
                      <a:pPr algn="ctr" fontAlgn="b"/>
                      <a:r>
                        <a:rPr lang="en-US" sz="1400" u="none" strike="noStrike" dirty="0">
                          <a:effectLst/>
                        </a:rPr>
                        <a:t>PROCESO CAPACITACIÓN</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1400" u="none" strike="noStrike">
                          <a:effectLst/>
                        </a:rPr>
                        <a:t>AÑO 2018</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a:effectLst/>
                        </a:rPr>
                        <a:t>AÑO 2019</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dirty="0">
                          <a:effectLst/>
                        </a:rPr>
                        <a:t>AÑO 2020 SEPTIEMBRE</a:t>
                      </a:r>
                      <a:endParaRPr lang="en-US" sz="1400" b="0" i="0" u="none" strike="noStrike" dirty="0">
                        <a:solidFill>
                          <a:srgbClr val="000000"/>
                        </a:solidFill>
                        <a:effectLst/>
                        <a:latin typeface="Arial" panose="020B0604020202020204" pitchFamily="34" charset="0"/>
                      </a:endParaRPr>
                    </a:p>
                  </a:txBody>
                  <a:tcPr marL="0" marR="0" marT="0" marB="0" anchor="b"/>
                </a:tc>
              </a:tr>
              <a:tr h="1188182">
                <a:tc>
                  <a:txBody>
                    <a:bodyPr/>
                    <a:lstStyle/>
                    <a:p>
                      <a:pPr algn="ctr" fontAlgn="b"/>
                      <a:r>
                        <a:rPr lang="es-CO" sz="1400" u="none" strike="noStrike">
                          <a:effectLst/>
                        </a:rPr>
                        <a:t>NÚMERO DE CAPACITACIÓNES META 24</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a:effectLst/>
                        </a:rPr>
                        <a:t>36</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a:effectLst/>
                        </a:rPr>
                        <a:t>53</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dirty="0">
                          <a:effectLst/>
                        </a:rPr>
                        <a:t>74</a:t>
                      </a:r>
                      <a:endParaRPr lang="en-US" sz="1400" b="0" i="0" u="none" strike="noStrike" dirty="0">
                        <a:solidFill>
                          <a:srgbClr val="000000"/>
                        </a:solidFill>
                        <a:effectLst/>
                        <a:latin typeface="Arial" panose="020B0604020202020204" pitchFamily="34" charset="0"/>
                      </a:endParaRPr>
                    </a:p>
                  </a:txBody>
                  <a:tcPr marL="0" marR="0" marT="0" marB="0" anchor="b"/>
                </a:tc>
              </a:tr>
            </a:tbl>
          </a:graphicData>
        </a:graphic>
      </p:graphicFrame>
    </p:spTree>
    <p:extLst>
      <p:ext uri="{BB962C8B-B14F-4D97-AF65-F5344CB8AC3E}">
        <p14:creationId xmlns:p14="http://schemas.microsoft.com/office/powerpoint/2010/main" val="19752872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52</a:t>
            </a:fld>
            <a:endParaRPr lang="es-ES" sz="1000" dirty="0">
              <a:solidFill>
                <a:schemeClr val="bg1"/>
              </a:solidFill>
            </a:endParaRPr>
          </a:p>
        </p:txBody>
      </p:sp>
      <p:sp>
        <p:nvSpPr>
          <p:cNvPr id="34819" name="2 Subtítulo"/>
          <p:cNvSpPr>
            <a:spLocks/>
          </p:cNvSpPr>
          <p:nvPr/>
        </p:nvSpPr>
        <p:spPr bwMode="auto">
          <a:xfrm>
            <a:off x="465646" y="-1755576"/>
            <a:ext cx="7706754" cy="8352928"/>
          </a:xfrm>
          <a:prstGeom prst="rect">
            <a:avLst/>
          </a:prstGeom>
          <a:noFill/>
          <a:ln w="9525">
            <a:noFill/>
            <a:miter lim="800000"/>
            <a:headEnd/>
            <a:tailEnd/>
          </a:ln>
        </p:spPr>
        <p:txBody>
          <a:bodyPr anchor="ctr"/>
          <a:lstStyle/>
          <a:p>
            <a:pPr marL="342900" indent="-342900" algn="ctr"/>
            <a:endParaRPr lang="es-ES" sz="2400" b="1" dirty="0" smtClean="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smtClean="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r>
              <a:rPr lang="es-ES" sz="2400" b="1" dirty="0" smtClean="0">
                <a:solidFill>
                  <a:srgbClr val="FF0000"/>
                </a:solidFill>
                <a:latin typeface="Arial" pitchFamily="34" charset="0"/>
                <a:ea typeface="Tahoma" pitchFamily="34" charset="0"/>
                <a:cs typeface="Arial" pitchFamily="34" charset="0"/>
              </a:rPr>
              <a:t>CONCLUSIONES</a:t>
            </a:r>
          </a:p>
          <a:p>
            <a:pPr marL="342900" indent="-342900" algn="ctr"/>
            <a:endParaRPr lang="es-ES" sz="2400" b="1" dirty="0" smtClean="0">
              <a:solidFill>
                <a:srgbClr val="FF0000"/>
              </a:solidFill>
              <a:latin typeface="Arial" pitchFamily="34" charset="0"/>
              <a:ea typeface="Tahoma" pitchFamily="34" charset="0"/>
              <a:cs typeface="Arial" pitchFamily="34" charset="0"/>
            </a:endParaRPr>
          </a:p>
          <a:p>
            <a:pPr marL="342900" indent="-342900" algn="ctr"/>
            <a:endParaRPr lang="es-ES" sz="2400" b="1" dirty="0" smtClean="0">
              <a:solidFill>
                <a:srgbClr val="FF0000"/>
              </a:solidFill>
              <a:latin typeface="Arial" pitchFamily="34" charset="0"/>
              <a:ea typeface="Tahoma" pitchFamily="34" charset="0"/>
              <a:cs typeface="Arial" pitchFamily="34" charset="0"/>
            </a:endParaRPr>
          </a:p>
          <a:p>
            <a:pPr marL="342900" indent="-342900" algn="just"/>
            <a:r>
              <a:rPr lang="es-ES" sz="2400" dirty="0" smtClean="0">
                <a:latin typeface="Arial" pitchFamily="34" charset="0"/>
                <a:ea typeface="Tahoma" pitchFamily="34" charset="0"/>
                <a:cs typeface="Arial" pitchFamily="34" charset="0"/>
              </a:rPr>
              <a:t>    </a:t>
            </a:r>
            <a:r>
              <a:rPr lang="es-ES" sz="2400" b="1" dirty="0" smtClean="0">
                <a:latin typeface="Arial" pitchFamily="34" charset="0"/>
                <a:ea typeface="Tahoma" pitchFamily="34" charset="0"/>
                <a:cs typeface="Arial" pitchFamily="34" charset="0"/>
              </a:rPr>
              <a:t>Se observa que el número de capacitaciones superan la meta de 24 anuales, con un mínimo de 35 capacitaciones, de acuerdo a la tendencia de los años 2018, 2019 y septiembre de 2020. En el año 2020 se logra realizar 74 capacitaciones , teniendo en cuenta la emergencia sanitaria del covid 19 en la que se desarrollaran  capacitaciones virtuales como apoyo a las partes interesadas</a:t>
            </a:r>
            <a:r>
              <a:rPr lang="es-ES" sz="2400" dirty="0" smtClean="0">
                <a:latin typeface="Arial" pitchFamily="34" charset="0"/>
                <a:ea typeface="Tahoma" pitchFamily="34" charset="0"/>
                <a:cs typeface="Arial" pitchFamily="34" charset="0"/>
              </a:rPr>
              <a:t>.</a:t>
            </a:r>
            <a:endParaRPr lang="es-ES" sz="2400" dirty="0">
              <a:latin typeface="Arial" pitchFamily="34" charset="0"/>
              <a:ea typeface="Tahoma" pitchFamily="34" charset="0"/>
              <a:cs typeface="Arial" pitchFamily="34" charset="0"/>
            </a:endParaRP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6" name="Picture 49">
            <a:extLst>
              <a:ext uri="{FF2B5EF4-FFF2-40B4-BE49-F238E27FC236}">
                <a16:creationId xmlns="" xmlns:a16="http://schemas.microsoft.com/office/drawing/2014/main" id="{D9F2D67F-13C6-B047-A7DE-7A18B17A9D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86700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53</a:t>
            </a:fld>
            <a:endParaRPr lang="es-ES" sz="1000" dirty="0">
              <a:solidFill>
                <a:schemeClr val="bg1"/>
              </a:solidFill>
            </a:endParaRPr>
          </a:p>
        </p:txBody>
      </p:sp>
      <p:sp>
        <p:nvSpPr>
          <p:cNvPr id="34819" name="2 Subtítulo"/>
          <p:cNvSpPr>
            <a:spLocks/>
          </p:cNvSpPr>
          <p:nvPr/>
        </p:nvSpPr>
        <p:spPr bwMode="auto">
          <a:xfrm>
            <a:off x="465646" y="476672"/>
            <a:ext cx="8786874" cy="658452"/>
          </a:xfrm>
          <a:prstGeom prst="rect">
            <a:avLst/>
          </a:prstGeom>
          <a:noFill/>
          <a:ln w="9525">
            <a:noFill/>
            <a:miter lim="800000"/>
            <a:headEnd/>
            <a:tailEnd/>
          </a:ln>
        </p:spPr>
        <p:txBody>
          <a:bodyPr anchor="ctr"/>
          <a:lstStyle/>
          <a:p>
            <a:pPr marL="342900" indent="-342900" algn="ctr"/>
            <a:r>
              <a:rPr lang="es-ES" b="1" dirty="0" smtClean="0">
                <a:solidFill>
                  <a:srgbClr val="FF0000"/>
                </a:solidFill>
                <a:latin typeface="Arial" pitchFamily="34" charset="0"/>
                <a:ea typeface="Tahoma" pitchFamily="34" charset="0"/>
                <a:cs typeface="Arial" pitchFamily="34" charset="0"/>
              </a:rPr>
              <a:t>.</a:t>
            </a:r>
            <a:endParaRPr lang="es-ES" b="1" dirty="0">
              <a:solidFill>
                <a:srgbClr val="FF0000"/>
              </a:solidFill>
              <a:latin typeface="Arial" pitchFamily="34" charset="0"/>
              <a:ea typeface="Tahoma" pitchFamily="34" charset="0"/>
              <a:cs typeface="Arial" pitchFamily="34" charset="0"/>
            </a:endParaRP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6" name="Picture 49">
            <a:extLst>
              <a:ext uri="{FF2B5EF4-FFF2-40B4-BE49-F238E27FC236}">
                <a16:creationId xmlns="" xmlns:a16="http://schemas.microsoft.com/office/drawing/2014/main" id="{D9F2D67F-13C6-B047-A7DE-7A18B17A9D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Gráfico 8"/>
          <p:cNvGraphicFramePr>
            <a:graphicFrameLocks/>
          </p:cNvGraphicFramePr>
          <p:nvPr>
            <p:extLst>
              <p:ext uri="{D42A27DB-BD31-4B8C-83A1-F6EECF244321}">
                <p14:modId xmlns:p14="http://schemas.microsoft.com/office/powerpoint/2010/main" val="569285704"/>
              </p:ext>
            </p:extLst>
          </p:nvPr>
        </p:nvGraphicFramePr>
        <p:xfrm>
          <a:off x="1691680" y="1135123"/>
          <a:ext cx="5832648" cy="339388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a 1"/>
          <p:cNvGraphicFramePr>
            <a:graphicFrameLocks noGrp="1"/>
          </p:cNvGraphicFramePr>
          <p:nvPr>
            <p:extLst>
              <p:ext uri="{D42A27DB-BD31-4B8C-83A1-F6EECF244321}">
                <p14:modId xmlns:p14="http://schemas.microsoft.com/office/powerpoint/2010/main" val="4216387552"/>
              </p:ext>
            </p:extLst>
          </p:nvPr>
        </p:nvGraphicFramePr>
        <p:xfrm>
          <a:off x="1691681" y="4797152"/>
          <a:ext cx="5832647" cy="1800200"/>
        </p:xfrm>
        <a:graphic>
          <a:graphicData uri="http://schemas.openxmlformats.org/drawingml/2006/table">
            <a:tbl>
              <a:tblPr>
                <a:tableStyleId>{5C22544A-7EE6-4342-B048-85BDC9FD1C3A}</a:tableStyleId>
              </a:tblPr>
              <a:tblGrid>
                <a:gridCol w="2312275"/>
                <a:gridCol w="961282"/>
                <a:gridCol w="1039224"/>
                <a:gridCol w="1519866"/>
              </a:tblGrid>
              <a:tr h="600067">
                <a:tc>
                  <a:txBody>
                    <a:bodyPr/>
                    <a:lstStyle/>
                    <a:p>
                      <a:pPr algn="ctr" fontAlgn="b"/>
                      <a:r>
                        <a:rPr lang="en-US" sz="1400" u="none" strike="noStrike" dirty="0">
                          <a:effectLst/>
                        </a:rPr>
                        <a:t>PROCESO CAPACITACIÓN</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1400" u="none" strike="noStrike">
                          <a:effectLst/>
                        </a:rPr>
                        <a:t>AÑO 2018</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a:effectLst/>
                        </a:rPr>
                        <a:t>AÑO 2019</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dirty="0">
                          <a:effectLst/>
                        </a:rPr>
                        <a:t>AÑO 2020 SEPTIEMBRE</a:t>
                      </a:r>
                      <a:endParaRPr lang="en-US" sz="1400" b="0" i="0" u="none" strike="noStrike" dirty="0">
                        <a:solidFill>
                          <a:srgbClr val="000000"/>
                        </a:solidFill>
                        <a:effectLst/>
                        <a:latin typeface="Arial" panose="020B0604020202020204" pitchFamily="34" charset="0"/>
                      </a:endParaRPr>
                    </a:p>
                  </a:txBody>
                  <a:tcPr marL="0" marR="0" marT="0" marB="0" anchor="b"/>
                </a:tc>
              </a:tr>
              <a:tr h="1200133">
                <a:tc>
                  <a:txBody>
                    <a:bodyPr/>
                    <a:lstStyle/>
                    <a:p>
                      <a:pPr algn="ctr" fontAlgn="b"/>
                      <a:r>
                        <a:rPr lang="en-US" sz="1400" u="none" strike="noStrike" dirty="0">
                          <a:effectLst/>
                        </a:rPr>
                        <a:t>NÚMERO DE PERSONAS CAPACITADAS META 1000</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dirty="0">
                          <a:effectLst/>
                        </a:rPr>
                        <a:t>2712</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a:effectLst/>
                        </a:rPr>
                        <a:t>4267</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dirty="0">
                          <a:effectLst/>
                        </a:rPr>
                        <a:t>4048</a:t>
                      </a:r>
                      <a:endParaRPr lang="en-US" sz="1400" b="0" i="0" u="none" strike="noStrike" dirty="0">
                        <a:solidFill>
                          <a:srgbClr val="000000"/>
                        </a:solidFill>
                        <a:effectLst/>
                        <a:latin typeface="Arial" panose="020B0604020202020204" pitchFamily="34" charset="0"/>
                      </a:endParaRPr>
                    </a:p>
                  </a:txBody>
                  <a:tcPr marL="0" marR="0" marT="0" marB="0" anchor="b"/>
                </a:tc>
              </a:tr>
            </a:tbl>
          </a:graphicData>
        </a:graphic>
      </p:graphicFrame>
    </p:spTree>
    <p:extLst>
      <p:ext uri="{BB962C8B-B14F-4D97-AF65-F5344CB8AC3E}">
        <p14:creationId xmlns:p14="http://schemas.microsoft.com/office/powerpoint/2010/main" val="25086878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54</a:t>
            </a:fld>
            <a:endParaRPr lang="es-ES" sz="1000" dirty="0">
              <a:solidFill>
                <a:schemeClr val="bg1"/>
              </a:solidFill>
            </a:endParaRPr>
          </a:p>
        </p:txBody>
      </p:sp>
      <p:sp>
        <p:nvSpPr>
          <p:cNvPr id="34819" name="2 Subtítulo"/>
          <p:cNvSpPr>
            <a:spLocks/>
          </p:cNvSpPr>
          <p:nvPr/>
        </p:nvSpPr>
        <p:spPr bwMode="auto">
          <a:xfrm>
            <a:off x="437881" y="-1971600"/>
            <a:ext cx="8022551" cy="8117739"/>
          </a:xfrm>
          <a:prstGeom prst="rect">
            <a:avLst/>
          </a:prstGeom>
          <a:noFill/>
          <a:ln w="9525">
            <a:noFill/>
            <a:miter lim="800000"/>
            <a:headEnd/>
            <a:tailEnd/>
          </a:ln>
        </p:spPr>
        <p:txBody>
          <a:bodyPr anchor="ctr"/>
          <a:lstStyle/>
          <a:p>
            <a:pPr marL="342900" indent="-342900" algn="ctr"/>
            <a:endParaRPr lang="es-ES" sz="2400" b="1" dirty="0" smtClean="0">
              <a:solidFill>
                <a:srgbClr val="FF0000"/>
              </a:solidFill>
            </a:endParaRPr>
          </a:p>
          <a:p>
            <a:pPr marL="342900" indent="-342900" algn="ctr"/>
            <a:endParaRPr lang="es-ES" sz="2400" b="1" dirty="0">
              <a:solidFill>
                <a:srgbClr val="FF0000"/>
              </a:solidFill>
            </a:endParaRPr>
          </a:p>
          <a:p>
            <a:pPr marL="342900" indent="-342900" algn="ctr"/>
            <a:endParaRPr lang="es-ES" sz="2400" b="1" dirty="0" smtClean="0">
              <a:solidFill>
                <a:srgbClr val="FF0000"/>
              </a:solidFill>
            </a:endParaRPr>
          </a:p>
          <a:p>
            <a:pPr marL="342900" indent="-342900" algn="ctr"/>
            <a:r>
              <a:rPr lang="es-ES" sz="2400" b="1" dirty="0" smtClean="0">
                <a:solidFill>
                  <a:srgbClr val="FF0000"/>
                </a:solidFill>
              </a:rPr>
              <a:t>CONCLUSIONES</a:t>
            </a:r>
          </a:p>
          <a:p>
            <a:pPr marL="342900" indent="-342900" algn="ctr"/>
            <a:endParaRPr lang="es-ES" b="1" dirty="0"/>
          </a:p>
          <a:p>
            <a:pPr marL="342900" indent="-342900" algn="just"/>
            <a:r>
              <a:rPr lang="es-ES" b="1" dirty="0" smtClean="0"/>
              <a:t>     </a:t>
            </a:r>
            <a:r>
              <a:rPr lang="es-ES" sz="2400" b="1" dirty="0" smtClean="0"/>
              <a:t>Se observa que en la tendencia de los años 2018, 2019 y septiembre de 2020 se supera la meta anual de 1000 capacitados, con un mínimo de 2712 capacitados, gracias a la excelente convocatoria, reconocimiento y la buena imagen que tiene la entidad frente a las partes interesadas</a:t>
            </a:r>
            <a:r>
              <a:rPr lang="es-ES" b="1" dirty="0" smtClean="0"/>
              <a:t>.</a:t>
            </a:r>
          </a:p>
          <a:p>
            <a:pPr marL="342900" indent="-342900" algn="just"/>
            <a:endParaRPr lang="es-ES" b="1" dirty="0"/>
          </a:p>
        </p:txBody>
      </p:sp>
      <p:sp>
        <p:nvSpPr>
          <p:cNvPr id="4" name="CuadroTexto 3">
            <a:extLst>
              <a:ext uri="{FF2B5EF4-FFF2-40B4-BE49-F238E27FC236}">
                <a16:creationId xmlns="" xmlns:a16="http://schemas.microsoft.com/office/drawing/2014/main" id="{E4162C79-41A2-7243-9F10-4E01D288F648}"/>
              </a:ext>
            </a:extLst>
          </p:cNvPr>
          <p:cNvSpPr txBox="1"/>
          <p:nvPr/>
        </p:nvSpPr>
        <p:spPr>
          <a:xfrm>
            <a:off x="107504" y="6146140"/>
            <a:ext cx="8928992" cy="307777"/>
          </a:xfrm>
          <a:prstGeom prst="rect">
            <a:avLst/>
          </a:prstGeom>
          <a:noFill/>
        </p:spPr>
        <p:txBody>
          <a:bodyPr wrap="square" rtlCol="0">
            <a:spAutoFit/>
          </a:bodyPr>
          <a:lstStyle/>
          <a:p>
            <a:r>
              <a:rPr lang="es-CO" sz="1400" dirty="0" smtClean="0"/>
              <a:t>.</a:t>
            </a:r>
            <a:endParaRPr lang="es-CO" sz="1400" dirty="0"/>
          </a:p>
        </p:txBody>
      </p:sp>
      <p:pic>
        <p:nvPicPr>
          <p:cNvPr id="6" name="Picture 49">
            <a:extLst>
              <a:ext uri="{FF2B5EF4-FFF2-40B4-BE49-F238E27FC236}">
                <a16:creationId xmlns="" xmlns:a16="http://schemas.microsoft.com/office/drawing/2014/main" id="{D9F2D67F-13C6-B047-A7DE-7A18B17A9D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28648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55</a:t>
            </a:fld>
            <a:endParaRPr lang="es-ES" sz="1000" dirty="0">
              <a:solidFill>
                <a:schemeClr val="bg1"/>
              </a:solidFill>
            </a:endParaRPr>
          </a:p>
        </p:txBody>
      </p:sp>
      <p:sp>
        <p:nvSpPr>
          <p:cNvPr id="34819" name="2 Subtítulo"/>
          <p:cNvSpPr>
            <a:spLocks/>
          </p:cNvSpPr>
          <p:nvPr/>
        </p:nvSpPr>
        <p:spPr bwMode="auto">
          <a:xfrm>
            <a:off x="249622" y="476672"/>
            <a:ext cx="8786874" cy="576064"/>
          </a:xfrm>
          <a:prstGeom prst="rect">
            <a:avLst/>
          </a:prstGeom>
          <a:noFill/>
          <a:ln w="9525">
            <a:noFill/>
            <a:miter lim="800000"/>
            <a:headEnd/>
            <a:tailEnd/>
          </a:ln>
        </p:spPr>
        <p:txBody>
          <a:bodyPr anchor="ctr"/>
          <a:lstStyle/>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8" name="Picture 49">
            <a:extLst>
              <a:ext uri="{FF2B5EF4-FFF2-40B4-BE49-F238E27FC236}">
                <a16:creationId xmlns="" xmlns:a16="http://schemas.microsoft.com/office/drawing/2014/main" id="{BA94DBF3-68A6-3245-99B2-3DC7DA52EE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Gráfico 8"/>
          <p:cNvGraphicFramePr>
            <a:graphicFrameLocks/>
          </p:cNvGraphicFramePr>
          <p:nvPr>
            <p:extLst>
              <p:ext uri="{D42A27DB-BD31-4B8C-83A1-F6EECF244321}">
                <p14:modId xmlns:p14="http://schemas.microsoft.com/office/powerpoint/2010/main" val="3208528700"/>
              </p:ext>
            </p:extLst>
          </p:nvPr>
        </p:nvGraphicFramePr>
        <p:xfrm>
          <a:off x="1870751" y="836613"/>
          <a:ext cx="5544616" cy="33484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a 1"/>
          <p:cNvGraphicFramePr>
            <a:graphicFrameLocks noGrp="1"/>
          </p:cNvGraphicFramePr>
          <p:nvPr>
            <p:extLst>
              <p:ext uri="{D42A27DB-BD31-4B8C-83A1-F6EECF244321}">
                <p14:modId xmlns:p14="http://schemas.microsoft.com/office/powerpoint/2010/main" val="3130212704"/>
              </p:ext>
            </p:extLst>
          </p:nvPr>
        </p:nvGraphicFramePr>
        <p:xfrm>
          <a:off x="1870752" y="4365104"/>
          <a:ext cx="5544614" cy="2232248"/>
        </p:xfrm>
        <a:graphic>
          <a:graphicData uri="http://schemas.openxmlformats.org/drawingml/2006/table">
            <a:tbl>
              <a:tblPr>
                <a:tableStyleId>{5C22544A-7EE6-4342-B048-85BDC9FD1C3A}</a:tableStyleId>
              </a:tblPr>
              <a:tblGrid>
                <a:gridCol w="2198088"/>
                <a:gridCol w="913812"/>
                <a:gridCol w="987904"/>
                <a:gridCol w="1444810"/>
              </a:tblGrid>
              <a:tr h="892899">
                <a:tc>
                  <a:txBody>
                    <a:bodyPr/>
                    <a:lstStyle/>
                    <a:p>
                      <a:pPr algn="ctr" fontAlgn="b"/>
                      <a:r>
                        <a:rPr lang="en-US" sz="1400" u="none" strike="noStrike" dirty="0">
                          <a:effectLst/>
                        </a:rPr>
                        <a:t>PROCESO CAPACITACIÓN</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1400" u="none" strike="noStrike">
                          <a:effectLst/>
                        </a:rPr>
                        <a:t>AÑO 2018</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a:effectLst/>
                        </a:rPr>
                        <a:t>AÑO 2019</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dirty="0">
                          <a:effectLst/>
                        </a:rPr>
                        <a:t>AÑO 2020 SEPTIEMBRE</a:t>
                      </a:r>
                      <a:endParaRPr lang="en-US" sz="1400" b="0" i="0" u="none" strike="noStrike" dirty="0">
                        <a:solidFill>
                          <a:srgbClr val="000000"/>
                        </a:solidFill>
                        <a:effectLst/>
                        <a:latin typeface="Arial" panose="020B0604020202020204" pitchFamily="34" charset="0"/>
                      </a:endParaRPr>
                    </a:p>
                  </a:txBody>
                  <a:tcPr marL="0" marR="0" marT="0" marB="0" anchor="b"/>
                </a:tc>
              </a:tr>
              <a:tr h="1339349">
                <a:tc>
                  <a:txBody>
                    <a:bodyPr/>
                    <a:lstStyle/>
                    <a:p>
                      <a:pPr algn="ctr" fontAlgn="b"/>
                      <a:r>
                        <a:rPr lang="es-CO" sz="1400" u="none" strike="noStrike">
                          <a:effectLst/>
                        </a:rPr>
                        <a:t>%  COBERTURA DE CAPACITACIONES FUERA DE IPIALES</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a:effectLst/>
                        </a:rPr>
                        <a:t>83%</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a:effectLst/>
                        </a:rPr>
                        <a:t>25%</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dirty="0">
                          <a:effectLst/>
                        </a:rPr>
                        <a:t>8,33%</a:t>
                      </a:r>
                      <a:endParaRPr lang="en-US" sz="1400" b="0" i="0" u="none" strike="noStrike" dirty="0">
                        <a:solidFill>
                          <a:srgbClr val="000000"/>
                        </a:solidFill>
                        <a:effectLst/>
                        <a:latin typeface="Arial" panose="020B0604020202020204" pitchFamily="34" charset="0"/>
                      </a:endParaRPr>
                    </a:p>
                  </a:txBody>
                  <a:tcPr marL="0" marR="0" marT="0" marB="0" anchor="b"/>
                </a:tc>
              </a:tr>
            </a:tbl>
          </a:graphicData>
        </a:graphic>
      </p:graphicFrame>
    </p:spTree>
    <p:extLst>
      <p:ext uri="{BB962C8B-B14F-4D97-AF65-F5344CB8AC3E}">
        <p14:creationId xmlns:p14="http://schemas.microsoft.com/office/powerpoint/2010/main" val="12784197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56</a:t>
            </a:fld>
            <a:endParaRPr lang="es-ES" sz="1000" dirty="0">
              <a:solidFill>
                <a:schemeClr val="bg1"/>
              </a:solidFill>
            </a:endParaRPr>
          </a:p>
        </p:txBody>
      </p:sp>
      <p:sp>
        <p:nvSpPr>
          <p:cNvPr id="34819" name="2 Subtítulo"/>
          <p:cNvSpPr>
            <a:spLocks/>
          </p:cNvSpPr>
          <p:nvPr/>
        </p:nvSpPr>
        <p:spPr bwMode="auto">
          <a:xfrm>
            <a:off x="539552" y="332656"/>
            <a:ext cx="8064896" cy="6768752"/>
          </a:xfrm>
          <a:prstGeom prst="rect">
            <a:avLst/>
          </a:prstGeom>
          <a:noFill/>
          <a:ln w="9525">
            <a:noFill/>
            <a:miter lim="800000"/>
            <a:headEnd/>
            <a:tailEnd/>
          </a:ln>
        </p:spPr>
        <p:txBody>
          <a:bodyPr anchor="ctr"/>
          <a:lstStyle/>
          <a:p>
            <a:pPr marL="342900" indent="-342900" algn="ctr"/>
            <a:r>
              <a:rPr lang="es-ES" b="1" dirty="0" smtClean="0">
                <a:solidFill>
                  <a:srgbClr val="FF0000"/>
                </a:solidFill>
                <a:latin typeface="Arial" pitchFamily="34" charset="0"/>
                <a:ea typeface="Tahoma" pitchFamily="34" charset="0"/>
                <a:cs typeface="Arial" pitchFamily="34" charset="0"/>
              </a:rPr>
              <a:t>CONCLUSIONES</a:t>
            </a: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smtClean="0">
              <a:solidFill>
                <a:srgbClr val="FF0000"/>
              </a:solidFill>
              <a:latin typeface="Arial" pitchFamily="34" charset="0"/>
              <a:ea typeface="Tahoma" pitchFamily="34" charset="0"/>
              <a:cs typeface="Arial" pitchFamily="34" charset="0"/>
            </a:endParaRPr>
          </a:p>
          <a:p>
            <a:pPr marL="342900" indent="-342900" algn="just"/>
            <a:r>
              <a:rPr lang="es-ES" b="1" dirty="0" smtClean="0">
                <a:latin typeface="Arial" pitchFamily="34" charset="0"/>
                <a:ea typeface="Tahoma" pitchFamily="34" charset="0"/>
                <a:cs typeface="Arial" pitchFamily="34" charset="0"/>
              </a:rPr>
              <a:t>     Se observa que en el indicador de cobertura, tiene como meta el 30%, según la tendencia de los años 2018, 2019 y 2020, solo se cumplió en la vigencia 2018 con un  83%, en la vigencia 2019 y septiembre de 2020, no se ha cumplido el indicador, por varios factores en la vigencia 2019 por falta de presupuesto y en la vigencia 2020 por la emergencia sanitaria del covid 19, lo cual impidió el traslado de capacitadores a los municipios del jurisdicción.</a:t>
            </a:r>
          </a:p>
          <a:p>
            <a:pPr marL="342900" indent="-342900" algn="just"/>
            <a:endParaRPr lang="es-ES" b="1" dirty="0">
              <a:latin typeface="Arial" pitchFamily="34" charset="0"/>
              <a:ea typeface="Tahoma" pitchFamily="34" charset="0"/>
              <a:cs typeface="Arial" pitchFamily="34" charset="0"/>
            </a:endParaRPr>
          </a:p>
          <a:p>
            <a:pPr marL="342900" indent="-342900" algn="just"/>
            <a:r>
              <a:rPr lang="es-ES" b="1" dirty="0" smtClean="0">
                <a:latin typeface="Arial" pitchFamily="34" charset="0"/>
                <a:ea typeface="Tahoma" pitchFamily="34" charset="0"/>
                <a:cs typeface="Arial" pitchFamily="34" charset="0"/>
              </a:rPr>
              <a:t>     Se tendrá en cuenta el desarrollo de la emergencia sanitaria </a:t>
            </a:r>
            <a:r>
              <a:rPr lang="es-ES" b="1" dirty="0">
                <a:latin typeface="Arial" pitchFamily="34" charset="0"/>
                <a:ea typeface="Tahoma" pitchFamily="34" charset="0"/>
                <a:cs typeface="Arial" pitchFamily="34" charset="0"/>
              </a:rPr>
              <a:t>c</a:t>
            </a:r>
            <a:r>
              <a:rPr lang="es-ES" b="1" dirty="0" smtClean="0">
                <a:latin typeface="Arial" pitchFamily="34" charset="0"/>
                <a:ea typeface="Tahoma" pitchFamily="34" charset="0"/>
                <a:cs typeface="Arial" pitchFamily="34" charset="0"/>
              </a:rPr>
              <a:t>ovid 2019, para ver si es posible en la vigencia 2021, trasladar capacitaciones a los municipios de la jurisdicción, teniendo en cuenta que se dificultad las capacitaciones virtuales en algunos municipios por falta de conectividad.</a:t>
            </a:r>
            <a:endParaRPr lang="es-ES" b="1" dirty="0">
              <a:latin typeface="Arial" pitchFamily="34" charset="0"/>
              <a:ea typeface="Tahoma" pitchFamily="34" charset="0"/>
              <a:cs typeface="Arial" pitchFamily="34" charset="0"/>
            </a:endParaRPr>
          </a:p>
          <a:p>
            <a:pPr marL="342900" indent="-342900" algn="just"/>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6" name="Picture 49">
            <a:extLst>
              <a:ext uri="{FF2B5EF4-FFF2-40B4-BE49-F238E27FC236}">
                <a16:creationId xmlns="" xmlns:a16="http://schemas.microsoft.com/office/drawing/2014/main" id="{FD59D784-384B-634E-B484-59BBF17FA7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3687"/>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62589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57</a:t>
            </a:fld>
            <a:endParaRPr lang="es-ES" sz="1000" dirty="0">
              <a:solidFill>
                <a:schemeClr val="bg1"/>
              </a:solidFill>
            </a:endParaRPr>
          </a:p>
        </p:txBody>
      </p:sp>
      <p:sp>
        <p:nvSpPr>
          <p:cNvPr id="34819" name="2 Subtítulo"/>
          <p:cNvSpPr>
            <a:spLocks/>
          </p:cNvSpPr>
          <p:nvPr/>
        </p:nvSpPr>
        <p:spPr bwMode="auto">
          <a:xfrm>
            <a:off x="609662" y="332656"/>
            <a:ext cx="8786874" cy="576064"/>
          </a:xfrm>
          <a:prstGeom prst="rect">
            <a:avLst/>
          </a:prstGeom>
          <a:noFill/>
          <a:ln w="9525">
            <a:noFill/>
            <a:miter lim="800000"/>
            <a:headEnd/>
            <a:tailEnd/>
          </a:ln>
        </p:spPr>
        <p:txBody>
          <a:bodyPr anchor="ctr"/>
          <a:lstStyle/>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6" name="Picture 49">
            <a:extLst>
              <a:ext uri="{FF2B5EF4-FFF2-40B4-BE49-F238E27FC236}">
                <a16:creationId xmlns="" xmlns:a16="http://schemas.microsoft.com/office/drawing/2014/main" id="{FD59D784-384B-634E-B484-59BBF17FA7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3687"/>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Gráfico 7"/>
          <p:cNvGraphicFramePr>
            <a:graphicFrameLocks/>
          </p:cNvGraphicFramePr>
          <p:nvPr>
            <p:extLst>
              <p:ext uri="{D42A27DB-BD31-4B8C-83A1-F6EECF244321}">
                <p14:modId xmlns:p14="http://schemas.microsoft.com/office/powerpoint/2010/main" val="2921663090"/>
              </p:ext>
            </p:extLst>
          </p:nvPr>
        </p:nvGraphicFramePr>
        <p:xfrm>
          <a:off x="1907704" y="640625"/>
          <a:ext cx="5904656" cy="36004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a 2"/>
          <p:cNvGraphicFramePr>
            <a:graphicFrameLocks noGrp="1"/>
          </p:cNvGraphicFramePr>
          <p:nvPr>
            <p:extLst>
              <p:ext uri="{D42A27DB-BD31-4B8C-83A1-F6EECF244321}">
                <p14:modId xmlns:p14="http://schemas.microsoft.com/office/powerpoint/2010/main" val="3267076397"/>
              </p:ext>
            </p:extLst>
          </p:nvPr>
        </p:nvGraphicFramePr>
        <p:xfrm>
          <a:off x="1907704" y="4437111"/>
          <a:ext cx="5904656" cy="2304257"/>
        </p:xfrm>
        <a:graphic>
          <a:graphicData uri="http://schemas.openxmlformats.org/drawingml/2006/table">
            <a:tbl>
              <a:tblPr>
                <a:tableStyleId>{5C22544A-7EE6-4342-B048-85BDC9FD1C3A}</a:tableStyleId>
              </a:tblPr>
              <a:tblGrid>
                <a:gridCol w="2340822"/>
                <a:gridCol w="973150"/>
                <a:gridCol w="1052054"/>
                <a:gridCol w="1538630"/>
              </a:tblGrid>
              <a:tr h="921704">
                <a:tc>
                  <a:txBody>
                    <a:bodyPr/>
                    <a:lstStyle/>
                    <a:p>
                      <a:pPr algn="ctr" fontAlgn="b"/>
                      <a:r>
                        <a:rPr lang="en-US" sz="1400" u="none" strike="noStrike" dirty="0">
                          <a:effectLst/>
                        </a:rPr>
                        <a:t>PROCESO PROMOCIÓN COMERCIAL</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1400" u="none" strike="noStrike">
                          <a:effectLst/>
                        </a:rPr>
                        <a:t>AÑO 2018</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a:effectLst/>
                        </a:rPr>
                        <a:t>AÑO 2019</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dirty="0">
                          <a:effectLst/>
                        </a:rPr>
                        <a:t>AÑO 2020 SEPTIEMBRE</a:t>
                      </a:r>
                      <a:endParaRPr lang="en-US" sz="1400" b="0" i="0" u="none" strike="noStrike" dirty="0">
                        <a:solidFill>
                          <a:srgbClr val="000000"/>
                        </a:solidFill>
                        <a:effectLst/>
                        <a:latin typeface="Arial" panose="020B0604020202020204" pitchFamily="34" charset="0"/>
                      </a:endParaRPr>
                    </a:p>
                  </a:txBody>
                  <a:tcPr marL="0" marR="0" marT="0" marB="0" anchor="b"/>
                </a:tc>
              </a:tr>
              <a:tr h="1382553">
                <a:tc>
                  <a:txBody>
                    <a:bodyPr/>
                    <a:lstStyle/>
                    <a:p>
                      <a:pPr algn="ctr" fontAlgn="b"/>
                      <a:r>
                        <a:rPr lang="en-US" sz="1400" u="none" strike="noStrike" dirty="0">
                          <a:effectLst/>
                        </a:rPr>
                        <a:t>NÚMERO DE INVESTIGACIONES ECONOMICAS META 2 </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dirty="0">
                          <a:effectLst/>
                        </a:rPr>
                        <a:t>4</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a:effectLst/>
                        </a:rPr>
                        <a:t>2</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dirty="0">
                          <a:effectLst/>
                        </a:rPr>
                        <a:t>1</a:t>
                      </a:r>
                      <a:endParaRPr lang="en-US" sz="1400" b="0" i="0" u="none" strike="noStrike" dirty="0">
                        <a:solidFill>
                          <a:srgbClr val="000000"/>
                        </a:solidFill>
                        <a:effectLst/>
                        <a:latin typeface="Arial" panose="020B0604020202020204" pitchFamily="34" charset="0"/>
                      </a:endParaRPr>
                    </a:p>
                  </a:txBody>
                  <a:tcPr marL="0" marR="0" marT="0" marB="0" anchor="b"/>
                </a:tc>
              </a:tr>
            </a:tbl>
          </a:graphicData>
        </a:graphic>
      </p:graphicFrame>
    </p:spTree>
    <p:extLst>
      <p:ext uri="{BB962C8B-B14F-4D97-AF65-F5344CB8AC3E}">
        <p14:creationId xmlns:p14="http://schemas.microsoft.com/office/powerpoint/2010/main" val="11724459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58</a:t>
            </a:fld>
            <a:endParaRPr lang="es-ES" sz="1000" dirty="0">
              <a:solidFill>
                <a:schemeClr val="bg1"/>
              </a:solidFill>
            </a:endParaRPr>
          </a:p>
        </p:txBody>
      </p:sp>
      <p:sp>
        <p:nvSpPr>
          <p:cNvPr id="34819" name="2 Subtítulo"/>
          <p:cNvSpPr>
            <a:spLocks/>
          </p:cNvSpPr>
          <p:nvPr/>
        </p:nvSpPr>
        <p:spPr bwMode="auto">
          <a:xfrm>
            <a:off x="759619" y="356608"/>
            <a:ext cx="7556797" cy="6384759"/>
          </a:xfrm>
          <a:prstGeom prst="rect">
            <a:avLst/>
          </a:prstGeom>
          <a:noFill/>
          <a:ln w="9525">
            <a:noFill/>
            <a:miter lim="800000"/>
            <a:headEnd/>
            <a:tailEnd/>
          </a:ln>
        </p:spPr>
        <p:txBody>
          <a:bodyPr anchor="ctr"/>
          <a:lstStyle/>
          <a:p>
            <a:pPr marL="342900" indent="-342900" algn="ctr"/>
            <a:r>
              <a:rPr lang="es-ES" b="1" dirty="0" smtClean="0">
                <a:solidFill>
                  <a:srgbClr val="FF0000"/>
                </a:solidFill>
                <a:latin typeface="Arial" pitchFamily="34" charset="0"/>
                <a:ea typeface="Tahoma" pitchFamily="34" charset="0"/>
                <a:cs typeface="Arial" pitchFamily="34" charset="0"/>
              </a:rPr>
              <a:t>CONCLUSION</a:t>
            </a: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smtClean="0">
              <a:solidFill>
                <a:srgbClr val="FF0000"/>
              </a:solidFill>
              <a:latin typeface="Arial" pitchFamily="34" charset="0"/>
              <a:ea typeface="Tahoma" pitchFamily="34" charset="0"/>
              <a:cs typeface="Arial" pitchFamily="34" charset="0"/>
            </a:endParaRPr>
          </a:p>
          <a:p>
            <a:pPr marL="342900" indent="-342900" algn="just"/>
            <a:r>
              <a:rPr lang="es-ES" sz="2000" b="1" dirty="0" smtClean="0">
                <a:solidFill>
                  <a:srgbClr val="FF9933"/>
                </a:solidFill>
                <a:latin typeface="Arial" pitchFamily="34" charset="0"/>
                <a:ea typeface="Tahoma" pitchFamily="34" charset="0"/>
                <a:cs typeface="Arial" pitchFamily="34" charset="0"/>
              </a:rPr>
              <a:t>     </a:t>
            </a:r>
            <a:r>
              <a:rPr lang="es-ES" sz="2400" b="1" dirty="0" smtClean="0">
                <a:latin typeface="Arial" pitchFamily="34" charset="0"/>
                <a:ea typeface="Tahoma" pitchFamily="34" charset="0"/>
                <a:cs typeface="Arial" pitchFamily="34" charset="0"/>
              </a:rPr>
              <a:t>En cuanto a las investigaciones económicas la meta son 2 anuales, en la tendencia de los años 2018, 2019 y septiembre de 2020, se ha cumplido con la meta, en la vigencia 2020 hasta septiembre de 2020 se ha realizado el estudio económico del comercio al por mayor y detal, al finalizar este año se tiene pendiente la realización de la costumbre mercantil y el anuario estadístico</a:t>
            </a:r>
            <a:r>
              <a:rPr lang="es-ES" sz="2000" b="1" dirty="0" smtClean="0">
                <a:solidFill>
                  <a:srgbClr val="FF9933"/>
                </a:solidFill>
                <a:latin typeface="Arial" pitchFamily="34" charset="0"/>
                <a:ea typeface="Tahoma" pitchFamily="34" charset="0"/>
                <a:cs typeface="Arial" pitchFamily="34" charset="0"/>
              </a:rPr>
              <a:t>.</a:t>
            </a:r>
            <a:endParaRPr lang="es-ES" sz="2000" b="1" dirty="0">
              <a:solidFill>
                <a:srgbClr val="FF9933"/>
              </a:solidFill>
              <a:latin typeface="Arial" pitchFamily="34" charset="0"/>
              <a:ea typeface="Tahoma" pitchFamily="34" charset="0"/>
              <a:cs typeface="Arial" pitchFamily="34" charset="0"/>
            </a:endParaRPr>
          </a:p>
          <a:p>
            <a:pPr marL="342900" indent="-342900" algn="just"/>
            <a:endParaRPr lang="es-ES" sz="2000" b="1" dirty="0"/>
          </a:p>
        </p:txBody>
      </p:sp>
      <p:sp>
        <p:nvSpPr>
          <p:cNvPr id="7" name="CuadroTexto 6">
            <a:extLst>
              <a:ext uri="{FF2B5EF4-FFF2-40B4-BE49-F238E27FC236}">
                <a16:creationId xmlns=""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smtClean="0"/>
              <a:t>.</a:t>
            </a:r>
            <a:endParaRPr lang="es-CO" sz="1400" dirty="0"/>
          </a:p>
        </p:txBody>
      </p:sp>
      <p:pic>
        <p:nvPicPr>
          <p:cNvPr id="6" name="Picture 49">
            <a:extLst>
              <a:ext uri="{FF2B5EF4-FFF2-40B4-BE49-F238E27FC236}">
                <a16:creationId xmlns=""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94565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59</a:t>
            </a:fld>
            <a:endParaRPr lang="es-ES" sz="1000" dirty="0">
              <a:solidFill>
                <a:schemeClr val="bg1"/>
              </a:solidFill>
            </a:endParaRPr>
          </a:p>
        </p:txBody>
      </p:sp>
      <p:sp>
        <p:nvSpPr>
          <p:cNvPr id="7" name="CuadroTexto 6">
            <a:extLst>
              <a:ext uri="{FF2B5EF4-FFF2-40B4-BE49-F238E27FC236}">
                <a16:creationId xmlns=""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smtClean="0"/>
              <a:t>.</a:t>
            </a:r>
            <a:endParaRPr lang="es-CO" sz="1400" dirty="0"/>
          </a:p>
        </p:txBody>
      </p:sp>
      <p:pic>
        <p:nvPicPr>
          <p:cNvPr id="6" name="Picture 49">
            <a:extLst>
              <a:ext uri="{FF2B5EF4-FFF2-40B4-BE49-F238E27FC236}">
                <a16:creationId xmlns=""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Gráfico 8"/>
          <p:cNvGraphicFramePr>
            <a:graphicFrameLocks/>
          </p:cNvGraphicFramePr>
          <p:nvPr>
            <p:extLst>
              <p:ext uri="{D42A27DB-BD31-4B8C-83A1-F6EECF244321}">
                <p14:modId xmlns:p14="http://schemas.microsoft.com/office/powerpoint/2010/main" val="1889880443"/>
              </p:ext>
            </p:extLst>
          </p:nvPr>
        </p:nvGraphicFramePr>
        <p:xfrm>
          <a:off x="1624236" y="620688"/>
          <a:ext cx="6329298" cy="3600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a 1"/>
          <p:cNvGraphicFramePr>
            <a:graphicFrameLocks noGrp="1"/>
          </p:cNvGraphicFramePr>
          <p:nvPr>
            <p:extLst>
              <p:ext uri="{D42A27DB-BD31-4B8C-83A1-F6EECF244321}">
                <p14:modId xmlns:p14="http://schemas.microsoft.com/office/powerpoint/2010/main" val="835649829"/>
              </p:ext>
            </p:extLst>
          </p:nvPr>
        </p:nvGraphicFramePr>
        <p:xfrm>
          <a:off x="1624236" y="4364862"/>
          <a:ext cx="6329297" cy="2232489"/>
        </p:xfrm>
        <a:graphic>
          <a:graphicData uri="http://schemas.openxmlformats.org/drawingml/2006/table">
            <a:tbl>
              <a:tblPr>
                <a:tableStyleId>{5C22544A-7EE6-4342-B048-85BDC9FD1C3A}</a:tableStyleId>
              </a:tblPr>
              <a:tblGrid>
                <a:gridCol w="2509165"/>
                <a:gridCol w="1043136"/>
                <a:gridCol w="1127714"/>
                <a:gridCol w="1649282"/>
              </a:tblGrid>
              <a:tr h="892996">
                <a:tc>
                  <a:txBody>
                    <a:bodyPr/>
                    <a:lstStyle/>
                    <a:p>
                      <a:pPr algn="ctr" fontAlgn="b"/>
                      <a:r>
                        <a:rPr lang="en-US" sz="1400" u="none" strike="noStrike" dirty="0">
                          <a:effectLst/>
                        </a:rPr>
                        <a:t>PROCESO PROMOCIÓN COMERCIAL</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1400" u="none" strike="noStrike">
                          <a:effectLst/>
                        </a:rPr>
                        <a:t>AÑO 2018</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a:effectLst/>
                        </a:rPr>
                        <a:t>AÑO 2019</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dirty="0">
                          <a:effectLst/>
                        </a:rPr>
                        <a:t>AÑO 2020 SEPTIEMBRE</a:t>
                      </a:r>
                      <a:endParaRPr lang="en-US" sz="1400" b="0" i="0" u="none" strike="noStrike" dirty="0">
                        <a:solidFill>
                          <a:srgbClr val="000000"/>
                        </a:solidFill>
                        <a:effectLst/>
                        <a:latin typeface="Arial" panose="020B0604020202020204" pitchFamily="34" charset="0"/>
                      </a:endParaRPr>
                    </a:p>
                  </a:txBody>
                  <a:tcPr marL="0" marR="0" marT="0" marB="0" anchor="b"/>
                </a:tc>
              </a:tr>
              <a:tr h="1339493">
                <a:tc>
                  <a:txBody>
                    <a:bodyPr/>
                    <a:lstStyle/>
                    <a:p>
                      <a:pPr algn="ctr" fontAlgn="b"/>
                      <a:r>
                        <a:rPr lang="en-US" sz="1400" u="none" strike="noStrike" dirty="0">
                          <a:effectLst/>
                        </a:rPr>
                        <a:t>NÚMERO DE EVENTOS DE PROMOCIÓN COMERCIAL META 3</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a:effectLst/>
                        </a:rPr>
                        <a:t>6</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dirty="0">
                          <a:effectLst/>
                        </a:rPr>
                        <a:t>7</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dirty="0">
                          <a:effectLst/>
                        </a:rPr>
                        <a:t>4</a:t>
                      </a:r>
                      <a:endParaRPr lang="en-US" sz="1400" b="0" i="0" u="none" strike="noStrike" dirty="0">
                        <a:solidFill>
                          <a:srgbClr val="000000"/>
                        </a:solidFill>
                        <a:effectLst/>
                        <a:latin typeface="Arial" panose="020B0604020202020204" pitchFamily="34" charset="0"/>
                      </a:endParaRPr>
                    </a:p>
                  </a:txBody>
                  <a:tcPr marL="0" marR="0" marT="0" marB="0" anchor="b"/>
                </a:tc>
              </a:tr>
            </a:tbl>
          </a:graphicData>
        </a:graphic>
      </p:graphicFrame>
    </p:spTree>
    <p:extLst>
      <p:ext uri="{BB962C8B-B14F-4D97-AF65-F5344CB8AC3E}">
        <p14:creationId xmlns:p14="http://schemas.microsoft.com/office/powerpoint/2010/main" val="1944270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24 Rectángulo redondeado"/>
          <p:cNvSpPr>
            <a:spLocks noChangeArrowheads="1"/>
          </p:cNvSpPr>
          <p:nvPr/>
        </p:nvSpPr>
        <p:spPr bwMode="auto">
          <a:xfrm>
            <a:off x="214282" y="3929066"/>
            <a:ext cx="2857520" cy="1071570"/>
          </a:xfrm>
          <a:prstGeom prst="roundRect">
            <a:avLst>
              <a:gd name="adj" fmla="val 16667"/>
            </a:avLst>
          </a:prstGeom>
          <a:noFill/>
          <a:ln w="25400" algn="ctr">
            <a:solidFill>
              <a:schemeClr val="accent2"/>
            </a:solidFill>
            <a:round/>
            <a:headEnd/>
            <a:tailEnd/>
          </a:ln>
        </p:spPr>
        <p:txBody>
          <a:bodyPr lIns="0" tIns="0" rIns="0" bIns="0" anchor="ctr"/>
          <a:lstStyle/>
          <a:p>
            <a:pPr marL="342900" indent="-342900" algn="ctr"/>
            <a:r>
              <a:rPr lang="es-ES" sz="1400" dirty="0">
                <a:solidFill>
                  <a:srgbClr val="0033CC"/>
                </a:solidFill>
              </a:rPr>
              <a:t>	</a:t>
            </a:r>
            <a:r>
              <a:rPr lang="es-ES" dirty="0">
                <a:solidFill>
                  <a:srgbClr val="0033CC"/>
                </a:solidFill>
              </a:rPr>
              <a:t>Oportunidades de Mejora de la eficacia del SGC y sus procesos</a:t>
            </a:r>
            <a:endParaRPr lang="es-CO" dirty="0">
              <a:solidFill>
                <a:srgbClr val="0033CC"/>
              </a:solidFill>
            </a:endParaRPr>
          </a:p>
        </p:txBody>
      </p:sp>
      <p:sp>
        <p:nvSpPr>
          <p:cNvPr id="26" name="25 Rectángulo redondeado"/>
          <p:cNvSpPr>
            <a:spLocks noChangeArrowheads="1"/>
          </p:cNvSpPr>
          <p:nvPr/>
        </p:nvSpPr>
        <p:spPr bwMode="auto">
          <a:xfrm>
            <a:off x="6000760" y="3929066"/>
            <a:ext cx="3000396" cy="1071573"/>
          </a:xfrm>
          <a:prstGeom prst="roundRect">
            <a:avLst>
              <a:gd name="adj" fmla="val 16667"/>
            </a:avLst>
          </a:prstGeom>
          <a:noFill/>
          <a:ln w="25400" algn="ctr">
            <a:solidFill>
              <a:schemeClr val="accent2"/>
            </a:solidFill>
            <a:round/>
            <a:headEnd/>
            <a:tailEnd/>
          </a:ln>
        </p:spPr>
        <p:txBody>
          <a:bodyPr lIns="0" tIns="0" rIns="0" bIns="0" anchor="ctr"/>
          <a:lstStyle/>
          <a:p>
            <a:pPr marL="342900" indent="-342900" algn="ctr"/>
            <a:r>
              <a:rPr lang="es-ES" sz="1400" dirty="0">
                <a:solidFill>
                  <a:srgbClr val="0033CC"/>
                </a:solidFill>
              </a:rPr>
              <a:t>	</a:t>
            </a:r>
            <a:r>
              <a:rPr lang="es-ES" dirty="0" smtClean="0">
                <a:solidFill>
                  <a:srgbClr val="0033CC"/>
                </a:solidFill>
              </a:rPr>
              <a:t>Necesidades de cambios del SGC.</a:t>
            </a:r>
            <a:endParaRPr lang="es-ES" dirty="0">
              <a:solidFill>
                <a:srgbClr val="0033CC"/>
              </a:solidFill>
            </a:endParaRPr>
          </a:p>
        </p:txBody>
      </p:sp>
      <p:sp>
        <p:nvSpPr>
          <p:cNvPr id="36" name="35 Rectángulo redondeado"/>
          <p:cNvSpPr>
            <a:spLocks noChangeArrowheads="1"/>
          </p:cNvSpPr>
          <p:nvPr/>
        </p:nvSpPr>
        <p:spPr bwMode="auto">
          <a:xfrm>
            <a:off x="2555776" y="2071678"/>
            <a:ext cx="4176464" cy="1000121"/>
          </a:xfrm>
          <a:prstGeom prst="roundRect">
            <a:avLst>
              <a:gd name="adj" fmla="val 16667"/>
            </a:avLst>
          </a:prstGeom>
          <a:noFill/>
          <a:ln w="25400" algn="ctr">
            <a:solidFill>
              <a:schemeClr val="accent2"/>
            </a:solidFill>
            <a:round/>
            <a:headEnd/>
            <a:tailEnd/>
          </a:ln>
        </p:spPr>
        <p:txBody>
          <a:bodyPr lIns="0" tIns="0" rIns="0" bIns="0" anchor="ctr"/>
          <a:lstStyle/>
          <a:p>
            <a:pPr marL="342900" indent="-342900" algn="ctr"/>
            <a:r>
              <a:rPr lang="es-CO" sz="1400" dirty="0">
                <a:solidFill>
                  <a:srgbClr val="0033CC"/>
                </a:solidFill>
              </a:rPr>
              <a:t>	</a:t>
            </a:r>
            <a:r>
              <a:rPr lang="es-CO" dirty="0" smtClean="0">
                <a:solidFill>
                  <a:srgbClr val="0033CC"/>
                </a:solidFill>
              </a:rPr>
              <a:t>Necesidades </a:t>
            </a:r>
            <a:r>
              <a:rPr lang="es-CO" dirty="0">
                <a:solidFill>
                  <a:srgbClr val="0033CC"/>
                </a:solidFill>
              </a:rPr>
              <a:t>de recursos (Humanos, financieros y técnicos)</a:t>
            </a:r>
            <a:endParaRPr lang="es-CO" sz="1400" dirty="0">
              <a:solidFill>
                <a:srgbClr val="0033CC"/>
              </a:solidFill>
            </a:endParaRPr>
          </a:p>
        </p:txBody>
      </p:sp>
      <p:sp>
        <p:nvSpPr>
          <p:cNvPr id="10" name="AutoShape 16"/>
          <p:cNvSpPr>
            <a:spLocks noChangeArrowheads="1"/>
          </p:cNvSpPr>
          <p:nvPr/>
        </p:nvSpPr>
        <p:spPr bwMode="auto">
          <a:xfrm>
            <a:off x="6858016" y="5857892"/>
            <a:ext cx="2071682" cy="788980"/>
          </a:xfrm>
          <a:prstGeom prst="roundRect">
            <a:avLst>
              <a:gd name="adj" fmla="val 16667"/>
            </a:avLst>
          </a:prstGeom>
          <a:gradFill flip="none" rotWithShape="1">
            <a:gsLst>
              <a:gs pos="0">
                <a:srgbClr val="8488C4"/>
              </a:gs>
              <a:gs pos="53000">
                <a:srgbClr val="D4DEFF"/>
              </a:gs>
              <a:gs pos="83000">
                <a:srgbClr val="D4DEFF"/>
              </a:gs>
              <a:gs pos="100000">
                <a:srgbClr val="96AB94"/>
              </a:gs>
            </a:gsLst>
            <a:lin ang="16200000" scaled="1"/>
            <a:tileRect/>
          </a:gradFill>
          <a:ln w="9525" algn="ctr">
            <a:solidFill>
              <a:schemeClr val="tx1"/>
            </a:solidFill>
            <a:round/>
            <a:headEnd/>
            <a:tailEnd/>
          </a:ln>
        </p:spPr>
        <p:txBody>
          <a:bodyPr anchor="ctr"/>
          <a:lstStyle/>
          <a:p>
            <a:pPr algn="ctr"/>
            <a:r>
              <a:rPr lang="es-CO" sz="1400" b="1" dirty="0">
                <a:solidFill>
                  <a:srgbClr val="0033CC"/>
                </a:solidFill>
              </a:rPr>
              <a:t>Numeral </a:t>
            </a:r>
          </a:p>
          <a:p>
            <a:pPr algn="ctr"/>
            <a:r>
              <a:rPr lang="es-CO" sz="1400" b="1" dirty="0">
                <a:solidFill>
                  <a:srgbClr val="0033CC"/>
                </a:solidFill>
              </a:rPr>
              <a:t>9.3</a:t>
            </a:r>
          </a:p>
          <a:p>
            <a:pPr algn="ctr"/>
            <a:r>
              <a:rPr lang="es-CO" sz="1400" b="1" dirty="0">
                <a:solidFill>
                  <a:srgbClr val="0033CC"/>
                </a:solidFill>
              </a:rPr>
              <a:t>ISO 9001:2015</a:t>
            </a:r>
          </a:p>
        </p:txBody>
      </p:sp>
      <p:pic>
        <p:nvPicPr>
          <p:cNvPr id="13" name="Picture 7"/>
          <p:cNvPicPr>
            <a:picLocks noChangeAspect="1" noChangeArrowheads="1"/>
          </p:cNvPicPr>
          <p:nvPr/>
        </p:nvPicPr>
        <p:blipFill>
          <a:blip r:embed="rId2" cstate="print"/>
          <a:srcRect/>
          <a:stretch>
            <a:fillRect/>
          </a:stretch>
        </p:blipFill>
        <p:spPr bwMode="auto">
          <a:xfrm>
            <a:off x="3428992" y="3500438"/>
            <a:ext cx="2214578" cy="1928826"/>
          </a:xfrm>
          <a:prstGeom prst="rect">
            <a:avLst/>
          </a:prstGeom>
          <a:noFill/>
          <a:ln w="9525">
            <a:noFill/>
            <a:miter lim="800000"/>
            <a:headEnd/>
            <a:tailEnd/>
          </a:ln>
        </p:spPr>
      </p:pic>
      <p:cxnSp>
        <p:nvCxnSpPr>
          <p:cNvPr id="15" name="14 Conector angular"/>
          <p:cNvCxnSpPr>
            <a:stCxn id="13" idx="0"/>
          </p:cNvCxnSpPr>
          <p:nvPr/>
        </p:nvCxnSpPr>
        <p:spPr>
          <a:xfrm rot="16200000" flipV="1">
            <a:off x="4317202" y="3286123"/>
            <a:ext cx="428628" cy="0"/>
          </a:xfrm>
          <a:prstGeom prst="bentConnector3">
            <a:avLst>
              <a:gd name="adj1" fmla="val 50000"/>
            </a:avLst>
          </a:prstGeom>
          <a:ln w="28575">
            <a:solidFill>
              <a:srgbClr val="FF9900"/>
            </a:solidFill>
            <a:tailEnd type="arrow"/>
          </a:ln>
        </p:spPr>
        <p:style>
          <a:lnRef idx="1">
            <a:schemeClr val="accent1"/>
          </a:lnRef>
          <a:fillRef idx="0">
            <a:schemeClr val="accent1"/>
          </a:fillRef>
          <a:effectRef idx="0">
            <a:schemeClr val="accent1"/>
          </a:effectRef>
          <a:fontRef idx="minor">
            <a:schemeClr val="tx1"/>
          </a:fontRef>
        </p:style>
      </p:cxnSp>
      <p:cxnSp>
        <p:nvCxnSpPr>
          <p:cNvPr id="19" name="18 Conector angular"/>
          <p:cNvCxnSpPr>
            <a:stCxn id="13" idx="1"/>
            <a:endCxn id="25" idx="3"/>
          </p:cNvCxnSpPr>
          <p:nvPr/>
        </p:nvCxnSpPr>
        <p:spPr>
          <a:xfrm rot="10800000">
            <a:off x="3071802" y="4466439"/>
            <a:ext cx="357190" cy="0"/>
          </a:xfrm>
          <a:prstGeom prst="bentConnector3">
            <a:avLst>
              <a:gd name="adj1" fmla="val 50000"/>
            </a:avLst>
          </a:prstGeom>
          <a:ln w="28575">
            <a:solidFill>
              <a:srgbClr val="FF9900"/>
            </a:solidFill>
            <a:tailEnd type="arrow"/>
          </a:ln>
        </p:spPr>
        <p:style>
          <a:lnRef idx="1">
            <a:schemeClr val="accent1"/>
          </a:lnRef>
          <a:fillRef idx="0">
            <a:schemeClr val="accent1"/>
          </a:fillRef>
          <a:effectRef idx="0">
            <a:schemeClr val="accent1"/>
          </a:effectRef>
          <a:fontRef idx="minor">
            <a:schemeClr val="tx1"/>
          </a:fontRef>
        </p:style>
      </p:cxnSp>
      <p:cxnSp>
        <p:nvCxnSpPr>
          <p:cNvPr id="21" name="20 Conector angular"/>
          <p:cNvCxnSpPr>
            <a:stCxn id="13" idx="3"/>
            <a:endCxn id="26" idx="1"/>
          </p:cNvCxnSpPr>
          <p:nvPr/>
        </p:nvCxnSpPr>
        <p:spPr>
          <a:xfrm>
            <a:off x="5643570" y="4464851"/>
            <a:ext cx="357190" cy="0"/>
          </a:xfrm>
          <a:prstGeom prst="bentConnector3">
            <a:avLst>
              <a:gd name="adj1" fmla="val 50000"/>
            </a:avLst>
          </a:prstGeom>
          <a:ln w="28575">
            <a:solidFill>
              <a:srgbClr val="FF9900"/>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3"/>
          <p:cNvSpPr>
            <a:spLocks noChangeArrowheads="1"/>
          </p:cNvSpPr>
          <p:nvPr/>
        </p:nvSpPr>
        <p:spPr bwMode="auto">
          <a:xfrm>
            <a:off x="1643042" y="1129477"/>
            <a:ext cx="6286530" cy="714360"/>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CO" sz="2000" dirty="0">
                <a:solidFill>
                  <a:srgbClr val="C00000"/>
                </a:solidFill>
                <a:latin typeface="Arial Black" pitchFamily="34" charset="0"/>
                <a:cs typeface="+mn-cs"/>
              </a:rPr>
              <a:t>RESULTADOS DE LA REVISIÒN</a:t>
            </a:r>
            <a:endParaRPr lang="es-CO" sz="2400" dirty="0">
              <a:solidFill>
                <a:srgbClr val="C00000"/>
              </a:solidFill>
              <a:latin typeface="Arial Black" pitchFamily="34" charset="0"/>
              <a:cs typeface="+mn-cs"/>
            </a:endParaRPr>
          </a:p>
        </p:txBody>
      </p:sp>
      <p:sp>
        <p:nvSpPr>
          <p:cNvPr id="27" name="Rectangle 3"/>
          <p:cNvSpPr>
            <a:spLocks noChangeArrowheads="1"/>
          </p:cNvSpPr>
          <p:nvPr/>
        </p:nvSpPr>
        <p:spPr bwMode="auto">
          <a:xfrm>
            <a:off x="1641078" y="322334"/>
            <a:ext cx="6286530" cy="714360"/>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CO" sz="2400" dirty="0">
                <a:solidFill>
                  <a:srgbClr val="C00000"/>
                </a:solidFill>
                <a:latin typeface="Arial Black" pitchFamily="34" charset="0"/>
                <a:cs typeface="+mn-cs"/>
              </a:rPr>
              <a:t>REVISIÓN POR LA DIRECCIÓN</a:t>
            </a:r>
          </a:p>
        </p:txBody>
      </p:sp>
      <p:pic>
        <p:nvPicPr>
          <p:cNvPr id="16" name="Picture 49">
            <a:extLst>
              <a:ext uri="{FF2B5EF4-FFF2-40B4-BE49-F238E27FC236}">
                <a16:creationId xmlns="" xmlns:a16="http://schemas.microsoft.com/office/drawing/2014/main" id="{AA1B85CE-5BFE-CD4A-9A0C-56C0434AF4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116632"/>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ox(in)">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ox(in)">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ox(in)">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1"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36" grpId="0" animBg="1"/>
      <p:bldP spid="10" grpId="0" animBg="1"/>
      <p:bldP spid="10" grpId="1"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60</a:t>
            </a:fld>
            <a:endParaRPr lang="es-ES" sz="1000" dirty="0">
              <a:solidFill>
                <a:schemeClr val="bg1"/>
              </a:solidFill>
            </a:endParaRPr>
          </a:p>
        </p:txBody>
      </p:sp>
      <p:sp>
        <p:nvSpPr>
          <p:cNvPr id="34819" name="2 Subtítulo"/>
          <p:cNvSpPr>
            <a:spLocks/>
          </p:cNvSpPr>
          <p:nvPr/>
        </p:nvSpPr>
        <p:spPr bwMode="auto">
          <a:xfrm>
            <a:off x="759619" y="356608"/>
            <a:ext cx="7628805" cy="5684425"/>
          </a:xfrm>
          <a:prstGeom prst="rect">
            <a:avLst/>
          </a:prstGeom>
          <a:noFill/>
          <a:ln w="9525">
            <a:noFill/>
            <a:miter lim="800000"/>
            <a:headEnd/>
            <a:tailEnd/>
          </a:ln>
        </p:spPr>
        <p:txBody>
          <a:bodyPr anchor="ctr"/>
          <a:lstStyle/>
          <a:p>
            <a:pPr marL="342900" indent="-342900"/>
            <a:r>
              <a:rPr lang="es-ES" sz="2800" b="1" dirty="0" smtClean="0">
                <a:solidFill>
                  <a:srgbClr val="FF0000"/>
                </a:solidFill>
                <a:latin typeface="Arial" pitchFamily="34" charset="0"/>
                <a:ea typeface="Tahoma" pitchFamily="34" charset="0"/>
                <a:cs typeface="Arial" pitchFamily="34" charset="0"/>
              </a:rPr>
              <a:t>                           CONCLUSIÓN</a:t>
            </a:r>
          </a:p>
          <a:p>
            <a:pPr marL="342900" indent="-342900"/>
            <a:endParaRPr lang="es-ES" sz="2800" b="1" dirty="0" smtClean="0">
              <a:solidFill>
                <a:srgbClr val="FF0000"/>
              </a:solidFill>
              <a:latin typeface="Arial" pitchFamily="34" charset="0"/>
              <a:ea typeface="Tahoma" pitchFamily="34" charset="0"/>
              <a:cs typeface="Arial" pitchFamily="34" charset="0"/>
            </a:endParaRPr>
          </a:p>
          <a:p>
            <a:pPr marL="342900" indent="-342900"/>
            <a:endParaRPr lang="es-ES" b="1" dirty="0">
              <a:solidFill>
                <a:srgbClr val="FF0000"/>
              </a:solidFill>
              <a:latin typeface="Arial" pitchFamily="34" charset="0"/>
              <a:ea typeface="Tahoma" pitchFamily="34" charset="0"/>
              <a:cs typeface="Arial" pitchFamily="34" charset="0"/>
            </a:endParaRPr>
          </a:p>
          <a:p>
            <a:pPr marL="342900" indent="-342900" algn="just"/>
            <a:r>
              <a:rPr lang="es-ES" sz="2400" b="1" dirty="0" smtClean="0">
                <a:latin typeface="Arial" pitchFamily="34" charset="0"/>
                <a:ea typeface="Tahoma" pitchFamily="34" charset="0"/>
                <a:cs typeface="Arial" pitchFamily="34" charset="0"/>
              </a:rPr>
              <a:t>    En cuanto al cumplimiento del número de eventos de promoción comercial la meta es 3, en la tendencia de los años 2018, 2019 y 2020. Se ha sobrepasado la meta con un mínimo de 4 eventos, gracias a la estrategia de promoción por medios de difusión como: radiales, televisivos, redes sociales, correos electrónicos y llamadas telefónicas. </a:t>
            </a:r>
          </a:p>
          <a:p>
            <a:pPr marL="342900" indent="-342900" algn="just"/>
            <a:r>
              <a:rPr lang="es-ES" sz="2400" b="1" dirty="0">
                <a:latin typeface="Arial" pitchFamily="34" charset="0"/>
                <a:ea typeface="Tahoma" pitchFamily="34" charset="0"/>
                <a:cs typeface="Arial" pitchFamily="34" charset="0"/>
              </a:rPr>
              <a:t> </a:t>
            </a:r>
            <a:r>
              <a:rPr lang="es-ES" sz="2400" b="1" dirty="0" smtClean="0">
                <a:latin typeface="Arial" pitchFamily="34" charset="0"/>
                <a:ea typeface="Tahoma" pitchFamily="34" charset="0"/>
                <a:cs typeface="Arial" pitchFamily="34" charset="0"/>
              </a:rPr>
              <a:t>    Los eventos de promoción comercial también han tenido buena acogida, gracias a el bueno nombre y prestigio de la entidad.</a:t>
            </a:r>
            <a:endParaRPr lang="es-ES" sz="2400" b="1" dirty="0">
              <a:latin typeface="Arial" pitchFamily="34" charset="0"/>
              <a:ea typeface="Tahoma" pitchFamily="34" charset="0"/>
              <a:cs typeface="Arial" pitchFamily="34" charset="0"/>
            </a:endParaRPr>
          </a:p>
          <a:p>
            <a:pPr marL="342900" indent="-342900" algn="ctr"/>
            <a:endParaRPr lang="es-ES" sz="2400" dirty="0">
              <a:solidFill>
                <a:srgbClr val="FF9933"/>
              </a:solidFill>
              <a:latin typeface="Arial" pitchFamily="34" charset="0"/>
              <a:ea typeface="Tahoma" pitchFamily="34" charset="0"/>
              <a:cs typeface="Arial" pitchFamily="34" charset="0"/>
            </a:endParaRPr>
          </a:p>
          <a:p>
            <a:pPr marL="342900" indent="-342900" algn="ctr"/>
            <a:endParaRPr lang="es-ES" b="1" dirty="0"/>
          </a:p>
        </p:txBody>
      </p:sp>
      <p:sp>
        <p:nvSpPr>
          <p:cNvPr id="7" name="CuadroTexto 6">
            <a:extLst>
              <a:ext uri="{FF2B5EF4-FFF2-40B4-BE49-F238E27FC236}">
                <a16:creationId xmlns=""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smtClean="0"/>
              <a:t>.</a:t>
            </a:r>
            <a:endParaRPr lang="es-CO" sz="1400" dirty="0"/>
          </a:p>
        </p:txBody>
      </p:sp>
      <p:pic>
        <p:nvPicPr>
          <p:cNvPr id="6" name="Picture 49">
            <a:extLst>
              <a:ext uri="{FF2B5EF4-FFF2-40B4-BE49-F238E27FC236}">
                <a16:creationId xmlns=""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56479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61</a:t>
            </a:fld>
            <a:endParaRPr lang="es-ES" sz="1000" dirty="0">
              <a:solidFill>
                <a:schemeClr val="bg1"/>
              </a:solidFill>
            </a:endParaRPr>
          </a:p>
        </p:txBody>
      </p:sp>
      <p:sp>
        <p:nvSpPr>
          <p:cNvPr id="34819" name="2 Subtítulo"/>
          <p:cNvSpPr>
            <a:spLocks/>
          </p:cNvSpPr>
          <p:nvPr/>
        </p:nvSpPr>
        <p:spPr bwMode="auto">
          <a:xfrm>
            <a:off x="759619" y="356609"/>
            <a:ext cx="8786874" cy="576064"/>
          </a:xfrm>
          <a:prstGeom prst="rect">
            <a:avLst/>
          </a:prstGeom>
          <a:noFill/>
          <a:ln w="9525">
            <a:noFill/>
            <a:miter lim="800000"/>
            <a:headEnd/>
            <a:tailEnd/>
          </a:ln>
        </p:spPr>
        <p:txBody>
          <a:bodyPr anchor="ctr"/>
          <a:lstStyle/>
          <a:p>
            <a:pPr marL="342900" indent="-342900"/>
            <a:r>
              <a:rPr lang="es-ES" b="1" dirty="0" smtClean="0">
                <a:solidFill>
                  <a:srgbClr val="FF0000"/>
                </a:solidFill>
                <a:latin typeface="Arial" pitchFamily="34" charset="0"/>
                <a:ea typeface="Tahoma" pitchFamily="34" charset="0"/>
                <a:cs typeface="Arial" pitchFamily="34" charset="0"/>
              </a:rPr>
              <a:t>         </a:t>
            </a:r>
            <a:endParaRPr lang="es-ES" b="1" dirty="0">
              <a:solidFill>
                <a:srgbClr val="FF0000"/>
              </a:solidFill>
              <a:latin typeface="Arial" pitchFamily="34" charset="0"/>
              <a:ea typeface="Tahoma" pitchFamily="34" charset="0"/>
              <a:cs typeface="Arial" pitchFamily="34" charset="0"/>
            </a:endParaRP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sp>
        <p:nvSpPr>
          <p:cNvPr id="7" name="CuadroTexto 6">
            <a:extLst>
              <a:ext uri="{FF2B5EF4-FFF2-40B4-BE49-F238E27FC236}">
                <a16:creationId xmlns=""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smtClean="0"/>
              <a:t>.</a:t>
            </a:r>
            <a:endParaRPr lang="es-CO" sz="1400" dirty="0"/>
          </a:p>
        </p:txBody>
      </p:sp>
      <p:pic>
        <p:nvPicPr>
          <p:cNvPr id="6" name="Picture 49">
            <a:extLst>
              <a:ext uri="{FF2B5EF4-FFF2-40B4-BE49-F238E27FC236}">
                <a16:creationId xmlns=""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Gráfico 7"/>
          <p:cNvGraphicFramePr>
            <a:graphicFrameLocks/>
          </p:cNvGraphicFramePr>
          <p:nvPr>
            <p:extLst>
              <p:ext uri="{D42A27DB-BD31-4B8C-83A1-F6EECF244321}">
                <p14:modId xmlns:p14="http://schemas.microsoft.com/office/powerpoint/2010/main" val="2918191510"/>
              </p:ext>
            </p:extLst>
          </p:nvPr>
        </p:nvGraphicFramePr>
        <p:xfrm>
          <a:off x="1475656" y="356609"/>
          <a:ext cx="6336704" cy="37924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a 2"/>
          <p:cNvGraphicFramePr>
            <a:graphicFrameLocks noGrp="1"/>
          </p:cNvGraphicFramePr>
          <p:nvPr>
            <p:extLst>
              <p:ext uri="{D42A27DB-BD31-4B8C-83A1-F6EECF244321}">
                <p14:modId xmlns:p14="http://schemas.microsoft.com/office/powerpoint/2010/main" val="2917869890"/>
              </p:ext>
            </p:extLst>
          </p:nvPr>
        </p:nvGraphicFramePr>
        <p:xfrm>
          <a:off x="1478572" y="4293096"/>
          <a:ext cx="6333787" cy="2232248"/>
        </p:xfrm>
        <a:graphic>
          <a:graphicData uri="http://schemas.openxmlformats.org/drawingml/2006/table">
            <a:tbl>
              <a:tblPr>
                <a:tableStyleId>{5C22544A-7EE6-4342-B048-85BDC9FD1C3A}</a:tableStyleId>
              </a:tblPr>
              <a:tblGrid>
                <a:gridCol w="2510945"/>
                <a:gridCol w="1043876"/>
                <a:gridCol w="1128514"/>
                <a:gridCol w="1650452"/>
              </a:tblGrid>
              <a:tr h="1116124">
                <a:tc>
                  <a:txBody>
                    <a:bodyPr/>
                    <a:lstStyle/>
                    <a:p>
                      <a:pPr algn="ctr" fontAlgn="b"/>
                      <a:r>
                        <a:rPr lang="en-US" sz="1400" u="none" strike="noStrike" dirty="0">
                          <a:effectLst/>
                        </a:rPr>
                        <a:t>PROCESO PROMOCIÓN COMERCIAL</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1400" u="none" strike="noStrike">
                          <a:effectLst/>
                        </a:rPr>
                        <a:t>AÑO 2018</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400" u="none" strike="noStrike">
                          <a:effectLst/>
                        </a:rPr>
                        <a:t>AÑO 2019</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dirty="0">
                          <a:effectLst/>
                        </a:rPr>
                        <a:t>AÑO 2020 SEPTIEMBRE</a:t>
                      </a:r>
                      <a:endParaRPr lang="en-US" sz="1400" b="0" i="0" u="none" strike="noStrike" dirty="0">
                        <a:solidFill>
                          <a:srgbClr val="000000"/>
                        </a:solidFill>
                        <a:effectLst/>
                        <a:latin typeface="Arial" panose="020B0604020202020204" pitchFamily="34" charset="0"/>
                      </a:endParaRPr>
                    </a:p>
                  </a:txBody>
                  <a:tcPr marL="0" marR="0" marT="0" marB="0" anchor="b"/>
                </a:tc>
              </a:tr>
              <a:tr h="1116124">
                <a:tc>
                  <a:txBody>
                    <a:bodyPr/>
                    <a:lstStyle/>
                    <a:p>
                      <a:pPr algn="ctr" fontAlgn="b"/>
                      <a:r>
                        <a:rPr lang="es-CO" sz="1400" u="none" strike="noStrike">
                          <a:effectLst/>
                        </a:rPr>
                        <a:t>% DE GESTIÓN EN PROYECTOS META 40%</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a:effectLst/>
                        </a:rPr>
                        <a:t>100%</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a:effectLst/>
                        </a:rPr>
                        <a:t>100%</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dirty="0">
                          <a:effectLst/>
                        </a:rPr>
                        <a:t>100%</a:t>
                      </a:r>
                      <a:endParaRPr lang="en-US" sz="1400" b="0" i="0" u="none" strike="noStrike" dirty="0">
                        <a:solidFill>
                          <a:srgbClr val="000000"/>
                        </a:solidFill>
                        <a:effectLst/>
                        <a:latin typeface="Arial" panose="020B0604020202020204" pitchFamily="34" charset="0"/>
                      </a:endParaRPr>
                    </a:p>
                  </a:txBody>
                  <a:tcPr marL="0" marR="0" marT="0" marB="0" anchor="b"/>
                </a:tc>
              </a:tr>
            </a:tbl>
          </a:graphicData>
        </a:graphic>
      </p:graphicFrame>
    </p:spTree>
    <p:extLst>
      <p:ext uri="{BB962C8B-B14F-4D97-AF65-F5344CB8AC3E}">
        <p14:creationId xmlns:p14="http://schemas.microsoft.com/office/powerpoint/2010/main" val="33083361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62</a:t>
            </a:fld>
            <a:endParaRPr lang="es-ES" sz="1000" dirty="0">
              <a:solidFill>
                <a:schemeClr val="bg1"/>
              </a:solidFill>
            </a:endParaRPr>
          </a:p>
        </p:txBody>
      </p:sp>
      <p:sp>
        <p:nvSpPr>
          <p:cNvPr id="34819" name="2 Subtítulo"/>
          <p:cNvSpPr>
            <a:spLocks/>
          </p:cNvSpPr>
          <p:nvPr/>
        </p:nvSpPr>
        <p:spPr bwMode="auto">
          <a:xfrm>
            <a:off x="759619" y="356608"/>
            <a:ext cx="7700813" cy="5952712"/>
          </a:xfrm>
          <a:prstGeom prst="rect">
            <a:avLst/>
          </a:prstGeom>
          <a:noFill/>
          <a:ln w="9525">
            <a:noFill/>
            <a:miter lim="800000"/>
            <a:headEnd/>
            <a:tailEnd/>
          </a:ln>
        </p:spPr>
        <p:txBody>
          <a:bodyPr anchor="ctr"/>
          <a:lstStyle/>
          <a:p>
            <a:pPr marL="342900" indent="-342900" algn="ctr"/>
            <a:r>
              <a:rPr lang="es-ES" b="1" dirty="0" smtClean="0">
                <a:solidFill>
                  <a:srgbClr val="FF0000"/>
                </a:solidFill>
                <a:latin typeface="Arial" pitchFamily="34" charset="0"/>
                <a:ea typeface="Tahoma" pitchFamily="34" charset="0"/>
                <a:cs typeface="Arial" pitchFamily="34" charset="0"/>
              </a:rPr>
              <a:t>         </a:t>
            </a: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smtClean="0">
              <a:solidFill>
                <a:srgbClr val="FF0000"/>
              </a:solidFill>
              <a:latin typeface="Arial" pitchFamily="34" charset="0"/>
              <a:ea typeface="Tahoma" pitchFamily="34" charset="0"/>
              <a:cs typeface="Arial" pitchFamily="34" charset="0"/>
            </a:endParaRPr>
          </a:p>
          <a:p>
            <a:pPr marL="342900" indent="-342900" algn="ctr"/>
            <a:endParaRPr lang="es-ES" sz="2400" b="1" dirty="0" smtClean="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r>
              <a:rPr lang="es-ES" sz="2400" b="1" dirty="0" smtClean="0">
                <a:solidFill>
                  <a:srgbClr val="FF0000"/>
                </a:solidFill>
                <a:latin typeface="Arial" pitchFamily="34" charset="0"/>
                <a:ea typeface="Tahoma" pitchFamily="34" charset="0"/>
                <a:cs typeface="Arial" pitchFamily="34" charset="0"/>
              </a:rPr>
              <a:t>CONCLUSIÓN</a:t>
            </a:r>
          </a:p>
          <a:p>
            <a:pPr marL="342900" indent="-342900" algn="ctr"/>
            <a:endParaRPr lang="es-ES" sz="2400" dirty="0">
              <a:latin typeface="Arial" pitchFamily="34" charset="0"/>
              <a:ea typeface="Tahoma" pitchFamily="34" charset="0"/>
              <a:cs typeface="Arial" pitchFamily="34" charset="0"/>
            </a:endParaRPr>
          </a:p>
          <a:p>
            <a:pPr marL="342900" indent="-342900" algn="just"/>
            <a:r>
              <a:rPr lang="es-ES" sz="2400" dirty="0" smtClean="0">
                <a:latin typeface="Arial" pitchFamily="34" charset="0"/>
                <a:ea typeface="Tahoma" pitchFamily="34" charset="0"/>
                <a:cs typeface="Arial" pitchFamily="34" charset="0"/>
              </a:rPr>
              <a:t>    </a:t>
            </a:r>
            <a:r>
              <a:rPr lang="es-ES" sz="2400" b="1" dirty="0" smtClean="0">
                <a:latin typeface="Arial" pitchFamily="34" charset="0"/>
                <a:ea typeface="Tahoma" pitchFamily="34" charset="0"/>
                <a:cs typeface="Arial" pitchFamily="34" charset="0"/>
              </a:rPr>
              <a:t>Se observa que se ha sobrepasado la meta de porcentaje de gestión de proyectos que es de 40%, en la tendencia de los años 2018, 2019 y 2020 con un 100%, debido a la gestión de proyectos con Colciencias y Innpulsa, cabe resaltar que algunos empresarios de la jurisdicción se han beneficiado de recursos del gobierno nacional, gracias al acompañamiento de la entidad. </a:t>
            </a:r>
          </a:p>
          <a:p>
            <a:pPr marL="342900" indent="-342900" algn="just"/>
            <a:endParaRPr lang="es-ES" sz="2400" b="1" dirty="0" smtClean="0">
              <a:latin typeface="Arial" pitchFamily="34" charset="0"/>
              <a:ea typeface="Tahoma" pitchFamily="34" charset="0"/>
              <a:cs typeface="Arial" pitchFamily="34" charset="0"/>
            </a:endParaRPr>
          </a:p>
          <a:p>
            <a:pPr marL="342900" indent="-342900" algn="just"/>
            <a:r>
              <a:rPr lang="es-ES" sz="2400" b="1" dirty="0">
                <a:latin typeface="Arial" pitchFamily="34" charset="0"/>
                <a:ea typeface="Tahoma" pitchFamily="34" charset="0"/>
                <a:cs typeface="Arial" pitchFamily="34" charset="0"/>
              </a:rPr>
              <a:t> </a:t>
            </a:r>
            <a:r>
              <a:rPr lang="es-ES" sz="2400" b="1" dirty="0" smtClean="0">
                <a:latin typeface="Arial" pitchFamily="34" charset="0"/>
                <a:ea typeface="Tahoma" pitchFamily="34" charset="0"/>
                <a:cs typeface="Arial" pitchFamily="34" charset="0"/>
              </a:rPr>
              <a:t>   En la vigencia 2020 esta en proceso de ejecución el proyecto Lácteo, en el cual la entidad es el pilar central, para el desarrollo de este proyecto con las empresas del sector lácteo de nuestra jurisdicción</a:t>
            </a:r>
            <a:r>
              <a:rPr lang="es-ES" sz="2400" dirty="0" smtClean="0">
                <a:latin typeface="Arial" pitchFamily="34" charset="0"/>
                <a:ea typeface="Tahoma" pitchFamily="34" charset="0"/>
                <a:cs typeface="Arial" pitchFamily="34" charset="0"/>
              </a:rPr>
              <a:t>. </a:t>
            </a:r>
          </a:p>
          <a:p>
            <a:pPr marL="342900" indent="-342900" algn="just"/>
            <a:endParaRPr lang="es-ES" sz="2400" dirty="0">
              <a:latin typeface="Arial" pitchFamily="34" charset="0"/>
              <a:ea typeface="Tahoma" pitchFamily="34" charset="0"/>
              <a:cs typeface="Arial" pitchFamily="34" charset="0"/>
            </a:endParaRPr>
          </a:p>
          <a:p>
            <a:pPr marL="342900" indent="-342900" algn="just"/>
            <a:r>
              <a:rPr lang="es-ES" sz="2400" dirty="0" smtClean="0">
                <a:latin typeface="Arial" pitchFamily="34" charset="0"/>
                <a:ea typeface="Tahoma" pitchFamily="34" charset="0"/>
                <a:cs typeface="Arial" pitchFamily="34" charset="0"/>
              </a:rPr>
              <a:t>      </a:t>
            </a:r>
            <a:endParaRPr lang="es-ES" sz="2400" dirty="0">
              <a:latin typeface="Arial" pitchFamily="34" charset="0"/>
              <a:ea typeface="Tahoma" pitchFamily="34" charset="0"/>
              <a:cs typeface="Arial" pitchFamily="34" charset="0"/>
            </a:endParaRPr>
          </a:p>
          <a:p>
            <a:pPr marL="342900" indent="-342900" algn="just"/>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sp>
        <p:nvSpPr>
          <p:cNvPr id="7" name="CuadroTexto 6">
            <a:extLst>
              <a:ext uri="{FF2B5EF4-FFF2-40B4-BE49-F238E27FC236}">
                <a16:creationId xmlns=""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smtClean="0"/>
              <a:t>.</a:t>
            </a:r>
            <a:endParaRPr lang="es-CO" sz="1400" dirty="0"/>
          </a:p>
        </p:txBody>
      </p:sp>
      <p:pic>
        <p:nvPicPr>
          <p:cNvPr id="6" name="Picture 49">
            <a:extLst>
              <a:ext uri="{FF2B5EF4-FFF2-40B4-BE49-F238E27FC236}">
                <a16:creationId xmlns=""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85348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63</a:t>
            </a:fld>
            <a:endParaRPr lang="es-ES" sz="1000" dirty="0">
              <a:solidFill>
                <a:schemeClr val="bg1"/>
              </a:solidFill>
            </a:endParaRPr>
          </a:p>
        </p:txBody>
      </p:sp>
      <p:sp>
        <p:nvSpPr>
          <p:cNvPr id="34819" name="2 Subtítulo"/>
          <p:cNvSpPr>
            <a:spLocks/>
          </p:cNvSpPr>
          <p:nvPr/>
        </p:nvSpPr>
        <p:spPr bwMode="auto">
          <a:xfrm>
            <a:off x="759619" y="356609"/>
            <a:ext cx="8786874" cy="576064"/>
          </a:xfrm>
          <a:prstGeom prst="rect">
            <a:avLst/>
          </a:prstGeom>
          <a:noFill/>
          <a:ln w="9525">
            <a:noFill/>
            <a:miter lim="800000"/>
            <a:headEnd/>
            <a:tailEnd/>
          </a:ln>
        </p:spPr>
        <p:txBody>
          <a:bodyPr anchor="ctr"/>
          <a:lstStyle/>
          <a:p>
            <a:pPr marL="342900" indent="-342900"/>
            <a:r>
              <a:rPr lang="es-ES" b="1" dirty="0" smtClean="0">
                <a:solidFill>
                  <a:srgbClr val="FF0000"/>
                </a:solidFill>
                <a:latin typeface="Arial" pitchFamily="34" charset="0"/>
                <a:ea typeface="Tahoma" pitchFamily="34" charset="0"/>
                <a:cs typeface="Arial" pitchFamily="34" charset="0"/>
              </a:rPr>
              <a:t>       </a:t>
            </a:r>
            <a:endParaRPr lang="es-ES" b="1" dirty="0">
              <a:solidFill>
                <a:srgbClr val="FF0000"/>
              </a:solidFill>
              <a:latin typeface="Arial" pitchFamily="34" charset="0"/>
              <a:ea typeface="Tahoma" pitchFamily="34" charset="0"/>
              <a:cs typeface="Arial" pitchFamily="34" charset="0"/>
            </a:endParaRP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sp>
        <p:nvSpPr>
          <p:cNvPr id="7" name="CuadroTexto 6">
            <a:extLst>
              <a:ext uri="{FF2B5EF4-FFF2-40B4-BE49-F238E27FC236}">
                <a16:creationId xmlns=""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smtClean="0"/>
              <a:t>.</a:t>
            </a:r>
            <a:endParaRPr lang="es-CO" sz="1400" dirty="0"/>
          </a:p>
        </p:txBody>
      </p:sp>
      <p:pic>
        <p:nvPicPr>
          <p:cNvPr id="6" name="Picture 49">
            <a:extLst>
              <a:ext uri="{FF2B5EF4-FFF2-40B4-BE49-F238E27FC236}">
                <a16:creationId xmlns=""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Gráfico 7"/>
          <p:cNvGraphicFramePr>
            <a:graphicFrameLocks/>
          </p:cNvGraphicFramePr>
          <p:nvPr>
            <p:extLst>
              <p:ext uri="{D42A27DB-BD31-4B8C-83A1-F6EECF244321}">
                <p14:modId xmlns:p14="http://schemas.microsoft.com/office/powerpoint/2010/main" val="2957532390"/>
              </p:ext>
            </p:extLst>
          </p:nvPr>
        </p:nvGraphicFramePr>
        <p:xfrm>
          <a:off x="1624236" y="356609"/>
          <a:ext cx="6329297" cy="36799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a 2"/>
          <p:cNvGraphicFramePr>
            <a:graphicFrameLocks noGrp="1"/>
          </p:cNvGraphicFramePr>
          <p:nvPr>
            <p:extLst>
              <p:ext uri="{D42A27DB-BD31-4B8C-83A1-F6EECF244321}">
                <p14:modId xmlns:p14="http://schemas.microsoft.com/office/powerpoint/2010/main" val="2614849919"/>
              </p:ext>
            </p:extLst>
          </p:nvPr>
        </p:nvGraphicFramePr>
        <p:xfrm>
          <a:off x="1624235" y="4313572"/>
          <a:ext cx="6329297" cy="2355787"/>
        </p:xfrm>
        <a:graphic>
          <a:graphicData uri="http://schemas.openxmlformats.org/drawingml/2006/table">
            <a:tbl>
              <a:tblPr>
                <a:tableStyleId>{5C22544A-7EE6-4342-B048-85BDC9FD1C3A}</a:tableStyleId>
              </a:tblPr>
              <a:tblGrid>
                <a:gridCol w="2509164"/>
                <a:gridCol w="1043136"/>
                <a:gridCol w="1127715"/>
                <a:gridCol w="1649282"/>
              </a:tblGrid>
              <a:tr h="1009623">
                <a:tc>
                  <a:txBody>
                    <a:bodyPr/>
                    <a:lstStyle/>
                    <a:p>
                      <a:pPr algn="ctr" fontAlgn="b"/>
                      <a:r>
                        <a:rPr lang="en-US" sz="1400" u="none" strike="noStrike" dirty="0">
                          <a:effectLst/>
                        </a:rPr>
                        <a:t>PROCESO CONCILIACIÓN Y ARBITRAJE</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1400" u="none" strike="noStrike" dirty="0">
                          <a:effectLst/>
                        </a:rPr>
                        <a:t>AÑO 2018</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a:effectLst/>
                        </a:rPr>
                        <a:t>AÑO 2019</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dirty="0">
                          <a:effectLst/>
                        </a:rPr>
                        <a:t>AÑO 2020 SEPTIEMBRE</a:t>
                      </a:r>
                      <a:endParaRPr lang="en-US" sz="1400" b="0" i="0" u="none" strike="noStrike" dirty="0">
                        <a:solidFill>
                          <a:srgbClr val="000000"/>
                        </a:solidFill>
                        <a:effectLst/>
                        <a:latin typeface="Arial" panose="020B0604020202020204" pitchFamily="34" charset="0"/>
                      </a:endParaRPr>
                    </a:p>
                  </a:txBody>
                  <a:tcPr marL="0" marR="0" marT="0" marB="0" anchor="b"/>
                </a:tc>
              </a:tr>
              <a:tr h="1346164">
                <a:tc>
                  <a:txBody>
                    <a:bodyPr/>
                    <a:lstStyle/>
                    <a:p>
                      <a:pPr algn="ctr" fontAlgn="b"/>
                      <a:r>
                        <a:rPr lang="en-US" sz="1400" u="none" strike="noStrike" dirty="0">
                          <a:effectLst/>
                        </a:rPr>
                        <a:t>NÚMERO DE SOLICITUDES DE CONCILIACIÓN E INSOLVENCIA META 60</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a:effectLst/>
                        </a:rPr>
                        <a:t>364</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a:effectLst/>
                        </a:rPr>
                        <a:t>330</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dirty="0">
                          <a:effectLst/>
                        </a:rPr>
                        <a:t>142</a:t>
                      </a:r>
                      <a:endParaRPr lang="en-US" sz="1400" b="0" i="0" u="none" strike="noStrike" dirty="0">
                        <a:solidFill>
                          <a:srgbClr val="000000"/>
                        </a:solidFill>
                        <a:effectLst/>
                        <a:latin typeface="Arial" panose="020B0604020202020204" pitchFamily="34" charset="0"/>
                      </a:endParaRPr>
                    </a:p>
                  </a:txBody>
                  <a:tcPr marL="0" marR="0" marT="0" marB="0" anchor="b"/>
                </a:tc>
              </a:tr>
            </a:tbl>
          </a:graphicData>
        </a:graphic>
      </p:graphicFrame>
    </p:spTree>
    <p:extLst>
      <p:ext uri="{BB962C8B-B14F-4D97-AF65-F5344CB8AC3E}">
        <p14:creationId xmlns:p14="http://schemas.microsoft.com/office/powerpoint/2010/main" val="37073117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64</a:t>
            </a:fld>
            <a:endParaRPr lang="es-ES" sz="1000" dirty="0">
              <a:solidFill>
                <a:schemeClr val="bg1"/>
              </a:solidFill>
            </a:endParaRPr>
          </a:p>
        </p:txBody>
      </p:sp>
      <p:sp>
        <p:nvSpPr>
          <p:cNvPr id="34819" name="2 Subtítulo"/>
          <p:cNvSpPr>
            <a:spLocks/>
          </p:cNvSpPr>
          <p:nvPr/>
        </p:nvSpPr>
        <p:spPr bwMode="auto">
          <a:xfrm>
            <a:off x="761243" y="312718"/>
            <a:ext cx="7771197" cy="5376647"/>
          </a:xfrm>
          <a:prstGeom prst="rect">
            <a:avLst/>
          </a:prstGeom>
          <a:noFill/>
          <a:ln w="9525">
            <a:noFill/>
            <a:miter lim="800000"/>
            <a:headEnd/>
            <a:tailEnd/>
          </a:ln>
        </p:spPr>
        <p:txBody>
          <a:bodyPr anchor="ctr"/>
          <a:lstStyle/>
          <a:p>
            <a:pPr marL="342900" indent="-342900" algn="ctr"/>
            <a:endParaRPr lang="es-ES" sz="2400" b="1" dirty="0" smtClean="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r>
              <a:rPr lang="es-ES" sz="2400" b="1" dirty="0" smtClean="0">
                <a:solidFill>
                  <a:srgbClr val="FF0000"/>
                </a:solidFill>
                <a:latin typeface="Arial" pitchFamily="34" charset="0"/>
                <a:ea typeface="Tahoma" pitchFamily="34" charset="0"/>
                <a:cs typeface="Arial" pitchFamily="34" charset="0"/>
              </a:rPr>
              <a:t>CONCLUSIÓN</a:t>
            </a: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just"/>
            <a:r>
              <a:rPr lang="es-ES" sz="2400" b="1" dirty="0" smtClean="0">
                <a:latin typeface="Arial" pitchFamily="34" charset="0"/>
                <a:ea typeface="Tahoma" pitchFamily="34" charset="0"/>
                <a:cs typeface="Arial" pitchFamily="34" charset="0"/>
              </a:rPr>
              <a:t>     Se observa que la meta de el numero de conciliaciones e insolvencia  es de 60,  sobrepasa en la tendencia de los años 2018,2019 y septiembre de 2020 con un número mínimo de 142 solicitudes de conciliaciones e insolvencia, gracias a la confianza y excelente servicio de parte de la entidad a las partes interesadas ha sido posible consolidar estos resultados.</a:t>
            </a:r>
            <a:endParaRPr lang="es-ES" sz="2400" b="1" dirty="0">
              <a:latin typeface="Arial" pitchFamily="34" charset="0"/>
              <a:ea typeface="Tahoma" pitchFamily="34" charset="0"/>
              <a:cs typeface="Arial" pitchFamily="34" charset="0"/>
            </a:endParaRP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sp>
        <p:nvSpPr>
          <p:cNvPr id="7" name="CuadroTexto 6">
            <a:extLst>
              <a:ext uri="{FF2B5EF4-FFF2-40B4-BE49-F238E27FC236}">
                <a16:creationId xmlns=""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smtClean="0"/>
              <a:t>.</a:t>
            </a:r>
            <a:endParaRPr lang="es-CO" sz="1400" dirty="0"/>
          </a:p>
        </p:txBody>
      </p:sp>
      <p:pic>
        <p:nvPicPr>
          <p:cNvPr id="6" name="Picture 49">
            <a:extLst>
              <a:ext uri="{FF2B5EF4-FFF2-40B4-BE49-F238E27FC236}">
                <a16:creationId xmlns=""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51294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65</a:t>
            </a:fld>
            <a:endParaRPr lang="es-ES" sz="1000" dirty="0">
              <a:solidFill>
                <a:schemeClr val="bg1"/>
              </a:solidFill>
            </a:endParaRPr>
          </a:p>
        </p:txBody>
      </p:sp>
      <p:sp>
        <p:nvSpPr>
          <p:cNvPr id="34819" name="2 Subtítulo"/>
          <p:cNvSpPr>
            <a:spLocks/>
          </p:cNvSpPr>
          <p:nvPr/>
        </p:nvSpPr>
        <p:spPr bwMode="auto">
          <a:xfrm>
            <a:off x="759619" y="356609"/>
            <a:ext cx="8786874" cy="576064"/>
          </a:xfrm>
          <a:prstGeom prst="rect">
            <a:avLst/>
          </a:prstGeom>
          <a:noFill/>
          <a:ln w="9525">
            <a:noFill/>
            <a:miter lim="800000"/>
            <a:headEnd/>
            <a:tailEnd/>
          </a:ln>
        </p:spPr>
        <p:txBody>
          <a:bodyPr anchor="ctr"/>
          <a:lstStyle/>
          <a:p>
            <a:pPr marL="342900" indent="-342900"/>
            <a:r>
              <a:rPr lang="es-ES" b="1" dirty="0" smtClean="0">
                <a:solidFill>
                  <a:srgbClr val="FF0000"/>
                </a:solidFill>
                <a:latin typeface="Arial" pitchFamily="34" charset="0"/>
                <a:ea typeface="Tahoma" pitchFamily="34" charset="0"/>
                <a:cs typeface="Arial" pitchFamily="34" charset="0"/>
              </a:rPr>
              <a:t>       </a:t>
            </a:r>
            <a:endParaRPr lang="es-ES" b="1" dirty="0">
              <a:solidFill>
                <a:srgbClr val="FF0000"/>
              </a:solidFill>
              <a:latin typeface="Arial" pitchFamily="34" charset="0"/>
              <a:ea typeface="Tahoma" pitchFamily="34" charset="0"/>
              <a:cs typeface="Arial" pitchFamily="34" charset="0"/>
            </a:endParaRP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sp>
        <p:nvSpPr>
          <p:cNvPr id="7" name="CuadroTexto 6">
            <a:extLst>
              <a:ext uri="{FF2B5EF4-FFF2-40B4-BE49-F238E27FC236}">
                <a16:creationId xmlns=""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smtClean="0"/>
              <a:t>.</a:t>
            </a:r>
            <a:endParaRPr lang="es-CO" sz="1400" dirty="0"/>
          </a:p>
        </p:txBody>
      </p:sp>
      <p:pic>
        <p:nvPicPr>
          <p:cNvPr id="6" name="Picture 49">
            <a:extLst>
              <a:ext uri="{FF2B5EF4-FFF2-40B4-BE49-F238E27FC236}">
                <a16:creationId xmlns=""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Gráfico 8"/>
          <p:cNvGraphicFramePr>
            <a:graphicFrameLocks/>
          </p:cNvGraphicFramePr>
          <p:nvPr>
            <p:extLst>
              <p:ext uri="{D42A27DB-BD31-4B8C-83A1-F6EECF244321}">
                <p14:modId xmlns:p14="http://schemas.microsoft.com/office/powerpoint/2010/main" val="1821284028"/>
              </p:ext>
            </p:extLst>
          </p:nvPr>
        </p:nvGraphicFramePr>
        <p:xfrm>
          <a:off x="1835696" y="356609"/>
          <a:ext cx="5688632" cy="35764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a 2"/>
          <p:cNvGraphicFramePr>
            <a:graphicFrameLocks noGrp="1"/>
          </p:cNvGraphicFramePr>
          <p:nvPr>
            <p:extLst>
              <p:ext uri="{D42A27DB-BD31-4B8C-83A1-F6EECF244321}">
                <p14:modId xmlns:p14="http://schemas.microsoft.com/office/powerpoint/2010/main" val="2865446518"/>
              </p:ext>
            </p:extLst>
          </p:nvPr>
        </p:nvGraphicFramePr>
        <p:xfrm>
          <a:off x="1835696" y="4149080"/>
          <a:ext cx="5688632" cy="2520279"/>
        </p:xfrm>
        <a:graphic>
          <a:graphicData uri="http://schemas.openxmlformats.org/drawingml/2006/table">
            <a:tbl>
              <a:tblPr>
                <a:tableStyleId>{5C22544A-7EE6-4342-B048-85BDC9FD1C3A}</a:tableStyleId>
              </a:tblPr>
              <a:tblGrid>
                <a:gridCol w="2255182"/>
                <a:gridCol w="937547"/>
                <a:gridCol w="1013565"/>
                <a:gridCol w="1482338"/>
              </a:tblGrid>
              <a:tr h="1487378">
                <a:tc>
                  <a:txBody>
                    <a:bodyPr/>
                    <a:lstStyle/>
                    <a:p>
                      <a:pPr algn="ctr" fontAlgn="b"/>
                      <a:r>
                        <a:rPr lang="en-US" sz="1400" u="none" strike="noStrike" dirty="0">
                          <a:effectLst/>
                        </a:rPr>
                        <a:t>PROCESO CONCILIACIÓN Y ARBITRAJE</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1400" u="none" strike="noStrike" dirty="0">
                          <a:effectLst/>
                        </a:rPr>
                        <a:t>AÑO 2018</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a:effectLst/>
                        </a:rPr>
                        <a:t>AÑO 2019</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dirty="0">
                          <a:effectLst/>
                        </a:rPr>
                        <a:t>AÑO 2020 SEPTIEMBRE</a:t>
                      </a:r>
                      <a:endParaRPr lang="en-US" sz="1400" b="0" i="0" u="none" strike="noStrike" dirty="0">
                        <a:solidFill>
                          <a:srgbClr val="000000"/>
                        </a:solidFill>
                        <a:effectLst/>
                        <a:latin typeface="Arial" panose="020B0604020202020204" pitchFamily="34" charset="0"/>
                      </a:endParaRPr>
                    </a:p>
                  </a:txBody>
                  <a:tcPr marL="0" marR="0" marT="0" marB="0" anchor="b"/>
                </a:tc>
              </a:tr>
              <a:tr h="1032901">
                <a:tc>
                  <a:txBody>
                    <a:bodyPr/>
                    <a:lstStyle/>
                    <a:p>
                      <a:pPr algn="ctr" fontAlgn="b"/>
                      <a:r>
                        <a:rPr lang="en-US" sz="1400" u="none" strike="noStrike" dirty="0">
                          <a:effectLst/>
                        </a:rPr>
                        <a:t>NÚMERO DE CONCILIACIÓNES </a:t>
                      </a:r>
                      <a:r>
                        <a:rPr lang="en-US" sz="1400" u="none" strike="noStrike" dirty="0" smtClean="0">
                          <a:effectLst/>
                        </a:rPr>
                        <a:t>GRATUITAS </a:t>
                      </a:r>
                      <a:r>
                        <a:rPr lang="es-CO" sz="1400" u="none" strike="noStrike" dirty="0" smtClean="0">
                          <a:effectLst/>
                        </a:rPr>
                        <a:t>&gt;=5% de las conciliación anuales</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a:effectLst/>
                        </a:rPr>
                        <a:t>21</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dirty="0">
                          <a:effectLst/>
                        </a:rPr>
                        <a:t>40</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dirty="0">
                          <a:effectLst/>
                        </a:rPr>
                        <a:t>21</a:t>
                      </a:r>
                      <a:endParaRPr lang="en-US" sz="1400" b="0" i="0" u="none" strike="noStrike" dirty="0">
                        <a:solidFill>
                          <a:srgbClr val="000000"/>
                        </a:solidFill>
                        <a:effectLst/>
                        <a:latin typeface="Arial" panose="020B0604020202020204" pitchFamily="34" charset="0"/>
                      </a:endParaRPr>
                    </a:p>
                  </a:txBody>
                  <a:tcPr marL="0" marR="0" marT="0" marB="0" anchor="b"/>
                </a:tc>
              </a:tr>
            </a:tbl>
          </a:graphicData>
        </a:graphic>
      </p:graphicFrame>
    </p:spTree>
    <p:extLst>
      <p:ext uri="{BB962C8B-B14F-4D97-AF65-F5344CB8AC3E}">
        <p14:creationId xmlns:p14="http://schemas.microsoft.com/office/powerpoint/2010/main" val="32383620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66</a:t>
            </a:fld>
            <a:endParaRPr lang="es-ES" sz="1000" dirty="0">
              <a:solidFill>
                <a:schemeClr val="bg1"/>
              </a:solidFill>
            </a:endParaRPr>
          </a:p>
        </p:txBody>
      </p:sp>
      <p:sp>
        <p:nvSpPr>
          <p:cNvPr id="34819" name="2 Subtítulo"/>
          <p:cNvSpPr>
            <a:spLocks/>
          </p:cNvSpPr>
          <p:nvPr/>
        </p:nvSpPr>
        <p:spPr bwMode="auto">
          <a:xfrm>
            <a:off x="759619" y="356608"/>
            <a:ext cx="7700813" cy="6024720"/>
          </a:xfrm>
          <a:prstGeom prst="rect">
            <a:avLst/>
          </a:prstGeom>
          <a:noFill/>
          <a:ln w="9525">
            <a:noFill/>
            <a:miter lim="800000"/>
            <a:headEnd/>
            <a:tailEnd/>
          </a:ln>
        </p:spPr>
        <p:txBody>
          <a:bodyPr anchor="ctr"/>
          <a:lstStyle/>
          <a:p>
            <a:pPr marL="342900" indent="-342900" algn="ctr"/>
            <a:r>
              <a:rPr lang="es-ES" b="1" dirty="0" smtClean="0">
                <a:solidFill>
                  <a:srgbClr val="FF0000"/>
                </a:solidFill>
                <a:latin typeface="Arial" pitchFamily="34" charset="0"/>
                <a:ea typeface="Tahoma" pitchFamily="34" charset="0"/>
                <a:cs typeface="Arial" pitchFamily="34" charset="0"/>
              </a:rPr>
              <a:t>     </a:t>
            </a: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smtClean="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smtClean="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smtClean="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smtClean="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smtClean="0">
              <a:solidFill>
                <a:srgbClr val="FF0000"/>
              </a:solidFill>
              <a:latin typeface="Arial" pitchFamily="34" charset="0"/>
              <a:ea typeface="Tahoma" pitchFamily="34" charset="0"/>
              <a:cs typeface="Arial" pitchFamily="34" charset="0"/>
            </a:endParaRPr>
          </a:p>
          <a:p>
            <a:pPr marL="342900" indent="-342900" algn="ctr"/>
            <a:endParaRPr lang="es-ES" b="1" dirty="0" smtClean="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smtClean="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smtClean="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smtClean="0">
              <a:solidFill>
                <a:srgbClr val="FF0000"/>
              </a:solidFill>
              <a:latin typeface="Arial" pitchFamily="34" charset="0"/>
              <a:ea typeface="Tahoma" pitchFamily="34" charset="0"/>
              <a:cs typeface="Arial" pitchFamily="34" charset="0"/>
            </a:endParaRPr>
          </a:p>
          <a:p>
            <a:pPr marL="342900" indent="-342900" algn="ctr"/>
            <a:r>
              <a:rPr lang="es-ES" sz="2400" b="1" dirty="0" smtClean="0">
                <a:solidFill>
                  <a:srgbClr val="FF0000"/>
                </a:solidFill>
                <a:latin typeface="Arial" pitchFamily="34" charset="0"/>
                <a:ea typeface="Tahoma" pitchFamily="34" charset="0"/>
                <a:cs typeface="Arial" pitchFamily="34" charset="0"/>
              </a:rPr>
              <a:t>CONCLUSIONES</a:t>
            </a:r>
          </a:p>
          <a:p>
            <a:pPr marL="342900" indent="-342900" algn="ctr"/>
            <a:endParaRPr lang="es-ES" sz="2400" b="1" dirty="0" smtClean="0">
              <a:solidFill>
                <a:srgbClr val="FF0000"/>
              </a:solidFill>
              <a:latin typeface="Arial" pitchFamily="34" charset="0"/>
              <a:ea typeface="Tahoma" pitchFamily="34" charset="0"/>
              <a:cs typeface="Arial" pitchFamily="34" charset="0"/>
            </a:endParaRPr>
          </a:p>
          <a:p>
            <a:pPr marL="342900" indent="-342900" algn="just"/>
            <a:r>
              <a:rPr lang="es-ES" sz="2400" dirty="0" smtClean="0">
                <a:latin typeface="Arial" pitchFamily="34" charset="0"/>
                <a:ea typeface="Tahoma" pitchFamily="34" charset="0"/>
                <a:cs typeface="Arial" pitchFamily="34" charset="0"/>
              </a:rPr>
              <a:t>    </a:t>
            </a:r>
            <a:r>
              <a:rPr lang="es-ES" sz="2400" b="1" dirty="0" smtClean="0">
                <a:latin typeface="Arial" pitchFamily="34" charset="0"/>
                <a:ea typeface="Tahoma" pitchFamily="34" charset="0"/>
                <a:cs typeface="Arial" pitchFamily="34" charset="0"/>
              </a:rPr>
              <a:t>Se </a:t>
            </a:r>
            <a:r>
              <a:rPr lang="es-ES" sz="2400" b="1" dirty="0">
                <a:latin typeface="Arial" pitchFamily="34" charset="0"/>
                <a:ea typeface="Tahoma" pitchFamily="34" charset="0"/>
                <a:cs typeface="Arial" pitchFamily="34" charset="0"/>
              </a:rPr>
              <a:t>observa que el número de conciliaciones gratuitas, se sobrepasa la meta  en la vigencia 2019  que es de &gt;=5%, con 40 conciliaciones, con relación al número de conciliaciones de la vigencia 2018 que fueron 21 conciliaciones, en la vigencia 2020 hasta el mes de septiembre se llevan 21 conciliaciones esto debido a la emergencia sanitaria covid 19, sin embargo se espera en los meses de octubre, noviembre y diciembre cumplir con la meta.</a:t>
            </a:r>
          </a:p>
          <a:p>
            <a:pPr marL="342900" indent="-342900" algn="just"/>
            <a:endParaRPr lang="es-ES" sz="2400" b="1" dirty="0">
              <a:latin typeface="Arial" pitchFamily="34" charset="0"/>
              <a:ea typeface="Tahoma" pitchFamily="34" charset="0"/>
              <a:cs typeface="Arial" pitchFamily="34" charset="0"/>
            </a:endParaRPr>
          </a:p>
          <a:p>
            <a:pPr marL="342900" indent="-342900" algn="just"/>
            <a:r>
              <a:rPr lang="es-ES" sz="2400" b="1" dirty="0">
                <a:latin typeface="Arial" pitchFamily="34" charset="0"/>
                <a:ea typeface="Tahoma" pitchFamily="34" charset="0"/>
                <a:cs typeface="Arial" pitchFamily="34" charset="0"/>
              </a:rPr>
              <a:t>    Cabe resaltar que el realizar conciliaciones gratuitas por parte de la entidad, fomenta la responsabilidad social mediante este import</a:t>
            </a:r>
            <a:r>
              <a:rPr lang="es-ES" sz="2400" dirty="0">
                <a:latin typeface="Arial" pitchFamily="34" charset="0"/>
                <a:ea typeface="Tahoma" pitchFamily="34" charset="0"/>
                <a:cs typeface="Arial" pitchFamily="34" charset="0"/>
              </a:rPr>
              <a:t>ante </a:t>
            </a:r>
            <a:r>
              <a:rPr lang="es-ES" sz="2400" b="1" dirty="0">
                <a:latin typeface="Arial" pitchFamily="34" charset="0"/>
                <a:ea typeface="Tahoma" pitchFamily="34" charset="0"/>
                <a:cs typeface="Arial" pitchFamily="34" charset="0"/>
              </a:rPr>
              <a:t>servicio a las partes interesadas.</a:t>
            </a: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just"/>
            <a:r>
              <a:rPr lang="es-ES" b="1" dirty="0" smtClean="0">
                <a:solidFill>
                  <a:srgbClr val="FF0000"/>
                </a:solidFill>
                <a:latin typeface="Arial" pitchFamily="34" charset="0"/>
                <a:ea typeface="Tahoma" pitchFamily="34" charset="0"/>
                <a:cs typeface="Arial" pitchFamily="34" charset="0"/>
              </a:rPr>
              <a:t>      </a:t>
            </a: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b="1" dirty="0" smtClean="0">
              <a:solidFill>
                <a:srgbClr val="FF0000"/>
              </a:solidFill>
              <a:latin typeface="Arial" pitchFamily="34" charset="0"/>
              <a:ea typeface="Tahoma" pitchFamily="34" charset="0"/>
              <a:cs typeface="Arial" pitchFamily="34" charset="0"/>
            </a:endParaRPr>
          </a:p>
          <a:p>
            <a:pPr marL="342900" indent="-342900" algn="ctr"/>
            <a:endParaRPr lang="es-ES" b="1" dirty="0" smtClean="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smtClean="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smtClean="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smtClean="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smtClean="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smtClean="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sp>
        <p:nvSpPr>
          <p:cNvPr id="7" name="CuadroTexto 6">
            <a:extLst>
              <a:ext uri="{FF2B5EF4-FFF2-40B4-BE49-F238E27FC236}">
                <a16:creationId xmlns=""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smtClean="0"/>
              <a:t>.</a:t>
            </a:r>
            <a:endParaRPr lang="es-CO" sz="1400" dirty="0"/>
          </a:p>
        </p:txBody>
      </p:sp>
      <p:pic>
        <p:nvPicPr>
          <p:cNvPr id="6" name="Picture 49">
            <a:extLst>
              <a:ext uri="{FF2B5EF4-FFF2-40B4-BE49-F238E27FC236}">
                <a16:creationId xmlns=""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78749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67</a:t>
            </a:fld>
            <a:endParaRPr lang="es-ES" sz="1000" dirty="0">
              <a:solidFill>
                <a:schemeClr val="bg1"/>
              </a:solidFill>
            </a:endParaRPr>
          </a:p>
        </p:txBody>
      </p:sp>
      <p:sp>
        <p:nvSpPr>
          <p:cNvPr id="7" name="CuadroTexto 6">
            <a:extLst>
              <a:ext uri="{FF2B5EF4-FFF2-40B4-BE49-F238E27FC236}">
                <a16:creationId xmlns=""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smtClean="0"/>
              <a:t>.</a:t>
            </a:r>
            <a:endParaRPr lang="es-CO" sz="1400" dirty="0"/>
          </a:p>
        </p:txBody>
      </p:sp>
      <p:pic>
        <p:nvPicPr>
          <p:cNvPr id="6" name="Picture 49">
            <a:extLst>
              <a:ext uri="{FF2B5EF4-FFF2-40B4-BE49-F238E27FC236}">
                <a16:creationId xmlns=""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Gráfico 8"/>
          <p:cNvGraphicFramePr>
            <a:graphicFrameLocks/>
          </p:cNvGraphicFramePr>
          <p:nvPr>
            <p:extLst>
              <p:ext uri="{D42A27DB-BD31-4B8C-83A1-F6EECF244321}">
                <p14:modId xmlns:p14="http://schemas.microsoft.com/office/powerpoint/2010/main" val="4071984124"/>
              </p:ext>
            </p:extLst>
          </p:nvPr>
        </p:nvGraphicFramePr>
        <p:xfrm>
          <a:off x="900113" y="260649"/>
          <a:ext cx="7488311" cy="41764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a 2"/>
          <p:cNvGraphicFramePr>
            <a:graphicFrameLocks noGrp="1"/>
          </p:cNvGraphicFramePr>
          <p:nvPr>
            <p:extLst>
              <p:ext uri="{D42A27DB-BD31-4B8C-83A1-F6EECF244321}">
                <p14:modId xmlns:p14="http://schemas.microsoft.com/office/powerpoint/2010/main" val="213935959"/>
              </p:ext>
            </p:extLst>
          </p:nvPr>
        </p:nvGraphicFramePr>
        <p:xfrm>
          <a:off x="900113" y="4581129"/>
          <a:ext cx="3599879" cy="2160237"/>
        </p:xfrm>
        <a:graphic>
          <a:graphicData uri="http://schemas.openxmlformats.org/drawingml/2006/table">
            <a:tbl>
              <a:tblPr>
                <a:tableStyleId>{5C22544A-7EE6-4342-B048-85BDC9FD1C3A}</a:tableStyleId>
              </a:tblPr>
              <a:tblGrid>
                <a:gridCol w="1427124"/>
                <a:gridCol w="593299"/>
                <a:gridCol w="641404"/>
                <a:gridCol w="938052"/>
              </a:tblGrid>
              <a:tr h="864095">
                <a:tc>
                  <a:txBody>
                    <a:bodyPr/>
                    <a:lstStyle/>
                    <a:p>
                      <a:pPr algn="l" fontAlgn="b"/>
                      <a:r>
                        <a:rPr lang="en-US" sz="1400" u="none" strike="noStrike" dirty="0">
                          <a:effectLst/>
                        </a:rPr>
                        <a:t>PROCESO REGISTRO PÚBLICO</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1400" u="none" strike="noStrike">
                          <a:effectLst/>
                        </a:rPr>
                        <a:t>AÑO 2018</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dirty="0">
                          <a:effectLst/>
                        </a:rPr>
                        <a:t>AÑO 2019</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dirty="0">
                          <a:effectLst/>
                        </a:rPr>
                        <a:t>AÑO 2020 SEPTIEMBRE</a:t>
                      </a:r>
                      <a:endParaRPr lang="en-US" sz="1400" b="0" i="0" u="none" strike="noStrike" dirty="0">
                        <a:solidFill>
                          <a:srgbClr val="000000"/>
                        </a:solidFill>
                        <a:effectLst/>
                        <a:latin typeface="Arial" panose="020B0604020202020204" pitchFamily="34" charset="0"/>
                      </a:endParaRPr>
                    </a:p>
                  </a:txBody>
                  <a:tcPr marL="0" marR="0" marT="0" marB="0" anchor="b"/>
                </a:tc>
              </a:tr>
              <a:tr h="1296142">
                <a:tc>
                  <a:txBody>
                    <a:bodyPr/>
                    <a:lstStyle/>
                    <a:p>
                      <a:pPr algn="l" fontAlgn="b"/>
                      <a:r>
                        <a:rPr lang="en-US" sz="1400" u="none" strike="noStrike" dirty="0">
                          <a:effectLst/>
                        </a:rPr>
                        <a:t>% MOVIMIENTO REGISTRO MERCANTIL META 5 % MAS QUE AÑO ANTERIOR</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dirty="0">
                          <a:effectLst/>
                        </a:rPr>
                        <a:t>29,5%</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dirty="0">
                          <a:effectLst/>
                        </a:rPr>
                        <a:t>175,5%</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dirty="0">
                          <a:effectLst/>
                        </a:rPr>
                        <a:t>-8,41%</a:t>
                      </a:r>
                      <a:endParaRPr lang="en-US" sz="1400" b="0" i="0" u="none" strike="noStrike" dirty="0">
                        <a:solidFill>
                          <a:srgbClr val="000000"/>
                        </a:solidFill>
                        <a:effectLst/>
                        <a:latin typeface="Arial" panose="020B0604020202020204" pitchFamily="34" charset="0"/>
                      </a:endParaRPr>
                    </a:p>
                  </a:txBody>
                  <a:tcPr marL="0" marR="0" marT="0" marB="0" anchor="b"/>
                </a:tc>
              </a:tr>
            </a:tbl>
          </a:graphicData>
        </a:graphic>
      </p:graphicFrame>
      <p:graphicFrame>
        <p:nvGraphicFramePr>
          <p:cNvPr id="2" name="Tabla 1"/>
          <p:cNvGraphicFramePr>
            <a:graphicFrameLocks noGrp="1"/>
          </p:cNvGraphicFramePr>
          <p:nvPr>
            <p:extLst>
              <p:ext uri="{D42A27DB-BD31-4B8C-83A1-F6EECF244321}">
                <p14:modId xmlns:p14="http://schemas.microsoft.com/office/powerpoint/2010/main" val="2772796936"/>
              </p:ext>
            </p:extLst>
          </p:nvPr>
        </p:nvGraphicFramePr>
        <p:xfrm>
          <a:off x="4860033" y="4581129"/>
          <a:ext cx="4104456" cy="2160237"/>
        </p:xfrm>
        <a:graphic>
          <a:graphicData uri="http://schemas.openxmlformats.org/drawingml/2006/table">
            <a:tbl>
              <a:tblPr>
                <a:tableStyleId>{5C22544A-7EE6-4342-B048-85BDC9FD1C3A}</a:tableStyleId>
              </a:tblPr>
              <a:tblGrid>
                <a:gridCol w="1476051"/>
                <a:gridCol w="776869"/>
                <a:gridCol w="776869"/>
                <a:gridCol w="1074667"/>
              </a:tblGrid>
              <a:tr h="428307">
                <a:tc>
                  <a:txBody>
                    <a:bodyPr/>
                    <a:lstStyle/>
                    <a:p>
                      <a:pPr algn="l" fontAlgn="b"/>
                      <a:r>
                        <a:rPr lang="es-CO" sz="1200" b="0" i="0" u="none" strike="noStrike" dirty="0" smtClean="0">
                          <a:solidFill>
                            <a:srgbClr val="000000"/>
                          </a:solidFill>
                          <a:effectLst/>
                          <a:latin typeface="Calibri" panose="020F0502020204030204" pitchFamily="34" charset="0"/>
                        </a:rPr>
                        <a:t>TENDENCIAS</a:t>
                      </a:r>
                      <a:r>
                        <a:rPr lang="es-CO" sz="1200" b="0" i="0" u="none" strike="noStrike" baseline="0" dirty="0" smtClean="0">
                          <a:solidFill>
                            <a:srgbClr val="000000"/>
                          </a:solidFill>
                          <a:effectLst/>
                          <a:latin typeface="Calibri" panose="020F0502020204030204" pitchFamily="34" charset="0"/>
                        </a:rPr>
                        <a:t> </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2018</a:t>
                      </a:r>
                      <a:endParaRPr lang="en-US" sz="12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dirty="0">
                          <a:effectLst/>
                        </a:rPr>
                        <a:t>2019</a:t>
                      </a:r>
                      <a:endParaRPr lang="en-US" sz="12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dirty="0">
                          <a:effectLst/>
                        </a:rPr>
                        <a:t>2020 a Septiembre</a:t>
                      </a:r>
                      <a:endParaRPr lang="en-US" sz="1200" b="1" i="0" u="none" strike="noStrike" dirty="0">
                        <a:solidFill>
                          <a:srgbClr val="000000"/>
                        </a:solidFill>
                        <a:effectLst/>
                        <a:latin typeface="Arial" panose="020B0604020202020204" pitchFamily="34" charset="0"/>
                      </a:endParaRPr>
                    </a:p>
                  </a:txBody>
                  <a:tcPr marL="9525" marR="9525" marT="9525" marB="0" anchor="b"/>
                </a:tc>
              </a:tr>
              <a:tr h="218829">
                <a:tc>
                  <a:txBody>
                    <a:bodyPr/>
                    <a:lstStyle/>
                    <a:p>
                      <a:pPr algn="l" fontAlgn="ctr"/>
                      <a:r>
                        <a:rPr lang="en-US" sz="1200" u="none" strike="noStrike" dirty="0">
                          <a:effectLst/>
                        </a:rPr>
                        <a:t>MATRICULAS</a:t>
                      </a:r>
                      <a:endParaRPr lang="en-US" sz="12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200" u="none" strike="noStrike">
                          <a:effectLst/>
                        </a:rPr>
                        <a:t>TOTAL</a:t>
                      </a:r>
                      <a:endParaRPr lang="en-US" sz="12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200" u="none" strike="noStrike" dirty="0">
                          <a:effectLst/>
                        </a:rPr>
                        <a:t>TOTAL</a:t>
                      </a:r>
                      <a:endParaRPr lang="en-US" sz="12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200" u="none" strike="noStrike" dirty="0">
                          <a:effectLst/>
                        </a:rPr>
                        <a:t>TOTAL</a:t>
                      </a:r>
                      <a:endParaRPr lang="en-US" sz="1200" b="1" i="0" u="none" strike="noStrike" dirty="0">
                        <a:solidFill>
                          <a:srgbClr val="000000"/>
                        </a:solidFill>
                        <a:effectLst/>
                        <a:latin typeface="Arial" panose="020B0604020202020204" pitchFamily="34" charset="0"/>
                      </a:endParaRPr>
                    </a:p>
                  </a:txBody>
                  <a:tcPr marL="9525" marR="9525" marT="9525" marB="0" anchor="ctr"/>
                </a:tc>
              </a:tr>
              <a:tr h="428307">
                <a:tc>
                  <a:txBody>
                    <a:bodyPr/>
                    <a:lstStyle/>
                    <a:p>
                      <a:pPr algn="l" fontAlgn="ctr"/>
                      <a:r>
                        <a:rPr lang="en-US" sz="1200" u="none" strike="noStrike" dirty="0">
                          <a:effectLst/>
                        </a:rPr>
                        <a:t>REGISTRO MERCANTIL</a:t>
                      </a:r>
                      <a:endParaRPr lang="en-US" sz="12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1200" u="none" strike="noStrike">
                          <a:effectLst/>
                        </a:rPr>
                        <a:t>2914</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3000</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2096</a:t>
                      </a:r>
                      <a:endParaRPr lang="en-US" sz="1200" b="0" i="0" u="none" strike="noStrike" dirty="0">
                        <a:solidFill>
                          <a:srgbClr val="000000"/>
                        </a:solidFill>
                        <a:effectLst/>
                        <a:latin typeface="Calibri" panose="020F0502020204030204" pitchFamily="34" charset="0"/>
                      </a:endParaRPr>
                    </a:p>
                  </a:txBody>
                  <a:tcPr marL="9525" marR="9525" marT="9525" marB="0" anchor="b"/>
                </a:tc>
              </a:tr>
              <a:tr h="218829">
                <a:tc>
                  <a:txBody>
                    <a:bodyPr/>
                    <a:lstStyle/>
                    <a:p>
                      <a:pPr algn="l" fontAlgn="ctr"/>
                      <a:endParaRPr lang="en-US" sz="1200" b="1"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tc>
              </a:tr>
              <a:tr h="218829">
                <a:tc>
                  <a:txBody>
                    <a:bodyPr/>
                    <a:lstStyle/>
                    <a:p>
                      <a:pPr algn="l" fontAlgn="ctr"/>
                      <a:r>
                        <a:rPr lang="en-US" sz="1200" u="none" strike="noStrike" dirty="0">
                          <a:effectLst/>
                        </a:rPr>
                        <a:t>RENOVACIONES</a:t>
                      </a:r>
                      <a:endParaRPr lang="en-US" sz="12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200" u="none" strike="noStrike">
                          <a:effectLst/>
                        </a:rPr>
                        <a:t>TOTAL</a:t>
                      </a:r>
                      <a:endParaRPr lang="en-US" sz="12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200" u="none" strike="noStrike">
                          <a:effectLst/>
                        </a:rPr>
                        <a:t>TOTAL</a:t>
                      </a:r>
                      <a:endParaRPr lang="en-US" sz="12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200" u="none" strike="noStrike" dirty="0">
                          <a:effectLst/>
                        </a:rPr>
                        <a:t>TOTAL</a:t>
                      </a:r>
                      <a:endParaRPr lang="en-US" sz="1200" b="1" i="0" u="none" strike="noStrike" dirty="0">
                        <a:solidFill>
                          <a:srgbClr val="000000"/>
                        </a:solidFill>
                        <a:effectLst/>
                        <a:latin typeface="Arial" panose="020B0604020202020204" pitchFamily="34" charset="0"/>
                      </a:endParaRPr>
                    </a:p>
                  </a:txBody>
                  <a:tcPr marL="9525" marR="9525" marT="9525" marB="0" anchor="ctr"/>
                </a:tc>
              </a:tr>
              <a:tr h="428307">
                <a:tc>
                  <a:txBody>
                    <a:bodyPr/>
                    <a:lstStyle/>
                    <a:p>
                      <a:pPr algn="l" fontAlgn="ctr"/>
                      <a:r>
                        <a:rPr lang="en-US" sz="1200" u="none" strike="noStrike" dirty="0">
                          <a:effectLst/>
                        </a:rPr>
                        <a:t>REGISTRO MERCANTIL</a:t>
                      </a:r>
                      <a:endParaRPr lang="en-US" sz="12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200" u="none" strike="noStrike">
                          <a:effectLst/>
                        </a:rPr>
                        <a:t>13123</a:t>
                      </a:r>
                      <a:endParaRPr lang="en-US"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a:effectLst/>
                        </a:rPr>
                        <a:t>14735</a:t>
                      </a:r>
                      <a:endParaRPr lang="en-US"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dirty="0">
                          <a:effectLst/>
                        </a:rPr>
                        <a:t>12222</a:t>
                      </a:r>
                      <a:endParaRPr lang="en-US" sz="1200" b="0" i="0" u="none" strike="noStrike" dirty="0">
                        <a:solidFill>
                          <a:srgbClr val="000000"/>
                        </a:solidFill>
                        <a:effectLst/>
                        <a:latin typeface="Calibri" panose="020F0502020204030204" pitchFamily="34" charset="0"/>
                      </a:endParaRPr>
                    </a:p>
                  </a:txBody>
                  <a:tcPr marL="9525" marR="9525" marT="9525" marB="0" anchor="ctr"/>
                </a:tc>
              </a:tr>
              <a:tr h="218829">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endParaRPr lang="en-US" sz="12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14808657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68</a:t>
            </a:fld>
            <a:endParaRPr lang="es-ES" sz="1000" dirty="0">
              <a:solidFill>
                <a:schemeClr val="bg1"/>
              </a:solidFill>
            </a:endParaRPr>
          </a:p>
        </p:txBody>
      </p:sp>
      <p:sp>
        <p:nvSpPr>
          <p:cNvPr id="34819" name="2 Subtítulo"/>
          <p:cNvSpPr>
            <a:spLocks/>
          </p:cNvSpPr>
          <p:nvPr/>
        </p:nvSpPr>
        <p:spPr bwMode="auto">
          <a:xfrm>
            <a:off x="900112" y="692696"/>
            <a:ext cx="7848351" cy="5684424"/>
          </a:xfrm>
          <a:prstGeom prst="rect">
            <a:avLst/>
          </a:prstGeom>
          <a:noFill/>
          <a:ln w="9525">
            <a:noFill/>
            <a:miter lim="800000"/>
            <a:headEnd/>
            <a:tailEnd/>
          </a:ln>
        </p:spPr>
        <p:txBody>
          <a:bodyPr anchor="ctr"/>
          <a:lstStyle/>
          <a:p>
            <a:pPr marL="342900" indent="-342900"/>
            <a:r>
              <a:rPr lang="es-ES" b="1" dirty="0" smtClean="0">
                <a:solidFill>
                  <a:srgbClr val="FF0000"/>
                </a:solidFill>
                <a:latin typeface="Arial" pitchFamily="34" charset="0"/>
                <a:ea typeface="Tahoma" pitchFamily="34" charset="0"/>
                <a:cs typeface="Arial" pitchFamily="34" charset="0"/>
              </a:rPr>
              <a:t>                                        </a:t>
            </a:r>
          </a:p>
          <a:p>
            <a:pPr marL="342900" indent="-342900"/>
            <a:endParaRPr lang="es-ES" b="1" dirty="0">
              <a:solidFill>
                <a:srgbClr val="FF0000"/>
              </a:solidFill>
              <a:latin typeface="Arial" pitchFamily="34" charset="0"/>
              <a:ea typeface="Tahoma" pitchFamily="34" charset="0"/>
              <a:cs typeface="Arial" pitchFamily="34" charset="0"/>
            </a:endParaRPr>
          </a:p>
          <a:p>
            <a:pPr marL="342900" indent="-342900"/>
            <a:r>
              <a:rPr lang="es-ES" b="1" dirty="0" smtClean="0">
                <a:solidFill>
                  <a:srgbClr val="FF0000"/>
                </a:solidFill>
                <a:latin typeface="Arial" pitchFamily="34" charset="0"/>
                <a:ea typeface="Tahoma" pitchFamily="34" charset="0"/>
                <a:cs typeface="Arial" pitchFamily="34" charset="0"/>
              </a:rPr>
              <a:t>                                          CONCLUSIÓN</a:t>
            </a:r>
          </a:p>
          <a:p>
            <a:pPr marL="342900" indent="-342900"/>
            <a:endParaRPr lang="es-ES" b="1" dirty="0">
              <a:solidFill>
                <a:srgbClr val="FF0000"/>
              </a:solidFill>
              <a:latin typeface="Arial" pitchFamily="34" charset="0"/>
              <a:ea typeface="Tahoma" pitchFamily="34" charset="0"/>
              <a:cs typeface="Arial" pitchFamily="34" charset="0"/>
            </a:endParaRPr>
          </a:p>
          <a:p>
            <a:pPr marL="342900" indent="-342900" algn="just"/>
            <a:r>
              <a:rPr lang="es-ES" b="1" dirty="0" smtClean="0"/>
              <a:t>     Se observa en la tendencia de los años 2018, 2019 y septiembre 2020, en el año 2019 se sobrepasa la meta de movimiento registro mercantil de &gt;=5% mas que año anterior, con un porcentaje de 175,5% correspondiente a 17.735 matriculas y renovaciones con referencia al año 2018 que fue de 29,5% correspondiente a 16.037 matriculas y renovaciones debido a factores como la tasa de cambio en incremento, zona estratégica por ser frontera, esto dinamiza la economia y por ende la creación de empresas y la renovación de las existentes.</a:t>
            </a:r>
          </a:p>
          <a:p>
            <a:pPr marL="342900" indent="-342900" algn="just"/>
            <a:r>
              <a:rPr lang="es-ES" b="1" dirty="0" smtClean="0"/>
              <a:t>      En cambio en la vigencia 2020 se observa una reducción de matriculas y renovaciones con un porcentaje negativo de -8,41 correspondiente a 14.318 matriculas y renovaciones,  hasta el mes de septiembre, debido a la emergencia sanitaria del covid 19. Se espera que al realizar estrategias como tele mercadeó, al finalizar el año 2020 se logre tener un resultado positivo en el indicador de la vigencia 2020, aunque no se cumpla el indicador con referencia a la vigencia 2019. </a:t>
            </a:r>
            <a:endParaRPr lang="es-ES" b="1" dirty="0"/>
          </a:p>
          <a:p>
            <a:pPr marL="342900" indent="-342900" algn="just"/>
            <a:r>
              <a:rPr lang="es-ES" b="1" dirty="0" smtClean="0"/>
              <a:t>    </a:t>
            </a:r>
            <a:endParaRPr lang="es-ES" b="1" dirty="0"/>
          </a:p>
        </p:txBody>
      </p:sp>
      <p:sp>
        <p:nvSpPr>
          <p:cNvPr id="7" name="CuadroTexto 6">
            <a:extLst>
              <a:ext uri="{FF2B5EF4-FFF2-40B4-BE49-F238E27FC236}">
                <a16:creationId xmlns=""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smtClean="0"/>
              <a:t>.</a:t>
            </a:r>
            <a:endParaRPr lang="es-CO" sz="1400" dirty="0"/>
          </a:p>
        </p:txBody>
      </p:sp>
      <p:pic>
        <p:nvPicPr>
          <p:cNvPr id="6" name="Picture 49">
            <a:extLst>
              <a:ext uri="{FF2B5EF4-FFF2-40B4-BE49-F238E27FC236}">
                <a16:creationId xmlns=""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53603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69</a:t>
            </a:fld>
            <a:endParaRPr lang="es-ES" sz="1000" dirty="0">
              <a:solidFill>
                <a:schemeClr val="bg1"/>
              </a:solidFill>
            </a:endParaRPr>
          </a:p>
        </p:txBody>
      </p:sp>
      <p:sp>
        <p:nvSpPr>
          <p:cNvPr id="34819" name="2 Subtítulo"/>
          <p:cNvSpPr>
            <a:spLocks/>
          </p:cNvSpPr>
          <p:nvPr/>
        </p:nvSpPr>
        <p:spPr bwMode="auto">
          <a:xfrm>
            <a:off x="760806" y="404664"/>
            <a:ext cx="8786874" cy="576064"/>
          </a:xfrm>
          <a:prstGeom prst="rect">
            <a:avLst/>
          </a:prstGeom>
          <a:noFill/>
          <a:ln w="9525">
            <a:noFill/>
            <a:miter lim="800000"/>
            <a:headEnd/>
            <a:tailEnd/>
          </a:ln>
        </p:spPr>
        <p:txBody>
          <a:bodyPr anchor="ctr"/>
          <a:lstStyle/>
          <a:p>
            <a:pPr marL="342900" indent="-342900"/>
            <a:r>
              <a:rPr lang="es-ES" b="1" dirty="0" smtClean="0">
                <a:solidFill>
                  <a:srgbClr val="FF0000"/>
                </a:solidFill>
                <a:latin typeface="Arial" pitchFamily="34" charset="0"/>
                <a:ea typeface="Tahoma" pitchFamily="34" charset="0"/>
                <a:cs typeface="Arial" pitchFamily="34" charset="0"/>
              </a:rPr>
              <a:t>       </a:t>
            </a:r>
            <a:endParaRPr lang="es-ES" b="1" dirty="0">
              <a:solidFill>
                <a:srgbClr val="FF0000"/>
              </a:solidFill>
              <a:latin typeface="Arial" pitchFamily="34" charset="0"/>
              <a:ea typeface="Tahoma" pitchFamily="34" charset="0"/>
              <a:cs typeface="Arial" pitchFamily="34" charset="0"/>
            </a:endParaRP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sp>
        <p:nvSpPr>
          <p:cNvPr id="7" name="CuadroTexto 6">
            <a:extLst>
              <a:ext uri="{FF2B5EF4-FFF2-40B4-BE49-F238E27FC236}">
                <a16:creationId xmlns=""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smtClean="0"/>
              <a:t>.</a:t>
            </a:r>
            <a:endParaRPr lang="es-CO" sz="1400" dirty="0"/>
          </a:p>
        </p:txBody>
      </p:sp>
      <p:pic>
        <p:nvPicPr>
          <p:cNvPr id="6" name="Picture 49">
            <a:extLst>
              <a:ext uri="{FF2B5EF4-FFF2-40B4-BE49-F238E27FC236}">
                <a16:creationId xmlns=""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a 3"/>
          <p:cNvGraphicFramePr>
            <a:graphicFrameLocks noGrp="1"/>
          </p:cNvGraphicFramePr>
          <p:nvPr>
            <p:extLst>
              <p:ext uri="{D42A27DB-BD31-4B8C-83A1-F6EECF244321}">
                <p14:modId xmlns:p14="http://schemas.microsoft.com/office/powerpoint/2010/main" val="809873026"/>
              </p:ext>
            </p:extLst>
          </p:nvPr>
        </p:nvGraphicFramePr>
        <p:xfrm>
          <a:off x="425614" y="4615760"/>
          <a:ext cx="3956398" cy="2112184"/>
        </p:xfrm>
        <a:graphic>
          <a:graphicData uri="http://schemas.openxmlformats.org/drawingml/2006/table">
            <a:tbl>
              <a:tblPr>
                <a:tableStyleId>{5C22544A-7EE6-4342-B048-85BDC9FD1C3A}</a:tableStyleId>
              </a:tblPr>
              <a:tblGrid>
                <a:gridCol w="1568461"/>
                <a:gridCol w="652056"/>
                <a:gridCol w="704926"/>
                <a:gridCol w="1030955"/>
              </a:tblGrid>
              <a:tr h="792069">
                <a:tc>
                  <a:txBody>
                    <a:bodyPr/>
                    <a:lstStyle/>
                    <a:p>
                      <a:pPr algn="l" fontAlgn="b"/>
                      <a:r>
                        <a:rPr lang="en-US" sz="1400" u="none" strike="noStrike" dirty="0">
                          <a:effectLst/>
                        </a:rPr>
                        <a:t>PROCESO REGISTRO PÚBLICO</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dirty="0">
                          <a:effectLst/>
                        </a:rPr>
                        <a:t>AÑO 2018</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dirty="0">
                          <a:effectLst/>
                        </a:rPr>
                        <a:t>AÑO 2019</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dirty="0">
                          <a:effectLst/>
                        </a:rPr>
                        <a:t>AÑO 2020 SEPTIEMBRE</a:t>
                      </a:r>
                      <a:endParaRPr lang="en-US" sz="1400" b="0" i="0" u="none" strike="noStrike" dirty="0">
                        <a:solidFill>
                          <a:srgbClr val="000000"/>
                        </a:solidFill>
                        <a:effectLst/>
                        <a:latin typeface="Arial" panose="020B0604020202020204" pitchFamily="34" charset="0"/>
                      </a:endParaRPr>
                    </a:p>
                  </a:txBody>
                  <a:tcPr marL="0" marR="0" marT="0" marB="0" anchor="b"/>
                </a:tc>
              </a:tr>
              <a:tr h="1320115">
                <a:tc>
                  <a:txBody>
                    <a:bodyPr/>
                    <a:lstStyle/>
                    <a:p>
                      <a:pPr algn="l" fontAlgn="b"/>
                      <a:r>
                        <a:rPr lang="es-CO" sz="1400" u="none" strike="noStrike">
                          <a:effectLst/>
                        </a:rPr>
                        <a:t>% MOVIMIENTO REGISTRO ESAL META 5 % MAS QUE AÑO ANTERIOR</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dirty="0" smtClean="0">
                          <a:effectLst/>
                        </a:rPr>
                        <a:t>79,75%</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dirty="0" smtClean="0">
                          <a:effectLst/>
                        </a:rPr>
                        <a:t>154,1%</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dirty="0" smtClean="0">
                          <a:effectLst/>
                        </a:rPr>
                        <a:t>-56,7%</a:t>
                      </a:r>
                      <a:endParaRPr lang="en-US" sz="1400" b="0" i="0" u="none" strike="noStrike" dirty="0">
                        <a:solidFill>
                          <a:srgbClr val="000000"/>
                        </a:solidFill>
                        <a:effectLst/>
                        <a:latin typeface="Arial" panose="020B0604020202020204" pitchFamily="34" charset="0"/>
                      </a:endParaRPr>
                    </a:p>
                  </a:txBody>
                  <a:tcPr marL="0" marR="0" marT="0" marB="0" anchor="b"/>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1474628088"/>
              </p:ext>
            </p:extLst>
          </p:nvPr>
        </p:nvGraphicFramePr>
        <p:xfrm>
          <a:off x="4788023" y="5373216"/>
          <a:ext cx="3913849" cy="1354728"/>
        </p:xfrm>
        <a:graphic>
          <a:graphicData uri="http://schemas.openxmlformats.org/drawingml/2006/table">
            <a:tbl>
              <a:tblPr>
                <a:tableStyleId>{5C22544A-7EE6-4342-B048-85BDC9FD1C3A}</a:tableStyleId>
              </a:tblPr>
              <a:tblGrid>
                <a:gridCol w="1407504"/>
                <a:gridCol w="740792"/>
                <a:gridCol w="740792"/>
                <a:gridCol w="1024761"/>
              </a:tblGrid>
              <a:tr h="432048">
                <a:tc>
                  <a:txBody>
                    <a:bodyPr/>
                    <a:lstStyle/>
                    <a:p>
                      <a:pPr algn="l" fontAlgn="ctr"/>
                      <a:r>
                        <a:rPr lang="en-US" sz="1400" u="none" strike="noStrike" dirty="0">
                          <a:effectLst/>
                        </a:rPr>
                        <a:t>EPSAL</a:t>
                      </a:r>
                      <a:endParaRPr lang="en-US" sz="1400" b="1"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US" sz="1400" u="none" strike="noStrike" dirty="0">
                          <a:effectLst/>
                        </a:rPr>
                        <a:t>TOTAL</a:t>
                      </a:r>
                      <a:endParaRPr lang="en-US" sz="1400" b="1"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US" sz="1400" u="none" strike="noStrike" dirty="0">
                          <a:effectLst/>
                        </a:rPr>
                        <a:t>TOTAL</a:t>
                      </a:r>
                      <a:endParaRPr lang="en-US" sz="1400" b="1"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US" sz="1400" u="none" strike="noStrike" dirty="0">
                          <a:effectLst/>
                        </a:rPr>
                        <a:t>TOTAL</a:t>
                      </a:r>
                      <a:endParaRPr lang="en-US" sz="1400" b="1" i="0" u="none" strike="noStrike" dirty="0">
                        <a:solidFill>
                          <a:srgbClr val="000000"/>
                        </a:solidFill>
                        <a:effectLst/>
                        <a:latin typeface="Arial" panose="020B0604020202020204" pitchFamily="34" charset="0"/>
                      </a:endParaRPr>
                    </a:p>
                  </a:txBody>
                  <a:tcPr marL="9525" marR="9525" marT="9525" marB="0" anchor="ctr"/>
                </a:tc>
              </a:tr>
              <a:tr h="461340">
                <a:tc>
                  <a:txBody>
                    <a:bodyPr/>
                    <a:lstStyle/>
                    <a:p>
                      <a:pPr algn="l" fontAlgn="ctr"/>
                      <a:r>
                        <a:rPr lang="en-US" sz="1400" u="none" strike="noStrike">
                          <a:effectLst/>
                        </a:rPr>
                        <a:t>CONSTITUCIONES </a:t>
                      </a:r>
                      <a:endParaRPr lang="en-US" sz="1400" b="1"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US" sz="1400" u="none" strike="noStrike" dirty="0">
                          <a:effectLst/>
                        </a:rPr>
                        <a:t>66</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400" u="none" strike="noStrike" dirty="0">
                          <a:effectLst/>
                        </a:rPr>
                        <a:t>106</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400" u="none" strike="noStrike" dirty="0">
                          <a:effectLst/>
                        </a:rPr>
                        <a:t>31</a:t>
                      </a:r>
                      <a:endParaRPr lang="en-US" sz="1400" b="0" i="0" u="none" strike="noStrike" dirty="0">
                        <a:solidFill>
                          <a:srgbClr val="000000"/>
                        </a:solidFill>
                        <a:effectLst/>
                        <a:latin typeface="Arial" panose="020B0604020202020204" pitchFamily="34" charset="0"/>
                      </a:endParaRPr>
                    </a:p>
                  </a:txBody>
                  <a:tcPr marL="9525" marR="9525" marT="9525" marB="0" anchor="ctr"/>
                </a:tc>
              </a:tr>
              <a:tr h="461340">
                <a:tc>
                  <a:txBody>
                    <a:bodyPr/>
                    <a:lstStyle/>
                    <a:p>
                      <a:pPr algn="l" fontAlgn="b"/>
                      <a:r>
                        <a:rPr lang="en-US" sz="1400" u="none" strike="noStrike">
                          <a:effectLst/>
                        </a:rPr>
                        <a:t>RENOVACIONES</a:t>
                      </a:r>
                      <a:endParaRPr lang="en-US" sz="1400" b="1" i="0" u="none" strike="noStrike">
                        <a:solidFill>
                          <a:srgbClr val="000000"/>
                        </a:solidFill>
                        <a:effectLst/>
                        <a:latin typeface="Arial" panose="020B0604020202020204" pitchFamily="34" charset="0"/>
                      </a:endParaRPr>
                    </a:p>
                  </a:txBody>
                  <a:tcPr marL="9525" marR="9525" marT="9525" marB="0" anchor="b"/>
                </a:tc>
                <a:tc>
                  <a:txBody>
                    <a:bodyPr/>
                    <a:lstStyle/>
                    <a:p>
                      <a:pPr algn="l" fontAlgn="ctr"/>
                      <a:endParaRPr lang="en-US" sz="1400" u="none" strike="noStrike" dirty="0" smtClean="0">
                        <a:effectLst/>
                      </a:endParaRPr>
                    </a:p>
                    <a:p>
                      <a:pPr algn="l" fontAlgn="ctr"/>
                      <a:r>
                        <a:rPr lang="en-US" sz="1400" u="none" strike="noStrike" dirty="0" smtClean="0">
                          <a:effectLst/>
                        </a:rPr>
                        <a:t>936</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endParaRPr lang="en-US" sz="1400" u="none" strike="noStrike" dirty="0" smtClean="0">
                        <a:effectLst/>
                      </a:endParaRPr>
                    </a:p>
                    <a:p>
                      <a:pPr algn="l" fontAlgn="ctr"/>
                      <a:r>
                        <a:rPr lang="en-US" sz="1400" u="none" strike="noStrike" dirty="0" smtClean="0">
                          <a:effectLst/>
                        </a:rPr>
                        <a:t>907</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400" u="none" strike="noStrike" dirty="0">
                          <a:effectLst/>
                        </a:rPr>
                        <a:t>685</a:t>
                      </a:r>
                      <a:endParaRPr lang="en-US" sz="14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1848638303"/>
              </p:ext>
            </p:extLst>
          </p:nvPr>
        </p:nvGraphicFramePr>
        <p:xfrm>
          <a:off x="4788023" y="4581147"/>
          <a:ext cx="3913849" cy="792069"/>
        </p:xfrm>
        <a:graphic>
          <a:graphicData uri="http://schemas.openxmlformats.org/drawingml/2006/table">
            <a:tbl>
              <a:tblPr>
                <a:tableStyleId>{5C22544A-7EE6-4342-B048-85BDC9FD1C3A}</a:tableStyleId>
              </a:tblPr>
              <a:tblGrid>
                <a:gridCol w="1467153"/>
                <a:gridCol w="665112"/>
                <a:gridCol w="723486"/>
                <a:gridCol w="1058098"/>
              </a:tblGrid>
              <a:tr h="792069">
                <a:tc>
                  <a:txBody>
                    <a:bodyPr/>
                    <a:lstStyle/>
                    <a:p>
                      <a:pPr algn="l" fontAlgn="b"/>
                      <a:r>
                        <a:rPr lang="en-US" sz="1400" u="none" strike="noStrike" dirty="0">
                          <a:effectLst/>
                        </a:rPr>
                        <a:t>PROCESO REGISTRO PÚBLICO</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dirty="0">
                          <a:effectLst/>
                        </a:rPr>
                        <a:t>AÑO 2018</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dirty="0">
                          <a:effectLst/>
                        </a:rPr>
                        <a:t>AÑO 2019</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dirty="0">
                          <a:effectLst/>
                        </a:rPr>
                        <a:t>AÑO 2020 SEPTIEMBRE</a:t>
                      </a:r>
                      <a:endParaRPr lang="en-US" sz="1400" b="0" i="0" u="none" strike="noStrike" dirty="0">
                        <a:solidFill>
                          <a:srgbClr val="000000"/>
                        </a:solidFill>
                        <a:effectLst/>
                        <a:latin typeface="Arial" panose="020B0604020202020204" pitchFamily="34" charset="0"/>
                      </a:endParaRPr>
                    </a:p>
                  </a:txBody>
                  <a:tcPr marL="0" marR="0" marT="0" marB="0" anchor="b"/>
                </a:tc>
              </a:tr>
            </a:tbl>
          </a:graphicData>
        </a:graphic>
      </p:graphicFrame>
      <p:graphicFrame>
        <p:nvGraphicFramePr>
          <p:cNvPr id="11" name="Gráfico 10"/>
          <p:cNvGraphicFramePr>
            <a:graphicFrameLocks/>
          </p:cNvGraphicFramePr>
          <p:nvPr>
            <p:extLst>
              <p:ext uri="{D42A27DB-BD31-4B8C-83A1-F6EECF244321}">
                <p14:modId xmlns:p14="http://schemas.microsoft.com/office/powerpoint/2010/main" val="4216521893"/>
              </p:ext>
            </p:extLst>
          </p:nvPr>
        </p:nvGraphicFramePr>
        <p:xfrm>
          <a:off x="425614" y="620688"/>
          <a:ext cx="8178834" cy="383199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57888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A1BA3723-CA28-4A56-9DCF-90A63BBB4AC5}" type="slidenum">
              <a:rPr lang="es-ES" sz="1000">
                <a:solidFill>
                  <a:schemeClr val="bg1"/>
                </a:solidFill>
              </a:rPr>
              <a:pPr/>
              <a:t>7</a:t>
            </a:fld>
            <a:endParaRPr lang="es-ES" sz="1000" dirty="0">
              <a:solidFill>
                <a:schemeClr val="bg1"/>
              </a:solidFill>
            </a:endParaRPr>
          </a:p>
        </p:txBody>
      </p:sp>
      <p:sp>
        <p:nvSpPr>
          <p:cNvPr id="4098" name="2 Subtítulo"/>
          <p:cNvSpPr>
            <a:spLocks/>
          </p:cNvSpPr>
          <p:nvPr/>
        </p:nvSpPr>
        <p:spPr bwMode="auto">
          <a:xfrm>
            <a:off x="252484" y="2420888"/>
            <a:ext cx="8715436" cy="3357586"/>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ES" sz="3600" dirty="0">
                <a:solidFill>
                  <a:srgbClr val="FF0000"/>
                </a:solidFill>
                <a:latin typeface="Arial Black" pitchFamily="34" charset="0"/>
                <a:cs typeface="+mn-cs"/>
              </a:rPr>
              <a:t>ADECUACIÓN DE LA MISIÓN, VISIÓN, POLÍTICA DE CALIDAD Y OBJETIVOS DE CALIDAD</a:t>
            </a:r>
            <a:endParaRPr lang="es-MX" sz="3600" dirty="0">
              <a:solidFill>
                <a:srgbClr val="FF0000"/>
              </a:solidFill>
              <a:latin typeface="Arial Black" pitchFamily="34" charset="0"/>
              <a:cs typeface="+mn-cs"/>
            </a:endParaRPr>
          </a:p>
        </p:txBody>
      </p:sp>
      <p:pic>
        <p:nvPicPr>
          <p:cNvPr id="5" name="Picture 49">
            <a:extLst>
              <a:ext uri="{FF2B5EF4-FFF2-40B4-BE49-F238E27FC236}">
                <a16:creationId xmlns="" xmlns:a16="http://schemas.microsoft.com/office/drawing/2014/main" id="{58B07898-9E92-0647-ADAC-F8F59DD541C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80" y="293779"/>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70</a:t>
            </a:fld>
            <a:endParaRPr lang="es-ES" sz="1000" dirty="0">
              <a:solidFill>
                <a:schemeClr val="bg1"/>
              </a:solidFill>
            </a:endParaRPr>
          </a:p>
        </p:txBody>
      </p:sp>
      <p:sp>
        <p:nvSpPr>
          <p:cNvPr id="34819" name="2 Subtítulo"/>
          <p:cNvSpPr>
            <a:spLocks/>
          </p:cNvSpPr>
          <p:nvPr/>
        </p:nvSpPr>
        <p:spPr bwMode="auto">
          <a:xfrm>
            <a:off x="900112" y="692696"/>
            <a:ext cx="7848351" cy="5684424"/>
          </a:xfrm>
          <a:prstGeom prst="rect">
            <a:avLst/>
          </a:prstGeom>
          <a:noFill/>
          <a:ln w="9525">
            <a:noFill/>
            <a:miter lim="800000"/>
            <a:headEnd/>
            <a:tailEnd/>
          </a:ln>
        </p:spPr>
        <p:txBody>
          <a:bodyPr anchor="ctr"/>
          <a:lstStyle/>
          <a:p>
            <a:pPr marL="342900" indent="-342900"/>
            <a:r>
              <a:rPr lang="es-ES" b="1" dirty="0" smtClean="0">
                <a:solidFill>
                  <a:srgbClr val="FF0000"/>
                </a:solidFill>
                <a:latin typeface="Arial" pitchFamily="34" charset="0"/>
                <a:ea typeface="Tahoma" pitchFamily="34" charset="0"/>
                <a:cs typeface="Arial" pitchFamily="34" charset="0"/>
              </a:rPr>
              <a:t>                                        </a:t>
            </a:r>
          </a:p>
          <a:p>
            <a:pPr marL="342900" indent="-342900"/>
            <a:endParaRPr lang="es-ES" b="1" dirty="0">
              <a:solidFill>
                <a:srgbClr val="FF0000"/>
              </a:solidFill>
              <a:latin typeface="Arial" pitchFamily="34" charset="0"/>
              <a:ea typeface="Tahoma" pitchFamily="34" charset="0"/>
              <a:cs typeface="Arial" pitchFamily="34" charset="0"/>
            </a:endParaRPr>
          </a:p>
          <a:p>
            <a:pPr marL="342900" indent="-342900"/>
            <a:r>
              <a:rPr lang="es-ES" b="1" dirty="0" smtClean="0">
                <a:solidFill>
                  <a:srgbClr val="FF0000"/>
                </a:solidFill>
                <a:latin typeface="Arial" pitchFamily="34" charset="0"/>
                <a:ea typeface="Tahoma" pitchFamily="34" charset="0"/>
                <a:cs typeface="Arial" pitchFamily="34" charset="0"/>
              </a:rPr>
              <a:t>                                          CONCLUSIÓN</a:t>
            </a:r>
          </a:p>
          <a:p>
            <a:pPr marL="342900" indent="-342900"/>
            <a:endParaRPr lang="es-ES" b="1" dirty="0">
              <a:solidFill>
                <a:srgbClr val="FF0000"/>
              </a:solidFill>
              <a:latin typeface="Arial" pitchFamily="34" charset="0"/>
              <a:ea typeface="Tahoma" pitchFamily="34" charset="0"/>
              <a:cs typeface="Arial" pitchFamily="34" charset="0"/>
            </a:endParaRPr>
          </a:p>
          <a:p>
            <a:pPr marL="342900" indent="-342900" algn="just"/>
            <a:r>
              <a:rPr lang="es-ES" b="1" dirty="0" smtClean="0"/>
              <a:t>     Se observa en la tendencia de los años 2018, 2019 y septiembre 2020, en el año 2019 se sobrepasa la meta de movimiento registro ESAL de &gt;=5% mas que año anterior, con un porcentaje de 154,1% correspondiente a 1.013 constituciones y renovaciones con referencia al año 2018 que fue de 79,75% correspondiente a 1002  constituciones y renovaciones debido a factores como la tasa de cambio en incremento, zona estratégica por ser frontera, esto dinamiza la economia y por ende la creación de empresas y la renovación de las existentes.</a:t>
            </a:r>
          </a:p>
          <a:p>
            <a:pPr marL="342900" indent="-342900" algn="just"/>
            <a:r>
              <a:rPr lang="es-ES" b="1" dirty="0" smtClean="0"/>
              <a:t>      En cambio en la vigencia 2020 se observa una reducción de matriculas y renovaciones con un porcentaje negativo de -56,7 correspondiente a 716 constituciones y renovaciones,  hasta el mes de septiembre, debido a la emergencia sanitaria del covid 19. Se espera que al realizar estrategias como tele mercadeó, al finalizar el año 2020 se logre tener un resultado positivo en el indicador de la vigencia 2020, aunque no se cumpla el indicador con referencia a la vigencia 2019. </a:t>
            </a:r>
            <a:endParaRPr lang="es-ES" b="1" dirty="0"/>
          </a:p>
          <a:p>
            <a:pPr marL="342900" indent="-342900" algn="just"/>
            <a:r>
              <a:rPr lang="es-ES" b="1" dirty="0" smtClean="0"/>
              <a:t>    </a:t>
            </a:r>
            <a:endParaRPr lang="es-ES" b="1" dirty="0"/>
          </a:p>
        </p:txBody>
      </p:sp>
      <p:sp>
        <p:nvSpPr>
          <p:cNvPr id="7" name="CuadroTexto 6">
            <a:extLst>
              <a:ext uri="{FF2B5EF4-FFF2-40B4-BE49-F238E27FC236}">
                <a16:creationId xmlns=""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smtClean="0"/>
              <a:t>.</a:t>
            </a:r>
            <a:endParaRPr lang="es-CO" sz="1400" dirty="0"/>
          </a:p>
        </p:txBody>
      </p:sp>
      <p:pic>
        <p:nvPicPr>
          <p:cNvPr id="6" name="Picture 49">
            <a:extLst>
              <a:ext uri="{FF2B5EF4-FFF2-40B4-BE49-F238E27FC236}">
                <a16:creationId xmlns=""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6871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71</a:t>
            </a:fld>
            <a:endParaRPr lang="es-ES" sz="1000" dirty="0">
              <a:solidFill>
                <a:schemeClr val="bg1"/>
              </a:solidFill>
            </a:endParaRPr>
          </a:p>
        </p:txBody>
      </p:sp>
      <p:sp>
        <p:nvSpPr>
          <p:cNvPr id="34819" name="2 Subtítulo"/>
          <p:cNvSpPr>
            <a:spLocks/>
          </p:cNvSpPr>
          <p:nvPr/>
        </p:nvSpPr>
        <p:spPr bwMode="auto">
          <a:xfrm>
            <a:off x="759619" y="356609"/>
            <a:ext cx="8786874" cy="576064"/>
          </a:xfrm>
          <a:prstGeom prst="rect">
            <a:avLst/>
          </a:prstGeom>
          <a:noFill/>
          <a:ln w="9525">
            <a:noFill/>
            <a:miter lim="800000"/>
            <a:headEnd/>
            <a:tailEnd/>
          </a:ln>
        </p:spPr>
        <p:txBody>
          <a:bodyPr anchor="ctr"/>
          <a:lstStyle/>
          <a:p>
            <a:pPr marL="342900" indent="-342900"/>
            <a:r>
              <a:rPr lang="es-ES" b="1" dirty="0" smtClean="0">
                <a:solidFill>
                  <a:srgbClr val="FF0000"/>
                </a:solidFill>
                <a:latin typeface="Arial" pitchFamily="34" charset="0"/>
                <a:ea typeface="Tahoma" pitchFamily="34" charset="0"/>
                <a:cs typeface="Arial" pitchFamily="34" charset="0"/>
              </a:rPr>
              <a:t>       </a:t>
            </a:r>
            <a:endParaRPr lang="es-ES" b="1" dirty="0">
              <a:solidFill>
                <a:srgbClr val="FF0000"/>
              </a:solidFill>
              <a:latin typeface="Arial" pitchFamily="34" charset="0"/>
              <a:ea typeface="Tahoma" pitchFamily="34" charset="0"/>
              <a:cs typeface="Arial" pitchFamily="34" charset="0"/>
            </a:endParaRP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sp>
        <p:nvSpPr>
          <p:cNvPr id="7" name="CuadroTexto 6">
            <a:extLst>
              <a:ext uri="{FF2B5EF4-FFF2-40B4-BE49-F238E27FC236}">
                <a16:creationId xmlns=""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smtClean="0"/>
              <a:t>.</a:t>
            </a:r>
            <a:endParaRPr lang="es-CO" sz="1400" dirty="0"/>
          </a:p>
        </p:txBody>
      </p:sp>
      <p:pic>
        <p:nvPicPr>
          <p:cNvPr id="6" name="Picture 49">
            <a:extLst>
              <a:ext uri="{FF2B5EF4-FFF2-40B4-BE49-F238E27FC236}">
                <a16:creationId xmlns=""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Gráfico 11"/>
          <p:cNvGraphicFramePr>
            <a:graphicFrameLocks/>
          </p:cNvGraphicFramePr>
          <p:nvPr>
            <p:extLst>
              <p:ext uri="{D42A27DB-BD31-4B8C-83A1-F6EECF244321}">
                <p14:modId xmlns:p14="http://schemas.microsoft.com/office/powerpoint/2010/main" val="1510187619"/>
              </p:ext>
            </p:extLst>
          </p:nvPr>
        </p:nvGraphicFramePr>
        <p:xfrm>
          <a:off x="1331640" y="188640"/>
          <a:ext cx="6408712" cy="38664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349544039"/>
              </p:ext>
            </p:extLst>
          </p:nvPr>
        </p:nvGraphicFramePr>
        <p:xfrm>
          <a:off x="1331640" y="4346376"/>
          <a:ext cx="6408712" cy="2322984"/>
        </p:xfrm>
        <a:graphic>
          <a:graphicData uri="http://schemas.openxmlformats.org/drawingml/2006/table">
            <a:tbl>
              <a:tblPr>
                <a:tableStyleId>{5C22544A-7EE6-4342-B048-85BDC9FD1C3A}</a:tableStyleId>
              </a:tblPr>
              <a:tblGrid>
                <a:gridCol w="2536278"/>
                <a:gridCol w="1057417"/>
                <a:gridCol w="1143154"/>
                <a:gridCol w="1671863"/>
              </a:tblGrid>
              <a:tr h="929194">
                <a:tc>
                  <a:txBody>
                    <a:bodyPr/>
                    <a:lstStyle/>
                    <a:p>
                      <a:pPr algn="ctr" fontAlgn="b"/>
                      <a:r>
                        <a:rPr lang="en-US" sz="1400" u="none" strike="noStrike" dirty="0">
                          <a:effectLst/>
                        </a:rPr>
                        <a:t>PROCESO REGISTRO PÚBLICO</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1400" u="none" strike="noStrike">
                          <a:effectLst/>
                        </a:rPr>
                        <a:t>AÑO 2018</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a:effectLst/>
                        </a:rPr>
                        <a:t>AÑO 2019</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dirty="0">
                          <a:effectLst/>
                        </a:rPr>
                        <a:t>AÑO 2020 SEPTIEMBRE</a:t>
                      </a:r>
                      <a:endParaRPr lang="en-US" sz="1400" b="0" i="0" u="none" strike="noStrike" dirty="0">
                        <a:solidFill>
                          <a:srgbClr val="000000"/>
                        </a:solidFill>
                        <a:effectLst/>
                        <a:latin typeface="Arial" panose="020B0604020202020204" pitchFamily="34" charset="0"/>
                      </a:endParaRPr>
                    </a:p>
                  </a:txBody>
                  <a:tcPr marL="0" marR="0" marT="0" marB="0" anchor="b"/>
                </a:tc>
              </a:tr>
              <a:tr h="1393790">
                <a:tc>
                  <a:txBody>
                    <a:bodyPr/>
                    <a:lstStyle/>
                    <a:p>
                      <a:pPr algn="ctr" fontAlgn="b"/>
                      <a:r>
                        <a:rPr lang="en-US" sz="1400" u="none" strike="noStrike" dirty="0">
                          <a:effectLst/>
                        </a:rPr>
                        <a:t>% CÁMARA MOVIL-META 5 % MAS QUE AÑO ANTERIOR</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a:effectLst/>
                        </a:rPr>
                        <a:t>5%</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dirty="0">
                          <a:effectLst/>
                        </a:rPr>
                        <a:t>11,66%</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dirty="0">
                          <a:effectLst/>
                        </a:rPr>
                        <a:t>18,91%</a:t>
                      </a:r>
                      <a:endParaRPr lang="en-US" sz="1400" b="0" i="0" u="none" strike="noStrike" dirty="0">
                        <a:solidFill>
                          <a:srgbClr val="000000"/>
                        </a:solidFill>
                        <a:effectLst/>
                        <a:latin typeface="Arial" panose="020B0604020202020204" pitchFamily="34" charset="0"/>
                      </a:endParaRPr>
                    </a:p>
                  </a:txBody>
                  <a:tcPr marL="0" marR="0" marT="0" marB="0" anchor="b"/>
                </a:tc>
              </a:tr>
            </a:tbl>
          </a:graphicData>
        </a:graphic>
      </p:graphicFrame>
    </p:spTree>
    <p:extLst>
      <p:ext uri="{BB962C8B-B14F-4D97-AF65-F5344CB8AC3E}">
        <p14:creationId xmlns:p14="http://schemas.microsoft.com/office/powerpoint/2010/main" val="39160417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72</a:t>
            </a:fld>
            <a:endParaRPr lang="es-ES" sz="1000" dirty="0">
              <a:solidFill>
                <a:schemeClr val="bg1"/>
              </a:solidFill>
            </a:endParaRPr>
          </a:p>
        </p:txBody>
      </p:sp>
      <p:sp>
        <p:nvSpPr>
          <p:cNvPr id="34819" name="2 Subtítulo"/>
          <p:cNvSpPr>
            <a:spLocks/>
          </p:cNvSpPr>
          <p:nvPr/>
        </p:nvSpPr>
        <p:spPr bwMode="auto">
          <a:xfrm>
            <a:off x="720191" y="356608"/>
            <a:ext cx="7884257" cy="5952712"/>
          </a:xfrm>
          <a:prstGeom prst="rect">
            <a:avLst/>
          </a:prstGeom>
          <a:noFill/>
          <a:ln w="9525">
            <a:noFill/>
            <a:miter lim="800000"/>
            <a:headEnd/>
            <a:tailEnd/>
          </a:ln>
        </p:spPr>
        <p:txBody>
          <a:bodyPr anchor="ctr"/>
          <a:lstStyle/>
          <a:p>
            <a:pPr marL="342900" indent="-342900"/>
            <a:r>
              <a:rPr lang="es-ES" b="1" dirty="0" smtClean="0">
                <a:solidFill>
                  <a:srgbClr val="FF0000"/>
                </a:solidFill>
                <a:latin typeface="Arial" pitchFamily="34" charset="0"/>
                <a:ea typeface="Tahoma" pitchFamily="34" charset="0"/>
                <a:cs typeface="Arial" pitchFamily="34" charset="0"/>
              </a:rPr>
              <a:t>       </a:t>
            </a:r>
            <a:r>
              <a:rPr lang="es-ES" b="1" dirty="0">
                <a:solidFill>
                  <a:srgbClr val="FF0000"/>
                </a:solidFill>
                <a:latin typeface="Arial" pitchFamily="34" charset="0"/>
                <a:ea typeface="Tahoma" pitchFamily="34" charset="0"/>
                <a:cs typeface="Arial" pitchFamily="34" charset="0"/>
              </a:rPr>
              <a:t> </a:t>
            </a:r>
            <a:r>
              <a:rPr lang="es-ES" b="1" dirty="0" smtClean="0">
                <a:solidFill>
                  <a:srgbClr val="FF0000"/>
                </a:solidFill>
                <a:latin typeface="Arial" pitchFamily="34" charset="0"/>
                <a:ea typeface="Tahoma" pitchFamily="34" charset="0"/>
                <a:cs typeface="Arial" pitchFamily="34" charset="0"/>
              </a:rPr>
              <a:t>                                  CONCLUSIONES</a:t>
            </a:r>
          </a:p>
          <a:p>
            <a:pPr marL="342900" indent="-342900"/>
            <a:endParaRPr lang="es-ES" b="1" dirty="0" smtClean="0">
              <a:solidFill>
                <a:srgbClr val="FF0000"/>
              </a:solidFill>
              <a:latin typeface="Arial" pitchFamily="34" charset="0"/>
              <a:ea typeface="Tahoma" pitchFamily="34" charset="0"/>
              <a:cs typeface="Arial" pitchFamily="34" charset="0"/>
            </a:endParaRPr>
          </a:p>
          <a:p>
            <a:pPr marL="342900" indent="-342900" algn="just"/>
            <a:r>
              <a:rPr lang="es-ES" b="1" dirty="0" smtClean="0">
                <a:latin typeface="Arial" pitchFamily="34" charset="0"/>
                <a:ea typeface="Tahoma" pitchFamily="34" charset="0"/>
                <a:cs typeface="Arial" pitchFamily="34" charset="0"/>
              </a:rPr>
              <a:t>     Se observa que en la tendencia de los años 2018, 2019 y  2020, el indicador de Cámara Móvil se sobrepasa la meta de &gt;=5% correspondiente a 826 tramites, en relación a la vigencia 2018 con un porcentaje de 5%, en el 2019 con un porcentaje de 11,66% correspondiente a 935 tramites  y en el año 2020 con un porcentaje de 18,91% correspondiente a 1.153 tramites, esto se logro gracias a las visitas a los municipios de la jurisdicción en el programa Cámara Móvil en el cual se realiza tramites de matriculas, renovaciones y además se realiza asesoría y promoción de servicios que presta la entidad.</a:t>
            </a:r>
            <a:endParaRPr lang="es-ES" b="1" dirty="0">
              <a:latin typeface="Arial" pitchFamily="34" charset="0"/>
              <a:ea typeface="Tahoma" pitchFamily="34" charset="0"/>
              <a:cs typeface="Arial" pitchFamily="34" charset="0"/>
            </a:endParaRPr>
          </a:p>
          <a:p>
            <a:pPr marL="342900" indent="-342900" algn="ctr"/>
            <a:endParaRPr lang="es-ES" b="1" dirty="0">
              <a:latin typeface="Arial" pitchFamily="34" charset="0"/>
              <a:ea typeface="Tahoma" pitchFamily="34" charset="0"/>
              <a:cs typeface="Arial" pitchFamily="34" charset="0"/>
            </a:endParaRPr>
          </a:p>
          <a:p>
            <a:pPr marL="342900" indent="-342900" algn="ctr"/>
            <a:endParaRPr lang="es-ES" b="1" dirty="0"/>
          </a:p>
        </p:txBody>
      </p:sp>
      <p:sp>
        <p:nvSpPr>
          <p:cNvPr id="7" name="CuadroTexto 6">
            <a:extLst>
              <a:ext uri="{FF2B5EF4-FFF2-40B4-BE49-F238E27FC236}">
                <a16:creationId xmlns=""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smtClean="0"/>
              <a:t>.</a:t>
            </a:r>
            <a:endParaRPr lang="es-CO" sz="1400" dirty="0"/>
          </a:p>
        </p:txBody>
      </p:sp>
      <p:pic>
        <p:nvPicPr>
          <p:cNvPr id="6" name="Picture 49">
            <a:extLst>
              <a:ext uri="{FF2B5EF4-FFF2-40B4-BE49-F238E27FC236}">
                <a16:creationId xmlns=""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75936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73</a:t>
            </a:fld>
            <a:endParaRPr lang="es-ES" sz="1000" dirty="0">
              <a:solidFill>
                <a:schemeClr val="bg1"/>
              </a:solidFill>
            </a:endParaRPr>
          </a:p>
        </p:txBody>
      </p:sp>
      <p:sp>
        <p:nvSpPr>
          <p:cNvPr id="7" name="CuadroTexto 6">
            <a:extLst>
              <a:ext uri="{FF2B5EF4-FFF2-40B4-BE49-F238E27FC236}">
                <a16:creationId xmlns=""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smtClean="0"/>
              <a:t>.</a:t>
            </a:r>
            <a:endParaRPr lang="es-CO" sz="1400" dirty="0"/>
          </a:p>
        </p:txBody>
      </p:sp>
      <p:pic>
        <p:nvPicPr>
          <p:cNvPr id="6" name="Picture 49">
            <a:extLst>
              <a:ext uri="{FF2B5EF4-FFF2-40B4-BE49-F238E27FC236}">
                <a16:creationId xmlns=""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a 1"/>
          <p:cNvGraphicFramePr>
            <a:graphicFrameLocks noGrp="1"/>
          </p:cNvGraphicFramePr>
          <p:nvPr>
            <p:extLst>
              <p:ext uri="{D42A27DB-BD31-4B8C-83A1-F6EECF244321}">
                <p14:modId xmlns:p14="http://schemas.microsoft.com/office/powerpoint/2010/main" val="34255882"/>
              </p:ext>
            </p:extLst>
          </p:nvPr>
        </p:nvGraphicFramePr>
        <p:xfrm>
          <a:off x="1040606" y="4437112"/>
          <a:ext cx="6915768" cy="2232247"/>
        </p:xfrm>
        <a:graphic>
          <a:graphicData uri="http://schemas.openxmlformats.org/drawingml/2006/table">
            <a:tbl>
              <a:tblPr>
                <a:tableStyleId>{5C22544A-7EE6-4342-B048-85BDC9FD1C3A}</a:tableStyleId>
              </a:tblPr>
              <a:tblGrid>
                <a:gridCol w="2741664"/>
                <a:gridCol w="1139792"/>
                <a:gridCol w="1232208"/>
                <a:gridCol w="1802104"/>
              </a:tblGrid>
              <a:tr h="744082">
                <a:tc>
                  <a:txBody>
                    <a:bodyPr/>
                    <a:lstStyle/>
                    <a:p>
                      <a:pPr algn="ctr" fontAlgn="b"/>
                      <a:r>
                        <a:rPr lang="en-US" sz="1400" u="none" strike="noStrike" dirty="0">
                          <a:effectLst/>
                        </a:rPr>
                        <a:t>PROCESO REGISTRO PÚBLICO</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1400" u="none" strike="noStrike" dirty="0">
                          <a:effectLst/>
                        </a:rPr>
                        <a:t>AÑO 2018</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a:effectLst/>
                        </a:rPr>
                        <a:t>AÑO 2019</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dirty="0">
                          <a:effectLst/>
                        </a:rPr>
                        <a:t>AÑO 2020 SEPTIEMBRE</a:t>
                      </a:r>
                      <a:endParaRPr lang="en-US" sz="1400" b="0" i="0" u="none" strike="noStrike" dirty="0">
                        <a:solidFill>
                          <a:srgbClr val="000000"/>
                        </a:solidFill>
                        <a:effectLst/>
                        <a:latin typeface="Arial" panose="020B0604020202020204" pitchFamily="34" charset="0"/>
                      </a:endParaRPr>
                    </a:p>
                  </a:txBody>
                  <a:tcPr marL="0" marR="0" marT="0" marB="0" anchor="b"/>
                </a:tc>
              </a:tr>
              <a:tr h="1488165">
                <a:tc>
                  <a:txBody>
                    <a:bodyPr/>
                    <a:lstStyle/>
                    <a:p>
                      <a:pPr algn="ctr" fontAlgn="b"/>
                      <a:r>
                        <a:rPr lang="es-CO" sz="1400" u="none" strike="noStrike" dirty="0">
                          <a:effectLst/>
                        </a:rPr>
                        <a:t>% CRECIMIENTO DE AFILIADOS-META </a:t>
                      </a:r>
                      <a:r>
                        <a:rPr lang="es-CO" sz="1400" u="none" strike="noStrike" dirty="0" smtClean="0">
                          <a:effectLst/>
                        </a:rPr>
                        <a:t>1 </a:t>
                      </a:r>
                      <a:r>
                        <a:rPr lang="es-CO" sz="1400" u="none" strike="noStrike" dirty="0">
                          <a:effectLst/>
                        </a:rPr>
                        <a:t>% MAS QUE AÑO ANTERIOR</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a:effectLst/>
                        </a:rPr>
                        <a:t>-15%</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a:effectLst/>
                        </a:rPr>
                        <a:t>-0,22%</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dirty="0">
                          <a:effectLst/>
                        </a:rPr>
                        <a:t>5,65%</a:t>
                      </a:r>
                      <a:endParaRPr lang="en-US" sz="1400" b="0" i="0" u="none" strike="noStrike" dirty="0">
                        <a:solidFill>
                          <a:srgbClr val="000000"/>
                        </a:solidFill>
                        <a:effectLst/>
                        <a:latin typeface="Arial" panose="020B0604020202020204" pitchFamily="34" charset="0"/>
                      </a:endParaRPr>
                    </a:p>
                  </a:txBody>
                  <a:tcPr marL="0" marR="0" marT="0" marB="0" anchor="b"/>
                </a:tc>
              </a:tr>
            </a:tbl>
          </a:graphicData>
        </a:graphic>
      </p:graphicFrame>
      <p:graphicFrame>
        <p:nvGraphicFramePr>
          <p:cNvPr id="9" name="Gráfico 8"/>
          <p:cNvGraphicFramePr>
            <a:graphicFrameLocks/>
          </p:cNvGraphicFramePr>
          <p:nvPr>
            <p:extLst>
              <p:ext uri="{D42A27DB-BD31-4B8C-83A1-F6EECF244321}">
                <p14:modId xmlns:p14="http://schemas.microsoft.com/office/powerpoint/2010/main" val="3039267596"/>
              </p:ext>
            </p:extLst>
          </p:nvPr>
        </p:nvGraphicFramePr>
        <p:xfrm>
          <a:off x="1040606" y="260648"/>
          <a:ext cx="6915768" cy="403244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836486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74</a:t>
            </a:fld>
            <a:endParaRPr lang="es-ES" sz="1000" dirty="0">
              <a:solidFill>
                <a:schemeClr val="bg1"/>
              </a:solidFill>
            </a:endParaRPr>
          </a:p>
        </p:txBody>
      </p:sp>
      <p:sp>
        <p:nvSpPr>
          <p:cNvPr id="34819" name="2 Subtítulo"/>
          <p:cNvSpPr>
            <a:spLocks/>
          </p:cNvSpPr>
          <p:nvPr/>
        </p:nvSpPr>
        <p:spPr bwMode="auto">
          <a:xfrm>
            <a:off x="759619" y="332656"/>
            <a:ext cx="8060853" cy="5684425"/>
          </a:xfrm>
          <a:prstGeom prst="rect">
            <a:avLst/>
          </a:prstGeom>
          <a:noFill/>
          <a:ln w="9525">
            <a:noFill/>
            <a:miter lim="800000"/>
            <a:headEnd/>
            <a:tailEnd/>
          </a:ln>
        </p:spPr>
        <p:txBody>
          <a:bodyPr anchor="ctr"/>
          <a:lstStyle/>
          <a:p>
            <a:pPr marL="342900" indent="-342900"/>
            <a:r>
              <a:rPr lang="es-ES" b="1" dirty="0" smtClean="0">
                <a:solidFill>
                  <a:srgbClr val="FF0000"/>
                </a:solidFill>
                <a:latin typeface="Arial" pitchFamily="34" charset="0"/>
                <a:ea typeface="Tahoma" pitchFamily="34" charset="0"/>
                <a:cs typeface="Arial" pitchFamily="34" charset="0"/>
              </a:rPr>
              <a:t>       </a:t>
            </a:r>
            <a:r>
              <a:rPr lang="es-ES" b="1" dirty="0">
                <a:solidFill>
                  <a:srgbClr val="FF0000"/>
                </a:solidFill>
                <a:latin typeface="Arial" pitchFamily="34" charset="0"/>
                <a:ea typeface="Tahoma" pitchFamily="34" charset="0"/>
                <a:cs typeface="Arial" pitchFamily="34" charset="0"/>
              </a:rPr>
              <a:t> </a:t>
            </a:r>
            <a:r>
              <a:rPr lang="es-ES" b="1" dirty="0" smtClean="0">
                <a:solidFill>
                  <a:srgbClr val="FF0000"/>
                </a:solidFill>
                <a:latin typeface="Arial" pitchFamily="34" charset="0"/>
                <a:ea typeface="Tahoma" pitchFamily="34" charset="0"/>
                <a:cs typeface="Arial" pitchFamily="34" charset="0"/>
              </a:rPr>
              <a:t>                                 </a:t>
            </a:r>
          </a:p>
          <a:p>
            <a:pPr marL="342900" indent="-342900"/>
            <a:endParaRPr lang="es-ES" b="1" dirty="0">
              <a:solidFill>
                <a:srgbClr val="FF0000"/>
              </a:solidFill>
              <a:latin typeface="Arial" pitchFamily="34" charset="0"/>
              <a:ea typeface="Tahoma" pitchFamily="34" charset="0"/>
              <a:cs typeface="Arial" pitchFamily="34" charset="0"/>
            </a:endParaRPr>
          </a:p>
          <a:p>
            <a:pPr marL="342900" indent="-342900"/>
            <a:endParaRPr lang="es-ES" b="1" dirty="0" smtClean="0">
              <a:solidFill>
                <a:srgbClr val="FF0000"/>
              </a:solidFill>
              <a:latin typeface="Arial" pitchFamily="34" charset="0"/>
              <a:ea typeface="Tahoma" pitchFamily="34" charset="0"/>
              <a:cs typeface="Arial" pitchFamily="34" charset="0"/>
            </a:endParaRPr>
          </a:p>
          <a:p>
            <a:pPr marL="342900" indent="-342900"/>
            <a:endParaRPr lang="es-ES" b="1" dirty="0">
              <a:solidFill>
                <a:srgbClr val="FF0000"/>
              </a:solidFill>
              <a:latin typeface="Arial" pitchFamily="34" charset="0"/>
              <a:ea typeface="Tahoma" pitchFamily="34" charset="0"/>
              <a:cs typeface="Arial" pitchFamily="34" charset="0"/>
            </a:endParaRPr>
          </a:p>
          <a:p>
            <a:pPr marL="342900" indent="-342900" algn="ctr"/>
            <a:r>
              <a:rPr lang="es-ES" b="1" dirty="0" smtClean="0">
                <a:solidFill>
                  <a:srgbClr val="FF0000"/>
                </a:solidFill>
                <a:latin typeface="Arial" pitchFamily="34" charset="0"/>
                <a:ea typeface="Tahoma" pitchFamily="34" charset="0"/>
                <a:cs typeface="Arial" pitchFamily="34" charset="0"/>
              </a:rPr>
              <a:t>CONCLUSION</a:t>
            </a:r>
          </a:p>
          <a:p>
            <a:pPr marL="342900" indent="-342900"/>
            <a:endParaRPr lang="es-ES" b="1" dirty="0">
              <a:solidFill>
                <a:srgbClr val="FF0000"/>
              </a:solidFill>
              <a:latin typeface="Arial" pitchFamily="34" charset="0"/>
              <a:ea typeface="Tahoma" pitchFamily="34" charset="0"/>
              <a:cs typeface="Arial" pitchFamily="34" charset="0"/>
            </a:endParaRPr>
          </a:p>
          <a:p>
            <a:pPr marL="342900" indent="-342900"/>
            <a:endParaRPr lang="es-ES" b="1" dirty="0" smtClean="0">
              <a:solidFill>
                <a:srgbClr val="FF0000"/>
              </a:solidFill>
              <a:latin typeface="Arial" pitchFamily="34" charset="0"/>
              <a:ea typeface="Tahoma" pitchFamily="34" charset="0"/>
              <a:cs typeface="Arial" pitchFamily="34" charset="0"/>
            </a:endParaRPr>
          </a:p>
          <a:p>
            <a:pPr marL="342900" indent="-342900" algn="just"/>
            <a:r>
              <a:rPr lang="es-ES" b="1" dirty="0" smtClean="0">
                <a:latin typeface="Arial" pitchFamily="34" charset="0"/>
                <a:ea typeface="Tahoma" pitchFamily="34" charset="0"/>
                <a:cs typeface="Arial" pitchFamily="34" charset="0"/>
              </a:rPr>
              <a:t>     </a:t>
            </a:r>
            <a:r>
              <a:rPr lang="es-ES" sz="2000" b="1" dirty="0" smtClean="0">
                <a:latin typeface="Arial" pitchFamily="34" charset="0"/>
                <a:ea typeface="Tahoma" pitchFamily="34" charset="0"/>
                <a:cs typeface="Arial" pitchFamily="34" charset="0"/>
              </a:rPr>
              <a:t>Se observa en la tendencia de los años 2018, 2019 y 2020 cuya meta del indicador es de 1% mas que el año anterior , se incumple los indicadores en la vigencia 2018 con un porcentaje de -2,83% correspondiente a 474 afiliados y en la vigencia 2019 con un porcentaje de -0,22% correspondiente a 372 y en la vigencia 2020 con un porcentaje de 5,65% correspondiente a 393. </a:t>
            </a:r>
            <a:r>
              <a:rPr lang="es-ES" sz="2000" b="1" dirty="0">
                <a:latin typeface="Arial" pitchFamily="34" charset="0"/>
                <a:ea typeface="Tahoma" pitchFamily="34" charset="0"/>
                <a:cs typeface="Arial" pitchFamily="34" charset="0"/>
              </a:rPr>
              <a:t>A</a:t>
            </a:r>
            <a:r>
              <a:rPr lang="es-ES" sz="2000" b="1" dirty="0" smtClean="0">
                <a:latin typeface="Arial" pitchFamily="34" charset="0"/>
                <a:ea typeface="Tahoma" pitchFamily="34" charset="0"/>
                <a:cs typeface="Arial" pitchFamily="34" charset="0"/>
              </a:rPr>
              <a:t>unque se cumple con la meta mínima de 200 afiliados en los indicadores de las vigencias 2018 y 2019 refleja negativo, por motivo de la depuración de afilados que no cumplen con los requisitos mínimo según lo exigido por la ley. Para la vigencia 2020 hay un incremento de afiliados, gracias a los incentivos y los convenios que se están gestionando por la entidad para beneficiar a nuestros afiliados.  </a:t>
            </a:r>
            <a:endParaRPr lang="es-ES" sz="2000" b="1" dirty="0">
              <a:latin typeface="Arial" pitchFamily="34" charset="0"/>
              <a:ea typeface="Tahoma" pitchFamily="34" charset="0"/>
              <a:cs typeface="Arial" pitchFamily="34" charset="0"/>
            </a:endParaRPr>
          </a:p>
          <a:p>
            <a:pPr marL="342900" indent="-342900" algn="just"/>
            <a:endParaRPr lang="es-ES" sz="2400" dirty="0">
              <a:latin typeface="Arial" pitchFamily="34" charset="0"/>
              <a:ea typeface="Tahoma" pitchFamily="34" charset="0"/>
              <a:cs typeface="Arial" pitchFamily="34" charset="0"/>
            </a:endParaRPr>
          </a:p>
          <a:p>
            <a:pPr marL="342900" indent="-342900" algn="just"/>
            <a:endParaRPr lang="es-ES" sz="2400" b="1" dirty="0"/>
          </a:p>
        </p:txBody>
      </p:sp>
      <p:sp>
        <p:nvSpPr>
          <p:cNvPr id="7" name="CuadroTexto 6">
            <a:extLst>
              <a:ext uri="{FF2B5EF4-FFF2-40B4-BE49-F238E27FC236}">
                <a16:creationId xmlns=""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smtClean="0"/>
              <a:t>.</a:t>
            </a:r>
            <a:endParaRPr lang="es-CO" sz="1400" dirty="0"/>
          </a:p>
        </p:txBody>
      </p:sp>
      <p:pic>
        <p:nvPicPr>
          <p:cNvPr id="6" name="Picture 49">
            <a:extLst>
              <a:ext uri="{FF2B5EF4-FFF2-40B4-BE49-F238E27FC236}">
                <a16:creationId xmlns=""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52598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75</a:t>
            </a:fld>
            <a:endParaRPr lang="es-ES" sz="1000" dirty="0">
              <a:solidFill>
                <a:schemeClr val="bg1"/>
              </a:solidFill>
            </a:endParaRPr>
          </a:p>
        </p:txBody>
      </p:sp>
      <p:pic>
        <p:nvPicPr>
          <p:cNvPr id="5" name="Picture 49">
            <a:extLst>
              <a:ext uri="{FF2B5EF4-FFF2-40B4-BE49-F238E27FC236}">
                <a16:creationId xmlns="" xmlns:a16="http://schemas.microsoft.com/office/drawing/2014/main" id="{7F91C89D-8B5F-114F-8859-A4297D79AC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Group 79">
            <a:extLst>
              <a:ext uri="{FF2B5EF4-FFF2-40B4-BE49-F238E27FC236}">
                <a16:creationId xmlns="" xmlns:a16="http://schemas.microsoft.com/office/drawing/2014/main" id="{5A299981-48D8-5242-8F7F-2917F8D91CEC}"/>
              </a:ext>
            </a:extLst>
          </p:cNvPr>
          <p:cNvGraphicFramePr>
            <a:graphicFrameLocks noGrp="1"/>
          </p:cNvGraphicFramePr>
          <p:nvPr>
            <p:extLst>
              <p:ext uri="{D42A27DB-BD31-4B8C-83A1-F6EECF244321}">
                <p14:modId xmlns:p14="http://schemas.microsoft.com/office/powerpoint/2010/main" val="84891522"/>
              </p:ext>
            </p:extLst>
          </p:nvPr>
        </p:nvGraphicFramePr>
        <p:xfrm>
          <a:off x="272649" y="1628800"/>
          <a:ext cx="8691839" cy="3310488"/>
        </p:xfrm>
        <a:graphic>
          <a:graphicData uri="http://schemas.openxmlformats.org/drawingml/2006/table">
            <a:tbl>
              <a:tblPr/>
              <a:tblGrid>
                <a:gridCol w="1386288">
                  <a:extLst>
                    <a:ext uri="{9D8B030D-6E8A-4147-A177-3AD203B41FA5}">
                      <a16:colId xmlns="" xmlns:a16="http://schemas.microsoft.com/office/drawing/2014/main" val="20000"/>
                    </a:ext>
                  </a:extLst>
                </a:gridCol>
                <a:gridCol w="908572">
                  <a:extLst>
                    <a:ext uri="{9D8B030D-6E8A-4147-A177-3AD203B41FA5}">
                      <a16:colId xmlns="" xmlns:a16="http://schemas.microsoft.com/office/drawing/2014/main" val="20001"/>
                    </a:ext>
                  </a:extLst>
                </a:gridCol>
                <a:gridCol w="1665579">
                  <a:extLst>
                    <a:ext uri="{9D8B030D-6E8A-4147-A177-3AD203B41FA5}">
                      <a16:colId xmlns="" xmlns:a16="http://schemas.microsoft.com/office/drawing/2014/main" val="20002"/>
                    </a:ext>
                  </a:extLst>
                </a:gridCol>
                <a:gridCol w="842968">
                  <a:extLst>
                    <a:ext uri="{9D8B030D-6E8A-4147-A177-3AD203B41FA5}">
                      <a16:colId xmlns="" xmlns:a16="http://schemas.microsoft.com/office/drawing/2014/main" val="20003"/>
                    </a:ext>
                  </a:extLst>
                </a:gridCol>
                <a:gridCol w="1224136">
                  <a:extLst>
                    <a:ext uri="{9D8B030D-6E8A-4147-A177-3AD203B41FA5}">
                      <a16:colId xmlns="" xmlns:a16="http://schemas.microsoft.com/office/drawing/2014/main" val="20004"/>
                    </a:ext>
                  </a:extLst>
                </a:gridCol>
                <a:gridCol w="1296144">
                  <a:extLst>
                    <a:ext uri="{9D8B030D-6E8A-4147-A177-3AD203B41FA5}">
                      <a16:colId xmlns="" xmlns:a16="http://schemas.microsoft.com/office/drawing/2014/main" val="20005"/>
                    </a:ext>
                  </a:extLst>
                </a:gridCol>
                <a:gridCol w="1368152">
                  <a:extLst>
                    <a:ext uri="{9D8B030D-6E8A-4147-A177-3AD203B41FA5}">
                      <a16:colId xmlns="" xmlns:a16="http://schemas.microsoft.com/office/drawing/2014/main" val="20006"/>
                    </a:ext>
                  </a:extLst>
                </a:gridCol>
              </a:tblGrid>
              <a:tr h="43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ASPECTO A MEJORAR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ACCIÓN</a:t>
                      </a:r>
                    </a:p>
                    <a:p>
                      <a:pPr marL="0" marR="0" lvl="0" indent="0" algn="ctr" defTabSz="914400" rtl="0" eaLnBrk="1" fontAlgn="base" latinLnBrk="0" hangingPunct="1">
                        <a:lnSpc>
                          <a:spcPct val="100000"/>
                        </a:lnSpc>
                        <a:spcBef>
                          <a:spcPct val="0"/>
                        </a:spcBef>
                        <a:spcAft>
                          <a:spcPct val="0"/>
                        </a:spcAft>
                        <a:buClrTx/>
                        <a:buSzTx/>
                        <a:buFontTx/>
                        <a:buNone/>
                        <a:tabLst/>
                        <a:defRPr/>
                      </a:pPr>
                      <a:r>
                        <a:rPr lang="es-CO" sz="900" dirty="0"/>
                        <a:t>CORRECCIÓN, A.CORRECTIVA, A. MEJORA U OPORTUNIDAD</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CO"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RESPONSABLE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FECHA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RECURSOS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ENFOQUE DE LA ACCIÓN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SGC/Usuario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PLANIFICAR COMO CAMBIO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 xmlns:a16="http://schemas.microsoft.com/office/drawing/2014/main" val="10000"/>
                  </a:ext>
                </a:extLst>
              </a:tr>
              <a:tr h="8720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rgbClr val="000000"/>
                          </a:solidFill>
                          <a:effectLst/>
                          <a:latin typeface="Arial" charset="0"/>
                        </a:rPr>
                        <a:t>Cumplir con los indicadores de Registro Mercantil y </a:t>
                      </a:r>
                      <a:r>
                        <a:rPr kumimoji="0" lang="es-CO" sz="1400" b="1" i="0" u="none" strike="noStrike" cap="none" normalizeH="0" baseline="0" dirty="0" err="1" smtClean="0">
                          <a:ln>
                            <a:noFill/>
                          </a:ln>
                          <a:solidFill>
                            <a:srgbClr val="000000"/>
                          </a:solidFill>
                          <a:effectLst/>
                          <a:latin typeface="Arial" charset="0"/>
                        </a:rPr>
                        <a:t>Esal</a:t>
                      </a:r>
                      <a:r>
                        <a:rPr kumimoji="0" lang="es-CO" sz="1400" b="1" i="0" u="none" strike="noStrike" cap="none" normalizeH="0" baseline="0" dirty="0" smtClean="0">
                          <a:ln>
                            <a:noFill/>
                          </a:ln>
                          <a:solidFill>
                            <a:srgbClr val="000000"/>
                          </a:solidFill>
                          <a:effectLst/>
                          <a:latin typeface="Arial" charset="0"/>
                        </a:rPr>
                        <a:t> </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rgbClr val="000000"/>
                          </a:solidFill>
                          <a:effectLst/>
                          <a:latin typeface="Arial" charset="0"/>
                        </a:rPr>
                        <a:t>correctiva</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rgbClr val="000000"/>
                          </a:solidFill>
                          <a:effectLst/>
                          <a:latin typeface="Arial" charset="0"/>
                        </a:rPr>
                        <a:t>Jefe de Registro Público y colaboradores</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rgbClr val="000000"/>
                          </a:solidFill>
                          <a:effectLst/>
                          <a:latin typeface="Arial" charset="0"/>
                        </a:rPr>
                        <a:t>Enero de 2021</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rgbClr val="000000"/>
                          </a:solidFill>
                          <a:effectLst/>
                          <a:latin typeface="Arial" charset="0"/>
                        </a:rPr>
                        <a:t>Humano, financieros, técnicos</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rgbClr val="000000"/>
                          </a:solidFill>
                          <a:effectLst/>
                          <a:latin typeface="Arial" charset="0"/>
                        </a:rPr>
                        <a:t>SGC/USUARIO</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rgbClr val="000000"/>
                          </a:solidFill>
                          <a:effectLst/>
                          <a:latin typeface="Arial" charset="0"/>
                        </a:rPr>
                        <a:t>No</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8720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bl>
          </a:graphicData>
        </a:graphic>
      </p:graphicFrame>
      <p:sp>
        <p:nvSpPr>
          <p:cNvPr id="7" name="Rectangle 2">
            <a:extLst>
              <a:ext uri="{FF2B5EF4-FFF2-40B4-BE49-F238E27FC236}">
                <a16:creationId xmlns="" xmlns:a16="http://schemas.microsoft.com/office/drawing/2014/main" id="{44198ABD-32BC-9747-AF0E-26E6F262C63B}"/>
              </a:ext>
            </a:extLst>
          </p:cNvPr>
          <p:cNvSpPr>
            <a:spLocks noChangeArrowheads="1"/>
          </p:cNvSpPr>
          <p:nvPr/>
        </p:nvSpPr>
        <p:spPr bwMode="auto">
          <a:xfrm>
            <a:off x="755650" y="836712"/>
            <a:ext cx="7632700" cy="647700"/>
          </a:xfrm>
          <a:prstGeom prst="rect">
            <a:avLst/>
          </a:prstGeom>
          <a:noFill/>
          <a:ln w="9525">
            <a:noFill/>
            <a:miter lim="800000"/>
            <a:headEnd/>
            <a:tailEnd/>
          </a:ln>
        </p:spPr>
        <p:txBody>
          <a:bodyPr anchor="ctr"/>
          <a:lstStyle/>
          <a:p>
            <a:pPr marL="355600" indent="-355600" algn="ctr" eaLnBrk="0" hangingPunct="0"/>
            <a:r>
              <a:rPr lang="es-ES" sz="2000" b="1" dirty="0">
                <a:solidFill>
                  <a:srgbClr val="C00000"/>
                </a:solidFill>
              </a:rPr>
              <a:t>Plan de mejora resultado del seguimiento y medición</a:t>
            </a:r>
          </a:p>
        </p:txBody>
      </p:sp>
    </p:spTree>
    <p:extLst>
      <p:ext uri="{BB962C8B-B14F-4D97-AF65-F5344CB8AC3E}">
        <p14:creationId xmlns:p14="http://schemas.microsoft.com/office/powerpoint/2010/main" val="17607563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F2392BBB-2529-4AC5-8926-43D85FD6EC92}" type="slidenum">
              <a:rPr lang="es-ES" sz="1000">
                <a:solidFill>
                  <a:schemeClr val="bg1"/>
                </a:solidFill>
              </a:rPr>
              <a:pPr/>
              <a:t>76</a:t>
            </a:fld>
            <a:endParaRPr lang="es-ES" sz="1000" dirty="0">
              <a:solidFill>
                <a:schemeClr val="bg1"/>
              </a:solidFill>
            </a:endParaRPr>
          </a:p>
        </p:txBody>
      </p:sp>
      <p:sp>
        <p:nvSpPr>
          <p:cNvPr id="4098" name="2 Subtítulo"/>
          <p:cNvSpPr>
            <a:spLocks/>
          </p:cNvSpPr>
          <p:nvPr/>
        </p:nvSpPr>
        <p:spPr bwMode="auto">
          <a:xfrm>
            <a:off x="1571604" y="2285992"/>
            <a:ext cx="5724525" cy="1655763"/>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ES" sz="3600" dirty="0">
                <a:solidFill>
                  <a:srgbClr val="C00000"/>
                </a:solidFill>
                <a:latin typeface="Arial Black" pitchFamily="34" charset="0"/>
                <a:cs typeface="+mn-cs"/>
              </a:rPr>
              <a:t>4.6 RESULTADOS DE LAS AUDITORÍAS INTERNAS</a:t>
            </a:r>
            <a:endParaRPr lang="es-MX" sz="3600" dirty="0">
              <a:solidFill>
                <a:srgbClr val="C00000"/>
              </a:solidFill>
              <a:latin typeface="Arial Black" pitchFamily="34" charset="0"/>
              <a:cs typeface="+mn-cs"/>
            </a:endParaRPr>
          </a:p>
        </p:txBody>
      </p:sp>
      <p:pic>
        <p:nvPicPr>
          <p:cNvPr id="45057" name="Picture 1"/>
          <p:cNvPicPr>
            <a:picLocks noChangeAspect="1" noChangeArrowheads="1"/>
          </p:cNvPicPr>
          <p:nvPr/>
        </p:nvPicPr>
        <p:blipFill>
          <a:blip r:embed="rId3" cstate="print"/>
          <a:srcRect/>
          <a:stretch>
            <a:fillRect/>
          </a:stretch>
        </p:blipFill>
        <p:spPr bwMode="auto">
          <a:xfrm>
            <a:off x="3214678" y="4357694"/>
            <a:ext cx="1972386" cy="1571636"/>
          </a:xfrm>
          <a:prstGeom prst="rect">
            <a:avLst/>
          </a:prstGeom>
          <a:noFill/>
          <a:ln w="9525">
            <a:noFill/>
            <a:miter lim="800000"/>
            <a:headEnd/>
            <a:tailEnd/>
          </a:ln>
          <a:effectLst/>
        </p:spPr>
      </p:pic>
      <p:pic>
        <p:nvPicPr>
          <p:cNvPr id="5" name="Picture 49">
            <a:extLst>
              <a:ext uri="{FF2B5EF4-FFF2-40B4-BE49-F238E27FC236}">
                <a16:creationId xmlns="" xmlns:a16="http://schemas.microsoft.com/office/drawing/2014/main" id="{AA0CD88A-FED2-4046-A764-715C50DAC94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27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2587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Text Box 24"/>
          <p:cNvSpPr txBox="1">
            <a:spLocks noChangeArrowheads="1"/>
          </p:cNvSpPr>
          <p:nvPr/>
        </p:nvSpPr>
        <p:spPr bwMode="auto">
          <a:xfrm>
            <a:off x="357158" y="6143644"/>
            <a:ext cx="1944688" cy="366713"/>
          </a:xfrm>
          <a:prstGeom prst="rect">
            <a:avLst/>
          </a:prstGeom>
          <a:noFill/>
          <a:ln w="9525">
            <a:noFill/>
            <a:miter lim="800000"/>
            <a:headEnd/>
            <a:tailEnd/>
          </a:ln>
        </p:spPr>
        <p:txBody>
          <a:bodyPr>
            <a:spAutoFit/>
          </a:bodyPr>
          <a:lstStyle/>
          <a:p>
            <a:pPr>
              <a:spcBef>
                <a:spcPct val="50000"/>
              </a:spcBef>
            </a:pPr>
            <a:endParaRPr lang="es-CO" dirty="0"/>
          </a:p>
        </p:txBody>
      </p:sp>
      <p:pic>
        <p:nvPicPr>
          <p:cNvPr id="5" name="Picture 49">
            <a:extLst>
              <a:ext uri="{FF2B5EF4-FFF2-40B4-BE49-F238E27FC236}">
                <a16:creationId xmlns="" xmlns:a16="http://schemas.microsoft.com/office/drawing/2014/main" id="{26DB62AB-ED15-144E-A892-34469E5AF7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74" y="44624"/>
            <a:ext cx="869326" cy="57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Gráfico 5"/>
          <p:cNvGraphicFramePr>
            <a:graphicFrameLocks/>
          </p:cNvGraphicFramePr>
          <p:nvPr>
            <p:extLst>
              <p:ext uri="{D42A27DB-BD31-4B8C-83A1-F6EECF244321}">
                <p14:modId xmlns:p14="http://schemas.microsoft.com/office/powerpoint/2010/main" val="3380731721"/>
              </p:ext>
            </p:extLst>
          </p:nvPr>
        </p:nvGraphicFramePr>
        <p:xfrm>
          <a:off x="971601" y="116632"/>
          <a:ext cx="7776864" cy="662473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Text Box 24"/>
          <p:cNvSpPr txBox="1">
            <a:spLocks noChangeArrowheads="1"/>
          </p:cNvSpPr>
          <p:nvPr/>
        </p:nvSpPr>
        <p:spPr bwMode="auto">
          <a:xfrm>
            <a:off x="357158" y="6143644"/>
            <a:ext cx="1944688" cy="366713"/>
          </a:xfrm>
          <a:prstGeom prst="rect">
            <a:avLst/>
          </a:prstGeom>
          <a:noFill/>
          <a:ln w="9525">
            <a:noFill/>
            <a:miter lim="800000"/>
            <a:headEnd/>
            <a:tailEnd/>
          </a:ln>
        </p:spPr>
        <p:txBody>
          <a:bodyPr>
            <a:spAutoFit/>
          </a:bodyPr>
          <a:lstStyle/>
          <a:p>
            <a:pPr>
              <a:spcBef>
                <a:spcPct val="50000"/>
              </a:spcBef>
            </a:pPr>
            <a:endParaRPr lang="es-CO" dirty="0"/>
          </a:p>
        </p:txBody>
      </p:sp>
      <p:pic>
        <p:nvPicPr>
          <p:cNvPr id="5" name="Picture 49">
            <a:extLst>
              <a:ext uri="{FF2B5EF4-FFF2-40B4-BE49-F238E27FC236}">
                <a16:creationId xmlns="" xmlns:a16="http://schemas.microsoft.com/office/drawing/2014/main" id="{26DB62AB-ED15-144E-A892-34469E5AF7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74" y="44624"/>
            <a:ext cx="869326" cy="57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a 1"/>
          <p:cNvGraphicFramePr>
            <a:graphicFrameLocks noGrp="1"/>
          </p:cNvGraphicFramePr>
          <p:nvPr>
            <p:extLst>
              <p:ext uri="{D42A27DB-BD31-4B8C-83A1-F6EECF244321}">
                <p14:modId xmlns:p14="http://schemas.microsoft.com/office/powerpoint/2010/main" val="1921443671"/>
              </p:ext>
            </p:extLst>
          </p:nvPr>
        </p:nvGraphicFramePr>
        <p:xfrm>
          <a:off x="971601" y="44620"/>
          <a:ext cx="7920879" cy="6696746"/>
        </p:xfrm>
        <a:graphic>
          <a:graphicData uri="http://schemas.openxmlformats.org/drawingml/2006/table">
            <a:tbl>
              <a:tblPr>
                <a:tableStyleId>{5C22544A-7EE6-4342-B048-85BDC9FD1C3A}</a:tableStyleId>
              </a:tblPr>
              <a:tblGrid>
                <a:gridCol w="3140126"/>
                <a:gridCol w="1305446"/>
                <a:gridCol w="1411292"/>
                <a:gridCol w="2064015"/>
              </a:tblGrid>
              <a:tr h="669675">
                <a:tc>
                  <a:txBody>
                    <a:bodyPr/>
                    <a:lstStyle/>
                    <a:p>
                      <a:pPr algn="ctr" fontAlgn="b"/>
                      <a:r>
                        <a:rPr lang="en-US" sz="1400" b="1" u="none" strike="noStrike" dirty="0">
                          <a:effectLst/>
                        </a:rPr>
                        <a:t>NO CONFORMIDADES POR PROCESO</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1400" b="1" u="none" strike="noStrike">
                          <a:effectLst/>
                        </a:rPr>
                        <a:t>AÑO 2018</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b="1" u="none" strike="noStrike">
                          <a:effectLst/>
                        </a:rPr>
                        <a:t>AÑO 2019</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b="1" u="none" strike="noStrike" dirty="0">
                          <a:effectLst/>
                        </a:rPr>
                        <a:t>AÑO 2020 SEPTIEMBRE</a:t>
                      </a:r>
                      <a:endParaRPr lang="en-US" sz="1400" b="1" i="0" u="none" strike="noStrike" dirty="0">
                        <a:solidFill>
                          <a:srgbClr val="000000"/>
                        </a:solidFill>
                        <a:effectLst/>
                        <a:latin typeface="Arial" panose="020B0604020202020204" pitchFamily="34" charset="0"/>
                      </a:endParaRPr>
                    </a:p>
                  </a:txBody>
                  <a:tcPr marL="0" marR="0" marT="0" marB="0" anchor="b"/>
                </a:tc>
              </a:tr>
              <a:tr h="334837">
                <a:tc>
                  <a:txBody>
                    <a:bodyPr/>
                    <a:lstStyle/>
                    <a:p>
                      <a:pPr algn="l" fontAlgn="b"/>
                      <a:r>
                        <a:rPr lang="en-US" sz="1400" b="1" u="none" strike="noStrike" dirty="0">
                          <a:effectLst/>
                        </a:rPr>
                        <a:t>PLANEACIÓN</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3</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3</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0</a:t>
                      </a:r>
                      <a:endParaRPr lang="en-US" sz="1400" b="1" i="0" u="none" strike="noStrike">
                        <a:solidFill>
                          <a:srgbClr val="000000"/>
                        </a:solidFill>
                        <a:effectLst/>
                        <a:latin typeface="Arial" panose="020B0604020202020204" pitchFamily="34" charset="0"/>
                      </a:endParaRPr>
                    </a:p>
                  </a:txBody>
                  <a:tcPr marL="0" marR="0" marT="0" marB="0" anchor="b"/>
                </a:tc>
              </a:tr>
              <a:tr h="669675">
                <a:tc>
                  <a:txBody>
                    <a:bodyPr/>
                    <a:lstStyle/>
                    <a:p>
                      <a:pPr algn="l" fontAlgn="b"/>
                      <a:r>
                        <a:rPr lang="en-US" sz="1400" b="1" u="none" strike="noStrike" dirty="0">
                          <a:effectLst/>
                        </a:rPr>
                        <a:t>MEJORAMIENTO CONTINUO</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1</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1</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0</a:t>
                      </a:r>
                      <a:endParaRPr lang="en-US" sz="1400" b="1" i="0" u="none" strike="noStrike">
                        <a:solidFill>
                          <a:srgbClr val="000000"/>
                        </a:solidFill>
                        <a:effectLst/>
                        <a:latin typeface="Arial" panose="020B0604020202020204" pitchFamily="34" charset="0"/>
                      </a:endParaRPr>
                    </a:p>
                  </a:txBody>
                  <a:tcPr marL="0" marR="0" marT="0" marB="0" anchor="b"/>
                </a:tc>
              </a:tr>
              <a:tr h="334837">
                <a:tc>
                  <a:txBody>
                    <a:bodyPr/>
                    <a:lstStyle/>
                    <a:p>
                      <a:pPr algn="l" fontAlgn="b"/>
                      <a:r>
                        <a:rPr lang="en-US" sz="1400" b="1" u="none" strike="noStrike" dirty="0">
                          <a:effectLst/>
                        </a:rPr>
                        <a:t>REGISTRO PÚBLICO</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5</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8</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4</a:t>
                      </a:r>
                      <a:endParaRPr lang="en-US" sz="1400" b="1" i="0" u="none" strike="noStrike">
                        <a:solidFill>
                          <a:srgbClr val="000000"/>
                        </a:solidFill>
                        <a:effectLst/>
                        <a:latin typeface="Arial" panose="020B0604020202020204" pitchFamily="34" charset="0"/>
                      </a:endParaRPr>
                    </a:p>
                  </a:txBody>
                  <a:tcPr marL="0" marR="0" marT="0" marB="0" anchor="b"/>
                </a:tc>
              </a:tr>
              <a:tr h="669675">
                <a:tc>
                  <a:txBody>
                    <a:bodyPr/>
                    <a:lstStyle/>
                    <a:p>
                      <a:pPr algn="l" fontAlgn="b"/>
                      <a:r>
                        <a:rPr lang="en-US" sz="1400" b="1" u="none" strike="noStrike" dirty="0">
                          <a:effectLst/>
                        </a:rPr>
                        <a:t>PROMOCIÓN COMERCIAL</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1</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1</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7</a:t>
                      </a:r>
                      <a:endParaRPr lang="en-US" sz="1400" b="1" i="0" u="none" strike="noStrike">
                        <a:solidFill>
                          <a:srgbClr val="000000"/>
                        </a:solidFill>
                        <a:effectLst/>
                        <a:latin typeface="Arial" panose="020B0604020202020204" pitchFamily="34" charset="0"/>
                      </a:endParaRPr>
                    </a:p>
                  </a:txBody>
                  <a:tcPr marL="0" marR="0" marT="0" marB="0" anchor="b"/>
                </a:tc>
              </a:tr>
              <a:tr h="669675">
                <a:tc>
                  <a:txBody>
                    <a:bodyPr/>
                    <a:lstStyle/>
                    <a:p>
                      <a:pPr algn="l" fontAlgn="b"/>
                      <a:r>
                        <a:rPr lang="en-US" sz="1400" b="1" u="none" strike="noStrike" dirty="0">
                          <a:effectLst/>
                        </a:rPr>
                        <a:t>CAPACITACIÓN PERMANENTE</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6</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2</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0</a:t>
                      </a:r>
                      <a:endParaRPr lang="en-US" sz="1400" b="1" i="0" u="none" strike="noStrike">
                        <a:solidFill>
                          <a:srgbClr val="000000"/>
                        </a:solidFill>
                        <a:effectLst/>
                        <a:latin typeface="Arial" panose="020B0604020202020204" pitchFamily="34" charset="0"/>
                      </a:endParaRPr>
                    </a:p>
                  </a:txBody>
                  <a:tcPr marL="0" marR="0" marT="0" marB="0" anchor="b"/>
                </a:tc>
              </a:tr>
              <a:tr h="669675">
                <a:tc>
                  <a:txBody>
                    <a:bodyPr/>
                    <a:lstStyle/>
                    <a:p>
                      <a:pPr algn="l" fontAlgn="b"/>
                      <a:r>
                        <a:rPr lang="en-US" sz="1400" b="1" u="none" strike="noStrike">
                          <a:effectLst/>
                        </a:rPr>
                        <a:t>CONCILIACIÓN Y ARBITRAJE</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6</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8</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2</a:t>
                      </a:r>
                      <a:endParaRPr lang="en-US" sz="1400" b="1" i="0" u="none" strike="noStrike">
                        <a:solidFill>
                          <a:srgbClr val="000000"/>
                        </a:solidFill>
                        <a:effectLst/>
                        <a:latin typeface="Arial" panose="020B0604020202020204" pitchFamily="34" charset="0"/>
                      </a:endParaRPr>
                    </a:p>
                  </a:txBody>
                  <a:tcPr marL="0" marR="0" marT="0" marB="0" anchor="b"/>
                </a:tc>
              </a:tr>
              <a:tr h="669675">
                <a:tc>
                  <a:txBody>
                    <a:bodyPr/>
                    <a:lstStyle/>
                    <a:p>
                      <a:pPr algn="l" fontAlgn="b"/>
                      <a:r>
                        <a:rPr lang="en-US" sz="1400" b="1" u="none" strike="noStrike">
                          <a:effectLst/>
                        </a:rPr>
                        <a:t>GESTIÓN DE MANTENIMIENTO</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1</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1</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5</a:t>
                      </a:r>
                      <a:endParaRPr lang="en-US" sz="1400" b="1" i="0" u="none" strike="noStrike">
                        <a:solidFill>
                          <a:srgbClr val="000000"/>
                        </a:solidFill>
                        <a:effectLst/>
                        <a:latin typeface="Arial" panose="020B0604020202020204" pitchFamily="34" charset="0"/>
                      </a:endParaRPr>
                    </a:p>
                  </a:txBody>
                  <a:tcPr marL="0" marR="0" marT="0" marB="0" anchor="b"/>
                </a:tc>
              </a:tr>
              <a:tr h="334837">
                <a:tc>
                  <a:txBody>
                    <a:bodyPr/>
                    <a:lstStyle/>
                    <a:p>
                      <a:pPr algn="l" fontAlgn="b"/>
                      <a:r>
                        <a:rPr lang="en-US" sz="1400" b="1" u="none" strike="noStrike">
                          <a:effectLst/>
                        </a:rPr>
                        <a:t>GESTIÓN DOCUMENTAL</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5</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4</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4</a:t>
                      </a:r>
                      <a:endParaRPr lang="en-US" sz="1400" b="1" i="0" u="none" strike="noStrike">
                        <a:solidFill>
                          <a:srgbClr val="000000"/>
                        </a:solidFill>
                        <a:effectLst/>
                        <a:latin typeface="Arial" panose="020B0604020202020204" pitchFamily="34" charset="0"/>
                      </a:endParaRPr>
                    </a:p>
                  </a:txBody>
                  <a:tcPr marL="0" marR="0" marT="0" marB="0" anchor="b"/>
                </a:tc>
              </a:tr>
              <a:tr h="334837">
                <a:tc>
                  <a:txBody>
                    <a:bodyPr/>
                    <a:lstStyle/>
                    <a:p>
                      <a:pPr algn="l" fontAlgn="b"/>
                      <a:r>
                        <a:rPr lang="en-US" sz="1400" b="1" u="none" strike="noStrike">
                          <a:effectLst/>
                        </a:rPr>
                        <a:t>COMPRAS Y ALMACEN</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3</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4</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5</a:t>
                      </a:r>
                      <a:endParaRPr lang="en-US" sz="1400" b="1" i="0" u="none" strike="noStrike" dirty="0">
                        <a:solidFill>
                          <a:srgbClr val="000000"/>
                        </a:solidFill>
                        <a:effectLst/>
                        <a:latin typeface="Arial" panose="020B0604020202020204" pitchFamily="34" charset="0"/>
                      </a:endParaRPr>
                    </a:p>
                  </a:txBody>
                  <a:tcPr marL="0" marR="0" marT="0" marB="0" anchor="b"/>
                </a:tc>
              </a:tr>
              <a:tr h="334837">
                <a:tc>
                  <a:txBody>
                    <a:bodyPr/>
                    <a:lstStyle/>
                    <a:p>
                      <a:pPr algn="l" fontAlgn="b"/>
                      <a:r>
                        <a:rPr lang="en-US" sz="1400" b="1" u="none" strike="noStrike">
                          <a:effectLst/>
                        </a:rPr>
                        <a:t>TALENTO HUMANO</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2</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3</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1</a:t>
                      </a:r>
                      <a:endParaRPr lang="en-US" sz="1400" b="1" i="0" u="none" strike="noStrike" dirty="0">
                        <a:solidFill>
                          <a:srgbClr val="000000"/>
                        </a:solidFill>
                        <a:effectLst/>
                        <a:latin typeface="Arial" panose="020B0604020202020204" pitchFamily="34" charset="0"/>
                      </a:endParaRPr>
                    </a:p>
                  </a:txBody>
                  <a:tcPr marL="0" marR="0" marT="0" marB="0" anchor="b"/>
                </a:tc>
              </a:tr>
              <a:tr h="334837">
                <a:tc>
                  <a:txBody>
                    <a:bodyPr/>
                    <a:lstStyle/>
                    <a:p>
                      <a:pPr algn="l" fontAlgn="b"/>
                      <a:r>
                        <a:rPr lang="en-US" sz="1400" b="1" u="none" strike="noStrike">
                          <a:effectLst/>
                        </a:rPr>
                        <a:t>FINANCIERO</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7</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5</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9</a:t>
                      </a:r>
                      <a:endParaRPr lang="en-US" sz="1400" b="1" i="0" u="none" strike="noStrike" dirty="0">
                        <a:solidFill>
                          <a:srgbClr val="000000"/>
                        </a:solidFill>
                        <a:effectLst/>
                        <a:latin typeface="Arial" panose="020B0604020202020204" pitchFamily="34" charset="0"/>
                      </a:endParaRPr>
                    </a:p>
                  </a:txBody>
                  <a:tcPr marL="0" marR="0" marT="0" marB="0" anchor="b"/>
                </a:tc>
              </a:tr>
              <a:tr h="334837">
                <a:tc>
                  <a:txBody>
                    <a:bodyPr/>
                    <a:lstStyle/>
                    <a:p>
                      <a:pPr algn="l" fontAlgn="b"/>
                      <a:r>
                        <a:rPr lang="en-US" sz="1400" b="1" u="none" strike="noStrike">
                          <a:effectLst/>
                        </a:rPr>
                        <a:t>ATENCIÓN AL CLIENTE</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4</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4</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3</a:t>
                      </a:r>
                      <a:endParaRPr lang="en-US" sz="1400" b="1" i="0" u="none" strike="noStrike" dirty="0">
                        <a:solidFill>
                          <a:srgbClr val="000000"/>
                        </a:solidFill>
                        <a:effectLst/>
                        <a:latin typeface="Arial" panose="020B0604020202020204" pitchFamily="34" charset="0"/>
                      </a:endParaRPr>
                    </a:p>
                  </a:txBody>
                  <a:tcPr marL="0" marR="0" marT="0" marB="0" anchor="b"/>
                </a:tc>
              </a:tr>
              <a:tr h="334837">
                <a:tc>
                  <a:txBody>
                    <a:bodyPr/>
                    <a:lstStyle/>
                    <a:p>
                      <a:pPr algn="l" fontAlgn="b"/>
                      <a:r>
                        <a:rPr lang="en-US" sz="1400" b="1" u="none" strike="noStrike">
                          <a:effectLst/>
                        </a:rPr>
                        <a:t>TOTAL</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44</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44</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40</a:t>
                      </a:r>
                      <a:endParaRPr lang="en-US" sz="1400" b="1" i="0" u="none" strike="noStrike" dirty="0">
                        <a:solidFill>
                          <a:srgbClr val="000000"/>
                        </a:solidFill>
                        <a:effectLst/>
                        <a:latin typeface="Arial" panose="020B0604020202020204" pitchFamily="34" charset="0"/>
                      </a:endParaRPr>
                    </a:p>
                  </a:txBody>
                  <a:tcPr marL="0" marR="0" marT="0" marB="0" anchor="b"/>
                </a:tc>
              </a:tr>
            </a:tbl>
          </a:graphicData>
        </a:graphic>
      </p:graphicFrame>
    </p:spTree>
    <p:extLst>
      <p:ext uri="{BB962C8B-B14F-4D97-AF65-F5344CB8AC3E}">
        <p14:creationId xmlns:p14="http://schemas.microsoft.com/office/powerpoint/2010/main" val="2145103425"/>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Text Box 24"/>
          <p:cNvSpPr txBox="1">
            <a:spLocks noChangeArrowheads="1"/>
          </p:cNvSpPr>
          <p:nvPr/>
        </p:nvSpPr>
        <p:spPr bwMode="auto">
          <a:xfrm>
            <a:off x="357158" y="6143644"/>
            <a:ext cx="1944688" cy="366713"/>
          </a:xfrm>
          <a:prstGeom prst="rect">
            <a:avLst/>
          </a:prstGeom>
          <a:noFill/>
          <a:ln w="9525">
            <a:noFill/>
            <a:miter lim="800000"/>
            <a:headEnd/>
            <a:tailEnd/>
          </a:ln>
        </p:spPr>
        <p:txBody>
          <a:bodyPr>
            <a:spAutoFit/>
          </a:bodyPr>
          <a:lstStyle/>
          <a:p>
            <a:pPr>
              <a:spcBef>
                <a:spcPct val="50000"/>
              </a:spcBef>
            </a:pPr>
            <a:endParaRPr lang="es-CO" dirty="0"/>
          </a:p>
        </p:txBody>
      </p:sp>
      <p:pic>
        <p:nvPicPr>
          <p:cNvPr id="5" name="Picture 49">
            <a:extLst>
              <a:ext uri="{FF2B5EF4-FFF2-40B4-BE49-F238E27FC236}">
                <a16:creationId xmlns="" xmlns:a16="http://schemas.microsoft.com/office/drawing/2014/main" id="{26DB62AB-ED15-144E-A892-34469E5AF7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74" y="44624"/>
            <a:ext cx="869326" cy="57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Gráfico 5"/>
          <p:cNvGraphicFramePr>
            <a:graphicFrameLocks/>
          </p:cNvGraphicFramePr>
          <p:nvPr>
            <p:extLst>
              <p:ext uri="{D42A27DB-BD31-4B8C-83A1-F6EECF244321}">
                <p14:modId xmlns:p14="http://schemas.microsoft.com/office/powerpoint/2010/main" val="2323475583"/>
              </p:ext>
            </p:extLst>
          </p:nvPr>
        </p:nvGraphicFramePr>
        <p:xfrm>
          <a:off x="971600" y="44624"/>
          <a:ext cx="7776864" cy="66967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129414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9" name="2 Subtítulo"/>
          <p:cNvSpPr>
            <a:spLocks/>
          </p:cNvSpPr>
          <p:nvPr/>
        </p:nvSpPr>
        <p:spPr bwMode="auto">
          <a:xfrm>
            <a:off x="132993" y="1628800"/>
            <a:ext cx="8856984" cy="3527425"/>
          </a:xfrm>
          <a:prstGeom prst="rect">
            <a:avLst/>
          </a:prstGeom>
          <a:noFill/>
          <a:ln w="9525" algn="ctr">
            <a:noFill/>
            <a:miter lim="800000"/>
            <a:headEnd/>
            <a:tailEnd/>
          </a:ln>
          <a:effectLst/>
        </p:spPr>
        <p:txBody>
          <a:bodyPr anchor="ctr"/>
          <a:lstStyle/>
          <a:p>
            <a:pPr algn="ctr"/>
            <a:r>
              <a:rPr lang="es-ES" sz="2800" dirty="0">
                <a:solidFill>
                  <a:srgbClr val="FF0000"/>
                </a:solidFill>
                <a:latin typeface="Arial Black" pitchFamily="34" charset="0"/>
              </a:rPr>
              <a:t>MISIÓN</a:t>
            </a:r>
          </a:p>
          <a:p>
            <a:pPr algn="ctr"/>
            <a:endParaRPr lang="es-ES" sz="2400" dirty="0">
              <a:solidFill>
                <a:srgbClr val="FF9933"/>
              </a:solidFill>
              <a:latin typeface="Arial Black" pitchFamily="34" charset="0"/>
            </a:endParaRPr>
          </a:p>
          <a:p>
            <a:pPr algn="just"/>
            <a:r>
              <a:rPr lang="es-CO" b="1" dirty="0"/>
              <a:t>Somos responsables de prestar un servicio de facilitación en el registro público a los agentes económicos, para el cumplimiento de  las funciones delegadas por el Estado, con el fin de afianzar la formalización empresarial, promover el desarrollo sostenible empresarial de la región, propiciar espacios de formación y emprendimiento, a través de la gestión y alianzas estratégicas que propendan por la competitividad regional con procesos de calidad, transparencia, talento humano competente, infraestructura física adecuada y óptima tecnología.</a:t>
            </a:r>
          </a:p>
          <a:p>
            <a:pPr algn="just"/>
            <a:endParaRPr lang="es-MX" sz="2000" dirty="0">
              <a:solidFill>
                <a:schemeClr val="accent2"/>
              </a:solidFill>
            </a:endParaRPr>
          </a:p>
        </p:txBody>
      </p:sp>
      <p:pic>
        <p:nvPicPr>
          <p:cNvPr id="5" name="Picture 49">
            <a:extLst>
              <a:ext uri="{FF2B5EF4-FFF2-40B4-BE49-F238E27FC236}">
                <a16:creationId xmlns="" xmlns:a16="http://schemas.microsoft.com/office/drawing/2014/main" id="{C9CD9534-2888-D746-981B-B9E2DF24A7B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116632"/>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Text Box 24"/>
          <p:cNvSpPr txBox="1">
            <a:spLocks noChangeArrowheads="1"/>
          </p:cNvSpPr>
          <p:nvPr/>
        </p:nvSpPr>
        <p:spPr bwMode="auto">
          <a:xfrm>
            <a:off x="357158" y="6143644"/>
            <a:ext cx="1944688" cy="366713"/>
          </a:xfrm>
          <a:prstGeom prst="rect">
            <a:avLst/>
          </a:prstGeom>
          <a:noFill/>
          <a:ln w="9525">
            <a:noFill/>
            <a:miter lim="800000"/>
            <a:headEnd/>
            <a:tailEnd/>
          </a:ln>
        </p:spPr>
        <p:txBody>
          <a:bodyPr>
            <a:spAutoFit/>
          </a:bodyPr>
          <a:lstStyle/>
          <a:p>
            <a:pPr>
              <a:spcBef>
                <a:spcPct val="50000"/>
              </a:spcBef>
            </a:pPr>
            <a:endParaRPr lang="es-CO" dirty="0"/>
          </a:p>
        </p:txBody>
      </p:sp>
      <p:pic>
        <p:nvPicPr>
          <p:cNvPr id="5" name="Picture 49">
            <a:extLst>
              <a:ext uri="{FF2B5EF4-FFF2-40B4-BE49-F238E27FC236}">
                <a16:creationId xmlns="" xmlns:a16="http://schemas.microsoft.com/office/drawing/2014/main" id="{26DB62AB-ED15-144E-A892-34469E5AF7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74" y="44624"/>
            <a:ext cx="869326" cy="57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a 1"/>
          <p:cNvGraphicFramePr>
            <a:graphicFrameLocks noGrp="1"/>
          </p:cNvGraphicFramePr>
          <p:nvPr>
            <p:extLst>
              <p:ext uri="{D42A27DB-BD31-4B8C-83A1-F6EECF244321}">
                <p14:modId xmlns:p14="http://schemas.microsoft.com/office/powerpoint/2010/main" val="1248844728"/>
              </p:ext>
            </p:extLst>
          </p:nvPr>
        </p:nvGraphicFramePr>
        <p:xfrm>
          <a:off x="971600" y="44626"/>
          <a:ext cx="7632849" cy="6696741"/>
        </p:xfrm>
        <a:graphic>
          <a:graphicData uri="http://schemas.openxmlformats.org/drawingml/2006/table">
            <a:tbl>
              <a:tblPr>
                <a:tableStyleId>{5C22544A-7EE6-4342-B048-85BDC9FD1C3A}</a:tableStyleId>
              </a:tblPr>
              <a:tblGrid>
                <a:gridCol w="3025940"/>
                <a:gridCol w="1257975"/>
                <a:gridCol w="1359973"/>
                <a:gridCol w="1988961"/>
              </a:tblGrid>
              <a:tr h="913192">
                <a:tc>
                  <a:txBody>
                    <a:bodyPr/>
                    <a:lstStyle/>
                    <a:p>
                      <a:pPr algn="ctr" fontAlgn="b"/>
                      <a:r>
                        <a:rPr lang="es-CO" sz="1300" b="1" u="none" strike="noStrike" dirty="0">
                          <a:effectLst/>
                        </a:rPr>
                        <a:t>OPORTUNIDAD DE MEJORA POR PROCESO</a:t>
                      </a:r>
                      <a:endParaRPr lang="es-CO" sz="1300" b="1"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1300" b="1" u="none" strike="noStrike">
                          <a:effectLst/>
                        </a:rPr>
                        <a:t>AÑO 2018</a:t>
                      </a:r>
                      <a:endParaRPr lang="en-US" sz="13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b="1" u="none" strike="noStrike">
                          <a:effectLst/>
                        </a:rPr>
                        <a:t>AÑO 2019</a:t>
                      </a:r>
                      <a:endParaRPr lang="en-US" sz="13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b="1" u="none" strike="noStrike" dirty="0">
                          <a:effectLst/>
                        </a:rPr>
                        <a:t>AÑO 2020 SEPTIEMBRE</a:t>
                      </a:r>
                      <a:endParaRPr lang="en-US" sz="1300" b="1" i="0" u="none" strike="noStrike" dirty="0">
                        <a:solidFill>
                          <a:srgbClr val="000000"/>
                        </a:solidFill>
                        <a:effectLst/>
                        <a:latin typeface="Arial" panose="020B0604020202020204" pitchFamily="34" charset="0"/>
                      </a:endParaRPr>
                    </a:p>
                  </a:txBody>
                  <a:tcPr marL="0" marR="0" marT="0" marB="0" anchor="b"/>
                </a:tc>
              </a:tr>
              <a:tr h="304397">
                <a:tc>
                  <a:txBody>
                    <a:bodyPr/>
                    <a:lstStyle/>
                    <a:p>
                      <a:pPr algn="l" fontAlgn="b"/>
                      <a:r>
                        <a:rPr lang="en-US" sz="1300" b="1" u="none" strike="noStrike" dirty="0">
                          <a:effectLst/>
                        </a:rPr>
                        <a:t>PLANEACIÓN</a:t>
                      </a:r>
                      <a:endParaRPr lang="en-US" sz="13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a:effectLst/>
                        </a:rPr>
                        <a:t>2</a:t>
                      </a:r>
                      <a:endParaRPr lang="en-US" sz="13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a:effectLst/>
                        </a:rPr>
                        <a:t>0</a:t>
                      </a:r>
                      <a:endParaRPr lang="en-US" sz="13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a:effectLst/>
                        </a:rPr>
                        <a:t>4</a:t>
                      </a:r>
                      <a:endParaRPr lang="en-US" sz="1300" b="1" i="0" u="none" strike="noStrike">
                        <a:solidFill>
                          <a:srgbClr val="000000"/>
                        </a:solidFill>
                        <a:effectLst/>
                        <a:latin typeface="Arial" panose="020B0604020202020204" pitchFamily="34" charset="0"/>
                      </a:endParaRPr>
                    </a:p>
                  </a:txBody>
                  <a:tcPr marL="0" marR="0" marT="0" marB="0" anchor="b"/>
                </a:tc>
              </a:tr>
              <a:tr h="608795">
                <a:tc>
                  <a:txBody>
                    <a:bodyPr/>
                    <a:lstStyle/>
                    <a:p>
                      <a:pPr algn="l" fontAlgn="b"/>
                      <a:r>
                        <a:rPr lang="en-US" sz="1300" b="1" u="none" strike="noStrike" dirty="0">
                          <a:effectLst/>
                        </a:rPr>
                        <a:t>MEJORAMIENTO CONTINUO</a:t>
                      </a:r>
                      <a:endParaRPr lang="en-US" sz="13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dirty="0">
                          <a:effectLst/>
                        </a:rPr>
                        <a:t>1</a:t>
                      </a:r>
                      <a:endParaRPr lang="en-US" sz="13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a:effectLst/>
                        </a:rPr>
                        <a:t>1</a:t>
                      </a:r>
                      <a:endParaRPr lang="en-US" sz="13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a:effectLst/>
                        </a:rPr>
                        <a:t>2</a:t>
                      </a:r>
                      <a:endParaRPr lang="en-US" sz="1300" b="1" i="0" u="none" strike="noStrike">
                        <a:solidFill>
                          <a:srgbClr val="000000"/>
                        </a:solidFill>
                        <a:effectLst/>
                        <a:latin typeface="Arial" panose="020B0604020202020204" pitchFamily="34" charset="0"/>
                      </a:endParaRPr>
                    </a:p>
                  </a:txBody>
                  <a:tcPr marL="0" marR="0" marT="0" marB="0" anchor="b"/>
                </a:tc>
              </a:tr>
              <a:tr h="304397">
                <a:tc>
                  <a:txBody>
                    <a:bodyPr/>
                    <a:lstStyle/>
                    <a:p>
                      <a:pPr algn="l" fontAlgn="b"/>
                      <a:r>
                        <a:rPr lang="en-US" sz="1300" b="1" u="none" strike="noStrike" dirty="0">
                          <a:effectLst/>
                        </a:rPr>
                        <a:t>REGISTRO PÚBLICO</a:t>
                      </a:r>
                      <a:endParaRPr lang="en-US" sz="13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dirty="0">
                          <a:effectLst/>
                        </a:rPr>
                        <a:t>3</a:t>
                      </a:r>
                      <a:endParaRPr lang="en-US" sz="13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a:effectLst/>
                        </a:rPr>
                        <a:t>2</a:t>
                      </a:r>
                      <a:endParaRPr lang="en-US" sz="13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a:effectLst/>
                        </a:rPr>
                        <a:t>2</a:t>
                      </a:r>
                      <a:endParaRPr lang="en-US" sz="1300" b="1" i="0" u="none" strike="noStrike">
                        <a:solidFill>
                          <a:srgbClr val="000000"/>
                        </a:solidFill>
                        <a:effectLst/>
                        <a:latin typeface="Arial" panose="020B0604020202020204" pitchFamily="34" charset="0"/>
                      </a:endParaRPr>
                    </a:p>
                  </a:txBody>
                  <a:tcPr marL="0" marR="0" marT="0" marB="0" anchor="b"/>
                </a:tc>
              </a:tr>
              <a:tr h="608795">
                <a:tc>
                  <a:txBody>
                    <a:bodyPr/>
                    <a:lstStyle/>
                    <a:p>
                      <a:pPr algn="l" fontAlgn="b"/>
                      <a:r>
                        <a:rPr lang="en-US" sz="1300" b="1" u="none" strike="noStrike" dirty="0">
                          <a:effectLst/>
                        </a:rPr>
                        <a:t>PROMOCIÓN COMERCIAL</a:t>
                      </a:r>
                      <a:endParaRPr lang="en-US" sz="13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a:effectLst/>
                        </a:rPr>
                        <a:t>5</a:t>
                      </a:r>
                      <a:endParaRPr lang="en-US" sz="13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dirty="0">
                          <a:effectLst/>
                        </a:rPr>
                        <a:t>2</a:t>
                      </a:r>
                      <a:endParaRPr lang="en-US" sz="13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a:effectLst/>
                        </a:rPr>
                        <a:t>4</a:t>
                      </a:r>
                      <a:endParaRPr lang="en-US" sz="1300" b="1" i="0" u="none" strike="noStrike">
                        <a:solidFill>
                          <a:srgbClr val="000000"/>
                        </a:solidFill>
                        <a:effectLst/>
                        <a:latin typeface="Arial" panose="020B0604020202020204" pitchFamily="34" charset="0"/>
                      </a:endParaRPr>
                    </a:p>
                  </a:txBody>
                  <a:tcPr marL="0" marR="0" marT="0" marB="0" anchor="b"/>
                </a:tc>
              </a:tr>
              <a:tr h="608795">
                <a:tc>
                  <a:txBody>
                    <a:bodyPr/>
                    <a:lstStyle/>
                    <a:p>
                      <a:pPr algn="l" fontAlgn="b"/>
                      <a:r>
                        <a:rPr lang="en-US" sz="1300" b="1" u="none" strike="noStrike" dirty="0">
                          <a:effectLst/>
                        </a:rPr>
                        <a:t>CAPACITACIÓN PERMANENTE</a:t>
                      </a:r>
                      <a:endParaRPr lang="en-US" sz="13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a:effectLst/>
                        </a:rPr>
                        <a:t>1</a:t>
                      </a:r>
                      <a:endParaRPr lang="en-US" sz="13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dirty="0">
                          <a:effectLst/>
                        </a:rPr>
                        <a:t>4</a:t>
                      </a:r>
                      <a:endParaRPr lang="en-US" sz="13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a:effectLst/>
                        </a:rPr>
                        <a:t>3</a:t>
                      </a:r>
                      <a:endParaRPr lang="en-US" sz="1300" b="1" i="0" u="none" strike="noStrike">
                        <a:solidFill>
                          <a:srgbClr val="000000"/>
                        </a:solidFill>
                        <a:effectLst/>
                        <a:latin typeface="Arial" panose="020B0604020202020204" pitchFamily="34" charset="0"/>
                      </a:endParaRPr>
                    </a:p>
                  </a:txBody>
                  <a:tcPr marL="0" marR="0" marT="0" marB="0" anchor="b"/>
                </a:tc>
              </a:tr>
              <a:tr h="608795">
                <a:tc>
                  <a:txBody>
                    <a:bodyPr/>
                    <a:lstStyle/>
                    <a:p>
                      <a:pPr algn="l" fontAlgn="b"/>
                      <a:r>
                        <a:rPr lang="en-US" sz="1300" b="1" u="none" strike="noStrike">
                          <a:effectLst/>
                        </a:rPr>
                        <a:t>CONCILIACIÓN Y ARBITRAJE</a:t>
                      </a:r>
                      <a:endParaRPr lang="en-US" sz="13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a:effectLst/>
                        </a:rPr>
                        <a:t>3</a:t>
                      </a:r>
                      <a:endParaRPr lang="en-US" sz="13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dirty="0">
                          <a:effectLst/>
                        </a:rPr>
                        <a:t>2</a:t>
                      </a:r>
                      <a:endParaRPr lang="en-US" sz="13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dirty="0">
                          <a:effectLst/>
                        </a:rPr>
                        <a:t>2</a:t>
                      </a:r>
                      <a:endParaRPr lang="en-US" sz="1300" b="1" i="0" u="none" strike="noStrike" dirty="0">
                        <a:solidFill>
                          <a:srgbClr val="000000"/>
                        </a:solidFill>
                        <a:effectLst/>
                        <a:latin typeface="Arial" panose="020B0604020202020204" pitchFamily="34" charset="0"/>
                      </a:endParaRPr>
                    </a:p>
                  </a:txBody>
                  <a:tcPr marL="0" marR="0" marT="0" marB="0" anchor="b"/>
                </a:tc>
              </a:tr>
              <a:tr h="608795">
                <a:tc>
                  <a:txBody>
                    <a:bodyPr/>
                    <a:lstStyle/>
                    <a:p>
                      <a:pPr algn="l" fontAlgn="b"/>
                      <a:r>
                        <a:rPr lang="en-US" sz="1300" b="1" u="none" strike="noStrike">
                          <a:effectLst/>
                        </a:rPr>
                        <a:t>GESTIÓN DE MANTENIMIENTO</a:t>
                      </a:r>
                      <a:endParaRPr lang="en-US" sz="13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a:effectLst/>
                        </a:rPr>
                        <a:t>2</a:t>
                      </a:r>
                      <a:endParaRPr lang="en-US" sz="13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a:effectLst/>
                        </a:rPr>
                        <a:t>4</a:t>
                      </a:r>
                      <a:endParaRPr lang="en-US" sz="13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dirty="0">
                          <a:effectLst/>
                        </a:rPr>
                        <a:t>2</a:t>
                      </a:r>
                      <a:endParaRPr lang="en-US" sz="1300" b="1" i="0" u="none" strike="noStrike" dirty="0">
                        <a:solidFill>
                          <a:srgbClr val="000000"/>
                        </a:solidFill>
                        <a:effectLst/>
                        <a:latin typeface="Arial" panose="020B0604020202020204" pitchFamily="34" charset="0"/>
                      </a:endParaRPr>
                    </a:p>
                  </a:txBody>
                  <a:tcPr marL="0" marR="0" marT="0" marB="0" anchor="b"/>
                </a:tc>
              </a:tr>
              <a:tr h="608795">
                <a:tc>
                  <a:txBody>
                    <a:bodyPr/>
                    <a:lstStyle/>
                    <a:p>
                      <a:pPr algn="l" fontAlgn="b"/>
                      <a:r>
                        <a:rPr lang="en-US" sz="1300" b="1" u="none" strike="noStrike">
                          <a:effectLst/>
                        </a:rPr>
                        <a:t>GESTIÓN DOCUMENTAL</a:t>
                      </a:r>
                      <a:endParaRPr lang="en-US" sz="13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a:effectLst/>
                        </a:rPr>
                        <a:t>6</a:t>
                      </a:r>
                      <a:endParaRPr lang="en-US" sz="13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a:effectLst/>
                        </a:rPr>
                        <a:t>3</a:t>
                      </a:r>
                      <a:endParaRPr lang="en-US" sz="13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dirty="0">
                          <a:effectLst/>
                        </a:rPr>
                        <a:t>2</a:t>
                      </a:r>
                      <a:endParaRPr lang="en-US" sz="1300" b="1" i="0" u="none" strike="noStrike" dirty="0">
                        <a:solidFill>
                          <a:srgbClr val="000000"/>
                        </a:solidFill>
                        <a:effectLst/>
                        <a:latin typeface="Arial" panose="020B0604020202020204" pitchFamily="34" charset="0"/>
                      </a:endParaRPr>
                    </a:p>
                  </a:txBody>
                  <a:tcPr marL="0" marR="0" marT="0" marB="0" anchor="b"/>
                </a:tc>
              </a:tr>
              <a:tr h="304397">
                <a:tc>
                  <a:txBody>
                    <a:bodyPr/>
                    <a:lstStyle/>
                    <a:p>
                      <a:pPr algn="l" fontAlgn="b"/>
                      <a:r>
                        <a:rPr lang="es-CO" sz="1300" b="1" i="0" u="none" strike="noStrike" dirty="0" smtClean="0">
                          <a:solidFill>
                            <a:schemeClr val="dk1"/>
                          </a:solidFill>
                          <a:effectLst/>
                          <a:latin typeface="+mn-lt"/>
                        </a:rPr>
                        <a:t>GESTIÓN</a:t>
                      </a:r>
                      <a:r>
                        <a:rPr lang="es-CO" sz="1300" b="1" i="0" u="none" strike="noStrike" baseline="0" dirty="0" smtClean="0">
                          <a:solidFill>
                            <a:schemeClr val="dk1"/>
                          </a:solidFill>
                          <a:effectLst/>
                          <a:latin typeface="+mn-lt"/>
                        </a:rPr>
                        <a:t> DE COMPRAS</a:t>
                      </a:r>
                      <a:endParaRPr lang="en-US" sz="13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a:effectLst/>
                        </a:rPr>
                        <a:t>4</a:t>
                      </a:r>
                      <a:endParaRPr lang="en-US" sz="13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a:effectLst/>
                        </a:rPr>
                        <a:t>1</a:t>
                      </a:r>
                      <a:endParaRPr lang="en-US" sz="13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dirty="0">
                          <a:effectLst/>
                        </a:rPr>
                        <a:t>2</a:t>
                      </a:r>
                      <a:endParaRPr lang="en-US" sz="1300" b="1" i="0" u="none" strike="noStrike" dirty="0">
                        <a:solidFill>
                          <a:srgbClr val="000000"/>
                        </a:solidFill>
                        <a:effectLst/>
                        <a:latin typeface="Arial" panose="020B0604020202020204" pitchFamily="34" charset="0"/>
                      </a:endParaRPr>
                    </a:p>
                  </a:txBody>
                  <a:tcPr marL="0" marR="0" marT="0" marB="0" anchor="b"/>
                </a:tc>
              </a:tr>
              <a:tr h="304397">
                <a:tc>
                  <a:txBody>
                    <a:bodyPr/>
                    <a:lstStyle/>
                    <a:p>
                      <a:pPr algn="l" fontAlgn="b"/>
                      <a:r>
                        <a:rPr lang="en-US" sz="1300" b="1" u="none" strike="noStrike" dirty="0">
                          <a:effectLst/>
                        </a:rPr>
                        <a:t>TALENTO HUMANO</a:t>
                      </a:r>
                      <a:endParaRPr lang="en-US" sz="13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a:effectLst/>
                        </a:rPr>
                        <a:t>6</a:t>
                      </a:r>
                      <a:endParaRPr lang="en-US" sz="13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a:effectLst/>
                        </a:rPr>
                        <a:t>4</a:t>
                      </a:r>
                      <a:endParaRPr lang="en-US" sz="13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dirty="0">
                          <a:effectLst/>
                        </a:rPr>
                        <a:t>2</a:t>
                      </a:r>
                      <a:endParaRPr lang="en-US" sz="1300" b="1" i="0" u="none" strike="noStrike" dirty="0">
                        <a:solidFill>
                          <a:srgbClr val="000000"/>
                        </a:solidFill>
                        <a:effectLst/>
                        <a:latin typeface="Arial" panose="020B0604020202020204" pitchFamily="34" charset="0"/>
                      </a:endParaRPr>
                    </a:p>
                  </a:txBody>
                  <a:tcPr marL="0" marR="0" marT="0" marB="0" anchor="b"/>
                </a:tc>
              </a:tr>
              <a:tr h="304397">
                <a:tc>
                  <a:txBody>
                    <a:bodyPr/>
                    <a:lstStyle/>
                    <a:p>
                      <a:pPr algn="l" fontAlgn="b"/>
                      <a:r>
                        <a:rPr lang="en-US" sz="1300" b="1" u="none" strike="noStrike">
                          <a:effectLst/>
                        </a:rPr>
                        <a:t>FINANCIERO</a:t>
                      </a:r>
                      <a:endParaRPr lang="en-US" sz="13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a:effectLst/>
                        </a:rPr>
                        <a:t>2</a:t>
                      </a:r>
                      <a:endParaRPr lang="en-US" sz="13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a:effectLst/>
                        </a:rPr>
                        <a:t>2</a:t>
                      </a:r>
                      <a:endParaRPr lang="en-US" sz="13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dirty="0">
                          <a:effectLst/>
                        </a:rPr>
                        <a:t>4</a:t>
                      </a:r>
                      <a:endParaRPr lang="en-US" sz="1300" b="1" i="0" u="none" strike="noStrike" dirty="0">
                        <a:solidFill>
                          <a:srgbClr val="000000"/>
                        </a:solidFill>
                        <a:effectLst/>
                        <a:latin typeface="Arial" panose="020B0604020202020204" pitchFamily="34" charset="0"/>
                      </a:endParaRPr>
                    </a:p>
                  </a:txBody>
                  <a:tcPr marL="0" marR="0" marT="0" marB="0" anchor="b"/>
                </a:tc>
              </a:tr>
              <a:tr h="304397">
                <a:tc>
                  <a:txBody>
                    <a:bodyPr/>
                    <a:lstStyle/>
                    <a:p>
                      <a:pPr algn="l" fontAlgn="b"/>
                      <a:r>
                        <a:rPr lang="en-US" sz="1300" b="1" u="none" strike="noStrike">
                          <a:effectLst/>
                        </a:rPr>
                        <a:t>ATENCIÓN AL CLIENTE</a:t>
                      </a:r>
                      <a:endParaRPr lang="en-US" sz="13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a:effectLst/>
                        </a:rPr>
                        <a:t>4</a:t>
                      </a:r>
                      <a:endParaRPr lang="en-US" sz="13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a:effectLst/>
                        </a:rPr>
                        <a:t>7</a:t>
                      </a:r>
                      <a:endParaRPr lang="en-US" sz="13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dirty="0">
                          <a:effectLst/>
                        </a:rPr>
                        <a:t>7</a:t>
                      </a:r>
                      <a:endParaRPr lang="en-US" sz="1300" b="1" i="0" u="none" strike="noStrike" dirty="0">
                        <a:solidFill>
                          <a:srgbClr val="000000"/>
                        </a:solidFill>
                        <a:effectLst/>
                        <a:latin typeface="Arial" panose="020B0604020202020204" pitchFamily="34" charset="0"/>
                      </a:endParaRPr>
                    </a:p>
                  </a:txBody>
                  <a:tcPr marL="0" marR="0" marT="0" marB="0" anchor="b"/>
                </a:tc>
              </a:tr>
              <a:tr h="304397">
                <a:tc>
                  <a:txBody>
                    <a:bodyPr/>
                    <a:lstStyle/>
                    <a:p>
                      <a:pPr algn="l" fontAlgn="b"/>
                      <a:r>
                        <a:rPr lang="en-US" sz="1300" b="1" u="none" strike="noStrike">
                          <a:effectLst/>
                        </a:rPr>
                        <a:t>TOTAL</a:t>
                      </a:r>
                      <a:endParaRPr lang="en-US" sz="13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dirty="0">
                          <a:solidFill>
                            <a:srgbClr val="00B0F0"/>
                          </a:solidFill>
                          <a:effectLst/>
                        </a:rPr>
                        <a:t>39</a:t>
                      </a:r>
                      <a:endParaRPr lang="en-US" sz="1300" b="1" i="0" u="none" strike="noStrike" dirty="0">
                        <a:solidFill>
                          <a:srgbClr val="00B0F0"/>
                        </a:solidFill>
                        <a:effectLst/>
                        <a:latin typeface="Arial" panose="020B0604020202020204" pitchFamily="34" charset="0"/>
                      </a:endParaRPr>
                    </a:p>
                  </a:txBody>
                  <a:tcPr marL="0" marR="0" marT="0" marB="0" anchor="b"/>
                </a:tc>
                <a:tc>
                  <a:txBody>
                    <a:bodyPr/>
                    <a:lstStyle/>
                    <a:p>
                      <a:pPr algn="r" fontAlgn="b"/>
                      <a:r>
                        <a:rPr lang="en-US" sz="1300" b="1" u="none" strike="noStrike" dirty="0">
                          <a:solidFill>
                            <a:srgbClr val="00B0F0"/>
                          </a:solidFill>
                          <a:effectLst/>
                        </a:rPr>
                        <a:t>32</a:t>
                      </a:r>
                      <a:endParaRPr lang="en-US" sz="1300" b="1" i="0" u="none" strike="noStrike" dirty="0">
                        <a:solidFill>
                          <a:srgbClr val="00B0F0"/>
                        </a:solidFill>
                        <a:effectLst/>
                        <a:latin typeface="Arial" panose="020B0604020202020204" pitchFamily="34" charset="0"/>
                      </a:endParaRPr>
                    </a:p>
                  </a:txBody>
                  <a:tcPr marL="0" marR="0" marT="0" marB="0" anchor="b"/>
                </a:tc>
                <a:tc>
                  <a:txBody>
                    <a:bodyPr/>
                    <a:lstStyle/>
                    <a:p>
                      <a:pPr algn="r" fontAlgn="b"/>
                      <a:r>
                        <a:rPr lang="en-US" sz="1300" b="1" u="none" strike="noStrike" dirty="0">
                          <a:solidFill>
                            <a:srgbClr val="00B0F0"/>
                          </a:solidFill>
                          <a:effectLst/>
                        </a:rPr>
                        <a:t>36</a:t>
                      </a:r>
                      <a:endParaRPr lang="en-US" sz="1300" b="1" i="0" u="none" strike="noStrike" dirty="0">
                        <a:solidFill>
                          <a:srgbClr val="00B0F0"/>
                        </a:solidFill>
                        <a:effectLst/>
                        <a:latin typeface="Arial" panose="020B0604020202020204" pitchFamily="34" charset="0"/>
                      </a:endParaRPr>
                    </a:p>
                  </a:txBody>
                  <a:tcPr marL="0" marR="0" marT="0" marB="0" anchor="b"/>
                </a:tc>
              </a:tr>
            </a:tbl>
          </a:graphicData>
        </a:graphic>
      </p:graphicFrame>
    </p:spTree>
    <p:extLst>
      <p:ext uri="{BB962C8B-B14F-4D97-AF65-F5344CB8AC3E}">
        <p14:creationId xmlns:p14="http://schemas.microsoft.com/office/powerpoint/2010/main" val="2728691849"/>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A519B329-8C62-4970-B8CF-33C57A7F55A6}" type="slidenum">
              <a:rPr lang="es-ES" sz="1000">
                <a:solidFill>
                  <a:schemeClr val="bg1"/>
                </a:solidFill>
              </a:rPr>
              <a:pPr/>
              <a:t>81</a:t>
            </a:fld>
            <a:endParaRPr lang="es-ES" sz="1000" dirty="0">
              <a:solidFill>
                <a:schemeClr val="bg1"/>
              </a:solidFill>
            </a:endParaRPr>
          </a:p>
        </p:txBody>
      </p:sp>
      <p:sp>
        <p:nvSpPr>
          <p:cNvPr id="4098" name="2 Subtítulo"/>
          <p:cNvSpPr>
            <a:spLocks/>
          </p:cNvSpPr>
          <p:nvPr/>
        </p:nvSpPr>
        <p:spPr bwMode="auto">
          <a:xfrm>
            <a:off x="323528" y="1092636"/>
            <a:ext cx="8496944" cy="5000660"/>
          </a:xfrm>
          <a:prstGeom prst="rect">
            <a:avLst/>
          </a:prstGeom>
          <a:noFill/>
          <a:ln w="9525" algn="ctr">
            <a:noFill/>
            <a:miter lim="800000"/>
            <a:headEnd/>
            <a:tailEnd/>
          </a:ln>
          <a:effectLst/>
        </p:spPr>
        <p:txBody>
          <a:bodyPr anchor="ctr"/>
          <a:lstStyle/>
          <a:p>
            <a:pPr algn="ctr"/>
            <a:endParaRPr lang="es-ES" sz="2400" b="1" dirty="0" smtClean="0">
              <a:latin typeface="Arial" pitchFamily="34" charset="0"/>
              <a:cs typeface="Arial" pitchFamily="34" charset="0"/>
            </a:endParaRPr>
          </a:p>
          <a:p>
            <a:pPr algn="ctr"/>
            <a:endParaRPr lang="es-ES" sz="2400" b="1" dirty="0">
              <a:latin typeface="Arial" pitchFamily="34" charset="0"/>
              <a:cs typeface="Arial" pitchFamily="34" charset="0"/>
            </a:endParaRPr>
          </a:p>
          <a:p>
            <a:pPr algn="ctr"/>
            <a:endParaRPr lang="es-ES" sz="2400" b="1" dirty="0" smtClean="0">
              <a:latin typeface="Arial" pitchFamily="34" charset="0"/>
              <a:cs typeface="Arial" pitchFamily="34" charset="0"/>
            </a:endParaRPr>
          </a:p>
          <a:p>
            <a:pPr algn="ctr"/>
            <a:endParaRPr lang="es-ES" sz="2400" b="1" dirty="0">
              <a:latin typeface="Arial" pitchFamily="34" charset="0"/>
              <a:cs typeface="Arial" pitchFamily="34" charset="0"/>
            </a:endParaRPr>
          </a:p>
          <a:p>
            <a:pPr algn="ctr"/>
            <a:endParaRPr lang="es-ES" sz="2400" b="1" dirty="0" smtClean="0">
              <a:latin typeface="Arial" pitchFamily="34" charset="0"/>
              <a:cs typeface="Arial" pitchFamily="34" charset="0"/>
            </a:endParaRPr>
          </a:p>
          <a:p>
            <a:pPr algn="ctr"/>
            <a:r>
              <a:rPr lang="es-ES" sz="2400" b="1" dirty="0" smtClean="0">
                <a:solidFill>
                  <a:srgbClr val="FF0000"/>
                </a:solidFill>
                <a:latin typeface="Arial" pitchFamily="34" charset="0"/>
                <a:cs typeface="Arial" pitchFamily="34" charset="0"/>
              </a:rPr>
              <a:t>CONCLUSIONES</a:t>
            </a:r>
            <a:endParaRPr lang="es-ES" sz="2400" b="1" dirty="0">
              <a:solidFill>
                <a:srgbClr val="FF0000"/>
              </a:solidFill>
              <a:latin typeface="Arial" pitchFamily="34" charset="0"/>
              <a:cs typeface="Arial" pitchFamily="34" charset="0"/>
            </a:endParaRPr>
          </a:p>
          <a:p>
            <a:pPr algn="ctr"/>
            <a:endParaRPr lang="es-ES" sz="2400" dirty="0">
              <a:latin typeface="Arial" pitchFamily="34" charset="0"/>
              <a:cs typeface="Arial" pitchFamily="34" charset="0"/>
            </a:endParaRPr>
          </a:p>
          <a:p>
            <a:pPr algn="just">
              <a:buFont typeface="Arial" pitchFamily="34" charset="0"/>
              <a:buChar char="•"/>
            </a:pPr>
            <a:r>
              <a:rPr lang="es-ES" sz="2400" dirty="0">
                <a:latin typeface="Arial" pitchFamily="34" charset="0"/>
                <a:cs typeface="Arial" pitchFamily="34" charset="0"/>
              </a:rPr>
              <a:t> </a:t>
            </a:r>
            <a:r>
              <a:rPr lang="es-ES" sz="1600" b="1" dirty="0" smtClean="0">
                <a:latin typeface="Arial" pitchFamily="34" charset="0"/>
                <a:ea typeface="Tahoma" pitchFamily="34" charset="0"/>
                <a:cs typeface="Arial" pitchFamily="34" charset="0"/>
              </a:rPr>
              <a:t>El ciclos </a:t>
            </a:r>
            <a:r>
              <a:rPr lang="es-ES" sz="1600" b="1" dirty="0">
                <a:latin typeface="Arial" pitchFamily="34" charset="0"/>
                <a:ea typeface="Tahoma" pitchFamily="34" charset="0"/>
                <a:cs typeface="Arial" pitchFamily="34" charset="0"/>
              </a:rPr>
              <a:t>de auditoria del año </a:t>
            </a:r>
            <a:r>
              <a:rPr lang="es-ES" sz="1600" b="1" dirty="0" smtClean="0">
                <a:latin typeface="Arial" pitchFamily="34" charset="0"/>
                <a:ea typeface="Tahoma" pitchFamily="34" charset="0"/>
                <a:cs typeface="Arial" pitchFamily="34" charset="0"/>
              </a:rPr>
              <a:t>2018,2019 y 2020, </a:t>
            </a:r>
            <a:r>
              <a:rPr lang="es-ES" sz="1600" b="1" dirty="0">
                <a:latin typeface="Arial" pitchFamily="34" charset="0"/>
                <a:ea typeface="Tahoma" pitchFamily="34" charset="0"/>
                <a:cs typeface="Arial" pitchFamily="34" charset="0"/>
              </a:rPr>
              <a:t>fue realizado por los auditores </a:t>
            </a:r>
            <a:r>
              <a:rPr lang="es-ES" sz="1600" b="1" dirty="0" smtClean="0">
                <a:latin typeface="Arial" pitchFamily="34" charset="0"/>
                <a:ea typeface="Tahoma" pitchFamily="34" charset="0"/>
                <a:cs typeface="Arial" pitchFamily="34" charset="0"/>
              </a:rPr>
              <a:t>internos</a:t>
            </a:r>
            <a:r>
              <a:rPr lang="es-ES" sz="1600" b="1" dirty="0">
                <a:latin typeface="Arial" pitchFamily="34" charset="0"/>
                <a:ea typeface="Tahoma" pitchFamily="34" charset="0"/>
                <a:cs typeface="Arial" pitchFamily="34" charset="0"/>
              </a:rPr>
              <a:t> </a:t>
            </a:r>
            <a:r>
              <a:rPr lang="es-ES" sz="1600" b="1" dirty="0" smtClean="0">
                <a:latin typeface="Arial" pitchFamily="34" charset="0"/>
                <a:ea typeface="Tahoma" pitchFamily="34" charset="0"/>
                <a:cs typeface="Arial" pitchFamily="34" charset="0"/>
              </a:rPr>
              <a:t>de la entidad.</a:t>
            </a:r>
            <a:endParaRPr lang="es-ES" sz="1600" b="1" dirty="0">
              <a:latin typeface="Arial" pitchFamily="34" charset="0"/>
              <a:ea typeface="Tahoma" pitchFamily="34" charset="0"/>
              <a:cs typeface="Arial" pitchFamily="34" charset="0"/>
            </a:endParaRPr>
          </a:p>
          <a:p>
            <a:pPr algn="just">
              <a:buFont typeface="Arial" pitchFamily="34" charset="0"/>
              <a:buChar char="•"/>
            </a:pPr>
            <a:endParaRPr lang="es-ES" sz="1600" b="1" dirty="0">
              <a:latin typeface="Arial" pitchFamily="34" charset="0"/>
              <a:ea typeface="Tahoma" pitchFamily="34" charset="0"/>
              <a:cs typeface="Arial" pitchFamily="34" charset="0"/>
            </a:endParaRPr>
          </a:p>
          <a:p>
            <a:pPr algn="just">
              <a:buFont typeface="Arial" pitchFamily="34" charset="0"/>
              <a:buChar char="•"/>
            </a:pPr>
            <a:r>
              <a:rPr lang="es-ES" sz="1600" b="1" dirty="0">
                <a:latin typeface="Arial" pitchFamily="34" charset="0"/>
                <a:ea typeface="Tahoma" pitchFamily="34" charset="0"/>
                <a:cs typeface="Arial" pitchFamily="34" charset="0"/>
              </a:rPr>
              <a:t>Para la vigencia 2020 se presentaron 40 No </a:t>
            </a:r>
            <a:r>
              <a:rPr lang="es-ES" sz="1600" b="1" dirty="0" smtClean="0">
                <a:latin typeface="Arial" pitchFamily="34" charset="0"/>
                <a:ea typeface="Tahoma" pitchFamily="34" charset="0"/>
                <a:cs typeface="Arial" pitchFamily="34" charset="0"/>
              </a:rPr>
              <a:t>conformidades y 36 oportunidades de mejora   , en la </a:t>
            </a:r>
            <a:r>
              <a:rPr lang="es-ES" sz="1600" b="1" dirty="0">
                <a:latin typeface="Arial" pitchFamily="34" charset="0"/>
                <a:ea typeface="Tahoma" pitchFamily="34" charset="0"/>
                <a:cs typeface="Arial" pitchFamily="34" charset="0"/>
              </a:rPr>
              <a:t>vigencia </a:t>
            </a:r>
            <a:r>
              <a:rPr lang="es-ES" sz="1600" b="1" dirty="0" smtClean="0">
                <a:latin typeface="Arial" pitchFamily="34" charset="0"/>
                <a:ea typeface="Tahoma" pitchFamily="34" charset="0"/>
                <a:cs typeface="Arial" pitchFamily="34" charset="0"/>
              </a:rPr>
              <a:t>2019  </a:t>
            </a:r>
            <a:r>
              <a:rPr lang="es-ES" sz="1600" b="1" dirty="0">
                <a:latin typeface="Arial" pitchFamily="34" charset="0"/>
                <a:ea typeface="Tahoma" pitchFamily="34" charset="0"/>
                <a:cs typeface="Arial" pitchFamily="34" charset="0"/>
              </a:rPr>
              <a:t>fueron </a:t>
            </a:r>
            <a:r>
              <a:rPr lang="es-ES" sz="1600" b="1" dirty="0" smtClean="0">
                <a:latin typeface="Arial" pitchFamily="34" charset="0"/>
                <a:ea typeface="Tahoma" pitchFamily="34" charset="0"/>
                <a:cs typeface="Arial" pitchFamily="34" charset="0"/>
              </a:rPr>
              <a:t>44 No conformidades y 32 oportunidades de mejora y en el 2018 fueron 44 no conformidades y 39 oportunidades de mejora </a:t>
            </a:r>
          </a:p>
          <a:p>
            <a:pPr algn="just"/>
            <a:endParaRPr lang="es-ES" sz="1600" b="1" dirty="0" smtClean="0">
              <a:latin typeface="Arial" pitchFamily="34" charset="0"/>
              <a:ea typeface="Tahoma" pitchFamily="34" charset="0"/>
              <a:cs typeface="Arial" pitchFamily="34" charset="0"/>
            </a:endParaRPr>
          </a:p>
          <a:p>
            <a:pPr algn="just">
              <a:buFont typeface="Arial" pitchFamily="34" charset="0"/>
              <a:buChar char="•"/>
            </a:pPr>
            <a:r>
              <a:rPr lang="es-ES" sz="1600" b="1" dirty="0" smtClean="0">
                <a:latin typeface="Arial" pitchFamily="34" charset="0"/>
                <a:ea typeface="Tahoma" pitchFamily="34" charset="0"/>
                <a:cs typeface="Arial" pitchFamily="34" charset="0"/>
              </a:rPr>
              <a:t>Se </a:t>
            </a:r>
            <a:r>
              <a:rPr lang="es-ES" sz="1600" b="1" dirty="0">
                <a:latin typeface="Arial" pitchFamily="34" charset="0"/>
                <a:ea typeface="Tahoma" pitchFamily="34" charset="0"/>
                <a:cs typeface="Arial" pitchFamily="34" charset="0"/>
              </a:rPr>
              <a:t>observa que los procesos de planeación, control y mejoramiento y capacitación fueron los procesos que el en proceso de auditoria de la vigencia 2020, no se evidenciaron no </a:t>
            </a:r>
            <a:r>
              <a:rPr lang="es-ES" sz="1600" b="1" dirty="0" smtClean="0">
                <a:latin typeface="Arial" pitchFamily="34" charset="0"/>
                <a:ea typeface="Tahoma" pitchFamily="34" charset="0"/>
                <a:cs typeface="Arial" pitchFamily="34" charset="0"/>
              </a:rPr>
              <a:t>conformidades y en los procesos financiero y promoción comercial se evidenciaron 9 y 7 no conformidades.</a:t>
            </a:r>
          </a:p>
          <a:p>
            <a:pPr algn="just">
              <a:buFont typeface="Arial" pitchFamily="34" charset="0"/>
              <a:buChar char="•"/>
            </a:pPr>
            <a:endParaRPr lang="es-ES" sz="1600" b="1" dirty="0" smtClean="0">
              <a:latin typeface="Arial" pitchFamily="34" charset="0"/>
              <a:ea typeface="Tahoma" pitchFamily="34" charset="0"/>
              <a:cs typeface="Arial" pitchFamily="34" charset="0"/>
            </a:endParaRPr>
          </a:p>
          <a:p>
            <a:pPr algn="just">
              <a:buFont typeface="Arial" pitchFamily="34" charset="0"/>
              <a:buChar char="•"/>
            </a:pPr>
            <a:r>
              <a:rPr lang="es-ES" sz="1600" b="1" dirty="0" smtClean="0">
                <a:latin typeface="Arial" pitchFamily="34" charset="0"/>
                <a:ea typeface="Tahoma" pitchFamily="34" charset="0"/>
                <a:cs typeface="Arial" pitchFamily="34" charset="0"/>
              </a:rPr>
              <a:t> Se observa que los procesos de control y mejoramiento, Registro Público, gestión de mantenimiento, conciliación y arbitraje, gestión documental, gestión de compras y Talento humano, se evidenciaron el menor número de observaciones fueron 2 y en el proceso de atención al cliente se evidenciaron el mayor número de observaciones fueron 7.</a:t>
            </a:r>
          </a:p>
          <a:p>
            <a:pPr algn="just">
              <a:buFont typeface="Arial" pitchFamily="34" charset="0"/>
              <a:buChar char="•"/>
            </a:pPr>
            <a:endParaRPr lang="es-ES" sz="1600" b="1" dirty="0" smtClean="0">
              <a:latin typeface="Arial" pitchFamily="34" charset="0"/>
              <a:ea typeface="Tahoma" pitchFamily="34" charset="0"/>
              <a:cs typeface="Arial" pitchFamily="34" charset="0"/>
            </a:endParaRPr>
          </a:p>
          <a:p>
            <a:pPr algn="just">
              <a:buFont typeface="Arial" pitchFamily="34" charset="0"/>
              <a:buChar char="•"/>
            </a:pPr>
            <a:r>
              <a:rPr lang="es-ES" sz="1600" b="1" dirty="0">
                <a:latin typeface="Arial" pitchFamily="34" charset="0"/>
                <a:ea typeface="Tahoma" pitchFamily="34" charset="0"/>
                <a:cs typeface="Arial" pitchFamily="34" charset="0"/>
              </a:rPr>
              <a:t>La toma de acciones correctivas y de mejora es la herramienta para poder continuar con   ruta de mejoramiento que ha mantenido a la entidad con un reconocimiento favorable ante sus usuarios y comunidad</a:t>
            </a:r>
            <a:r>
              <a:rPr lang="es-ES" sz="1600" b="1" dirty="0" smtClean="0">
                <a:latin typeface="Arial" pitchFamily="34" charset="0"/>
                <a:ea typeface="Tahoma" pitchFamily="34" charset="0"/>
                <a:cs typeface="Arial" pitchFamily="34" charset="0"/>
              </a:rPr>
              <a:t>.</a:t>
            </a:r>
          </a:p>
          <a:p>
            <a:pPr algn="just">
              <a:buFont typeface="Arial" pitchFamily="34" charset="0"/>
              <a:buChar char="•"/>
            </a:pPr>
            <a:endParaRPr lang="es-ES" sz="1600" b="1" dirty="0" smtClean="0">
              <a:latin typeface="Arial" pitchFamily="34" charset="0"/>
              <a:ea typeface="Tahoma" pitchFamily="34" charset="0"/>
              <a:cs typeface="Arial" pitchFamily="34" charset="0"/>
            </a:endParaRPr>
          </a:p>
          <a:p>
            <a:pPr algn="just">
              <a:buFont typeface="Arial" pitchFamily="34" charset="0"/>
              <a:buChar char="•"/>
            </a:pPr>
            <a:r>
              <a:rPr lang="es-ES" sz="1600" b="1" dirty="0" smtClean="0">
                <a:latin typeface="Arial" pitchFamily="34" charset="0"/>
                <a:ea typeface="Tahoma" pitchFamily="34" charset="0"/>
                <a:cs typeface="Arial" pitchFamily="34" charset="0"/>
              </a:rPr>
              <a:t>Con </a:t>
            </a:r>
            <a:r>
              <a:rPr lang="es-ES" sz="1600" b="1" dirty="0">
                <a:latin typeface="Arial" pitchFamily="34" charset="0"/>
                <a:ea typeface="Tahoma" pitchFamily="34" charset="0"/>
                <a:cs typeface="Arial" pitchFamily="34" charset="0"/>
              </a:rPr>
              <a:t>estos resultados y la implementación de las acciones fortalecemos la versión 2015</a:t>
            </a:r>
          </a:p>
          <a:p>
            <a:pPr algn="just">
              <a:buFont typeface="Arial" pitchFamily="34" charset="0"/>
              <a:buChar char="•"/>
            </a:pPr>
            <a:endParaRPr lang="es-ES" b="1" dirty="0">
              <a:latin typeface="Arial" pitchFamily="34" charset="0"/>
              <a:ea typeface="Tahoma" pitchFamily="34" charset="0"/>
              <a:cs typeface="Arial" pitchFamily="34" charset="0"/>
            </a:endParaRPr>
          </a:p>
          <a:p>
            <a:pPr algn="just"/>
            <a:endParaRPr lang="es-ES" dirty="0">
              <a:latin typeface="Tahoma" pitchFamily="34" charset="0"/>
              <a:ea typeface="Tahoma" pitchFamily="34" charset="0"/>
              <a:cs typeface="Tahoma" pitchFamily="34" charset="0"/>
            </a:endParaRPr>
          </a:p>
          <a:p>
            <a:pPr algn="just"/>
            <a:endParaRPr lang="es-ES" dirty="0">
              <a:latin typeface="Tahoma" pitchFamily="34" charset="0"/>
              <a:ea typeface="Tahoma" pitchFamily="34" charset="0"/>
              <a:cs typeface="Tahoma" pitchFamily="34" charset="0"/>
            </a:endParaRPr>
          </a:p>
          <a:p>
            <a:pPr algn="just">
              <a:buFont typeface="Arial" pitchFamily="34" charset="0"/>
              <a:buChar char="•"/>
            </a:pPr>
            <a:endParaRPr lang="es-ES" dirty="0">
              <a:latin typeface="Arial Black" pitchFamily="34" charset="0"/>
            </a:endParaRPr>
          </a:p>
          <a:p>
            <a:pPr algn="ctr"/>
            <a:endParaRPr lang="es-ES" sz="2400" dirty="0">
              <a:solidFill>
                <a:srgbClr val="C00000"/>
              </a:solidFill>
              <a:latin typeface="Arial Black" pitchFamily="34" charset="0"/>
            </a:endParaRPr>
          </a:p>
          <a:p>
            <a:pPr algn="ctr"/>
            <a:endParaRPr lang="es-ES" sz="2400" dirty="0">
              <a:solidFill>
                <a:srgbClr val="C00000"/>
              </a:solidFill>
              <a:latin typeface="Arial Black" pitchFamily="34" charset="0"/>
            </a:endParaRPr>
          </a:p>
          <a:p>
            <a:pPr algn="just"/>
            <a:endParaRPr lang="es-ES" sz="2400" dirty="0">
              <a:solidFill>
                <a:srgbClr val="FF9933"/>
              </a:solidFill>
              <a:latin typeface="Arial Black" pitchFamily="34" charset="0"/>
            </a:endParaRPr>
          </a:p>
        </p:txBody>
      </p:sp>
      <p:pic>
        <p:nvPicPr>
          <p:cNvPr id="4" name="Picture 49">
            <a:extLst>
              <a:ext uri="{FF2B5EF4-FFF2-40B4-BE49-F238E27FC236}">
                <a16:creationId xmlns="" xmlns:a16="http://schemas.microsoft.com/office/drawing/2014/main" id="{B6E7D412-BE82-2C42-8304-9D36BF5DB0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869326" cy="57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a:solidFill>
                  <a:schemeClr val="bg1"/>
                </a:solidFill>
              </a:rPr>
              <a:t>ENLACE  – Consultores en Gestión Empresa rial Ltda. - </a:t>
            </a:r>
            <a:fld id="{E39176B2-6D65-480B-8360-14C9E093D22F}" type="slidenum">
              <a:rPr lang="es-ES" sz="1000">
                <a:solidFill>
                  <a:schemeClr val="bg1"/>
                </a:solidFill>
              </a:rPr>
              <a:pPr/>
              <a:t>82</a:t>
            </a:fld>
            <a:endParaRPr lang="es-ES" sz="1000">
              <a:solidFill>
                <a:schemeClr val="bg1"/>
              </a:solidFill>
            </a:endParaRPr>
          </a:p>
        </p:txBody>
      </p:sp>
      <p:sp>
        <p:nvSpPr>
          <p:cNvPr id="4098" name="2 Subtítulo"/>
          <p:cNvSpPr>
            <a:spLocks/>
          </p:cNvSpPr>
          <p:nvPr/>
        </p:nvSpPr>
        <p:spPr bwMode="auto">
          <a:xfrm>
            <a:off x="857224" y="1928802"/>
            <a:ext cx="7200900" cy="1498600"/>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ES" sz="3600" dirty="0">
                <a:solidFill>
                  <a:srgbClr val="C00000"/>
                </a:solidFill>
                <a:latin typeface="Arial Black" pitchFamily="34" charset="0"/>
                <a:cs typeface="+mn-cs"/>
              </a:rPr>
              <a:t>4.7 DESEMPEÑO DE LOS PROVEEDORES EXTERNOS</a:t>
            </a:r>
            <a:endParaRPr lang="es-MX" sz="3600" dirty="0">
              <a:solidFill>
                <a:srgbClr val="C00000"/>
              </a:solidFill>
              <a:latin typeface="Arial Black" pitchFamily="34" charset="0"/>
              <a:cs typeface="+mn-cs"/>
            </a:endParaRPr>
          </a:p>
        </p:txBody>
      </p:sp>
      <p:pic>
        <p:nvPicPr>
          <p:cNvPr id="4" name="Picture 49">
            <a:extLst>
              <a:ext uri="{FF2B5EF4-FFF2-40B4-BE49-F238E27FC236}">
                <a16:creationId xmlns="" xmlns:a16="http://schemas.microsoft.com/office/drawing/2014/main" id="{DF276643-AB7A-F448-876D-5AFE7E3EA3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A519B329-8C62-4970-B8CF-33C57A7F55A6}" type="slidenum">
              <a:rPr lang="es-ES" sz="1000">
                <a:solidFill>
                  <a:schemeClr val="bg1"/>
                </a:solidFill>
              </a:rPr>
              <a:pPr/>
              <a:t>83</a:t>
            </a:fld>
            <a:endParaRPr lang="es-ES" sz="1000" dirty="0">
              <a:solidFill>
                <a:schemeClr val="bg1"/>
              </a:solidFill>
            </a:endParaRPr>
          </a:p>
        </p:txBody>
      </p:sp>
      <p:sp>
        <p:nvSpPr>
          <p:cNvPr id="4098" name="2 Subtítulo"/>
          <p:cNvSpPr>
            <a:spLocks/>
          </p:cNvSpPr>
          <p:nvPr/>
        </p:nvSpPr>
        <p:spPr bwMode="auto">
          <a:xfrm>
            <a:off x="714348" y="749814"/>
            <a:ext cx="7920037" cy="5000660"/>
          </a:xfrm>
          <a:prstGeom prst="rect">
            <a:avLst/>
          </a:prstGeom>
          <a:noFill/>
          <a:ln w="9525" algn="ctr">
            <a:noFill/>
            <a:miter lim="800000"/>
            <a:headEnd/>
            <a:tailEnd/>
          </a:ln>
          <a:effectLst/>
        </p:spPr>
        <p:txBody>
          <a:bodyPr anchor="ctr"/>
          <a:lstStyle/>
          <a:p>
            <a:pPr algn="ctr"/>
            <a:endParaRPr lang="es-ES" dirty="0">
              <a:latin typeface="Arial Black" pitchFamily="34" charset="0"/>
            </a:endParaRPr>
          </a:p>
          <a:p>
            <a:pPr algn="ctr"/>
            <a:endParaRPr lang="es-ES" sz="2400" dirty="0">
              <a:solidFill>
                <a:srgbClr val="C00000"/>
              </a:solidFill>
              <a:latin typeface="Arial Black" pitchFamily="34" charset="0"/>
            </a:endParaRPr>
          </a:p>
          <a:p>
            <a:pPr algn="ctr"/>
            <a:endParaRPr lang="es-ES" sz="2400" dirty="0">
              <a:solidFill>
                <a:srgbClr val="C00000"/>
              </a:solidFill>
              <a:latin typeface="Arial Black" pitchFamily="34" charset="0"/>
            </a:endParaRPr>
          </a:p>
          <a:p>
            <a:pPr algn="just"/>
            <a:endParaRPr lang="es-ES" sz="2400" dirty="0">
              <a:solidFill>
                <a:srgbClr val="FF9933"/>
              </a:solidFill>
              <a:latin typeface="Arial Black" pitchFamily="34" charset="0"/>
            </a:endParaRPr>
          </a:p>
        </p:txBody>
      </p:sp>
      <p:sp>
        <p:nvSpPr>
          <p:cNvPr id="2" name="Rectángulo 1"/>
          <p:cNvSpPr/>
          <p:nvPr/>
        </p:nvSpPr>
        <p:spPr>
          <a:xfrm>
            <a:off x="251520" y="1126485"/>
            <a:ext cx="8640960" cy="2585323"/>
          </a:xfrm>
          <a:prstGeom prst="rect">
            <a:avLst/>
          </a:prstGeom>
        </p:spPr>
        <p:txBody>
          <a:bodyPr wrap="square">
            <a:spAutoFit/>
          </a:bodyPr>
          <a:lstStyle/>
          <a:p>
            <a:pPr algn="just"/>
            <a:endParaRPr lang="es-ES_tradnl" dirty="0">
              <a:solidFill>
                <a:srgbClr val="000000"/>
              </a:solidFill>
            </a:endParaRPr>
          </a:p>
          <a:p>
            <a:pPr algn="just"/>
            <a:endParaRPr lang="es-ES_tradnl" dirty="0" smtClean="0">
              <a:solidFill>
                <a:srgbClr val="000000"/>
              </a:solidFill>
            </a:endParaRPr>
          </a:p>
          <a:p>
            <a:pPr algn="just"/>
            <a:endParaRPr lang="es-ES_tradnl" dirty="0">
              <a:solidFill>
                <a:srgbClr val="000000"/>
              </a:solidFill>
            </a:endParaRPr>
          </a:p>
          <a:p>
            <a:pPr algn="just"/>
            <a:endParaRPr lang="es-ES_tradnl" dirty="0" smtClean="0">
              <a:solidFill>
                <a:srgbClr val="000000"/>
              </a:solidFill>
            </a:endParaRPr>
          </a:p>
          <a:p>
            <a:pPr algn="just"/>
            <a:endParaRPr lang="es-ES_tradnl" dirty="0">
              <a:solidFill>
                <a:srgbClr val="000000"/>
              </a:solidFill>
            </a:endParaRPr>
          </a:p>
          <a:p>
            <a:pPr algn="just"/>
            <a:endParaRPr lang="es-ES_tradnl" dirty="0" smtClean="0">
              <a:solidFill>
                <a:srgbClr val="000000"/>
              </a:solidFill>
            </a:endParaRPr>
          </a:p>
          <a:p>
            <a:pPr algn="just"/>
            <a:endParaRPr lang="es-ES_tradnl" dirty="0">
              <a:solidFill>
                <a:srgbClr val="000000"/>
              </a:solidFill>
            </a:endParaRPr>
          </a:p>
          <a:p>
            <a:pPr algn="just"/>
            <a:endParaRPr lang="es-ES_tradnl" dirty="0">
              <a:solidFill>
                <a:srgbClr val="000000"/>
              </a:solidFill>
            </a:endParaRPr>
          </a:p>
          <a:p>
            <a:endParaRPr lang="es-ES_tradnl" dirty="0">
              <a:solidFill>
                <a:srgbClr val="000000"/>
              </a:solidFill>
            </a:endParaRPr>
          </a:p>
        </p:txBody>
      </p:sp>
      <p:pic>
        <p:nvPicPr>
          <p:cNvPr id="5" name="Picture 49">
            <a:extLst>
              <a:ext uri="{FF2B5EF4-FFF2-40B4-BE49-F238E27FC236}">
                <a16:creationId xmlns="" xmlns:a16="http://schemas.microsoft.com/office/drawing/2014/main" id="{2E71B196-70AE-004F-A5E4-E4BBFF88CA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40329"/>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noChangeArrowheads="1"/>
          </p:cNvSpPr>
          <p:nvPr/>
        </p:nvSpPr>
        <p:spPr bwMode="auto">
          <a:xfrm>
            <a:off x="2935288"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Gráfico 6"/>
          <p:cNvGraphicFramePr>
            <a:graphicFrameLocks/>
          </p:cNvGraphicFramePr>
          <p:nvPr>
            <p:extLst>
              <p:ext uri="{D42A27DB-BD31-4B8C-83A1-F6EECF244321}">
                <p14:modId xmlns:p14="http://schemas.microsoft.com/office/powerpoint/2010/main" val="2817006959"/>
              </p:ext>
            </p:extLst>
          </p:nvPr>
        </p:nvGraphicFramePr>
        <p:xfrm>
          <a:off x="2195736" y="332656"/>
          <a:ext cx="5616624" cy="39604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a 2"/>
          <p:cNvGraphicFramePr>
            <a:graphicFrameLocks noGrp="1"/>
          </p:cNvGraphicFramePr>
          <p:nvPr>
            <p:extLst>
              <p:ext uri="{D42A27DB-BD31-4B8C-83A1-F6EECF244321}">
                <p14:modId xmlns:p14="http://schemas.microsoft.com/office/powerpoint/2010/main" val="3899229980"/>
              </p:ext>
            </p:extLst>
          </p:nvPr>
        </p:nvGraphicFramePr>
        <p:xfrm>
          <a:off x="2195736" y="4653136"/>
          <a:ext cx="5616624" cy="1909008"/>
        </p:xfrm>
        <a:graphic>
          <a:graphicData uri="http://schemas.openxmlformats.org/drawingml/2006/table">
            <a:tbl>
              <a:tblPr>
                <a:tableStyleId>{5C22544A-7EE6-4342-B048-85BDC9FD1C3A}</a:tableStyleId>
              </a:tblPr>
              <a:tblGrid>
                <a:gridCol w="3011322"/>
                <a:gridCol w="1251898"/>
                <a:gridCol w="1353404"/>
              </a:tblGrid>
              <a:tr h="1024752">
                <a:tc>
                  <a:txBody>
                    <a:bodyPr/>
                    <a:lstStyle/>
                    <a:p>
                      <a:pPr algn="l" fontAlgn="b"/>
                      <a:r>
                        <a:rPr lang="en-US" sz="1400" u="none" strike="noStrike" dirty="0">
                          <a:effectLst/>
                        </a:rPr>
                        <a:t>PROCESO GESTIÓN DE COMPRAS</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400" u="none" strike="noStrike" dirty="0">
                          <a:effectLst/>
                        </a:rPr>
                        <a:t>AÑO 2018</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400" u="none" strike="noStrike" dirty="0">
                          <a:effectLst/>
                        </a:rPr>
                        <a:t>AÑO 2019</a:t>
                      </a:r>
                      <a:endParaRPr lang="en-US" sz="1400" b="0" i="0" u="none" strike="noStrike" dirty="0">
                        <a:solidFill>
                          <a:srgbClr val="000000"/>
                        </a:solidFill>
                        <a:effectLst/>
                        <a:latin typeface="Calibri" panose="020F0502020204030204" pitchFamily="34" charset="0"/>
                      </a:endParaRPr>
                    </a:p>
                  </a:txBody>
                  <a:tcPr marL="0" marR="0" marT="0" marB="0" anchor="b"/>
                </a:tc>
              </a:tr>
              <a:tr h="884256">
                <a:tc>
                  <a:txBody>
                    <a:bodyPr/>
                    <a:lstStyle/>
                    <a:p>
                      <a:pPr algn="l" fontAlgn="b"/>
                      <a:r>
                        <a:rPr lang="en-US" sz="1400" u="none" strike="noStrike">
                          <a:effectLst/>
                        </a:rPr>
                        <a:t>RESULTADOS DE REEVALUACIÓN</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a:effectLst/>
                        </a:rPr>
                        <a:t>92%</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dirty="0">
                          <a:effectLst/>
                        </a:rPr>
                        <a:t>95,73%</a:t>
                      </a:r>
                      <a:endParaRPr lang="en-US" sz="1400" b="0" i="0" u="none" strike="noStrike" dirty="0">
                        <a:solidFill>
                          <a:srgbClr val="000000"/>
                        </a:solidFill>
                        <a:effectLst/>
                        <a:latin typeface="Calibri" panose="020F0502020204030204" pitchFamily="34" charset="0"/>
                      </a:endParaRPr>
                    </a:p>
                  </a:txBody>
                  <a:tcPr marL="0" marR="0" marT="0" marB="0" anchor="b"/>
                </a:tc>
              </a:tr>
            </a:tbl>
          </a:graphicData>
        </a:graphic>
      </p:graphicFrame>
    </p:spTree>
    <p:extLst>
      <p:ext uri="{BB962C8B-B14F-4D97-AF65-F5344CB8AC3E}">
        <p14:creationId xmlns:p14="http://schemas.microsoft.com/office/powerpoint/2010/main" val="9354676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A519B329-8C62-4970-B8CF-33C57A7F55A6}" type="slidenum">
              <a:rPr lang="es-ES" sz="1000">
                <a:solidFill>
                  <a:schemeClr val="bg1"/>
                </a:solidFill>
              </a:rPr>
              <a:pPr/>
              <a:t>84</a:t>
            </a:fld>
            <a:endParaRPr lang="es-ES" sz="1000" dirty="0">
              <a:solidFill>
                <a:schemeClr val="bg1"/>
              </a:solidFill>
            </a:endParaRPr>
          </a:p>
        </p:txBody>
      </p:sp>
      <p:sp>
        <p:nvSpPr>
          <p:cNvPr id="4098" name="2 Subtítulo"/>
          <p:cNvSpPr>
            <a:spLocks/>
          </p:cNvSpPr>
          <p:nvPr/>
        </p:nvSpPr>
        <p:spPr bwMode="auto">
          <a:xfrm>
            <a:off x="714348" y="749814"/>
            <a:ext cx="7920037" cy="5000660"/>
          </a:xfrm>
          <a:prstGeom prst="rect">
            <a:avLst/>
          </a:prstGeom>
          <a:noFill/>
          <a:ln w="9525" algn="ctr">
            <a:noFill/>
            <a:miter lim="800000"/>
            <a:headEnd/>
            <a:tailEnd/>
          </a:ln>
          <a:effectLst/>
        </p:spPr>
        <p:txBody>
          <a:bodyPr anchor="ctr"/>
          <a:lstStyle/>
          <a:p>
            <a:pPr algn="ctr"/>
            <a:endParaRPr lang="es-ES" dirty="0">
              <a:latin typeface="Arial Black" pitchFamily="34" charset="0"/>
            </a:endParaRPr>
          </a:p>
          <a:p>
            <a:pPr algn="ctr"/>
            <a:endParaRPr lang="es-ES" sz="2400" dirty="0">
              <a:solidFill>
                <a:srgbClr val="C00000"/>
              </a:solidFill>
              <a:latin typeface="Arial Black" pitchFamily="34" charset="0"/>
            </a:endParaRPr>
          </a:p>
          <a:p>
            <a:pPr algn="ctr"/>
            <a:endParaRPr lang="es-ES" sz="2400" dirty="0">
              <a:solidFill>
                <a:srgbClr val="C00000"/>
              </a:solidFill>
              <a:latin typeface="Arial Black" pitchFamily="34" charset="0"/>
            </a:endParaRPr>
          </a:p>
          <a:p>
            <a:pPr algn="just"/>
            <a:endParaRPr lang="es-ES" sz="2400" dirty="0">
              <a:solidFill>
                <a:srgbClr val="FF9933"/>
              </a:solidFill>
              <a:latin typeface="Arial Black" pitchFamily="34" charset="0"/>
            </a:endParaRPr>
          </a:p>
        </p:txBody>
      </p:sp>
      <p:sp>
        <p:nvSpPr>
          <p:cNvPr id="2" name="Rectángulo 1"/>
          <p:cNvSpPr/>
          <p:nvPr/>
        </p:nvSpPr>
        <p:spPr>
          <a:xfrm>
            <a:off x="102274" y="1126485"/>
            <a:ext cx="9041726" cy="7817525"/>
          </a:xfrm>
          <a:prstGeom prst="rect">
            <a:avLst/>
          </a:prstGeom>
        </p:spPr>
        <p:txBody>
          <a:bodyPr wrap="square">
            <a:spAutoFit/>
          </a:bodyPr>
          <a:lstStyle/>
          <a:p>
            <a:pPr algn="ctr"/>
            <a:r>
              <a:rPr lang="es-ES_tradnl" b="1" dirty="0">
                <a:solidFill>
                  <a:srgbClr val="FF0000"/>
                </a:solidFill>
              </a:rPr>
              <a:t>CONCLUSIONES</a:t>
            </a:r>
          </a:p>
          <a:p>
            <a:pPr algn="just"/>
            <a:endParaRPr lang="es-ES_tradnl" dirty="0">
              <a:solidFill>
                <a:srgbClr val="000000"/>
              </a:solidFill>
            </a:endParaRPr>
          </a:p>
          <a:p>
            <a:r>
              <a:rPr lang="es-ES_tradnl" sz="1600" b="1" dirty="0">
                <a:solidFill>
                  <a:srgbClr val="000000"/>
                </a:solidFill>
              </a:rPr>
              <a:t>Para el el año </a:t>
            </a:r>
            <a:r>
              <a:rPr lang="es-ES_tradnl" sz="1600" b="1" dirty="0" smtClean="0">
                <a:solidFill>
                  <a:srgbClr val="000000"/>
                </a:solidFill>
              </a:rPr>
              <a:t>2019, </a:t>
            </a:r>
            <a:r>
              <a:rPr lang="es-ES_tradnl" sz="1600" b="1" dirty="0">
                <a:solidFill>
                  <a:srgbClr val="000000"/>
                </a:solidFill>
              </a:rPr>
              <a:t>se reevaluaron </a:t>
            </a:r>
            <a:r>
              <a:rPr lang="es-ES_tradnl" sz="1600" b="1" dirty="0" smtClean="0">
                <a:solidFill>
                  <a:srgbClr val="000000"/>
                </a:solidFill>
              </a:rPr>
              <a:t>59 proveedores críticos </a:t>
            </a:r>
            <a:r>
              <a:rPr lang="es-ES_tradnl" sz="1600" b="1" dirty="0">
                <a:solidFill>
                  <a:srgbClr val="000000"/>
                </a:solidFill>
              </a:rPr>
              <a:t>de los cuáles </a:t>
            </a:r>
            <a:r>
              <a:rPr lang="es-ES_tradnl" sz="1600" b="1" dirty="0" smtClean="0">
                <a:solidFill>
                  <a:srgbClr val="000000"/>
                </a:solidFill>
              </a:rPr>
              <a:t>59 </a:t>
            </a:r>
            <a:r>
              <a:rPr lang="es-ES_tradnl" sz="1600" b="1" dirty="0">
                <a:solidFill>
                  <a:srgbClr val="000000"/>
                </a:solidFill>
              </a:rPr>
              <a:t>son confiables para un cumplimiento del </a:t>
            </a:r>
            <a:r>
              <a:rPr lang="es-ES_tradnl" sz="1600" b="1" dirty="0" smtClean="0">
                <a:solidFill>
                  <a:srgbClr val="000000"/>
                </a:solidFill>
              </a:rPr>
              <a:t>95,73%. 33 con calificación de 100% </a:t>
            </a:r>
            <a:r>
              <a:rPr lang="es-ES_tradnl" sz="1600" b="1" dirty="0">
                <a:solidFill>
                  <a:srgbClr val="000000"/>
                </a:solidFill>
              </a:rPr>
              <a:t>y</a:t>
            </a:r>
            <a:r>
              <a:rPr lang="es-ES_tradnl" sz="1600" b="1" dirty="0" smtClean="0">
                <a:solidFill>
                  <a:srgbClr val="000000"/>
                </a:solidFill>
              </a:rPr>
              <a:t> 26 proveedores </a:t>
            </a:r>
            <a:r>
              <a:rPr lang="es-ES_tradnl" sz="1600" b="1" dirty="0">
                <a:solidFill>
                  <a:srgbClr val="000000"/>
                </a:solidFill>
              </a:rPr>
              <a:t>con </a:t>
            </a:r>
            <a:r>
              <a:rPr lang="es-ES_tradnl" sz="1600" b="1" dirty="0" smtClean="0">
                <a:solidFill>
                  <a:srgbClr val="000000"/>
                </a:solidFill>
              </a:rPr>
              <a:t> calificación de 90%, debido a que no se evidencia soporte de pago de seguridad social, para ello como acción de mejora se envió al correo electrónico la solicitud de entrega de soporte de seguridad social a los siguientes proveedores: </a:t>
            </a:r>
            <a:r>
              <a:rPr lang="es-CO" sz="1600" b="1" dirty="0"/>
              <a:t>AZTECA COMUNICACIONES COLOMBIA </a:t>
            </a:r>
            <a:r>
              <a:rPr lang="es-CO" sz="1600" b="1" dirty="0" smtClean="0"/>
              <a:t>S.A.S, </a:t>
            </a:r>
            <a:r>
              <a:rPr lang="en-US" sz="1600" b="1" dirty="0"/>
              <a:t>BENAVIDES CABRERA </a:t>
            </a:r>
            <a:r>
              <a:rPr lang="en-US" sz="1600" b="1" dirty="0" smtClean="0"/>
              <a:t>JOSE, </a:t>
            </a:r>
            <a:r>
              <a:rPr lang="es-CO" sz="1600" b="1" dirty="0"/>
              <a:t>BENAVIDES DOMINGUES IVAN DE </a:t>
            </a:r>
            <a:r>
              <a:rPr lang="es-CO" sz="1600" b="1" dirty="0" smtClean="0"/>
              <a:t>JESUS, </a:t>
            </a:r>
            <a:r>
              <a:rPr lang="es-CO" sz="1600" b="1" dirty="0"/>
              <a:t>CAPACITACION Y SERVICIO EN PROGRAMAS Y </a:t>
            </a:r>
            <a:r>
              <a:rPr lang="es-CO" sz="1600" b="1" dirty="0" smtClean="0"/>
              <a:t>TELECOMUNICACION, </a:t>
            </a:r>
            <a:r>
              <a:rPr lang="en-US" sz="1600" b="1" dirty="0"/>
              <a:t>CEDENAR </a:t>
            </a:r>
            <a:r>
              <a:rPr lang="en-US" sz="1600" b="1" dirty="0" smtClean="0"/>
              <a:t>S.A. ESP, CERTICAMARAS, </a:t>
            </a:r>
            <a:r>
              <a:rPr lang="en-US" sz="1600" b="1" dirty="0"/>
              <a:t>CHAMORRO BAEZ MARY </a:t>
            </a:r>
            <a:r>
              <a:rPr lang="en-US" sz="1600" b="1" dirty="0" smtClean="0"/>
              <a:t>DALILA,COLOMBIATELECOMUNICACIONES </a:t>
            </a:r>
            <a:r>
              <a:rPr lang="en-US" sz="1600" b="1" dirty="0"/>
              <a:t/>
            </a:r>
            <a:br>
              <a:rPr lang="en-US" sz="1600" b="1" dirty="0"/>
            </a:br>
            <a:r>
              <a:rPr lang="en-US" sz="1600" b="1" dirty="0" smtClean="0"/>
              <a:t>SA, </a:t>
            </a:r>
            <a:r>
              <a:rPr lang="en-US" sz="1600" b="1" dirty="0"/>
              <a:t>COMERCIAL DAYCOR </a:t>
            </a:r>
            <a:r>
              <a:rPr lang="en-US" sz="1600" b="1" dirty="0" smtClean="0"/>
              <a:t>S.A.S, </a:t>
            </a:r>
            <a:r>
              <a:rPr lang="en-US" sz="1600" b="1" dirty="0"/>
              <a:t>CORAL VILLAREAL GERMAN </a:t>
            </a:r>
            <a:r>
              <a:rPr lang="en-US" sz="1600" b="1" dirty="0" smtClean="0"/>
              <a:t>EFRAIN, </a:t>
            </a:r>
            <a:r>
              <a:rPr lang="en-US" sz="1600" b="1" dirty="0"/>
              <a:t>CUAYAL CHACUA DIEGO </a:t>
            </a:r>
            <a:r>
              <a:rPr lang="en-US" sz="1600" b="1" dirty="0" smtClean="0"/>
              <a:t>ANDRES, </a:t>
            </a:r>
            <a:r>
              <a:rPr lang="en-US" sz="1600" b="1" dirty="0"/>
              <a:t>EMPOBANDO </a:t>
            </a:r>
            <a:r>
              <a:rPr lang="en-US" sz="1600" b="1" dirty="0" smtClean="0"/>
              <a:t>E.S.P, </a:t>
            </a:r>
            <a:r>
              <a:rPr lang="en-US" sz="1600" b="1" dirty="0"/>
              <a:t>ENRIQUEZ MARCILLO JUAN </a:t>
            </a:r>
            <a:r>
              <a:rPr lang="en-US" sz="1600" b="1" dirty="0" smtClean="0"/>
              <a:t>PABLO, </a:t>
            </a:r>
            <a:r>
              <a:rPr lang="en-US" sz="1600" b="1" dirty="0"/>
              <a:t>IBARRA MUNOZ HAROLD </a:t>
            </a:r>
            <a:r>
              <a:rPr lang="en-US" sz="1600" b="1" dirty="0" smtClean="0"/>
              <a:t>EDWIN, </a:t>
            </a:r>
            <a:r>
              <a:rPr lang="en-US" sz="1600" b="1" dirty="0"/>
              <a:t>LOPEZ REINA FRANCISCO </a:t>
            </a:r>
            <a:r>
              <a:rPr lang="en-US" sz="1600" b="1" dirty="0" smtClean="0"/>
              <a:t>HORACIO, </a:t>
            </a:r>
            <a:r>
              <a:rPr lang="en-US" sz="1600" b="1" dirty="0"/>
              <a:t>MEDIA COMMERCE PARTNERS S A </a:t>
            </a:r>
            <a:r>
              <a:rPr lang="en-US" sz="1600" b="1" dirty="0" smtClean="0"/>
              <a:t>S, </a:t>
            </a:r>
            <a:r>
              <a:rPr lang="es-CO" sz="1600" b="1" dirty="0"/>
              <a:t>MORALES </a:t>
            </a:r>
            <a:r>
              <a:rPr lang="es-CO" sz="1600" b="1" dirty="0" smtClean="0"/>
              <a:t>AREVALO MARTHA DEL SOCORRO, </a:t>
            </a:r>
            <a:r>
              <a:rPr lang="es-CO" sz="1600" b="1" dirty="0"/>
              <a:t>ORTIZ DE SANCHEZ ALICIA DEL </a:t>
            </a:r>
            <a:r>
              <a:rPr lang="es-CO" sz="1600" b="1" dirty="0" smtClean="0"/>
              <a:t>CARMEN, </a:t>
            </a:r>
            <a:r>
              <a:rPr lang="en-US" sz="1600" b="1" dirty="0"/>
              <a:t>PINCHAO SANCHEZ JORDY </a:t>
            </a:r>
            <a:r>
              <a:rPr lang="en-US" sz="1600" b="1" dirty="0" smtClean="0"/>
              <a:t>ALEXANDER, </a:t>
            </a:r>
            <a:r>
              <a:rPr lang="en-US" sz="1600" b="1" dirty="0"/>
              <a:t>REDEBAN MULTICOLOR </a:t>
            </a:r>
            <a:r>
              <a:rPr lang="en-US" sz="1600" b="1" dirty="0" smtClean="0"/>
              <a:t>S.A., </a:t>
            </a:r>
            <a:r>
              <a:rPr lang="en-US" sz="1600" b="1" dirty="0"/>
              <a:t>SOLUTEK INFORMATICA </a:t>
            </a:r>
            <a:r>
              <a:rPr lang="en-US" sz="1600" b="1" dirty="0" smtClean="0"/>
              <a:t>SAS, </a:t>
            </a:r>
            <a:r>
              <a:rPr lang="en-US" sz="1600" b="1" dirty="0"/>
              <a:t>TECNOSMART SOLUTIONS </a:t>
            </a:r>
            <a:r>
              <a:rPr lang="en-US" sz="1600" b="1" dirty="0" smtClean="0"/>
              <a:t>S.A.S, </a:t>
            </a:r>
            <a:r>
              <a:rPr lang="en-US" sz="1600" b="1" dirty="0"/>
              <a:t>TORRES HERRERA CESAR </a:t>
            </a:r>
            <a:r>
              <a:rPr lang="en-US" sz="1600" b="1" dirty="0" smtClean="0"/>
              <a:t>AUGUSTO, </a:t>
            </a:r>
            <a:r>
              <a:rPr lang="es-CO" sz="1600" b="1" dirty="0"/>
              <a:t>UNIGARRO CEBALLOS JOHANA DEL</a:t>
            </a:r>
            <a:br>
              <a:rPr lang="es-CO" sz="1600" b="1" dirty="0"/>
            </a:br>
            <a:r>
              <a:rPr lang="es-CO" sz="1600" b="1" dirty="0" smtClean="0"/>
              <a:t>SOCORRO, </a:t>
            </a:r>
            <a:r>
              <a:rPr lang="en-US" sz="1600" b="1" dirty="0"/>
              <a:t>UNIMOS </a:t>
            </a:r>
            <a:r>
              <a:rPr lang="en-US" sz="1600" b="1" dirty="0" smtClean="0"/>
              <a:t>S.A., </a:t>
            </a:r>
            <a:r>
              <a:rPr lang="en-US" sz="1600" b="1" dirty="0"/>
              <a:t>VILLA CORAL ALEX </a:t>
            </a:r>
            <a:r>
              <a:rPr lang="en-US" sz="1600" b="1" dirty="0" smtClean="0"/>
              <a:t>DANIEL. Para la vigencia 2018, se reevaluaron 163  para un cumplimiento de 92%, el número de proveedores que resultaron con calificación de 90% son 13 proveedores, debido a que no entregaron el soporte de seguridad social y </a:t>
            </a:r>
            <a:r>
              <a:rPr lang="en-US" sz="1600" b="1" dirty="0" err="1" smtClean="0"/>
              <a:t>los</a:t>
            </a:r>
            <a:r>
              <a:rPr lang="en-US" sz="1600" b="1" dirty="0" smtClean="0"/>
              <a:t> 153 provedores con calificación de 100%.</a:t>
            </a:r>
            <a:endParaRPr lang="es-ES_tradnl" sz="1600" b="1" dirty="0" smtClean="0">
              <a:solidFill>
                <a:srgbClr val="000000"/>
              </a:solidFill>
            </a:endParaRPr>
          </a:p>
          <a:p>
            <a:pPr algn="just"/>
            <a:endParaRPr lang="es-ES_tradnl" sz="1600" dirty="0">
              <a:solidFill>
                <a:srgbClr val="000000"/>
              </a:solidFill>
            </a:endParaRPr>
          </a:p>
          <a:p>
            <a:pPr algn="just"/>
            <a:endParaRPr lang="es-ES_tradnl" sz="1600" dirty="0" smtClean="0">
              <a:solidFill>
                <a:srgbClr val="000000"/>
              </a:solidFill>
            </a:endParaRPr>
          </a:p>
          <a:p>
            <a:pPr algn="just"/>
            <a:endParaRPr lang="es-ES_tradnl" sz="1600" dirty="0">
              <a:solidFill>
                <a:srgbClr val="000000"/>
              </a:solidFill>
            </a:endParaRPr>
          </a:p>
          <a:p>
            <a:pPr algn="just"/>
            <a:endParaRPr lang="es-ES_tradnl" sz="1600" dirty="0" smtClean="0">
              <a:solidFill>
                <a:srgbClr val="000000"/>
              </a:solidFill>
            </a:endParaRPr>
          </a:p>
          <a:p>
            <a:pPr algn="just"/>
            <a:endParaRPr lang="es-ES_tradnl" sz="1600" dirty="0">
              <a:solidFill>
                <a:srgbClr val="000000"/>
              </a:solidFill>
            </a:endParaRPr>
          </a:p>
          <a:p>
            <a:pPr algn="just"/>
            <a:endParaRPr lang="es-ES_tradnl" sz="1600" dirty="0" smtClean="0">
              <a:solidFill>
                <a:srgbClr val="000000"/>
              </a:solidFill>
            </a:endParaRPr>
          </a:p>
          <a:p>
            <a:pPr algn="just"/>
            <a:endParaRPr lang="es-ES_tradnl" sz="1600" dirty="0">
              <a:solidFill>
                <a:srgbClr val="000000"/>
              </a:solidFill>
            </a:endParaRPr>
          </a:p>
          <a:p>
            <a:pPr algn="just"/>
            <a:endParaRPr lang="es-ES_tradnl" sz="1600" dirty="0">
              <a:solidFill>
                <a:srgbClr val="000000"/>
              </a:solidFill>
            </a:endParaRPr>
          </a:p>
          <a:p>
            <a:endParaRPr lang="es-ES_tradnl" dirty="0">
              <a:solidFill>
                <a:srgbClr val="000000"/>
              </a:solidFill>
            </a:endParaRPr>
          </a:p>
        </p:txBody>
      </p:sp>
      <p:pic>
        <p:nvPicPr>
          <p:cNvPr id="5" name="Picture 49">
            <a:extLst>
              <a:ext uri="{FF2B5EF4-FFF2-40B4-BE49-F238E27FC236}">
                <a16:creationId xmlns="" xmlns:a16="http://schemas.microsoft.com/office/drawing/2014/main" id="{2E71B196-70AE-004F-A5E4-E4BBFF88CA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40329"/>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noChangeArrowheads="1"/>
          </p:cNvSpPr>
          <p:nvPr/>
        </p:nvSpPr>
        <p:spPr bwMode="auto">
          <a:xfrm>
            <a:off x="2935288"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1015207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a:solidFill>
                  <a:schemeClr val="bg1"/>
                </a:solidFill>
              </a:rPr>
              <a:t>ENLACE  – Consultores en Gestión Empresa rial Ltda. - </a:t>
            </a:r>
            <a:fld id="{2C269DBC-4E04-43FC-B41F-4B84C0700DE5}" type="slidenum">
              <a:rPr lang="es-ES" sz="1000">
                <a:solidFill>
                  <a:schemeClr val="bg1"/>
                </a:solidFill>
              </a:rPr>
              <a:pPr/>
              <a:t>85</a:t>
            </a:fld>
            <a:endParaRPr lang="es-ES" sz="1000">
              <a:solidFill>
                <a:schemeClr val="bg1"/>
              </a:solidFill>
            </a:endParaRPr>
          </a:p>
        </p:txBody>
      </p:sp>
      <p:sp>
        <p:nvSpPr>
          <p:cNvPr id="4098" name="2 Subtítulo"/>
          <p:cNvSpPr>
            <a:spLocks/>
          </p:cNvSpPr>
          <p:nvPr/>
        </p:nvSpPr>
        <p:spPr bwMode="auto">
          <a:xfrm>
            <a:off x="714348" y="1928802"/>
            <a:ext cx="7632700" cy="1655763"/>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ES" sz="3600" dirty="0">
                <a:solidFill>
                  <a:srgbClr val="C00000"/>
                </a:solidFill>
                <a:latin typeface="Arial Black" pitchFamily="34" charset="0"/>
                <a:cs typeface="+mn-cs"/>
              </a:rPr>
              <a:t>5. ADECUACIÓN DE RECURSOS</a:t>
            </a:r>
            <a:endParaRPr lang="es-MX" sz="3600" dirty="0">
              <a:solidFill>
                <a:srgbClr val="C00000"/>
              </a:solidFill>
              <a:latin typeface="Arial Black" pitchFamily="34" charset="0"/>
              <a:cs typeface="+mn-cs"/>
            </a:endParaRPr>
          </a:p>
        </p:txBody>
      </p:sp>
      <p:pic>
        <p:nvPicPr>
          <p:cNvPr id="2" name="Imagen 1"/>
          <p:cNvPicPr>
            <a:picLocks noChangeAspect="1"/>
          </p:cNvPicPr>
          <p:nvPr/>
        </p:nvPicPr>
        <p:blipFill>
          <a:blip r:embed="rId3"/>
          <a:stretch>
            <a:fillRect/>
          </a:stretch>
        </p:blipFill>
        <p:spPr>
          <a:xfrm>
            <a:off x="2627784" y="3585628"/>
            <a:ext cx="3606800" cy="2247900"/>
          </a:xfrm>
          <a:prstGeom prst="rect">
            <a:avLst/>
          </a:prstGeom>
        </p:spPr>
      </p:pic>
      <p:pic>
        <p:nvPicPr>
          <p:cNvPr id="5" name="Picture 49">
            <a:extLst>
              <a:ext uri="{FF2B5EF4-FFF2-40B4-BE49-F238E27FC236}">
                <a16:creationId xmlns="" xmlns:a16="http://schemas.microsoft.com/office/drawing/2014/main" id="{C8482B11-92C2-F240-8FEB-671B186F955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274" y="116632"/>
            <a:ext cx="1085518" cy="71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A519B329-8C62-4970-B8CF-33C57A7F55A6}" type="slidenum">
              <a:rPr lang="es-ES" sz="1000">
                <a:solidFill>
                  <a:schemeClr val="bg1"/>
                </a:solidFill>
              </a:rPr>
              <a:pPr/>
              <a:t>86</a:t>
            </a:fld>
            <a:endParaRPr lang="es-ES" sz="1000" dirty="0">
              <a:solidFill>
                <a:schemeClr val="bg1"/>
              </a:solidFill>
            </a:endParaRPr>
          </a:p>
        </p:txBody>
      </p:sp>
      <p:sp>
        <p:nvSpPr>
          <p:cNvPr id="4098" name="2 Subtítulo"/>
          <p:cNvSpPr>
            <a:spLocks/>
          </p:cNvSpPr>
          <p:nvPr/>
        </p:nvSpPr>
        <p:spPr bwMode="auto">
          <a:xfrm>
            <a:off x="591886" y="908720"/>
            <a:ext cx="7920037" cy="5000660"/>
          </a:xfrm>
          <a:prstGeom prst="rect">
            <a:avLst/>
          </a:prstGeom>
          <a:noFill/>
          <a:ln w="9525" algn="ctr">
            <a:noFill/>
            <a:miter lim="800000"/>
            <a:headEnd/>
            <a:tailEnd/>
          </a:ln>
          <a:effectLst/>
        </p:spPr>
        <p:txBody>
          <a:bodyPr anchor="ctr"/>
          <a:lstStyle/>
          <a:p>
            <a:pPr algn="ctr"/>
            <a:r>
              <a:rPr lang="es-ES" sz="2400" b="1" dirty="0">
                <a:latin typeface="Arial" pitchFamily="34" charset="0"/>
                <a:cs typeface="Arial" pitchFamily="34" charset="0"/>
              </a:rPr>
              <a:t>CONCLUSIONES</a:t>
            </a:r>
            <a:endParaRPr lang="es-ES" sz="2400" dirty="0">
              <a:latin typeface="Arial" pitchFamily="34" charset="0"/>
              <a:cs typeface="Arial" pitchFamily="34" charset="0"/>
            </a:endParaRPr>
          </a:p>
          <a:p>
            <a:pPr algn="ctr"/>
            <a:endParaRPr lang="es-ES" sz="2400" dirty="0">
              <a:latin typeface="Arial" pitchFamily="34" charset="0"/>
              <a:ea typeface="Tahoma" pitchFamily="34" charset="0"/>
              <a:cs typeface="Arial" pitchFamily="34" charset="0"/>
            </a:endParaRPr>
          </a:p>
          <a:p>
            <a:pPr algn="just"/>
            <a:r>
              <a:rPr lang="es-ES" sz="2400" b="1" dirty="0">
                <a:latin typeface="Arial" pitchFamily="34" charset="0"/>
                <a:ea typeface="Tahoma" pitchFamily="34" charset="0"/>
                <a:cs typeface="Arial" pitchFamily="34" charset="0"/>
              </a:rPr>
              <a:t>Son adecuados los recursos humanos, técnicos y financieros para el desempeño eficaz del sistema de gestión de la calidad. Para fortalecer los recursos humanos, técnicos y financieros se plantearon acciones de mejora y oportunidades. </a:t>
            </a:r>
            <a:endParaRPr lang="es-ES" b="1" dirty="0">
              <a:latin typeface="Arial Black" pitchFamily="34" charset="0"/>
            </a:endParaRPr>
          </a:p>
          <a:p>
            <a:pPr algn="ctr"/>
            <a:endParaRPr lang="es-ES" sz="2400" b="1" dirty="0">
              <a:solidFill>
                <a:srgbClr val="C00000"/>
              </a:solidFill>
              <a:latin typeface="Arial Black" pitchFamily="34" charset="0"/>
            </a:endParaRPr>
          </a:p>
          <a:p>
            <a:pPr algn="ctr"/>
            <a:endParaRPr lang="es-ES" sz="2400" dirty="0">
              <a:solidFill>
                <a:srgbClr val="C00000"/>
              </a:solidFill>
              <a:latin typeface="Arial Black" pitchFamily="34" charset="0"/>
            </a:endParaRPr>
          </a:p>
          <a:p>
            <a:pPr algn="just"/>
            <a:endParaRPr lang="es-ES" sz="2400" dirty="0">
              <a:solidFill>
                <a:srgbClr val="FF9933"/>
              </a:solidFill>
              <a:latin typeface="Arial Black" pitchFamily="34" charset="0"/>
            </a:endParaRPr>
          </a:p>
        </p:txBody>
      </p:sp>
      <p:pic>
        <p:nvPicPr>
          <p:cNvPr id="4" name="Picture 49">
            <a:extLst>
              <a:ext uri="{FF2B5EF4-FFF2-40B4-BE49-F238E27FC236}">
                <a16:creationId xmlns="" xmlns:a16="http://schemas.microsoft.com/office/drawing/2014/main" id="{E34AD0AA-88FB-5B4B-8A5C-9FA52652E3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40329"/>
            <a:ext cx="1013342" cy="67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429434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A519B329-8C62-4970-B8CF-33C57A7F55A6}" type="slidenum">
              <a:rPr lang="es-ES" sz="1000">
                <a:solidFill>
                  <a:schemeClr val="bg1"/>
                </a:solidFill>
              </a:rPr>
              <a:pPr/>
              <a:t>87</a:t>
            </a:fld>
            <a:endParaRPr lang="es-ES" sz="1000" dirty="0">
              <a:solidFill>
                <a:schemeClr val="bg1"/>
              </a:solidFill>
            </a:endParaRPr>
          </a:p>
        </p:txBody>
      </p:sp>
      <p:sp>
        <p:nvSpPr>
          <p:cNvPr id="4098" name="2 Subtítulo"/>
          <p:cNvSpPr>
            <a:spLocks/>
          </p:cNvSpPr>
          <p:nvPr/>
        </p:nvSpPr>
        <p:spPr bwMode="auto">
          <a:xfrm>
            <a:off x="591886" y="908720"/>
            <a:ext cx="7920037" cy="5000660"/>
          </a:xfrm>
          <a:prstGeom prst="rect">
            <a:avLst/>
          </a:prstGeom>
          <a:noFill/>
          <a:ln w="9525" algn="ctr">
            <a:noFill/>
            <a:miter lim="800000"/>
            <a:headEnd/>
            <a:tailEnd/>
          </a:ln>
          <a:effectLst/>
        </p:spPr>
        <p:txBody>
          <a:bodyPr anchor="ctr"/>
          <a:lstStyle/>
          <a:p>
            <a:pPr algn="ctr"/>
            <a:endParaRPr lang="es-ES" sz="2400" b="1" dirty="0">
              <a:solidFill>
                <a:srgbClr val="C00000"/>
              </a:solidFill>
              <a:latin typeface="Arial Black" pitchFamily="34" charset="0"/>
            </a:endParaRPr>
          </a:p>
          <a:p>
            <a:pPr algn="ctr"/>
            <a:endParaRPr lang="es-ES" sz="2400" dirty="0">
              <a:solidFill>
                <a:srgbClr val="C00000"/>
              </a:solidFill>
              <a:latin typeface="Arial Black" pitchFamily="34" charset="0"/>
            </a:endParaRPr>
          </a:p>
          <a:p>
            <a:pPr algn="just"/>
            <a:endParaRPr lang="es-ES" sz="2400" dirty="0">
              <a:solidFill>
                <a:srgbClr val="FF9933"/>
              </a:solidFill>
              <a:latin typeface="Arial Black" pitchFamily="34" charset="0"/>
            </a:endParaRPr>
          </a:p>
        </p:txBody>
      </p:sp>
      <p:pic>
        <p:nvPicPr>
          <p:cNvPr id="4" name="Picture 49">
            <a:extLst>
              <a:ext uri="{FF2B5EF4-FFF2-40B4-BE49-F238E27FC236}">
                <a16:creationId xmlns="" xmlns:a16="http://schemas.microsoft.com/office/drawing/2014/main" id="{E34AD0AA-88FB-5B4B-8A5C-9FA52652E3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40329"/>
            <a:ext cx="1013342" cy="67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p:cNvSpPr/>
          <p:nvPr/>
        </p:nvSpPr>
        <p:spPr>
          <a:xfrm>
            <a:off x="2265904" y="549501"/>
            <a:ext cx="4572000" cy="1200329"/>
          </a:xfrm>
          <a:prstGeom prst="rect">
            <a:avLst/>
          </a:prstGeom>
        </p:spPr>
        <p:txBody>
          <a:bodyPr>
            <a:spAutoFit/>
          </a:bodyPr>
          <a:lstStyle/>
          <a:p>
            <a:pPr marL="228600" lvl="0" indent="-228600" algn="ctr"/>
            <a:endParaRPr lang="es-CO" b="1" dirty="0" smtClean="0">
              <a:solidFill>
                <a:srgbClr val="FF0000"/>
              </a:solidFill>
              <a:latin typeface="Arial" pitchFamily="34" charset="0"/>
              <a:ea typeface="Rockwell"/>
              <a:cs typeface="Arial" pitchFamily="34" charset="0"/>
            </a:endParaRPr>
          </a:p>
          <a:p>
            <a:pPr marL="228600" lvl="0" indent="-228600" algn="ctr"/>
            <a:endParaRPr lang="es-CO" b="1" dirty="0" smtClean="0">
              <a:solidFill>
                <a:srgbClr val="FF0000"/>
              </a:solidFill>
              <a:latin typeface="Arial" pitchFamily="34" charset="0"/>
              <a:ea typeface="Rockwell"/>
              <a:cs typeface="Arial" pitchFamily="34" charset="0"/>
            </a:endParaRPr>
          </a:p>
          <a:p>
            <a:pPr marL="228600" lvl="0" indent="-228600" algn="ctr"/>
            <a:r>
              <a:rPr lang="es-CO" b="1" dirty="0" smtClean="0">
                <a:solidFill>
                  <a:srgbClr val="FF0000"/>
                </a:solidFill>
                <a:latin typeface="Arial" pitchFamily="34" charset="0"/>
                <a:ea typeface="Rockwell"/>
                <a:cs typeface="Arial" pitchFamily="34" charset="0"/>
              </a:rPr>
              <a:t>PLAN </a:t>
            </a:r>
            <a:r>
              <a:rPr lang="es-CO" b="1" dirty="0">
                <a:solidFill>
                  <a:srgbClr val="FF0000"/>
                </a:solidFill>
                <a:latin typeface="Arial" pitchFamily="34" charset="0"/>
                <a:ea typeface="Rockwell"/>
                <a:cs typeface="Arial" pitchFamily="34" charset="0"/>
              </a:rPr>
              <a:t>DE </a:t>
            </a:r>
            <a:r>
              <a:rPr lang="es-CO" b="1" dirty="0" smtClean="0">
                <a:solidFill>
                  <a:srgbClr val="FF0000"/>
                </a:solidFill>
                <a:latin typeface="Arial" pitchFamily="34" charset="0"/>
                <a:ea typeface="Rockwell"/>
                <a:cs typeface="Arial" pitchFamily="34" charset="0"/>
              </a:rPr>
              <a:t>MEJORA ADECUCACIÓN DE RECURSOS </a:t>
            </a:r>
            <a:endParaRPr lang="es-CO" b="1" dirty="0">
              <a:solidFill>
                <a:srgbClr val="FF0000"/>
              </a:solidFill>
              <a:latin typeface="Arial" pitchFamily="34" charset="0"/>
              <a:ea typeface="Rockwell"/>
              <a:cs typeface="Arial"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2596170911"/>
              </p:ext>
            </p:extLst>
          </p:nvPr>
        </p:nvGraphicFramePr>
        <p:xfrm>
          <a:off x="323528" y="2191269"/>
          <a:ext cx="8691839" cy="4160520"/>
        </p:xfrm>
        <a:graphic>
          <a:graphicData uri="http://schemas.openxmlformats.org/drawingml/2006/table">
            <a:tbl>
              <a:tblPr/>
              <a:tblGrid>
                <a:gridCol w="1386288"/>
                <a:gridCol w="908572"/>
                <a:gridCol w="1665579"/>
                <a:gridCol w="842968"/>
                <a:gridCol w="1224136"/>
                <a:gridCol w="1296144"/>
                <a:gridCol w="1368152"/>
              </a:tblGrid>
              <a:tr h="43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ASPECTO A MEJORAR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ACCIÓN</a:t>
                      </a:r>
                    </a:p>
                    <a:p>
                      <a:pPr marL="0" marR="0" lvl="0" indent="0" algn="ctr" defTabSz="914400" rtl="0" eaLnBrk="1" fontAlgn="base" latinLnBrk="0" hangingPunct="1">
                        <a:lnSpc>
                          <a:spcPct val="100000"/>
                        </a:lnSpc>
                        <a:spcBef>
                          <a:spcPct val="0"/>
                        </a:spcBef>
                        <a:spcAft>
                          <a:spcPct val="0"/>
                        </a:spcAft>
                        <a:buClrTx/>
                        <a:buSzTx/>
                        <a:buFontTx/>
                        <a:buNone/>
                        <a:tabLst/>
                        <a:defRPr/>
                      </a:pPr>
                      <a:r>
                        <a:rPr lang="es-CO" sz="900" b="1" dirty="0"/>
                        <a:t>CORRECCIÓN, A.CORRECTIVA, A. MEJORA U OPORTUNIDAD</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CO"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RESPONSABLE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FECHA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RECURSOS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ENFOQUE DE LA ACCIÓN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SGC/Usuario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PLANIFICAR COMO CAMBIO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8720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rgbClr val="000000"/>
                          </a:solidFill>
                          <a:effectLst/>
                          <a:latin typeface="Arial" charset="0"/>
                        </a:rPr>
                        <a:t>Comprar fotocopiadora para el centro de conciliación y arbitraje</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rgbClr val="000000"/>
                          </a:solidFill>
                          <a:effectLst/>
                          <a:latin typeface="Arial" charset="0"/>
                        </a:rPr>
                        <a:t>mejora</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rgbClr val="000000"/>
                          </a:solidFill>
                          <a:effectLst/>
                          <a:latin typeface="Arial" charset="0"/>
                        </a:rPr>
                        <a:t>Jefe de </a:t>
                      </a:r>
                      <a:r>
                        <a:rPr kumimoji="0" lang="es-CO" sz="1400" b="1" i="0" u="none" strike="noStrike" cap="none" normalizeH="0" baseline="0" dirty="0" smtClean="0">
                          <a:ln>
                            <a:noFill/>
                          </a:ln>
                          <a:solidFill>
                            <a:srgbClr val="000000"/>
                          </a:solidFill>
                          <a:effectLst/>
                          <a:latin typeface="Arial" charset="0"/>
                        </a:rPr>
                        <a:t>Administrativo y Financiero, almacenista</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rgbClr val="000000"/>
                          </a:solidFill>
                          <a:effectLst/>
                          <a:latin typeface="Arial" charset="0"/>
                        </a:rPr>
                        <a:t>Diciembre de 2020</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rgbClr val="000000"/>
                          </a:solidFill>
                          <a:effectLst/>
                          <a:latin typeface="Arial" charset="0"/>
                        </a:rPr>
                        <a:t>financieros</a:t>
                      </a:r>
                      <a:r>
                        <a:rPr kumimoji="0" lang="es-CO" sz="1400" b="1" i="0" u="none" strike="noStrike" cap="none" normalizeH="0" baseline="0" dirty="0" smtClean="0">
                          <a:ln>
                            <a:noFill/>
                          </a:ln>
                          <a:solidFill>
                            <a:srgbClr val="000000"/>
                          </a:solidFill>
                          <a:effectLst/>
                          <a:latin typeface="Arial" charset="0"/>
                        </a:rPr>
                        <a:t>, técnicos</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rgbClr val="000000"/>
                          </a:solidFill>
                          <a:effectLst/>
                          <a:latin typeface="Arial" charset="0"/>
                        </a:rPr>
                        <a:t>SGC/USUARIO</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rgbClr val="000000"/>
                          </a:solidFill>
                          <a:effectLst/>
                          <a:latin typeface="Arial" charset="0"/>
                        </a:rPr>
                        <a:t>No</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720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rgbClr val="000000"/>
                          </a:solidFill>
                          <a:effectLst/>
                          <a:latin typeface="Arial" charset="0"/>
                        </a:rPr>
                        <a:t>Comprar 2 computadores portátiles, para el departamento de capacitación</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rgbClr val="000000"/>
                          </a:solidFill>
                          <a:effectLst/>
                          <a:latin typeface="Arial" charset="0"/>
                        </a:rPr>
                        <a:t>mejora</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rgbClr val="000000"/>
                          </a:solidFill>
                          <a:effectLst/>
                          <a:latin typeface="Arial" charset="0"/>
                        </a:rPr>
                        <a:t>Jefe de Administrativo y Financiero, almacenista</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CO" sz="1400" b="1" i="0" u="none" strike="noStrike" cap="none" normalizeH="0" baseline="0" dirty="0" smtClean="0">
                          <a:ln>
                            <a:noFill/>
                          </a:ln>
                          <a:solidFill>
                            <a:srgbClr val="000000"/>
                          </a:solidFill>
                          <a:effectLst/>
                          <a:latin typeface="Arial" charset="0"/>
                        </a:rPr>
                        <a:t>Diciembre de 2020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CO" sz="1400" b="1" i="0" u="none" strike="noStrike" cap="none" normalizeH="0" baseline="0" dirty="0" smtClean="0">
                          <a:ln>
                            <a:noFill/>
                          </a:ln>
                          <a:solidFill>
                            <a:srgbClr val="000000"/>
                          </a:solidFill>
                          <a:effectLst/>
                          <a:latin typeface="Arial" charset="0"/>
                        </a:rPr>
                        <a:t>financieros, técnicos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rgbClr val="000000"/>
                          </a:solidFill>
                          <a:effectLst/>
                          <a:latin typeface="Arial" charset="0"/>
                        </a:rPr>
                        <a:t>SGC/USUARIO</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rgbClr val="000000"/>
                          </a:solidFill>
                          <a:effectLst/>
                          <a:latin typeface="Arial" charset="0"/>
                        </a:rPr>
                        <a:t>No</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9929307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a:solidFill>
                  <a:schemeClr val="bg1"/>
                </a:solidFill>
              </a:rPr>
              <a:t>ENLACE  – Consultores en Gestión Empresa rial Ltda. - </a:t>
            </a:r>
            <a:fld id="{2C269DBC-4E04-43FC-B41F-4B84C0700DE5}" type="slidenum">
              <a:rPr lang="es-ES" sz="1000">
                <a:solidFill>
                  <a:schemeClr val="bg1"/>
                </a:solidFill>
              </a:rPr>
              <a:pPr/>
              <a:t>88</a:t>
            </a:fld>
            <a:endParaRPr lang="es-ES" sz="1000">
              <a:solidFill>
                <a:schemeClr val="bg1"/>
              </a:solidFill>
            </a:endParaRPr>
          </a:p>
        </p:txBody>
      </p:sp>
      <p:sp>
        <p:nvSpPr>
          <p:cNvPr id="4098" name="2 Subtítulo"/>
          <p:cNvSpPr>
            <a:spLocks/>
          </p:cNvSpPr>
          <p:nvPr/>
        </p:nvSpPr>
        <p:spPr bwMode="auto">
          <a:xfrm>
            <a:off x="714348" y="1928802"/>
            <a:ext cx="7632700" cy="1655763"/>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ES" sz="3600" dirty="0" smtClean="0">
                <a:solidFill>
                  <a:srgbClr val="C00000"/>
                </a:solidFill>
                <a:latin typeface="Arial Black" pitchFamily="34" charset="0"/>
                <a:cs typeface="+mn-cs"/>
              </a:rPr>
              <a:t>6. EFICACIA </a:t>
            </a:r>
            <a:r>
              <a:rPr lang="es-ES" sz="3600" dirty="0">
                <a:solidFill>
                  <a:srgbClr val="C00000"/>
                </a:solidFill>
                <a:latin typeface="Arial Black" pitchFamily="34" charset="0"/>
                <a:cs typeface="+mn-cs"/>
              </a:rPr>
              <a:t>DE LAS ACCIONES TOMADAS PARA ABORDAR RIESGOS</a:t>
            </a:r>
            <a:r>
              <a:rPr lang="es-MX" sz="3600" dirty="0">
                <a:solidFill>
                  <a:srgbClr val="C00000"/>
                </a:solidFill>
                <a:latin typeface="Arial Black" pitchFamily="34" charset="0"/>
                <a:cs typeface="+mn-cs"/>
              </a:rPr>
              <a:t> Y LAS OPOTUNIDADES</a:t>
            </a:r>
            <a:endParaRPr lang="es-ES" sz="3600" dirty="0">
              <a:solidFill>
                <a:srgbClr val="C00000"/>
              </a:solidFill>
              <a:latin typeface="Arial Black" pitchFamily="34" charset="0"/>
              <a:cs typeface="+mn-cs"/>
            </a:endParaRPr>
          </a:p>
        </p:txBody>
      </p:sp>
      <p:pic>
        <p:nvPicPr>
          <p:cNvPr id="2" name="Imagen 1"/>
          <p:cNvPicPr>
            <a:picLocks noChangeAspect="1"/>
          </p:cNvPicPr>
          <p:nvPr/>
        </p:nvPicPr>
        <p:blipFill>
          <a:blip r:embed="rId3"/>
          <a:stretch>
            <a:fillRect/>
          </a:stretch>
        </p:blipFill>
        <p:spPr>
          <a:xfrm>
            <a:off x="2927350" y="4061544"/>
            <a:ext cx="3289300" cy="2463800"/>
          </a:xfrm>
          <a:prstGeom prst="rect">
            <a:avLst/>
          </a:prstGeom>
        </p:spPr>
      </p:pic>
      <p:pic>
        <p:nvPicPr>
          <p:cNvPr id="5" name="Picture 49">
            <a:extLst>
              <a:ext uri="{FF2B5EF4-FFF2-40B4-BE49-F238E27FC236}">
                <a16:creationId xmlns="" xmlns:a16="http://schemas.microsoft.com/office/drawing/2014/main" id="{CD7784AD-14DE-D341-BFFF-2403F0969B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274" y="140329"/>
            <a:ext cx="1013342" cy="67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a:solidFill>
                  <a:schemeClr val="bg1"/>
                </a:solidFill>
              </a:rPr>
              <a:t>ENLACE  – Consultores en Gestión Empresa rial Ltda. - </a:t>
            </a:r>
            <a:fld id="{0032434A-389C-4885-A979-C0CF83F1A75D}" type="slidenum">
              <a:rPr lang="es-ES" sz="1000">
                <a:solidFill>
                  <a:schemeClr val="bg1"/>
                </a:solidFill>
              </a:rPr>
              <a:pPr/>
              <a:t>89</a:t>
            </a:fld>
            <a:endParaRPr lang="es-ES" sz="1000">
              <a:solidFill>
                <a:schemeClr val="bg1"/>
              </a:solidFill>
            </a:endParaRPr>
          </a:p>
        </p:txBody>
      </p:sp>
      <p:sp>
        <p:nvSpPr>
          <p:cNvPr id="44035" name="2 Subtítulo"/>
          <p:cNvSpPr>
            <a:spLocks/>
          </p:cNvSpPr>
          <p:nvPr/>
        </p:nvSpPr>
        <p:spPr bwMode="auto">
          <a:xfrm>
            <a:off x="681100" y="404664"/>
            <a:ext cx="8715436" cy="1655763"/>
          </a:xfrm>
          <a:prstGeom prst="rect">
            <a:avLst/>
          </a:prstGeom>
          <a:noFill/>
          <a:ln w="9525">
            <a:noFill/>
            <a:miter lim="800000"/>
            <a:headEnd/>
            <a:tailEnd/>
          </a:ln>
        </p:spPr>
        <p:txBody>
          <a:bodyPr anchor="ctr"/>
          <a:lstStyle/>
          <a:p>
            <a:pPr marL="342900" indent="-342900" algn="ctr"/>
            <a:r>
              <a:rPr lang="es-ES" sz="2400" b="1" dirty="0">
                <a:latin typeface="Arial" pitchFamily="34" charset="0"/>
                <a:cs typeface="Arial" pitchFamily="34" charset="0"/>
              </a:rPr>
              <a:t>EFICACIA DE ACCIONES DE MAPA DE RIESGOS</a:t>
            </a:r>
          </a:p>
          <a:p>
            <a:pPr marL="342900" indent="-342900" algn="ctr"/>
            <a:endParaRPr lang="es-ES" sz="2400" dirty="0">
              <a:latin typeface="Arial" pitchFamily="34" charset="0"/>
              <a:cs typeface="Arial" pitchFamily="34" charset="0"/>
            </a:endParaRPr>
          </a:p>
          <a:p>
            <a:pPr marL="342900" indent="-342900" algn="just"/>
            <a:r>
              <a:rPr lang="es-ES" sz="2400" dirty="0">
                <a:latin typeface="Arial" pitchFamily="34" charset="0"/>
                <a:cs typeface="Arial" pitchFamily="34" charset="0"/>
              </a:rPr>
              <a:t>    </a:t>
            </a:r>
          </a:p>
          <a:p>
            <a:pPr marL="342900" indent="-342900" algn="just"/>
            <a:r>
              <a:rPr lang="es-ES" sz="2400" dirty="0">
                <a:latin typeface="Arial" pitchFamily="34" charset="0"/>
                <a:cs typeface="Arial" pitchFamily="34" charset="0"/>
              </a:rPr>
              <a:t>    </a:t>
            </a:r>
            <a:endParaRPr lang="es-ES" b="1" dirty="0">
              <a:solidFill>
                <a:srgbClr val="C00000"/>
              </a:solidFill>
            </a:endParaRPr>
          </a:p>
          <a:p>
            <a:pPr marL="342900" indent="-342900" algn="just"/>
            <a:endParaRPr lang="es-ES" b="1" dirty="0">
              <a:solidFill>
                <a:srgbClr val="C00000"/>
              </a:solidFill>
            </a:endParaRPr>
          </a:p>
          <a:p>
            <a:pPr marL="342900" indent="-342900" algn="just"/>
            <a:r>
              <a:rPr lang="es-ES" b="1" dirty="0">
                <a:solidFill>
                  <a:srgbClr val="C00000"/>
                </a:solidFill>
              </a:rPr>
              <a:t> </a:t>
            </a:r>
            <a:endParaRPr lang="es-MX" dirty="0">
              <a:solidFill>
                <a:srgbClr val="C00000"/>
              </a:solidFill>
            </a:endParaRPr>
          </a:p>
        </p:txBody>
      </p:sp>
      <p:pic>
        <p:nvPicPr>
          <p:cNvPr id="5" name="Picture 49">
            <a:extLst>
              <a:ext uri="{FF2B5EF4-FFF2-40B4-BE49-F238E27FC236}">
                <a16:creationId xmlns="" xmlns:a16="http://schemas.microsoft.com/office/drawing/2014/main" id="{D64D316F-5D28-0442-85E9-B0F58B97EA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21579"/>
            <a:ext cx="1013342" cy="67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a 3"/>
          <p:cNvGraphicFramePr>
            <a:graphicFrameLocks noGrp="1"/>
          </p:cNvGraphicFramePr>
          <p:nvPr>
            <p:extLst>
              <p:ext uri="{D42A27DB-BD31-4B8C-83A1-F6EECF244321}">
                <p14:modId xmlns:p14="http://schemas.microsoft.com/office/powerpoint/2010/main" val="1294377673"/>
              </p:ext>
            </p:extLst>
          </p:nvPr>
        </p:nvGraphicFramePr>
        <p:xfrm>
          <a:off x="179512" y="836611"/>
          <a:ext cx="8712968" cy="5963759"/>
        </p:xfrm>
        <a:graphic>
          <a:graphicData uri="http://schemas.openxmlformats.org/drawingml/2006/table">
            <a:tbl>
              <a:tblPr/>
              <a:tblGrid>
                <a:gridCol w="2409751"/>
                <a:gridCol w="3422897"/>
                <a:gridCol w="1224136"/>
                <a:gridCol w="1656184"/>
              </a:tblGrid>
              <a:tr h="268398">
                <a:tc>
                  <a:txBody>
                    <a:bodyPr/>
                    <a:lstStyle/>
                    <a:p>
                      <a:pPr algn="l" fontAlgn="b"/>
                      <a:endParaRPr lang="en-US" sz="1400" b="0" i="0" u="none" strike="noStrike" dirty="0">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ACCIÓNES PARA ABORDAR RIESGOS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US" sz="1400" b="0" i="0" u="none" strike="noStrike">
                          <a:solidFill>
                            <a:srgbClr val="000000"/>
                          </a:solidFill>
                          <a:effectLst/>
                          <a:latin typeface="Calibri" panose="020F0502020204030204" pitchFamily="34" charset="0"/>
                        </a:rPr>
                        <a:t>ABIERTA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US" sz="1400" b="0" i="0" u="none" strike="noStrike">
                          <a:solidFill>
                            <a:srgbClr val="000000"/>
                          </a:solidFill>
                          <a:effectLst/>
                          <a:latin typeface="Calibri" panose="020F0502020204030204" pitchFamily="34" charset="0"/>
                        </a:rPr>
                        <a:t>CERRADAS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r>
              <a:tr h="268398">
                <a:tc>
                  <a:txBody>
                    <a:bodyPr/>
                    <a:lstStyle/>
                    <a:p>
                      <a:pPr algn="ctr" fontAlgn="b"/>
                      <a:r>
                        <a:rPr lang="en-US" sz="1400" b="1" i="0" u="none" strike="noStrike" dirty="0">
                          <a:solidFill>
                            <a:srgbClr val="000000"/>
                          </a:solidFill>
                          <a:effectLst/>
                          <a:latin typeface="Calibri" panose="020F0502020204030204" pitchFamily="34" charset="0"/>
                        </a:rPr>
                        <a:t>PROCESO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b"/>
                      <a:endParaRPr lang="en-US" sz="14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1"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1"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7401">
                <a:tc>
                  <a:txBody>
                    <a:bodyPr/>
                    <a:lstStyle/>
                    <a:p>
                      <a:pPr algn="l" fontAlgn="ctr"/>
                      <a:r>
                        <a:rPr lang="en-US" sz="1400" b="1" i="0" u="none" strike="noStrike" dirty="0">
                          <a:solidFill>
                            <a:srgbClr val="000000"/>
                          </a:solidFill>
                          <a:effectLst/>
                          <a:latin typeface="Calibri" panose="020F0502020204030204" pitchFamily="34" charset="0"/>
                        </a:rPr>
                        <a:t>PLANEACIÓN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4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4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398">
                <a:tc rowSpan="2">
                  <a:txBody>
                    <a:bodyPr/>
                    <a:lstStyle/>
                    <a:p>
                      <a:pPr algn="l" fontAlgn="ctr"/>
                      <a:r>
                        <a:rPr lang="en-US" sz="1400" b="1" i="0" u="none" strike="noStrike" dirty="0">
                          <a:solidFill>
                            <a:srgbClr val="000000"/>
                          </a:solidFill>
                          <a:effectLst/>
                          <a:latin typeface="Calibri" panose="020F0502020204030204" pitchFamily="34" charset="0"/>
                        </a:rPr>
                        <a:t>REGISTRO PÚBLICO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smtClean="0">
                          <a:solidFill>
                            <a:srgbClr val="000000"/>
                          </a:solidFill>
                          <a:effectLst/>
                          <a:latin typeface="Calibri" panose="020F0502020204030204" pitchFamily="34" charset="0"/>
                        </a:rPr>
                        <a:t>1</a:t>
                      </a:r>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panose="020F0502020204030204" pitchFamily="34" charset="0"/>
                        </a:rPr>
                        <a:t> </a:t>
                      </a:r>
                      <a:r>
                        <a:rPr lang="en-US" sz="1600" b="1" i="0" u="none" strike="noStrike" dirty="0" smtClean="0">
                          <a:solidFill>
                            <a:srgbClr val="000000"/>
                          </a:solidFill>
                          <a:effectLst/>
                          <a:latin typeface="Calibri" panose="020F0502020204030204" pitchFamily="34" charset="0"/>
                        </a:rPr>
                        <a:t>1</a:t>
                      </a:r>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398">
                <a:tc vMerge="1">
                  <a:txBody>
                    <a:bodyPr/>
                    <a:lstStyle/>
                    <a:p>
                      <a:endParaRPr lang="en-US"/>
                    </a:p>
                  </a:txBody>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398">
                <a:tc rowSpan="2">
                  <a:txBody>
                    <a:bodyPr/>
                    <a:lstStyle/>
                    <a:p>
                      <a:pPr algn="l" fontAlgn="ctr"/>
                      <a:r>
                        <a:rPr lang="en-US" sz="1400" b="1" i="0" u="none" strike="noStrike">
                          <a:solidFill>
                            <a:srgbClr val="000000"/>
                          </a:solidFill>
                          <a:effectLst/>
                          <a:latin typeface="Calibri" panose="020F0502020204030204" pitchFamily="34" charset="0"/>
                        </a:rPr>
                        <a:t>FINANCIERO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398">
                <a:tc vMerge="1">
                  <a:txBody>
                    <a:bodyPr/>
                    <a:lstStyle/>
                    <a:p>
                      <a:endParaRPr lang="en-US"/>
                    </a:p>
                  </a:txBody>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398">
                <a:tc rowSpan="3">
                  <a:txBody>
                    <a:bodyPr/>
                    <a:lstStyle/>
                    <a:p>
                      <a:pPr algn="l" fontAlgn="ctr"/>
                      <a:r>
                        <a:rPr lang="en-US" sz="1400" b="1" i="0" u="none" strike="noStrike" dirty="0">
                          <a:solidFill>
                            <a:srgbClr val="000000"/>
                          </a:solidFill>
                          <a:effectLst/>
                          <a:latin typeface="Calibri" panose="020F0502020204030204" pitchFamily="34" charset="0"/>
                        </a:rPr>
                        <a:t>CONTROL Y MEJORAMIENTO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398">
                <a:tc vMerge="1">
                  <a:txBody>
                    <a:bodyPr/>
                    <a:lstStyle/>
                    <a:p>
                      <a:endParaRPr lang="en-US"/>
                    </a:p>
                  </a:txBody>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398">
                <a:tc vMerge="1">
                  <a:txBody>
                    <a:bodyPr/>
                    <a:lstStyle/>
                    <a:p>
                      <a:endParaRPr lang="en-US"/>
                    </a:p>
                  </a:txBody>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398">
                <a:tc>
                  <a:txBody>
                    <a:bodyPr/>
                    <a:lstStyle/>
                    <a:p>
                      <a:pPr algn="l" fontAlgn="ctr"/>
                      <a:r>
                        <a:rPr lang="es-CO" sz="1400" b="1" i="0" u="none" strike="noStrike" dirty="0" smtClean="0">
                          <a:solidFill>
                            <a:srgbClr val="000000"/>
                          </a:solidFill>
                          <a:effectLst/>
                          <a:latin typeface="Calibri" panose="020F0502020204030204" pitchFamily="34" charset="0"/>
                        </a:rPr>
                        <a:t>GESTIÓN</a:t>
                      </a:r>
                      <a:r>
                        <a:rPr lang="es-CO" sz="1400" b="1" i="0" u="none" strike="noStrike" baseline="0" dirty="0" smtClean="0">
                          <a:solidFill>
                            <a:srgbClr val="000000"/>
                          </a:solidFill>
                          <a:effectLst/>
                          <a:latin typeface="Calibri" panose="020F0502020204030204" pitchFamily="34" charset="0"/>
                        </a:rPr>
                        <a:t> DE COMPRAS</a:t>
                      </a:r>
                      <a:endParaRPr lang="en-US" sz="14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1" i="0" u="none" strike="noStrike" dirty="0" smtClean="0">
                          <a:solidFill>
                            <a:srgbClr val="000000"/>
                          </a:solidFill>
                          <a:effectLst/>
                          <a:latin typeface="Calibri" panose="020F0502020204030204" pitchFamily="34" charset="0"/>
                        </a:rPr>
                        <a:t>1</a:t>
                      </a:r>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smtClean="0">
                          <a:solidFill>
                            <a:srgbClr val="000000"/>
                          </a:solidFill>
                          <a:effectLst/>
                          <a:latin typeface="Calibri" panose="020F0502020204030204" pitchFamily="34" charset="0"/>
                        </a:rPr>
                        <a:t>1</a:t>
                      </a:r>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398">
                <a:tc>
                  <a:txBody>
                    <a:bodyPr/>
                    <a:lstStyle/>
                    <a:p>
                      <a:pPr algn="l" fontAlgn="ctr"/>
                      <a:r>
                        <a:rPr lang="en-US" sz="1400" b="1" i="0" u="none" strike="noStrike">
                          <a:solidFill>
                            <a:srgbClr val="000000"/>
                          </a:solidFill>
                          <a:effectLst/>
                          <a:latin typeface="Calibri" panose="020F0502020204030204" pitchFamily="34" charset="0"/>
                        </a:rPr>
                        <a:t>GESTIÓN DE MANTENIMIENTO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398">
                <a:tc rowSpan="3">
                  <a:txBody>
                    <a:bodyPr/>
                    <a:lstStyle/>
                    <a:p>
                      <a:pPr algn="l" fontAlgn="ctr"/>
                      <a:r>
                        <a:rPr lang="en-US" sz="1400" b="1" i="0" u="none" strike="noStrike" dirty="0">
                          <a:solidFill>
                            <a:srgbClr val="000000"/>
                          </a:solidFill>
                          <a:effectLst/>
                          <a:latin typeface="Calibri" panose="020F0502020204030204" pitchFamily="34" charset="0"/>
                        </a:rPr>
                        <a:t>PROMOCIÓN COMERCIAL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398">
                <a:tc vMerge="1">
                  <a:txBody>
                    <a:bodyPr/>
                    <a:lstStyle/>
                    <a:p>
                      <a:endParaRPr lang="en-US"/>
                    </a:p>
                  </a:txBody>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398">
                <a:tc vMerge="1">
                  <a:txBody>
                    <a:bodyPr/>
                    <a:lstStyle/>
                    <a:p>
                      <a:endParaRPr lang="en-US"/>
                    </a:p>
                  </a:txBody>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398">
                <a:tc>
                  <a:txBody>
                    <a:bodyPr/>
                    <a:lstStyle/>
                    <a:p>
                      <a:pPr algn="l" fontAlgn="ctr"/>
                      <a:r>
                        <a:rPr lang="en-US" sz="1400" b="1" i="0" u="none" strike="noStrike" dirty="0">
                          <a:solidFill>
                            <a:srgbClr val="000000"/>
                          </a:solidFill>
                          <a:effectLst/>
                          <a:latin typeface="Calibri" panose="020F0502020204030204" pitchFamily="34" charset="0"/>
                        </a:rPr>
                        <a:t>CAPACITACIÓN PERMANENTE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398">
                <a:tc>
                  <a:txBody>
                    <a:bodyPr/>
                    <a:lstStyle/>
                    <a:p>
                      <a:pPr algn="l" fontAlgn="ctr"/>
                      <a:r>
                        <a:rPr lang="en-US" sz="1400" b="1" i="0" u="none" strike="noStrike">
                          <a:solidFill>
                            <a:srgbClr val="000000"/>
                          </a:solidFill>
                          <a:effectLst/>
                          <a:latin typeface="Calibri" panose="020F0502020204030204" pitchFamily="34" charset="0"/>
                        </a:rPr>
                        <a:t>CONCILIACIÓN Y ARBITRAJE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smtClean="0">
                          <a:solidFill>
                            <a:srgbClr val="000000"/>
                          </a:solidFill>
                          <a:effectLst/>
                          <a:latin typeface="Calibri" panose="020F0502020204030204" pitchFamily="34" charset="0"/>
                        </a:rPr>
                        <a:t>1</a:t>
                      </a:r>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smtClean="0">
                          <a:solidFill>
                            <a:srgbClr val="000000"/>
                          </a:solidFill>
                          <a:effectLst/>
                          <a:latin typeface="Calibri" panose="020F0502020204030204" pitchFamily="34" charset="0"/>
                        </a:rPr>
                        <a:t>1</a:t>
                      </a:r>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398">
                <a:tc>
                  <a:txBody>
                    <a:bodyPr/>
                    <a:lstStyle/>
                    <a:p>
                      <a:pPr algn="l" fontAlgn="ctr"/>
                      <a:r>
                        <a:rPr lang="en-US" sz="1400" b="1" i="0" u="none" strike="noStrike">
                          <a:solidFill>
                            <a:srgbClr val="000000"/>
                          </a:solidFill>
                          <a:effectLst/>
                          <a:latin typeface="Calibri" panose="020F0502020204030204" pitchFamily="34" charset="0"/>
                        </a:rPr>
                        <a:t>TALENTO HUMANO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398">
                <a:tc>
                  <a:txBody>
                    <a:bodyPr/>
                    <a:lstStyle/>
                    <a:p>
                      <a:pPr algn="l" fontAlgn="ctr"/>
                      <a:r>
                        <a:rPr lang="en-US" sz="1400" b="1" i="0" u="none" strike="noStrike">
                          <a:solidFill>
                            <a:srgbClr val="000000"/>
                          </a:solidFill>
                          <a:effectLst/>
                          <a:latin typeface="Calibri" panose="020F0502020204030204" pitchFamily="34" charset="0"/>
                        </a:rPr>
                        <a:t>GESTIÓN DOCUMENTAL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1" i="0" u="none" strike="noStrike" dirty="0" smtClean="0">
                          <a:solidFill>
                            <a:srgbClr val="000000"/>
                          </a:solidFill>
                          <a:effectLst/>
                          <a:latin typeface="Calibri" panose="020F0502020204030204" pitchFamily="34" charset="0"/>
                        </a:rPr>
                        <a:t>1</a:t>
                      </a:r>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smtClean="0">
                          <a:solidFill>
                            <a:srgbClr val="000000"/>
                          </a:solidFill>
                          <a:effectLst/>
                          <a:latin typeface="Calibri" panose="020F0502020204030204" pitchFamily="34" charset="0"/>
                        </a:rPr>
                        <a:t>1</a:t>
                      </a:r>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398">
                <a:tc>
                  <a:txBody>
                    <a:bodyPr/>
                    <a:lstStyle/>
                    <a:p>
                      <a:pPr algn="l" fontAlgn="ctr"/>
                      <a:r>
                        <a:rPr lang="en-US" sz="1400" b="1" i="0" u="none" strike="noStrike">
                          <a:solidFill>
                            <a:srgbClr val="000000"/>
                          </a:solidFill>
                          <a:effectLst/>
                          <a:latin typeface="Calibri" panose="020F0502020204030204" pitchFamily="34" charset="0"/>
                        </a:rPr>
                        <a:t>ATENCIÓN AL USUARIO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1" i="0" u="none" strike="noStrike" dirty="0" smtClean="0">
                          <a:solidFill>
                            <a:srgbClr val="000000"/>
                          </a:solidFill>
                          <a:effectLst/>
                          <a:latin typeface="Calibri" panose="020F0502020204030204" pitchFamily="34" charset="0"/>
                        </a:rPr>
                        <a:t>1</a:t>
                      </a:r>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smtClean="0">
                          <a:solidFill>
                            <a:srgbClr val="000000"/>
                          </a:solidFill>
                          <a:effectLst/>
                          <a:latin typeface="Calibri" panose="020F0502020204030204" pitchFamily="34" charset="0"/>
                        </a:rPr>
                        <a:t>1</a:t>
                      </a:r>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398">
                <a:tc>
                  <a:txBody>
                    <a:bodyPr/>
                    <a:lstStyle/>
                    <a:p>
                      <a:pPr algn="l" fontAlgn="b"/>
                      <a:endParaRPr lang="en-US" sz="1400" b="1"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1"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1"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1"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398">
                <a:tc>
                  <a:txBody>
                    <a:bodyPr/>
                    <a:lstStyle/>
                    <a:p>
                      <a:pPr algn="l" fontAlgn="b"/>
                      <a:r>
                        <a:rPr lang="en-US" sz="1400" b="1" i="0" u="none" strike="noStrike">
                          <a:solidFill>
                            <a:srgbClr val="000000"/>
                          </a:solidFill>
                          <a:effectLst/>
                          <a:latin typeface="Calibri" panose="020F0502020204030204" pitchFamily="34" charset="0"/>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1" i="0" u="none" strike="noStrike" dirty="0" smtClean="0">
                          <a:solidFill>
                            <a:srgbClr val="00B0F0"/>
                          </a:solidFill>
                          <a:effectLst/>
                          <a:latin typeface="Calibri" panose="020F0502020204030204" pitchFamily="34" charset="0"/>
                        </a:rPr>
                        <a:t>5</a:t>
                      </a:r>
                      <a:endParaRPr lang="en-US" sz="1600" b="1" i="0" u="none" strike="noStrike" dirty="0">
                        <a:solidFill>
                          <a:srgbClr val="00B0F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1" i="0" u="none" strike="noStrike" dirty="0" smtClean="0">
                          <a:solidFill>
                            <a:srgbClr val="00B0F0"/>
                          </a:solidFill>
                          <a:effectLst/>
                          <a:latin typeface="Calibri" panose="020F0502020204030204" pitchFamily="34" charset="0"/>
                        </a:rPr>
                        <a:t>1</a:t>
                      </a:r>
                      <a:endParaRPr lang="en-US" sz="1600" b="1" i="0" u="none" strike="noStrike" dirty="0">
                        <a:solidFill>
                          <a:srgbClr val="00B0F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1" i="0" u="none" strike="noStrike" dirty="0" smtClean="0">
                          <a:solidFill>
                            <a:srgbClr val="00B0F0"/>
                          </a:solidFill>
                          <a:effectLst/>
                          <a:latin typeface="Calibri" panose="020F0502020204030204" pitchFamily="34" charset="0"/>
                        </a:rPr>
                        <a:t>4</a:t>
                      </a:r>
                      <a:endParaRPr lang="en-US" sz="1600" b="1" i="0" u="none" strike="noStrike" dirty="0">
                        <a:solidFill>
                          <a:srgbClr val="00B0F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20D61D22-D469-463F-B7D9-15EFF3C9BF24}" type="slidenum">
              <a:rPr lang="es-ES" sz="1000">
                <a:solidFill>
                  <a:schemeClr val="bg1"/>
                </a:solidFill>
              </a:rPr>
              <a:pPr/>
              <a:t>9</a:t>
            </a:fld>
            <a:endParaRPr lang="es-ES" sz="1000" dirty="0">
              <a:solidFill>
                <a:schemeClr val="bg1"/>
              </a:solidFill>
            </a:endParaRPr>
          </a:p>
        </p:txBody>
      </p:sp>
      <p:sp>
        <p:nvSpPr>
          <p:cNvPr id="20483" name="2 Subtítulo"/>
          <p:cNvSpPr>
            <a:spLocks/>
          </p:cNvSpPr>
          <p:nvPr/>
        </p:nvSpPr>
        <p:spPr bwMode="auto">
          <a:xfrm>
            <a:off x="395536" y="2204864"/>
            <a:ext cx="8568951" cy="4104456"/>
          </a:xfrm>
          <a:prstGeom prst="rect">
            <a:avLst/>
          </a:prstGeom>
          <a:noFill/>
          <a:ln w="9525" algn="ctr">
            <a:noFill/>
            <a:miter lim="800000"/>
            <a:headEnd/>
            <a:tailEnd/>
          </a:ln>
          <a:effectLst/>
        </p:spPr>
        <p:txBody>
          <a:bodyPr anchor="ctr"/>
          <a:lstStyle/>
          <a:p>
            <a:pPr algn="ctr"/>
            <a:r>
              <a:rPr lang="es-ES" sz="2800" dirty="0" smtClean="0">
                <a:solidFill>
                  <a:srgbClr val="FF0000"/>
                </a:solidFill>
                <a:latin typeface="Arial Black" pitchFamily="34" charset="0"/>
              </a:rPr>
              <a:t>VISIÓN</a:t>
            </a:r>
          </a:p>
          <a:p>
            <a:pPr algn="ctr"/>
            <a:endParaRPr lang="es-ES" sz="2800" dirty="0">
              <a:solidFill>
                <a:srgbClr val="FF0000"/>
              </a:solidFill>
              <a:latin typeface="Arial Black" pitchFamily="34" charset="0"/>
            </a:endParaRPr>
          </a:p>
          <a:p>
            <a:pPr algn="just"/>
            <a:r>
              <a:rPr lang="es-CO" sz="2000" b="1" dirty="0"/>
              <a:t>En el año 2024, La Cámara de Comercio de Ipiales, consolidará su liderazgo empresarial con: la ampliación de la cobertura de sus servicios a los municipios de la jurisdicción, la creación del centro empresarial y el fortalecimiento de su Instituto Técnico Empresarial, mejorando el reconocimiento por parte de nuestros empresarios y comunidad en general. Lo desarrollaremos con personal competente y motivado, recursos técnicos adecuados y financieros suficientes, generando oportunidades para el crecimiento y desarrollo de la región</a:t>
            </a:r>
            <a:endParaRPr lang="en-US" sz="2000" b="1" dirty="0"/>
          </a:p>
          <a:p>
            <a:pPr algn="just"/>
            <a:r>
              <a:rPr lang="es-CO" sz="2000" b="1" dirty="0" smtClean="0"/>
              <a:t>.</a:t>
            </a:r>
            <a:r>
              <a:rPr lang="es-CO" sz="2000" b="1" dirty="0"/>
              <a:t/>
            </a:r>
            <a:br>
              <a:rPr lang="es-CO" sz="2000" b="1" dirty="0"/>
            </a:br>
            <a:r>
              <a:rPr lang="es-CO" sz="2000" b="1" dirty="0"/>
              <a:t/>
            </a:r>
            <a:br>
              <a:rPr lang="es-CO" sz="2000" b="1" dirty="0"/>
            </a:br>
            <a:r>
              <a:rPr lang="es-CO" sz="2000" b="1" dirty="0"/>
              <a:t>Para este propósito, la organización cuenta con un talento humano comprometido y formado para salvaguardar los intereses de la región con un sentido de servicio, un soporte tecnológico actualizado y un direccionamiento propio de una entidad moderna, confiable y ética que responde a las necesidades de los clientes</a:t>
            </a:r>
            <a:r>
              <a:rPr lang="es-CO" b="1" dirty="0"/>
              <a:t>.</a:t>
            </a:r>
          </a:p>
          <a:p>
            <a:pPr algn="just"/>
            <a:r>
              <a:rPr lang="es-CO" sz="2000" b="1" dirty="0"/>
              <a:t> </a:t>
            </a:r>
          </a:p>
          <a:p>
            <a:endParaRPr lang="es-CO" sz="2000" dirty="0"/>
          </a:p>
          <a:p>
            <a:r>
              <a:rPr lang="es-CO" sz="2000" b="1" dirty="0"/>
              <a:t> </a:t>
            </a:r>
            <a:endParaRPr lang="es-CO" sz="2000" dirty="0"/>
          </a:p>
          <a:p>
            <a:endParaRPr lang="es-CO" sz="2000" dirty="0"/>
          </a:p>
        </p:txBody>
      </p:sp>
      <p:pic>
        <p:nvPicPr>
          <p:cNvPr id="6" name="Picture 49">
            <a:extLst>
              <a:ext uri="{FF2B5EF4-FFF2-40B4-BE49-F238E27FC236}">
                <a16:creationId xmlns="" xmlns:a16="http://schemas.microsoft.com/office/drawing/2014/main" id="{A6184BEC-04AD-B14A-8B59-AAE43C9EFD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462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a:solidFill>
                  <a:schemeClr val="bg1"/>
                </a:solidFill>
              </a:rPr>
              <a:t>ENLACE  – Consultores en Gestión Empresa rial Ltda. - </a:t>
            </a:r>
            <a:fld id="{0032434A-389C-4885-A979-C0CF83F1A75D}" type="slidenum">
              <a:rPr lang="es-ES" sz="1000">
                <a:solidFill>
                  <a:schemeClr val="bg1"/>
                </a:solidFill>
              </a:rPr>
              <a:pPr/>
              <a:t>90</a:t>
            </a:fld>
            <a:endParaRPr lang="es-ES" sz="1000">
              <a:solidFill>
                <a:schemeClr val="bg1"/>
              </a:solidFill>
            </a:endParaRPr>
          </a:p>
        </p:txBody>
      </p:sp>
      <p:sp>
        <p:nvSpPr>
          <p:cNvPr id="44035" name="2 Subtítulo"/>
          <p:cNvSpPr>
            <a:spLocks/>
          </p:cNvSpPr>
          <p:nvPr/>
        </p:nvSpPr>
        <p:spPr bwMode="auto">
          <a:xfrm>
            <a:off x="681100" y="404664"/>
            <a:ext cx="7923348" cy="5328592"/>
          </a:xfrm>
          <a:prstGeom prst="rect">
            <a:avLst/>
          </a:prstGeom>
          <a:noFill/>
          <a:ln w="9525">
            <a:noFill/>
            <a:miter lim="800000"/>
            <a:headEnd/>
            <a:tailEnd/>
          </a:ln>
        </p:spPr>
        <p:txBody>
          <a:bodyPr anchor="ctr"/>
          <a:lstStyle/>
          <a:p>
            <a:pPr marL="342900" indent="-342900" algn="ctr"/>
            <a:endParaRPr lang="es-ES" sz="2400" b="1" dirty="0" smtClean="0">
              <a:solidFill>
                <a:srgbClr val="FF0000"/>
              </a:solidFill>
              <a:latin typeface="Arial" pitchFamily="34" charset="0"/>
              <a:cs typeface="Arial" pitchFamily="34" charset="0"/>
            </a:endParaRPr>
          </a:p>
          <a:p>
            <a:pPr marL="342900" indent="-342900" algn="ctr"/>
            <a:endParaRPr lang="es-ES" sz="2400" b="1" dirty="0">
              <a:solidFill>
                <a:srgbClr val="FF0000"/>
              </a:solidFill>
              <a:latin typeface="Arial" pitchFamily="34" charset="0"/>
              <a:cs typeface="Arial" pitchFamily="34" charset="0"/>
            </a:endParaRPr>
          </a:p>
          <a:p>
            <a:pPr marL="342900" indent="-342900" algn="ctr"/>
            <a:r>
              <a:rPr lang="es-ES" sz="2400" b="1" dirty="0" smtClean="0">
                <a:solidFill>
                  <a:srgbClr val="FF0000"/>
                </a:solidFill>
                <a:latin typeface="Arial" pitchFamily="34" charset="0"/>
                <a:cs typeface="Arial" pitchFamily="34" charset="0"/>
              </a:rPr>
              <a:t>CONCLUSIÓN</a:t>
            </a:r>
            <a:endParaRPr lang="es-ES" sz="2400" b="1" dirty="0">
              <a:solidFill>
                <a:srgbClr val="FF0000"/>
              </a:solidFill>
              <a:latin typeface="Arial" pitchFamily="34" charset="0"/>
              <a:cs typeface="Arial" pitchFamily="34" charset="0"/>
            </a:endParaRPr>
          </a:p>
          <a:p>
            <a:pPr marL="342900" indent="-342900" algn="ctr"/>
            <a:endParaRPr lang="es-ES" sz="2400" dirty="0">
              <a:latin typeface="Arial" pitchFamily="34" charset="0"/>
              <a:cs typeface="Arial" pitchFamily="34" charset="0"/>
            </a:endParaRPr>
          </a:p>
          <a:p>
            <a:pPr marL="342900" indent="-342900" algn="just"/>
            <a:r>
              <a:rPr lang="es-ES" sz="2400" dirty="0">
                <a:latin typeface="Arial" pitchFamily="34" charset="0"/>
                <a:cs typeface="Arial" pitchFamily="34" charset="0"/>
              </a:rPr>
              <a:t>    </a:t>
            </a:r>
          </a:p>
          <a:p>
            <a:pPr marL="342900" indent="-342900" algn="just"/>
            <a:r>
              <a:rPr lang="es-ES" sz="2400" b="1" dirty="0">
                <a:latin typeface="Arial" pitchFamily="34" charset="0"/>
                <a:cs typeface="Arial" pitchFamily="34" charset="0"/>
              </a:rPr>
              <a:t>    </a:t>
            </a:r>
            <a:r>
              <a:rPr lang="es-ES" sz="2000" b="1" dirty="0" smtClean="0">
                <a:latin typeface="Arial" pitchFamily="34" charset="0"/>
                <a:cs typeface="Arial" pitchFamily="34" charset="0"/>
              </a:rPr>
              <a:t>Se observa que 4 acciones para abordar riesgos de los procesos de gestión de compras, conciliación y arbitraje, gestión documental y atención al usuario,  se cerraron y se convirtieron en controles en la actualización de los mapas de riesgos en el mes de diciembre del año 2019. Esta pendiente una (1) acción para abordar riesgos en cuanto a la realización de convenios para afiliados en el proceso de </a:t>
            </a:r>
            <a:r>
              <a:rPr lang="es-ES" sz="2000" b="1" dirty="0">
                <a:latin typeface="Arial" pitchFamily="34" charset="0"/>
                <a:cs typeface="Arial" pitchFamily="34" charset="0"/>
              </a:rPr>
              <a:t>R</a:t>
            </a:r>
            <a:r>
              <a:rPr lang="es-ES" sz="2000" b="1" dirty="0" smtClean="0">
                <a:latin typeface="Arial" pitchFamily="34" charset="0"/>
                <a:cs typeface="Arial" pitchFamily="34" charset="0"/>
              </a:rPr>
              <a:t>egistro Público. </a:t>
            </a:r>
          </a:p>
          <a:p>
            <a:pPr marL="342900" indent="-342900" algn="just"/>
            <a:endParaRPr lang="es-ES" sz="2000" b="1" dirty="0">
              <a:latin typeface="Arial" pitchFamily="34" charset="0"/>
              <a:cs typeface="Arial" pitchFamily="34" charset="0"/>
            </a:endParaRPr>
          </a:p>
          <a:p>
            <a:pPr marL="342900" indent="-342900" algn="just"/>
            <a:r>
              <a:rPr lang="es-ES" sz="2000" b="1" dirty="0" smtClean="0">
                <a:latin typeface="Arial" pitchFamily="34" charset="0"/>
                <a:cs typeface="Arial" pitchFamily="34" charset="0"/>
              </a:rPr>
              <a:t>     En los procesos que no aparecen con acciones para abordar riesgos, cabe resaltar que las acciones que fueron cerradas se convirtieron en la mayoría de los casos controles en los mapas de riesgos.</a:t>
            </a:r>
            <a:endParaRPr lang="es-ES" sz="2000" b="1" dirty="0"/>
          </a:p>
          <a:p>
            <a:pPr marL="342900" indent="-342900" algn="just"/>
            <a:endParaRPr lang="es-ES" b="1" dirty="0">
              <a:solidFill>
                <a:srgbClr val="C00000"/>
              </a:solidFill>
            </a:endParaRPr>
          </a:p>
          <a:p>
            <a:pPr marL="342900" indent="-342900" algn="just"/>
            <a:r>
              <a:rPr lang="es-ES" b="1" dirty="0">
                <a:solidFill>
                  <a:srgbClr val="C00000"/>
                </a:solidFill>
              </a:rPr>
              <a:t> </a:t>
            </a:r>
            <a:endParaRPr lang="es-MX" dirty="0">
              <a:solidFill>
                <a:srgbClr val="C00000"/>
              </a:solidFill>
            </a:endParaRPr>
          </a:p>
        </p:txBody>
      </p:sp>
      <p:pic>
        <p:nvPicPr>
          <p:cNvPr id="5" name="Picture 49">
            <a:extLst>
              <a:ext uri="{FF2B5EF4-FFF2-40B4-BE49-F238E27FC236}">
                <a16:creationId xmlns="" xmlns:a16="http://schemas.microsoft.com/office/drawing/2014/main" id="{D64D316F-5D28-0442-85E9-B0F58B97EA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21579"/>
            <a:ext cx="1013342" cy="67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43187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a:solidFill>
                  <a:schemeClr val="bg1"/>
                </a:solidFill>
              </a:rPr>
              <a:t>ENLACE  – Consultores en Gestión Empresa rial Ltda. - </a:t>
            </a:r>
            <a:fld id="{2C269DBC-4E04-43FC-B41F-4B84C0700DE5}" type="slidenum">
              <a:rPr lang="es-ES" sz="1000">
                <a:solidFill>
                  <a:schemeClr val="bg1"/>
                </a:solidFill>
              </a:rPr>
              <a:pPr/>
              <a:t>91</a:t>
            </a:fld>
            <a:endParaRPr lang="es-ES" sz="1000">
              <a:solidFill>
                <a:schemeClr val="bg1"/>
              </a:solidFill>
            </a:endParaRPr>
          </a:p>
        </p:txBody>
      </p:sp>
      <p:sp>
        <p:nvSpPr>
          <p:cNvPr id="4098" name="2 Subtítulo"/>
          <p:cNvSpPr>
            <a:spLocks/>
          </p:cNvSpPr>
          <p:nvPr/>
        </p:nvSpPr>
        <p:spPr bwMode="auto">
          <a:xfrm>
            <a:off x="714348" y="1928802"/>
            <a:ext cx="7632700" cy="1655763"/>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ES" sz="3600" dirty="0" smtClean="0">
                <a:solidFill>
                  <a:srgbClr val="C00000"/>
                </a:solidFill>
                <a:latin typeface="Arial Black" pitchFamily="34" charset="0"/>
                <a:cs typeface="+mn-cs"/>
              </a:rPr>
              <a:t> 7. OPORTUNIDADES </a:t>
            </a:r>
            <a:r>
              <a:rPr lang="es-ES" sz="3600" dirty="0">
                <a:solidFill>
                  <a:srgbClr val="C00000"/>
                </a:solidFill>
                <a:latin typeface="Arial Black" pitchFamily="34" charset="0"/>
                <a:cs typeface="+mn-cs"/>
              </a:rPr>
              <a:t>PARA LA MEJORA</a:t>
            </a:r>
            <a:endParaRPr lang="es-MX" sz="3600" dirty="0">
              <a:solidFill>
                <a:srgbClr val="C00000"/>
              </a:solidFill>
              <a:latin typeface="Arial Black" pitchFamily="34" charset="0"/>
              <a:cs typeface="+mn-cs"/>
            </a:endParaRPr>
          </a:p>
        </p:txBody>
      </p:sp>
      <p:pic>
        <p:nvPicPr>
          <p:cNvPr id="126977" name="Picture 1"/>
          <p:cNvPicPr>
            <a:picLocks noChangeAspect="1" noChangeArrowheads="1"/>
          </p:cNvPicPr>
          <p:nvPr/>
        </p:nvPicPr>
        <p:blipFill>
          <a:blip r:embed="rId3" cstate="print"/>
          <a:srcRect/>
          <a:stretch>
            <a:fillRect/>
          </a:stretch>
        </p:blipFill>
        <p:spPr bwMode="auto">
          <a:xfrm>
            <a:off x="3357554" y="3929066"/>
            <a:ext cx="2185990" cy="1909765"/>
          </a:xfrm>
          <a:prstGeom prst="rect">
            <a:avLst/>
          </a:prstGeom>
          <a:noFill/>
          <a:ln w="9525">
            <a:noFill/>
            <a:miter lim="800000"/>
            <a:headEnd/>
            <a:tailEnd/>
          </a:ln>
          <a:effectLst/>
        </p:spPr>
      </p:pic>
    </p:spTree>
    <p:extLst>
      <p:ext uri="{BB962C8B-B14F-4D97-AF65-F5344CB8AC3E}">
        <p14:creationId xmlns:p14="http://schemas.microsoft.com/office/powerpoint/2010/main" val="17628351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0032434A-389C-4885-A979-C0CF83F1A75D}" type="slidenum">
              <a:rPr lang="es-ES" sz="1000">
                <a:solidFill>
                  <a:schemeClr val="bg1"/>
                </a:solidFill>
              </a:rPr>
              <a:pPr/>
              <a:t>92</a:t>
            </a:fld>
            <a:endParaRPr lang="es-ES" sz="1000" dirty="0">
              <a:solidFill>
                <a:schemeClr val="bg1"/>
              </a:solidFill>
            </a:endParaRPr>
          </a:p>
        </p:txBody>
      </p:sp>
      <p:sp>
        <p:nvSpPr>
          <p:cNvPr id="44035" name="2 Subtítulo"/>
          <p:cNvSpPr>
            <a:spLocks/>
          </p:cNvSpPr>
          <p:nvPr/>
        </p:nvSpPr>
        <p:spPr bwMode="auto">
          <a:xfrm>
            <a:off x="179512" y="404664"/>
            <a:ext cx="8715436" cy="1655763"/>
          </a:xfrm>
          <a:prstGeom prst="rect">
            <a:avLst/>
          </a:prstGeom>
          <a:noFill/>
          <a:ln w="9525">
            <a:noFill/>
            <a:miter lim="800000"/>
            <a:headEnd/>
            <a:tailEnd/>
          </a:ln>
        </p:spPr>
        <p:txBody>
          <a:bodyPr anchor="ctr"/>
          <a:lstStyle/>
          <a:p>
            <a:pPr marL="342900" indent="-342900" algn="ctr"/>
            <a:r>
              <a:rPr lang="es-ES" sz="2400" b="1" dirty="0">
                <a:solidFill>
                  <a:srgbClr val="FF0000"/>
                </a:solidFill>
                <a:latin typeface="Arial" pitchFamily="34" charset="0"/>
                <a:cs typeface="Arial" pitchFamily="34" charset="0"/>
              </a:rPr>
              <a:t>OPORTUNIDADES</a:t>
            </a:r>
          </a:p>
          <a:p>
            <a:pPr marL="342900" indent="-342900" algn="ctr"/>
            <a:endParaRPr lang="es-ES" sz="2400" dirty="0">
              <a:latin typeface="Arial" pitchFamily="34" charset="0"/>
              <a:cs typeface="Arial" pitchFamily="34" charset="0"/>
            </a:endParaRPr>
          </a:p>
          <a:p>
            <a:pPr marL="342900" indent="-342900" algn="just"/>
            <a:r>
              <a:rPr lang="es-ES" sz="2400" dirty="0">
                <a:latin typeface="Arial" pitchFamily="34" charset="0"/>
                <a:cs typeface="Arial" pitchFamily="34" charset="0"/>
              </a:rPr>
              <a:t>    </a:t>
            </a:r>
          </a:p>
          <a:p>
            <a:pPr marL="342900" indent="-342900" algn="just"/>
            <a:r>
              <a:rPr lang="es-ES" sz="2400" dirty="0">
                <a:latin typeface="Arial" pitchFamily="34" charset="0"/>
                <a:cs typeface="Arial" pitchFamily="34" charset="0"/>
              </a:rPr>
              <a:t>    </a:t>
            </a:r>
            <a:endParaRPr lang="es-ES" b="1" dirty="0">
              <a:solidFill>
                <a:srgbClr val="C00000"/>
              </a:solidFill>
            </a:endParaRPr>
          </a:p>
          <a:p>
            <a:pPr marL="342900" indent="-342900" algn="just"/>
            <a:endParaRPr lang="es-ES" b="1" dirty="0">
              <a:solidFill>
                <a:srgbClr val="C00000"/>
              </a:solidFill>
            </a:endParaRPr>
          </a:p>
          <a:p>
            <a:pPr marL="342900" indent="-342900" algn="just"/>
            <a:r>
              <a:rPr lang="es-ES" b="1" dirty="0">
                <a:solidFill>
                  <a:srgbClr val="C00000"/>
                </a:solidFill>
              </a:rPr>
              <a:t> </a:t>
            </a:r>
            <a:endParaRPr lang="es-MX" dirty="0">
              <a:solidFill>
                <a:srgbClr val="C00000"/>
              </a:solidFill>
            </a:endParaRPr>
          </a:p>
        </p:txBody>
      </p:sp>
      <p:pic>
        <p:nvPicPr>
          <p:cNvPr id="5" name="Picture 49">
            <a:extLst>
              <a:ext uri="{FF2B5EF4-FFF2-40B4-BE49-F238E27FC236}">
                <a16:creationId xmlns="" xmlns:a16="http://schemas.microsoft.com/office/drawing/2014/main" id="{52C06DD7-DE72-824A-A1C4-63DAFA8D55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21579"/>
            <a:ext cx="1013342" cy="67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a 2"/>
          <p:cNvGraphicFramePr>
            <a:graphicFrameLocks noGrp="1"/>
          </p:cNvGraphicFramePr>
          <p:nvPr>
            <p:extLst>
              <p:ext uri="{D42A27DB-BD31-4B8C-83A1-F6EECF244321}">
                <p14:modId xmlns:p14="http://schemas.microsoft.com/office/powerpoint/2010/main" val="1617776553"/>
              </p:ext>
            </p:extLst>
          </p:nvPr>
        </p:nvGraphicFramePr>
        <p:xfrm>
          <a:off x="35495" y="836609"/>
          <a:ext cx="9108505" cy="6648862"/>
        </p:xfrm>
        <a:graphic>
          <a:graphicData uri="http://schemas.openxmlformats.org/drawingml/2006/table">
            <a:tbl>
              <a:tblPr/>
              <a:tblGrid>
                <a:gridCol w="1191373"/>
                <a:gridCol w="5875568"/>
                <a:gridCol w="900753"/>
                <a:gridCol w="1140811"/>
              </a:tblGrid>
              <a:tr h="334651">
                <a:tc>
                  <a:txBody>
                    <a:bodyPr/>
                    <a:lstStyle/>
                    <a:p>
                      <a:pPr algn="l" fontAlgn="b"/>
                      <a:r>
                        <a:rPr lang="en-US" sz="900" b="1" i="0" u="none" strike="noStrike" dirty="0">
                          <a:solidFill>
                            <a:schemeClr val="tx1"/>
                          </a:solidFill>
                          <a:effectLst/>
                          <a:latin typeface="Calibri" panose="020F0502020204030204" pitchFamily="34" charset="0"/>
                        </a:rPr>
                        <a:t>PROCESO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chemeClr val="tx1"/>
                          </a:solidFill>
                          <a:effectLst/>
                          <a:latin typeface="Calibri" panose="020F0502020204030204" pitchFamily="34" charset="0"/>
                        </a:rPr>
                        <a:t>OPORTUNIDAD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chemeClr val="tx1"/>
                          </a:solidFill>
                          <a:effectLst/>
                          <a:latin typeface="Calibri" panose="020F0502020204030204" pitchFamily="34" charset="0"/>
                        </a:rPr>
                        <a:t>VIABLE O REMOTO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smtClean="0">
                          <a:solidFill>
                            <a:schemeClr val="tx1"/>
                          </a:solidFill>
                          <a:effectLst/>
                          <a:latin typeface="Calibri" panose="020F0502020204030204" pitchFamily="34" charset="0"/>
                        </a:rPr>
                        <a:t>SEGUIMIENTO</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396">
                <a:tc>
                  <a:txBody>
                    <a:bodyPr/>
                    <a:lstStyle/>
                    <a:p>
                      <a:pPr algn="l" fontAlgn="b"/>
                      <a:r>
                        <a:rPr lang="en-US" sz="900" b="1" i="0" u="none" strike="noStrike" dirty="0">
                          <a:solidFill>
                            <a:schemeClr val="tx1"/>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chemeClr val="tx1"/>
                          </a:solidFill>
                          <a:effectLst/>
                          <a:latin typeface="Calibri" panose="020F0502020204030204" pitchFamily="34" charset="0"/>
                        </a:rPr>
                        <a:t> </a:t>
                      </a:r>
                      <a:r>
                        <a:rPr lang="en-US" sz="900" b="1" i="0" u="none" strike="noStrike" dirty="0" smtClean="0">
                          <a:solidFill>
                            <a:schemeClr val="tx1"/>
                          </a:solidFill>
                          <a:effectLst/>
                          <a:latin typeface="Calibri" panose="020F0502020204030204" pitchFamily="34" charset="0"/>
                        </a:rPr>
                        <a:t>PLAN</a:t>
                      </a:r>
                      <a:r>
                        <a:rPr lang="en-US" sz="900" b="1" i="0" u="none" strike="noStrike" baseline="0" dirty="0" smtClean="0">
                          <a:solidFill>
                            <a:schemeClr val="tx1"/>
                          </a:solidFill>
                          <a:effectLst/>
                          <a:latin typeface="Calibri" panose="020F0502020204030204" pitchFamily="34" charset="0"/>
                        </a:rPr>
                        <a:t> PROSPECTIVO 2020-2030</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chemeClr val="tx1"/>
                          </a:solidFill>
                          <a:effectLst/>
                          <a:latin typeface="Calibri" panose="020F0502020204030204" pitchFamily="34" charset="0"/>
                        </a:rPr>
                        <a:t> </a:t>
                      </a:r>
                      <a:r>
                        <a:rPr lang="en-US" sz="900" b="1" i="0" u="none" strike="noStrike" dirty="0" smtClean="0">
                          <a:solidFill>
                            <a:schemeClr val="tx1"/>
                          </a:solidFill>
                          <a:effectLst/>
                          <a:latin typeface="Calibri" panose="020F0502020204030204" pitchFamily="34" charset="0"/>
                        </a:rPr>
                        <a:t>V=2020</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chemeClr val="tx1"/>
                          </a:solidFill>
                          <a:effectLst/>
                          <a:latin typeface="Calibri" panose="020F0502020204030204" pitchFamily="34" charset="0"/>
                        </a:rPr>
                        <a:t> </a:t>
                      </a:r>
                      <a:r>
                        <a:rPr lang="en-US" sz="900" b="1" i="0" u="none" strike="noStrike" dirty="0" smtClean="0">
                          <a:solidFill>
                            <a:schemeClr val="tx1"/>
                          </a:solidFill>
                          <a:effectLst/>
                          <a:latin typeface="Calibri" panose="020F0502020204030204" pitchFamily="34" charset="0"/>
                        </a:rPr>
                        <a:t>EJECUTADO</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128">
                <a:tc>
                  <a:txBody>
                    <a:bodyPr/>
                    <a:lstStyle/>
                    <a:p>
                      <a:pPr algn="l" fontAlgn="ctr"/>
                      <a:r>
                        <a:rPr lang="en-US" sz="900" b="1" i="0" u="none" strike="noStrike" dirty="0">
                          <a:solidFill>
                            <a:schemeClr val="tx1"/>
                          </a:solidFill>
                          <a:effectLst/>
                          <a:latin typeface="Calibri" panose="020F0502020204030204" pitchFamily="34" charset="0"/>
                        </a:rPr>
                        <a:t>PLANEACIÓN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chemeClr val="tx1"/>
                          </a:solidFill>
                          <a:effectLst/>
                          <a:latin typeface="Calibri" panose="020F0502020204030204" pitchFamily="34" charset="0"/>
                        </a:rPr>
                        <a:t>ADECUACIÓN AUDITORIO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chemeClr val="tx1"/>
                          </a:solidFill>
                          <a:effectLst/>
                          <a:latin typeface="Calibri" panose="020F0502020204030204" pitchFamily="34" charset="0"/>
                        </a:rPr>
                        <a:t>V=2020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smtClean="0">
                          <a:solidFill>
                            <a:schemeClr val="tx1"/>
                          </a:solidFill>
                          <a:effectLst/>
                          <a:latin typeface="Calibri" panose="020F0502020204030204" pitchFamily="34" charset="0"/>
                        </a:rPr>
                        <a:t>EN</a:t>
                      </a:r>
                      <a:r>
                        <a:rPr lang="es-CO" sz="900" b="1" i="0" u="none" strike="noStrike" baseline="0" dirty="0" smtClean="0">
                          <a:solidFill>
                            <a:schemeClr val="tx1"/>
                          </a:solidFill>
                          <a:effectLst/>
                          <a:latin typeface="Calibri" panose="020F0502020204030204" pitchFamily="34" charset="0"/>
                        </a:rPr>
                        <a:t> PROCESO DE EJECUCIÓN</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4024">
                <a:tc>
                  <a:txBody>
                    <a:bodyPr/>
                    <a:lstStyle/>
                    <a:p>
                      <a:pPr algn="l" fontAlgn="ctr"/>
                      <a:r>
                        <a:rPr lang="es-CO" sz="900" b="1" i="0" u="none" strike="noStrike" dirty="0" smtClean="0">
                          <a:solidFill>
                            <a:schemeClr val="tx1"/>
                          </a:solidFill>
                          <a:effectLst/>
                          <a:latin typeface="Calibri" panose="020F0502020204030204" pitchFamily="34" charset="0"/>
                        </a:rPr>
                        <a:t>COMPRAS</a:t>
                      </a:r>
                      <a:r>
                        <a:rPr lang="es-CO" sz="900" b="1" i="0" u="none" strike="noStrike" baseline="0" dirty="0" smtClean="0">
                          <a:solidFill>
                            <a:schemeClr val="tx1"/>
                          </a:solidFill>
                          <a:effectLst/>
                          <a:latin typeface="Calibri" panose="020F0502020204030204" pitchFamily="34" charset="0"/>
                        </a:rPr>
                        <a:t> Y ALMACÉN</a:t>
                      </a:r>
                    </a:p>
                    <a:p>
                      <a:pPr algn="l" fontAlgn="ctr"/>
                      <a:r>
                        <a:rPr lang="es-CO" sz="900" b="1" i="0" u="none" strike="noStrike" baseline="0" dirty="0" smtClean="0">
                          <a:solidFill>
                            <a:schemeClr val="tx1"/>
                          </a:solidFill>
                          <a:effectLst/>
                          <a:latin typeface="Calibri" panose="020F0502020204030204" pitchFamily="34" charset="0"/>
                        </a:rPr>
                        <a:t>GESTIÓN DE MANTENIMIENTO</a:t>
                      </a:r>
                      <a:endParaRPr lang="en-US" sz="900" b="1" i="0" u="none" strike="noStrike" dirty="0">
                        <a:solidFill>
                          <a:schemeClr val="tx1"/>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s-CO" sz="1200" b="1" dirty="0" smtClean="0">
                          <a:solidFill>
                            <a:schemeClr val="tx1"/>
                          </a:solidFill>
                        </a:rPr>
                        <a:t>En</a:t>
                      </a:r>
                      <a:r>
                        <a:rPr lang="es-CO" sz="1200" b="1" baseline="0" dirty="0" smtClean="0">
                          <a:solidFill>
                            <a:schemeClr val="tx1"/>
                          </a:solidFill>
                        </a:rPr>
                        <a:t> estos dos procesos no se presentaron oportunidades</a:t>
                      </a:r>
                      <a:endParaRPr lang="en-US" sz="1200" b="1" dirty="0">
                        <a:solidFill>
                          <a:schemeClr val="tx1"/>
                        </a:solidFil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dirty="0" smtClean="0">
                        <a:solidFill>
                          <a:schemeClr val="tx1"/>
                        </a:solidFill>
                        <a:effectLst/>
                        <a:latin typeface="Calibri" panose="020F0502020204030204" pitchFamily="34" charset="0"/>
                      </a:endParaRPr>
                    </a:p>
                    <a:p>
                      <a:endParaRPr lang="en-US" b="1" dirty="0">
                        <a:solidFill>
                          <a:schemeClr val="tx1"/>
                        </a:solidFil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b="1" dirty="0">
                        <a:solidFill>
                          <a:schemeClr val="tx1"/>
                        </a:solidFil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4651">
                <a:tc>
                  <a:txBody>
                    <a:bodyPr/>
                    <a:lstStyle/>
                    <a:p>
                      <a:pPr algn="l" fontAlgn="ctr"/>
                      <a:r>
                        <a:rPr lang="en-US" sz="900" b="1" i="0" u="none" strike="noStrike" dirty="0">
                          <a:solidFill>
                            <a:schemeClr val="tx1"/>
                          </a:solidFill>
                          <a:effectLst/>
                          <a:latin typeface="Calibri" panose="020F0502020204030204" pitchFamily="34" charset="0"/>
                        </a:rPr>
                        <a:t>REGISTRO PÚBLICO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smtClean="0">
                          <a:solidFill>
                            <a:schemeClr val="tx1"/>
                          </a:solidFill>
                          <a:effectLst/>
                          <a:latin typeface="Calibri" panose="020F0502020204030204" pitchFamily="34" charset="0"/>
                        </a:rPr>
                        <a:t>INSTRUCTIVO</a:t>
                      </a:r>
                      <a:r>
                        <a:rPr lang="es-CO" sz="900" b="1" i="0" u="none" strike="noStrike" baseline="0" dirty="0" smtClean="0">
                          <a:solidFill>
                            <a:schemeClr val="tx1"/>
                          </a:solidFill>
                          <a:effectLst/>
                          <a:latin typeface="Calibri" panose="020F0502020204030204" pitchFamily="34" charset="0"/>
                        </a:rPr>
                        <a:t> REGISTRO PÚBLICO CON RESPECTO A LA DEPURACIÓN DE INSCRIPCIONES EN LA DIFERENTES MATRICULAS.</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1" i="0" u="none" strike="noStrike" dirty="0" smtClean="0">
                          <a:solidFill>
                            <a:schemeClr val="tx1"/>
                          </a:solidFill>
                          <a:effectLst/>
                          <a:latin typeface="Calibri" panose="020F0502020204030204" pitchFamily="34" charset="0"/>
                        </a:rPr>
                        <a:t>V=2021</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2794">
                <a:tc>
                  <a:txBody>
                    <a:bodyPr/>
                    <a:lstStyle/>
                    <a:p>
                      <a:pPr algn="l" fontAlgn="ctr"/>
                      <a:r>
                        <a:rPr lang="en-US" sz="900" b="1" i="0" u="none" strike="noStrike">
                          <a:solidFill>
                            <a:schemeClr val="tx1"/>
                          </a:solidFill>
                          <a:effectLst/>
                          <a:latin typeface="Calibri" panose="020F0502020204030204" pitchFamily="34" charset="0"/>
                        </a:rPr>
                        <a:t>FINANCIERO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smtClean="0">
                          <a:solidFill>
                            <a:schemeClr val="tx1"/>
                          </a:solidFill>
                          <a:effectLst/>
                          <a:latin typeface="Calibri" panose="020F0502020204030204" pitchFamily="34" charset="0"/>
                        </a:rPr>
                        <a:t>OFIICINA</a:t>
                      </a:r>
                      <a:r>
                        <a:rPr lang="es-CO" sz="900" b="1" i="0" u="none" strike="noStrike" baseline="0" dirty="0" smtClean="0">
                          <a:solidFill>
                            <a:schemeClr val="tx1"/>
                          </a:solidFill>
                          <a:effectLst/>
                          <a:latin typeface="Calibri" panose="020F0502020204030204" pitchFamily="34" charset="0"/>
                        </a:rPr>
                        <a:t> DE ASESORIA TRIBUTARIA</a:t>
                      </a:r>
                      <a:endParaRPr lang="es-CO"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1" i="0" u="none" strike="noStrike" dirty="0" smtClean="0">
                          <a:solidFill>
                            <a:schemeClr val="tx1"/>
                          </a:solidFill>
                          <a:effectLst/>
                          <a:latin typeface="Calibri" panose="020F0502020204030204" pitchFamily="34" charset="0"/>
                        </a:rPr>
                        <a:t>V=2021</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396">
                <a:tc>
                  <a:txBody>
                    <a:bodyPr/>
                    <a:lstStyle/>
                    <a:p>
                      <a:pPr algn="l" fontAlgn="ctr"/>
                      <a:r>
                        <a:rPr lang="en-US" sz="900" b="1" i="0" u="none" strike="noStrike" dirty="0">
                          <a:solidFill>
                            <a:schemeClr val="tx1"/>
                          </a:solidFill>
                          <a:effectLst/>
                          <a:latin typeface="Calibri" panose="020F0502020204030204" pitchFamily="34" charset="0"/>
                        </a:rPr>
                        <a:t>CONTROL Y MEJORAMIENTO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smtClean="0">
                          <a:solidFill>
                            <a:schemeClr val="tx1"/>
                          </a:solidFill>
                          <a:effectLst/>
                          <a:latin typeface="Calibri" panose="020F0502020204030204" pitchFamily="34" charset="0"/>
                        </a:rPr>
                        <a:t>MODULO</a:t>
                      </a:r>
                      <a:r>
                        <a:rPr lang="es-CO" sz="900" b="1" i="0" u="none" strike="noStrike" baseline="0" dirty="0" smtClean="0">
                          <a:solidFill>
                            <a:schemeClr val="tx1"/>
                          </a:solidFill>
                          <a:effectLst/>
                          <a:latin typeface="Calibri" panose="020F0502020204030204" pitchFamily="34" charset="0"/>
                        </a:rPr>
                        <a:t> DE RIESGOSO Y OPORTUNIDADES</a:t>
                      </a:r>
                      <a:endParaRPr lang="es-CO"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1" i="0" u="none" strike="noStrike" dirty="0" smtClean="0">
                          <a:solidFill>
                            <a:schemeClr val="tx1"/>
                          </a:solidFill>
                          <a:effectLst/>
                          <a:latin typeface="Calibri" panose="020F0502020204030204" pitchFamily="34" charset="0"/>
                        </a:rPr>
                        <a:t>V=2020</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smtClean="0">
                          <a:solidFill>
                            <a:schemeClr val="tx1"/>
                          </a:solidFill>
                          <a:effectLst/>
                          <a:latin typeface="Calibri" panose="020F0502020204030204" pitchFamily="34" charset="0"/>
                        </a:rPr>
                        <a:t>EN</a:t>
                      </a:r>
                      <a:r>
                        <a:rPr lang="es-CO" sz="900" b="1" i="0" u="none" strike="noStrike" baseline="0" dirty="0" smtClean="0">
                          <a:solidFill>
                            <a:schemeClr val="tx1"/>
                          </a:solidFill>
                          <a:effectLst/>
                          <a:latin typeface="Calibri" panose="020F0502020204030204" pitchFamily="34" charset="0"/>
                        </a:rPr>
                        <a:t> PROCESO DE EJECUCIÓN</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4651">
                <a:tc>
                  <a:txBody>
                    <a:bodyPr/>
                    <a:lstStyle/>
                    <a:p>
                      <a:pPr algn="l" fontAlgn="ctr"/>
                      <a:endParaRPr lang="en-US" sz="900" b="1" i="0" u="none" strike="noStrike" dirty="0">
                        <a:solidFill>
                          <a:schemeClr val="tx1"/>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smtClean="0">
                          <a:solidFill>
                            <a:schemeClr val="tx1"/>
                          </a:solidFill>
                          <a:effectLst/>
                          <a:latin typeface="Calibri" panose="020F0502020204030204" pitchFamily="34" charset="0"/>
                        </a:rPr>
                        <a:t>MODULO DE ACCIONES CORRECTIVAS Y DE MEJORA</a:t>
                      </a:r>
                      <a:endParaRPr lang="es-CO"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1" i="0" u="none" strike="noStrike" dirty="0" smtClean="0">
                          <a:solidFill>
                            <a:schemeClr val="tx1"/>
                          </a:solidFill>
                          <a:effectLst/>
                          <a:latin typeface="Calibri" panose="020F0502020204030204" pitchFamily="34" charset="0"/>
                        </a:rPr>
                        <a:t>V=2021</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9190">
                <a:tc>
                  <a:txBody>
                    <a:bodyPr/>
                    <a:lstStyle/>
                    <a:p>
                      <a:pPr algn="l" fontAlgn="ctr"/>
                      <a:endParaRPr lang="en-US" sz="900" b="1" i="0" u="none" strike="noStrike" dirty="0">
                        <a:solidFill>
                          <a:schemeClr val="tx1"/>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smtClean="0">
                          <a:solidFill>
                            <a:schemeClr val="tx1"/>
                          </a:solidFill>
                          <a:effectLst/>
                          <a:latin typeface="Calibri" panose="020F0502020204030204" pitchFamily="34" charset="0"/>
                        </a:rPr>
                        <a:t>IMPLEMENTACIÓN DEL</a:t>
                      </a:r>
                      <a:r>
                        <a:rPr lang="es-CO" sz="900" b="1" i="0" u="none" strike="noStrike" baseline="0" dirty="0" smtClean="0">
                          <a:solidFill>
                            <a:schemeClr val="tx1"/>
                          </a:solidFill>
                          <a:effectLst/>
                          <a:latin typeface="Calibri" panose="020F0502020204030204" pitchFamily="34" charset="0"/>
                        </a:rPr>
                        <a:t> SISTEMA DE GESTIÓN AMBIENTAL</a:t>
                      </a:r>
                      <a:endParaRPr lang="es-CO"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1" i="0" u="none" strike="noStrike" dirty="0" smtClean="0">
                          <a:solidFill>
                            <a:schemeClr val="tx1"/>
                          </a:solidFill>
                          <a:effectLst/>
                          <a:latin typeface="Calibri" panose="020F0502020204030204" pitchFamily="34" charset="0"/>
                        </a:rPr>
                        <a:t>V=2021</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4708">
                <a:tc>
                  <a:txBody>
                    <a:bodyPr/>
                    <a:lstStyle/>
                    <a:p>
                      <a:pPr algn="l" fontAlgn="ctr"/>
                      <a:r>
                        <a:rPr lang="en-US" sz="900" b="1" i="0" u="none" strike="noStrike" dirty="0">
                          <a:solidFill>
                            <a:schemeClr val="tx1"/>
                          </a:solidFill>
                          <a:effectLst/>
                          <a:latin typeface="Calibri" panose="020F0502020204030204" pitchFamily="34" charset="0"/>
                        </a:rPr>
                        <a:t>PROMOCIÓN COMERCIAL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smtClean="0">
                          <a:solidFill>
                            <a:schemeClr val="tx1"/>
                          </a:solidFill>
                          <a:effectLst/>
                          <a:latin typeface="Calibri" panose="020F0502020204030204" pitchFamily="34" charset="0"/>
                        </a:rPr>
                        <a:t>PLATAFORMA DEL</a:t>
                      </a:r>
                      <a:r>
                        <a:rPr lang="es-CO" sz="900" b="1" i="0" u="none" strike="noStrike" baseline="0" dirty="0" smtClean="0">
                          <a:solidFill>
                            <a:schemeClr val="tx1"/>
                          </a:solidFill>
                          <a:effectLst/>
                          <a:latin typeface="Calibri" panose="020F0502020204030204" pitchFamily="34" charset="0"/>
                        </a:rPr>
                        <a:t> ARTE</a:t>
                      </a:r>
                      <a:endParaRPr lang="es-CO"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1" i="0" u="none" strike="noStrike" dirty="0" smtClean="0">
                          <a:solidFill>
                            <a:schemeClr val="tx1"/>
                          </a:solidFill>
                          <a:effectLst/>
                          <a:latin typeface="Calibri" panose="020F0502020204030204" pitchFamily="34" charset="0"/>
                        </a:rPr>
                        <a:t>V=2021</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3914">
                <a:tc>
                  <a:txBody>
                    <a:bodyPr/>
                    <a:lstStyle/>
                    <a:p>
                      <a:pPr algn="l" fontAlgn="ctr"/>
                      <a:endParaRPr lang="en-US" sz="900" b="1" i="0" u="none" strike="noStrike" dirty="0">
                        <a:solidFill>
                          <a:schemeClr val="tx1"/>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smtClean="0">
                          <a:solidFill>
                            <a:schemeClr val="tx1"/>
                          </a:solidFill>
                          <a:effectLst/>
                          <a:latin typeface="Calibri" panose="020F0502020204030204" pitchFamily="34" charset="0"/>
                        </a:rPr>
                        <a:t>PLATAFORMA VIRTUAL</a:t>
                      </a:r>
                      <a:r>
                        <a:rPr lang="es-CO" sz="900" b="1" i="0" u="none" strike="noStrike" baseline="0" dirty="0" smtClean="0">
                          <a:solidFill>
                            <a:schemeClr val="tx1"/>
                          </a:solidFill>
                          <a:effectLst/>
                          <a:latin typeface="Calibri" panose="020F0502020204030204" pitchFamily="34" charset="0"/>
                        </a:rPr>
                        <a:t> OSMOSIS, CAPACITACIONES GRATUITAS PARA EMPRESARIOS Y C OMUNIDAD EN GENERAL</a:t>
                      </a:r>
                      <a:endParaRPr lang="es-CO"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1" i="0" u="none" strike="noStrike" dirty="0" smtClean="0">
                          <a:solidFill>
                            <a:schemeClr val="tx1"/>
                          </a:solidFill>
                          <a:effectLst/>
                          <a:latin typeface="Calibri" panose="020F0502020204030204" pitchFamily="34" charset="0"/>
                        </a:rPr>
                        <a:t>V=2020</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s-CO" sz="900" b="1" i="0" u="none" strike="noStrike" dirty="0" smtClean="0">
                          <a:solidFill>
                            <a:schemeClr val="tx1"/>
                          </a:solidFill>
                          <a:effectLst/>
                          <a:latin typeface="Calibri" panose="020F0502020204030204" pitchFamily="34" charset="0"/>
                        </a:rPr>
                        <a:t>EN</a:t>
                      </a:r>
                      <a:r>
                        <a:rPr lang="es-CO" sz="900" b="1" i="0" u="none" strike="noStrike" baseline="0" dirty="0" smtClean="0">
                          <a:solidFill>
                            <a:schemeClr val="tx1"/>
                          </a:solidFill>
                          <a:effectLst/>
                          <a:latin typeface="Calibri" panose="020F0502020204030204" pitchFamily="34" charset="0"/>
                        </a:rPr>
                        <a:t> PROCESO DE EJECUCIÓN</a:t>
                      </a:r>
                      <a:endParaRPr lang="en-US" sz="900" b="1" i="0" u="none" strike="noStrike" dirty="0" smtClean="0">
                        <a:solidFill>
                          <a:schemeClr val="tx1"/>
                        </a:solidFill>
                        <a:effectLst/>
                        <a:latin typeface="Calibri" panose="020F0502020204030204" pitchFamily="34" charset="0"/>
                      </a:endParaRPr>
                    </a:p>
                    <a:p>
                      <a:pPr algn="l" fontAlgn="b"/>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3112">
                <a:tc>
                  <a:txBody>
                    <a:bodyPr/>
                    <a:lstStyle/>
                    <a:p>
                      <a:pPr algn="l" fontAlgn="ctr"/>
                      <a:r>
                        <a:rPr lang="es-CO" sz="900" b="1" i="0" u="none" strike="noStrike" dirty="0" smtClean="0">
                          <a:solidFill>
                            <a:schemeClr val="tx1"/>
                          </a:solidFill>
                          <a:effectLst/>
                          <a:latin typeface="Calibri" panose="020F0502020204030204" pitchFamily="34" charset="0"/>
                        </a:rPr>
                        <a:t>CAPACITACIÓN PERMAENTE</a:t>
                      </a:r>
                      <a:endParaRPr lang="en-US" sz="900" b="1" i="0" u="none" strike="noStrike" dirty="0">
                        <a:solidFill>
                          <a:schemeClr val="tx1"/>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smtClean="0">
                          <a:solidFill>
                            <a:schemeClr val="tx1"/>
                          </a:solidFill>
                          <a:effectLst/>
                          <a:latin typeface="Calibri" panose="020F0502020204030204" pitchFamily="34" charset="0"/>
                        </a:rPr>
                        <a:t>ADECUACIÓN DE</a:t>
                      </a:r>
                      <a:r>
                        <a:rPr lang="es-CO" sz="900" b="1" i="0" u="none" strike="noStrike" baseline="0" dirty="0" smtClean="0">
                          <a:solidFill>
                            <a:schemeClr val="tx1"/>
                          </a:solidFill>
                          <a:effectLst/>
                          <a:latin typeface="Calibri" panose="020F0502020204030204" pitchFamily="34" charset="0"/>
                        </a:rPr>
                        <a:t> LA OFICINA DE PRENSA</a:t>
                      </a:r>
                      <a:endParaRPr lang="es-CO"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smtClean="0">
                          <a:solidFill>
                            <a:schemeClr val="tx1"/>
                          </a:solidFill>
                          <a:effectLst/>
                          <a:latin typeface="Calibri" panose="020F0502020204030204" pitchFamily="34" charset="0"/>
                        </a:rPr>
                        <a:t>V=2021</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9589">
                <a:tc>
                  <a:txBody>
                    <a:bodyPr/>
                    <a:lstStyle/>
                    <a:p>
                      <a:pPr algn="l" fontAlgn="ctr"/>
                      <a:r>
                        <a:rPr lang="en-US" sz="9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O" sz="900" b="1" i="0" u="none" strike="noStrike" dirty="0">
                          <a:solidFill>
                            <a:schemeClr val="tx1"/>
                          </a:solidFill>
                          <a:effectLst/>
                          <a:latin typeface="Arial" panose="020B0604020202020204" pitchFamily="34" charset="0"/>
                        </a:rPr>
                        <a:t>Estructurar los procedimientos y los indicadores de insolvencia, persona natural no comerciante y de Arbitraje Nacional e internacional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smtClean="0">
                          <a:solidFill>
                            <a:schemeClr val="tx1"/>
                          </a:solidFill>
                          <a:effectLst/>
                          <a:latin typeface="Calibri" panose="020F0502020204030204" pitchFamily="34" charset="0"/>
                        </a:rPr>
                        <a:t>V=2021</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2794">
                <a:tc>
                  <a:txBody>
                    <a:bodyPr/>
                    <a:lstStyle/>
                    <a:p>
                      <a:pPr algn="l" fontAlgn="ctr"/>
                      <a:r>
                        <a:rPr lang="en-US" sz="900" b="1" i="0" u="none" strike="noStrike">
                          <a:solidFill>
                            <a:schemeClr val="tx1"/>
                          </a:solidFill>
                          <a:effectLst/>
                          <a:latin typeface="Calibri" panose="020F0502020204030204" pitchFamily="34" charset="0"/>
                        </a:rPr>
                        <a:t>CONCILIACIÓN Y ARBITRAJE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a:solidFill>
                            <a:schemeClr val="tx1"/>
                          </a:solidFill>
                          <a:effectLst/>
                          <a:latin typeface="Calibri" panose="020F0502020204030204" pitchFamily="34" charset="0"/>
                        </a:rPr>
                        <a:t>REALIZAR CONVENIOS INTERINSTITUCIONALES CON </a:t>
                      </a:r>
                      <a:r>
                        <a:rPr lang="es-CO" sz="900" b="1" i="0" u="none" strike="noStrike" dirty="0" smtClean="0">
                          <a:solidFill>
                            <a:schemeClr val="tx1"/>
                          </a:solidFill>
                          <a:effectLst/>
                          <a:latin typeface="Calibri" panose="020F0502020204030204" pitchFamily="34" charset="0"/>
                        </a:rPr>
                        <a:t>ENTIDADES PUBLICAS Y PRIVADAS</a:t>
                      </a:r>
                      <a:endParaRPr lang="es-CO"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smtClean="0">
                          <a:solidFill>
                            <a:schemeClr val="tx1"/>
                          </a:solidFill>
                          <a:effectLst/>
                          <a:latin typeface="Calibri" panose="020F0502020204030204" pitchFamily="34" charset="0"/>
                        </a:rPr>
                        <a:t>V=2021</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396">
                <a:tc rowSpan="2">
                  <a:txBody>
                    <a:bodyPr/>
                    <a:lstStyle/>
                    <a:p>
                      <a:pPr algn="l" fontAlgn="ctr"/>
                      <a:r>
                        <a:rPr lang="en-US" sz="900" b="1" i="0" u="none" strike="noStrike">
                          <a:solidFill>
                            <a:schemeClr val="tx1"/>
                          </a:solidFill>
                          <a:effectLst/>
                          <a:latin typeface="Calibri" panose="020F0502020204030204" pitchFamily="34" charset="0"/>
                        </a:rPr>
                        <a:t>TALENTO HUMANO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396">
                <a:tc vMerge="1">
                  <a:txBody>
                    <a:bodyPr/>
                    <a:lstStyle/>
                    <a:p>
                      <a:endParaRPr lang="en-US"/>
                    </a:p>
                  </a:txBody>
                  <a:tcPr/>
                </a:tc>
                <a:tc>
                  <a:txBody>
                    <a:bodyPr/>
                    <a:lstStyle/>
                    <a:p>
                      <a:pPr algn="l" fontAlgn="b"/>
                      <a:r>
                        <a:rPr lang="en-US" sz="900" b="1" i="0" u="none" strike="noStrike" dirty="0">
                          <a:solidFill>
                            <a:schemeClr val="tx1"/>
                          </a:solidFill>
                          <a:effectLst/>
                          <a:latin typeface="Calibri" panose="020F0502020204030204" pitchFamily="34" charset="0"/>
                        </a:rPr>
                        <a:t> </a:t>
                      </a:r>
                      <a:r>
                        <a:rPr lang="en-US" sz="900" b="1" i="0" u="none" strike="noStrike" dirty="0" smtClean="0">
                          <a:solidFill>
                            <a:schemeClr val="tx1"/>
                          </a:solidFill>
                          <a:effectLst/>
                          <a:latin typeface="Calibri" panose="020F0502020204030204" pitchFamily="34" charset="0"/>
                        </a:rPr>
                        <a:t>CERTIFICACIÓN  SENA</a:t>
                      </a:r>
                      <a:r>
                        <a:rPr lang="en-US" sz="900" b="1" i="0" u="none" strike="noStrike" baseline="0" dirty="0" smtClean="0">
                          <a:solidFill>
                            <a:schemeClr val="tx1"/>
                          </a:solidFill>
                          <a:effectLst/>
                          <a:latin typeface="Calibri" panose="020F0502020204030204" pitchFamily="34" charset="0"/>
                        </a:rPr>
                        <a:t> ATENCIÓN AL CLIENTE, PARA TODOS LOS FUNCIONARIOS DE CÁMARA DE COMERCIO</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1" i="0" u="none" strike="noStrike" dirty="0" smtClean="0">
                          <a:solidFill>
                            <a:schemeClr val="tx1"/>
                          </a:solidFill>
                          <a:effectLst/>
                          <a:latin typeface="Calibri" panose="020F0502020204030204" pitchFamily="34" charset="0"/>
                        </a:rPr>
                        <a:t>V=2020</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smtClean="0">
                          <a:solidFill>
                            <a:schemeClr val="tx1"/>
                          </a:solidFill>
                          <a:effectLst/>
                          <a:latin typeface="Calibri" panose="020F0502020204030204" pitchFamily="34" charset="0"/>
                        </a:rPr>
                        <a:t>EJECUTADO</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4651">
                <a:tc>
                  <a:txBody>
                    <a:bodyPr/>
                    <a:lstStyle/>
                    <a:p>
                      <a:pPr algn="l" fontAlgn="ctr"/>
                      <a:r>
                        <a:rPr lang="en-US" sz="900" b="1" i="0" u="none" strike="noStrike">
                          <a:solidFill>
                            <a:schemeClr val="tx1"/>
                          </a:solidFill>
                          <a:effectLst/>
                          <a:latin typeface="Calibri" panose="020F0502020204030204" pitchFamily="34" charset="0"/>
                        </a:rPr>
                        <a:t>GESTIÓN DOCUMENTAL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a:solidFill>
                            <a:schemeClr val="tx1"/>
                          </a:solidFill>
                          <a:effectLst/>
                          <a:latin typeface="Calibri" panose="020F0502020204030204" pitchFamily="34" charset="0"/>
                        </a:rPr>
                        <a:t>DIGITALIZAR TODA LA DOCUMENTACIÓN </a:t>
                      </a:r>
                      <a:r>
                        <a:rPr lang="es-CO" sz="900" b="1" i="0" u="none" strike="noStrike" dirty="0" smtClean="0">
                          <a:solidFill>
                            <a:schemeClr val="tx1"/>
                          </a:solidFill>
                          <a:effectLst/>
                          <a:latin typeface="Calibri" panose="020F0502020204030204" pitchFamily="34" charset="0"/>
                        </a:rPr>
                        <a:t>DEL</a:t>
                      </a:r>
                      <a:r>
                        <a:rPr lang="es-CO" sz="900" b="1" i="0" u="none" strike="noStrike" baseline="0" dirty="0" smtClean="0">
                          <a:solidFill>
                            <a:schemeClr val="tx1"/>
                          </a:solidFill>
                          <a:effectLst/>
                          <a:latin typeface="Calibri" panose="020F0502020204030204" pitchFamily="34" charset="0"/>
                        </a:rPr>
                        <a:t> CENTRO DE CONCILIACIÓN Y ARBITRAJE 2017,2018, 2019</a:t>
                      </a:r>
                      <a:endParaRPr lang="es-CO"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smtClean="0">
                          <a:solidFill>
                            <a:schemeClr val="tx1"/>
                          </a:solidFill>
                          <a:effectLst/>
                          <a:latin typeface="Calibri" panose="020F0502020204030204" pitchFamily="34" charset="0"/>
                        </a:rPr>
                        <a:t>V=2020-2021</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smtClean="0">
                          <a:solidFill>
                            <a:schemeClr val="tx1"/>
                          </a:solidFill>
                          <a:effectLst/>
                          <a:latin typeface="Calibri" panose="020F0502020204030204" pitchFamily="34" charset="0"/>
                        </a:rPr>
                        <a:t>En</a:t>
                      </a:r>
                      <a:r>
                        <a:rPr lang="es-CO" sz="1100" b="1" i="0" u="none" strike="noStrike" baseline="0" dirty="0" smtClean="0">
                          <a:solidFill>
                            <a:schemeClr val="tx1"/>
                          </a:solidFill>
                          <a:effectLst/>
                          <a:latin typeface="Calibri" panose="020F0502020204030204" pitchFamily="34" charset="0"/>
                        </a:rPr>
                        <a:t> proceso de ejecución</a:t>
                      </a:r>
                      <a:endParaRPr lang="en-US" sz="11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396">
                <a:tc>
                  <a:txBody>
                    <a:bodyPr/>
                    <a:lstStyle/>
                    <a:p>
                      <a:pPr algn="l" fontAlgn="ctr"/>
                      <a:r>
                        <a:rPr lang="en-US" sz="900" b="1" i="0" u="none" strike="noStrike" dirty="0">
                          <a:solidFill>
                            <a:schemeClr val="tx1"/>
                          </a:solidFill>
                          <a:effectLst/>
                          <a:latin typeface="Calibri" panose="020F0502020204030204" pitchFamily="34" charset="0"/>
                        </a:rPr>
                        <a:t>ATENCIÓN AL USUARIO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smtClean="0">
                          <a:solidFill>
                            <a:schemeClr val="tx1"/>
                          </a:solidFill>
                          <a:effectLst/>
                          <a:latin typeface="Calibri" panose="020F0502020204030204" pitchFamily="34" charset="0"/>
                        </a:rPr>
                        <a:t>PUBLICAR Y PROMOCIONAR INSTRUCTIVOS Y MINUTAS DE CREACION DE SOCIEDADES EN PAGINA WEB Y REDES SOCIALES DE LA ENTIDAD</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1" i="0" u="none" strike="noStrike" dirty="0" smtClean="0">
                          <a:solidFill>
                            <a:schemeClr val="tx1"/>
                          </a:solidFill>
                          <a:effectLst/>
                          <a:latin typeface="Calibri" panose="020F0502020204030204" pitchFamily="34" charset="0"/>
                        </a:rPr>
                        <a:t>V=2020</a:t>
                      </a:r>
                      <a:r>
                        <a:rPr lang="es-CO" sz="900" b="1" i="0" u="none" strike="noStrike" baseline="0" dirty="0" smtClean="0">
                          <a:solidFill>
                            <a:schemeClr val="tx1"/>
                          </a:solidFill>
                          <a:effectLst/>
                          <a:latin typeface="Calibri" panose="020F0502020204030204" pitchFamily="34" charset="0"/>
                        </a:rPr>
                        <a:t> Y 2021</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smtClean="0">
                          <a:solidFill>
                            <a:schemeClr val="tx1"/>
                          </a:solidFill>
                          <a:effectLst/>
                          <a:latin typeface="Calibri" panose="020F0502020204030204" pitchFamily="34" charset="0"/>
                        </a:rPr>
                        <a:t>En</a:t>
                      </a:r>
                      <a:r>
                        <a:rPr lang="es-CO" sz="1100" b="1" i="0" u="none" strike="noStrike" baseline="0" dirty="0" smtClean="0">
                          <a:solidFill>
                            <a:schemeClr val="tx1"/>
                          </a:solidFill>
                          <a:effectLst/>
                          <a:latin typeface="Calibri" panose="020F0502020204030204" pitchFamily="34" charset="0"/>
                        </a:rPr>
                        <a:t> proceso de ejecución</a:t>
                      </a:r>
                      <a:endParaRPr lang="en-US" sz="11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396">
                <a:tc>
                  <a:txBody>
                    <a:bodyPr/>
                    <a:lstStyle/>
                    <a:p>
                      <a:pPr algn="l" fontAlgn="b"/>
                      <a:endParaRPr lang="en-US" sz="900" b="1"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1"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1"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1"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298884577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0032434A-389C-4885-A979-C0CF83F1A75D}" type="slidenum">
              <a:rPr lang="es-ES" sz="1000">
                <a:solidFill>
                  <a:schemeClr val="bg1"/>
                </a:solidFill>
              </a:rPr>
              <a:pPr/>
              <a:t>93</a:t>
            </a:fld>
            <a:endParaRPr lang="es-ES" sz="1000" dirty="0">
              <a:solidFill>
                <a:schemeClr val="bg1"/>
              </a:solidFill>
            </a:endParaRPr>
          </a:p>
        </p:txBody>
      </p:sp>
      <p:sp>
        <p:nvSpPr>
          <p:cNvPr id="44035" name="2 Subtítulo"/>
          <p:cNvSpPr>
            <a:spLocks/>
          </p:cNvSpPr>
          <p:nvPr/>
        </p:nvSpPr>
        <p:spPr bwMode="auto">
          <a:xfrm>
            <a:off x="179512" y="404664"/>
            <a:ext cx="8715436" cy="5688632"/>
          </a:xfrm>
          <a:prstGeom prst="rect">
            <a:avLst/>
          </a:prstGeom>
          <a:noFill/>
          <a:ln w="9525">
            <a:noFill/>
            <a:miter lim="800000"/>
            <a:headEnd/>
            <a:tailEnd/>
          </a:ln>
        </p:spPr>
        <p:txBody>
          <a:bodyPr anchor="ctr"/>
          <a:lstStyle/>
          <a:p>
            <a:pPr marL="342900" indent="-342900" algn="ctr"/>
            <a:r>
              <a:rPr lang="es-ES" sz="2400" b="1" dirty="0" smtClean="0">
                <a:solidFill>
                  <a:srgbClr val="FF0000"/>
                </a:solidFill>
                <a:latin typeface="Arial" pitchFamily="34" charset="0"/>
                <a:cs typeface="Arial" pitchFamily="34" charset="0"/>
              </a:rPr>
              <a:t>CONCLUSIÓN</a:t>
            </a:r>
            <a:endParaRPr lang="es-ES" sz="2400" b="1" dirty="0" smtClean="0">
              <a:latin typeface="Arial" pitchFamily="34" charset="0"/>
              <a:cs typeface="Arial" pitchFamily="34" charset="0"/>
            </a:endParaRPr>
          </a:p>
          <a:p>
            <a:pPr marL="342900" indent="-342900" algn="ctr"/>
            <a:endParaRPr lang="es-ES" sz="2400" dirty="0">
              <a:latin typeface="Arial" pitchFamily="34" charset="0"/>
              <a:cs typeface="Arial" pitchFamily="34" charset="0"/>
            </a:endParaRPr>
          </a:p>
          <a:p>
            <a:pPr marL="342900" indent="-342900" algn="just"/>
            <a:r>
              <a:rPr lang="es-ES" sz="2400" dirty="0">
                <a:latin typeface="Arial" pitchFamily="34" charset="0"/>
                <a:cs typeface="Arial" pitchFamily="34" charset="0"/>
              </a:rPr>
              <a:t>    </a:t>
            </a:r>
          </a:p>
          <a:p>
            <a:pPr marL="342900" indent="-342900" algn="just"/>
            <a:r>
              <a:rPr lang="es-ES" sz="2400" dirty="0">
                <a:latin typeface="Arial" pitchFamily="34" charset="0"/>
                <a:cs typeface="Arial" pitchFamily="34" charset="0"/>
              </a:rPr>
              <a:t>   </a:t>
            </a:r>
            <a:r>
              <a:rPr lang="es-ES" sz="2400" dirty="0" smtClean="0">
                <a:latin typeface="Arial" pitchFamily="34" charset="0"/>
                <a:cs typeface="Arial" pitchFamily="34" charset="0"/>
              </a:rPr>
              <a:t> </a:t>
            </a:r>
            <a:r>
              <a:rPr lang="es-ES" sz="2400" b="1" dirty="0" smtClean="0">
                <a:latin typeface="Arial" pitchFamily="34" charset="0"/>
                <a:cs typeface="Arial" pitchFamily="34" charset="0"/>
              </a:rPr>
              <a:t>se observa que en 10 procesos se tienen 15 oportunidades de mejora, para  la vigencia 2020  tienen 5 oportunidades viables para su ejecución y para la vigencia 2021 se tienen 10. </a:t>
            </a:r>
          </a:p>
          <a:p>
            <a:pPr marL="342900" indent="-342900" algn="just"/>
            <a:r>
              <a:rPr lang="es-ES" sz="2400" b="1" dirty="0">
                <a:latin typeface="Arial" pitchFamily="34" charset="0"/>
                <a:cs typeface="Arial" pitchFamily="34" charset="0"/>
              </a:rPr>
              <a:t> </a:t>
            </a:r>
            <a:r>
              <a:rPr lang="es-ES" sz="2400" b="1" dirty="0" smtClean="0">
                <a:latin typeface="Arial" pitchFamily="34" charset="0"/>
                <a:cs typeface="Arial" pitchFamily="34" charset="0"/>
              </a:rPr>
              <a:t>   Se ejecutaron 2 oportunidades de mejora referentes a la certificación del SENA, en Atención al Cliente, a todos los funcionarios de la entidad y se realizó el plan prospectivo 2020-2030 </a:t>
            </a:r>
          </a:p>
          <a:p>
            <a:pPr marL="342900" indent="-342900" algn="just"/>
            <a:r>
              <a:rPr lang="es-ES" sz="2400" b="1" dirty="0">
                <a:solidFill>
                  <a:srgbClr val="C00000"/>
                </a:solidFill>
                <a:latin typeface="Arial" pitchFamily="34" charset="0"/>
                <a:cs typeface="Arial" pitchFamily="34" charset="0"/>
              </a:rPr>
              <a:t> </a:t>
            </a:r>
            <a:r>
              <a:rPr lang="es-ES" sz="2400" b="1" dirty="0" smtClean="0">
                <a:solidFill>
                  <a:srgbClr val="C00000"/>
                </a:solidFill>
                <a:latin typeface="Arial" pitchFamily="34" charset="0"/>
                <a:cs typeface="Arial" pitchFamily="34" charset="0"/>
              </a:rPr>
              <a:t>  </a:t>
            </a:r>
            <a:endParaRPr lang="es-ES" b="1" dirty="0">
              <a:solidFill>
                <a:srgbClr val="C00000"/>
              </a:solidFill>
            </a:endParaRPr>
          </a:p>
          <a:p>
            <a:pPr marL="342900" indent="-342900" algn="just"/>
            <a:endParaRPr lang="es-ES" b="1" dirty="0">
              <a:solidFill>
                <a:srgbClr val="C00000"/>
              </a:solidFill>
            </a:endParaRPr>
          </a:p>
          <a:p>
            <a:pPr marL="342900" indent="-342900" algn="just"/>
            <a:r>
              <a:rPr lang="es-ES" b="1" dirty="0">
                <a:solidFill>
                  <a:srgbClr val="C00000"/>
                </a:solidFill>
              </a:rPr>
              <a:t> </a:t>
            </a:r>
            <a:endParaRPr lang="es-MX" dirty="0">
              <a:solidFill>
                <a:srgbClr val="C00000"/>
              </a:solidFill>
            </a:endParaRPr>
          </a:p>
        </p:txBody>
      </p:sp>
      <p:pic>
        <p:nvPicPr>
          <p:cNvPr id="5" name="Picture 49">
            <a:extLst>
              <a:ext uri="{FF2B5EF4-FFF2-40B4-BE49-F238E27FC236}">
                <a16:creationId xmlns="" xmlns:a16="http://schemas.microsoft.com/office/drawing/2014/main" id="{52C06DD7-DE72-824A-A1C4-63DAFA8D55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21579"/>
            <a:ext cx="1013342" cy="67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356281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a:solidFill>
                  <a:schemeClr val="bg1"/>
                </a:solidFill>
              </a:rPr>
              <a:t>ENLACE  – Consultores en Gestión Empresa rial Ltda. - </a:t>
            </a:r>
            <a:fld id="{FB9D7CA5-1954-4813-AA29-64A9DE7D804A}" type="slidenum">
              <a:rPr lang="es-ES" sz="1000">
                <a:solidFill>
                  <a:schemeClr val="bg1"/>
                </a:solidFill>
              </a:rPr>
              <a:pPr/>
              <a:t>94</a:t>
            </a:fld>
            <a:endParaRPr lang="es-ES" sz="1000">
              <a:solidFill>
                <a:schemeClr val="bg1"/>
              </a:solidFill>
            </a:endParaRPr>
          </a:p>
        </p:txBody>
      </p:sp>
      <p:sp>
        <p:nvSpPr>
          <p:cNvPr id="53251" name="2 Subtítulo"/>
          <p:cNvSpPr>
            <a:spLocks/>
          </p:cNvSpPr>
          <p:nvPr/>
        </p:nvSpPr>
        <p:spPr bwMode="auto">
          <a:xfrm>
            <a:off x="467544" y="3356992"/>
            <a:ext cx="7632700" cy="1655762"/>
          </a:xfrm>
          <a:prstGeom prst="rect">
            <a:avLst/>
          </a:prstGeom>
          <a:noFill/>
          <a:ln w="9525">
            <a:noFill/>
            <a:miter lim="800000"/>
            <a:headEnd/>
            <a:tailEnd/>
          </a:ln>
        </p:spPr>
        <p:txBody>
          <a:bodyPr anchor="ctr"/>
          <a:lstStyle/>
          <a:p>
            <a:pPr marL="342900" indent="-342900" algn="ctr"/>
            <a:endParaRPr lang="es-ES" b="1" dirty="0" smtClean="0">
              <a:solidFill>
                <a:srgbClr val="FF0000"/>
              </a:solidFill>
              <a:latin typeface="Arial" pitchFamily="34" charset="0"/>
              <a:cs typeface="Arial" pitchFamily="34" charset="0"/>
            </a:endParaRPr>
          </a:p>
          <a:p>
            <a:pPr marL="342900" indent="-342900" algn="ctr"/>
            <a:endParaRPr lang="es-ES" b="1" dirty="0">
              <a:solidFill>
                <a:srgbClr val="FF0000"/>
              </a:solidFill>
              <a:latin typeface="Arial" pitchFamily="34" charset="0"/>
              <a:cs typeface="Arial" pitchFamily="34" charset="0"/>
            </a:endParaRPr>
          </a:p>
          <a:p>
            <a:pPr marL="342900" indent="-342900" algn="ctr"/>
            <a:r>
              <a:rPr lang="es-ES" b="1" dirty="0" smtClean="0">
                <a:solidFill>
                  <a:srgbClr val="FF0000"/>
                </a:solidFill>
                <a:latin typeface="Arial" pitchFamily="34" charset="0"/>
                <a:cs typeface="Arial" pitchFamily="34" charset="0"/>
              </a:rPr>
              <a:t>CONCLUSIONES</a:t>
            </a:r>
            <a:endParaRPr lang="es-ES" b="1" dirty="0">
              <a:solidFill>
                <a:srgbClr val="FF0000"/>
              </a:solidFill>
              <a:latin typeface="Arial" pitchFamily="34" charset="0"/>
              <a:cs typeface="Arial" pitchFamily="34" charset="0"/>
            </a:endParaRPr>
          </a:p>
          <a:p>
            <a:pPr marL="342900" indent="-342900" algn="ctr"/>
            <a:endParaRPr lang="es-ES" dirty="0">
              <a:solidFill>
                <a:srgbClr val="C00000"/>
              </a:solidFill>
              <a:latin typeface="Arial" pitchFamily="34" charset="0"/>
              <a:cs typeface="Arial" pitchFamily="34" charset="0"/>
            </a:endParaRPr>
          </a:p>
          <a:p>
            <a:pPr marL="342900" indent="-342900" algn="just">
              <a:buFont typeface="Arial" panose="020B0604020202020204" pitchFamily="34" charset="0"/>
              <a:buChar char="•"/>
            </a:pPr>
            <a:r>
              <a:rPr lang="es-ES" sz="2000" b="1" dirty="0">
                <a:latin typeface="Arial" pitchFamily="34" charset="0"/>
                <a:ea typeface="Tahoma" pitchFamily="34" charset="0"/>
                <a:cs typeface="Arial" pitchFamily="34" charset="0"/>
              </a:rPr>
              <a:t>En esta revisión por la dirección se evidenció que el sistema de gestión de la  calidad continua siendo adecuado, conveniente y eficaz.</a:t>
            </a:r>
          </a:p>
          <a:p>
            <a:pPr marL="342900" indent="-342900" algn="just"/>
            <a:endParaRPr lang="es-ES" sz="2000" b="1" dirty="0">
              <a:latin typeface="Arial" pitchFamily="34" charset="0"/>
              <a:ea typeface="Tahoma" pitchFamily="34" charset="0"/>
              <a:cs typeface="Arial" pitchFamily="34" charset="0"/>
            </a:endParaRPr>
          </a:p>
          <a:p>
            <a:pPr marL="342900" indent="-342900" algn="just">
              <a:buFont typeface="Arial" panose="020B0604020202020204" pitchFamily="34" charset="0"/>
              <a:buChar char="•"/>
            </a:pPr>
            <a:r>
              <a:rPr lang="es-ES" sz="2000" b="1" dirty="0">
                <a:latin typeface="Arial" pitchFamily="34" charset="0"/>
                <a:ea typeface="Tahoma" pitchFamily="34" charset="0"/>
                <a:cs typeface="Arial" pitchFamily="34" charset="0"/>
              </a:rPr>
              <a:t>El compromiso de la alta dirección y funcionarios ha sido el factor clave para el logro de los resultados institucionales, lo cuál se puede evidenciar en los indicadores de los procesos, los resultados de las encuestas de satisfacción las auditorías internas, la acciones correctivas y de mejora.</a:t>
            </a:r>
          </a:p>
          <a:p>
            <a:pPr marL="342900" indent="-342900" algn="just">
              <a:buFont typeface="Arial" panose="020B0604020202020204" pitchFamily="34" charset="0"/>
              <a:buChar char="•"/>
            </a:pPr>
            <a:endParaRPr lang="es-ES" sz="2000" b="1" dirty="0">
              <a:latin typeface="Arial" pitchFamily="34" charset="0"/>
              <a:ea typeface="Tahoma" pitchFamily="34" charset="0"/>
              <a:cs typeface="Arial" pitchFamily="34" charset="0"/>
            </a:endParaRPr>
          </a:p>
          <a:p>
            <a:pPr marL="342900" indent="-342900" algn="just">
              <a:buFont typeface="Arial" panose="020B0604020202020204" pitchFamily="34" charset="0"/>
              <a:buChar char="•"/>
            </a:pPr>
            <a:r>
              <a:rPr lang="es-ES" sz="2000" b="1" dirty="0">
                <a:latin typeface="Arial" pitchFamily="34" charset="0"/>
                <a:ea typeface="Tahoma" pitchFamily="34" charset="0"/>
                <a:cs typeface="Arial" pitchFamily="34" charset="0"/>
              </a:rPr>
              <a:t>La </a:t>
            </a:r>
            <a:r>
              <a:rPr lang="es-ES" sz="2000" b="1" dirty="0" smtClean="0">
                <a:latin typeface="Arial" pitchFamily="34" charset="0"/>
                <a:ea typeface="Tahoma" pitchFamily="34" charset="0"/>
                <a:cs typeface="Arial" pitchFamily="34" charset="0"/>
              </a:rPr>
              <a:t>Norma </a:t>
            </a:r>
            <a:r>
              <a:rPr lang="es-ES" sz="2000" b="1" dirty="0">
                <a:latin typeface="Arial" pitchFamily="34" charset="0"/>
                <a:ea typeface="Tahoma" pitchFamily="34" charset="0"/>
                <a:cs typeface="Arial" pitchFamily="34" charset="0"/>
              </a:rPr>
              <a:t>ISO 9001:2015, es un estándar dinámico que nos ayudará a proyectar una entidad más dinámica y que este en mejor capacidad de cumplir con las necesidades y expectativas de las partes interesadas.</a:t>
            </a:r>
          </a:p>
          <a:p>
            <a:pPr algn="just"/>
            <a:r>
              <a:rPr lang="es-ES" sz="2000" b="1" dirty="0">
                <a:latin typeface="Arial" pitchFamily="34" charset="0"/>
                <a:ea typeface="Tahoma" pitchFamily="34" charset="0"/>
                <a:cs typeface="Arial" pitchFamily="34" charset="0"/>
              </a:rPr>
              <a:t> </a:t>
            </a:r>
          </a:p>
          <a:p>
            <a:pPr algn="just"/>
            <a:endParaRPr lang="es-ES" dirty="0">
              <a:latin typeface="Arial" pitchFamily="34" charset="0"/>
              <a:ea typeface="Tahoma" pitchFamily="34" charset="0"/>
              <a:cs typeface="Arial" pitchFamily="34" charset="0"/>
            </a:endParaRPr>
          </a:p>
          <a:p>
            <a:pPr marL="342900" indent="-342900" algn="ctr"/>
            <a:endParaRPr lang="es-ES" b="1" dirty="0"/>
          </a:p>
          <a:p>
            <a:pPr marL="342900" indent="-342900" algn="ctr"/>
            <a:endParaRPr lang="es-ES" b="1" dirty="0"/>
          </a:p>
          <a:p>
            <a:pPr marL="342900" indent="-342900" algn="just"/>
            <a:endParaRPr lang="es-ES" b="1" dirty="0"/>
          </a:p>
          <a:p>
            <a:pPr marL="342900" indent="-342900" algn="just"/>
            <a:r>
              <a:rPr lang="es-ES" b="1" dirty="0"/>
              <a:t> </a:t>
            </a:r>
            <a:endParaRPr lang="es-MX" dirty="0"/>
          </a:p>
        </p:txBody>
      </p:sp>
      <p:pic>
        <p:nvPicPr>
          <p:cNvPr id="4" name="Picture 49">
            <a:extLst>
              <a:ext uri="{FF2B5EF4-FFF2-40B4-BE49-F238E27FC236}">
                <a16:creationId xmlns="" xmlns:a16="http://schemas.microsoft.com/office/drawing/2014/main" id="{029B6DEC-687C-A44D-8E9F-9DC924489B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40329"/>
            <a:ext cx="1013342" cy="67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1_Adyacenci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themeOverride>
</file>

<file path=docProps/app.xml><?xml version="1.0" encoding="utf-8"?>
<Properties xmlns="http://schemas.openxmlformats.org/officeDocument/2006/extended-properties" xmlns:vt="http://schemas.openxmlformats.org/officeDocument/2006/docPropsVTypes">
  <Template/>
  <TotalTime>38661</TotalTime>
  <Words>8400</Words>
  <Application>Microsoft Office PowerPoint</Application>
  <PresentationFormat>Presentación en pantalla (4:3)</PresentationFormat>
  <Paragraphs>1668</Paragraphs>
  <Slides>94</Slides>
  <Notes>81</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94</vt:i4>
      </vt:variant>
    </vt:vector>
  </HeadingPairs>
  <TitlesOfParts>
    <vt:vector size="104" baseType="lpstr">
      <vt:lpstr>Arial</vt:lpstr>
      <vt:lpstr>Arial Black</vt:lpstr>
      <vt:lpstr>Arial Narrow</vt:lpstr>
      <vt:lpstr>Calibri</vt:lpstr>
      <vt:lpstr>Cambria</vt:lpstr>
      <vt:lpstr>Rockwell</vt:lpstr>
      <vt:lpstr>Tahoma</vt:lpstr>
      <vt:lpstr>Times New Roman</vt:lpstr>
      <vt:lpstr>Adyacencia</vt:lpstr>
      <vt:lpstr>1_Adyacencia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Enlace Consultores en Gestión Empresarial Ltda.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Enlace Consultores en Gestión Empresarial Ltda.;RCR</dc:creator>
  <cp:lastModifiedBy>PC</cp:lastModifiedBy>
  <cp:revision>2036</cp:revision>
  <dcterms:created xsi:type="dcterms:W3CDTF">2005-02-01T22:52:50Z</dcterms:created>
  <dcterms:modified xsi:type="dcterms:W3CDTF">2020-11-10T20:06:14Z</dcterms:modified>
</cp:coreProperties>
</file>