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 id="2147485560" r:id="rId2"/>
  </p:sldMasterIdLst>
  <p:notesMasterIdLst>
    <p:notesMasterId r:id="rId100"/>
  </p:notesMasterIdLst>
  <p:handoutMasterIdLst>
    <p:handoutMasterId r:id="rId101"/>
  </p:handoutMasterIdLst>
  <p:sldIdLst>
    <p:sldId id="506" r:id="rId3"/>
    <p:sldId id="1334" r:id="rId4"/>
    <p:sldId id="924" r:id="rId5"/>
    <p:sldId id="919" r:id="rId6"/>
    <p:sldId id="1057" r:id="rId7"/>
    <p:sldId id="921" r:id="rId8"/>
    <p:sldId id="922" r:id="rId9"/>
    <p:sldId id="925" r:id="rId10"/>
    <p:sldId id="1099" r:id="rId11"/>
    <p:sldId id="1100" r:id="rId12"/>
    <p:sldId id="1101" r:id="rId13"/>
    <p:sldId id="1333" r:id="rId14"/>
    <p:sldId id="1231" r:id="rId15"/>
    <p:sldId id="1230" r:id="rId16"/>
    <p:sldId id="1331" r:id="rId17"/>
    <p:sldId id="1325" r:id="rId18"/>
    <p:sldId id="1102" r:id="rId19"/>
    <p:sldId id="1103" r:id="rId20"/>
    <p:sldId id="1104" r:id="rId21"/>
    <p:sldId id="1105" r:id="rId22"/>
    <p:sldId id="1200" r:id="rId23"/>
    <p:sldId id="1234" r:id="rId24"/>
    <p:sldId id="1170" r:id="rId25"/>
    <p:sldId id="1232" r:id="rId26"/>
    <p:sldId id="1295" r:id="rId27"/>
    <p:sldId id="1296" r:id="rId28"/>
    <p:sldId id="1174" r:id="rId29"/>
    <p:sldId id="1311" r:id="rId30"/>
    <p:sldId id="1212" r:id="rId31"/>
    <p:sldId id="1213" r:id="rId32"/>
    <p:sldId id="1215" r:id="rId33"/>
    <p:sldId id="1317" r:id="rId34"/>
    <p:sldId id="1216" r:id="rId35"/>
    <p:sldId id="1312" r:id="rId36"/>
    <p:sldId id="1211" r:id="rId37"/>
    <p:sldId id="1314" r:id="rId38"/>
    <p:sldId id="1270" r:id="rId39"/>
    <p:sldId id="1322" r:id="rId40"/>
    <p:sldId id="1323" r:id="rId41"/>
    <p:sldId id="1324" r:id="rId42"/>
    <p:sldId id="1302" r:id="rId43"/>
    <p:sldId id="1303" r:id="rId44"/>
    <p:sldId id="1304" r:id="rId45"/>
    <p:sldId id="1307" r:id="rId46"/>
    <p:sldId id="1308" r:id="rId47"/>
    <p:sldId id="1305" r:id="rId48"/>
    <p:sldId id="1306" r:id="rId49"/>
    <p:sldId id="1301" r:id="rId50"/>
    <p:sldId id="1202" r:id="rId51"/>
    <p:sldId id="1240" r:id="rId52"/>
    <p:sldId id="1271" r:id="rId53"/>
    <p:sldId id="1272" r:id="rId54"/>
    <p:sldId id="1241" r:id="rId55"/>
    <p:sldId id="1242" r:id="rId56"/>
    <p:sldId id="1273" r:id="rId57"/>
    <p:sldId id="1243" r:id="rId58"/>
    <p:sldId id="1275" r:id="rId59"/>
    <p:sldId id="1276" r:id="rId60"/>
    <p:sldId id="1277" r:id="rId61"/>
    <p:sldId id="1278" r:id="rId62"/>
    <p:sldId id="1279" r:id="rId63"/>
    <p:sldId id="1280" r:id="rId64"/>
    <p:sldId id="1281" r:id="rId65"/>
    <p:sldId id="1282" r:id="rId66"/>
    <p:sldId id="1283" r:id="rId67"/>
    <p:sldId id="1284" r:id="rId68"/>
    <p:sldId id="1299" r:id="rId69"/>
    <p:sldId id="1300" r:id="rId70"/>
    <p:sldId id="1285" r:id="rId71"/>
    <p:sldId id="1288" r:id="rId72"/>
    <p:sldId id="1289" r:id="rId73"/>
    <p:sldId id="1287" r:id="rId74"/>
    <p:sldId id="1220" r:id="rId75"/>
    <p:sldId id="889" r:id="rId76"/>
    <p:sldId id="1290" r:id="rId77"/>
    <p:sldId id="1309" r:id="rId78"/>
    <p:sldId id="1310" r:id="rId79"/>
    <p:sldId id="1008" r:id="rId80"/>
    <p:sldId id="961" r:id="rId81"/>
    <p:sldId id="1315" r:id="rId82"/>
    <p:sldId id="1316" r:id="rId83"/>
    <p:sldId id="962" r:id="rId84"/>
    <p:sldId id="1225" r:id="rId85"/>
    <p:sldId id="1009" r:id="rId86"/>
    <p:sldId id="1056" r:id="rId87"/>
    <p:sldId id="1292" r:id="rId88"/>
    <p:sldId id="1321" r:id="rId89"/>
    <p:sldId id="1326" r:id="rId90"/>
    <p:sldId id="1255" r:id="rId91"/>
    <p:sldId id="1332" r:id="rId92"/>
    <p:sldId id="1293" r:id="rId93"/>
    <p:sldId id="1327" r:id="rId94"/>
    <p:sldId id="1328" r:id="rId95"/>
    <p:sldId id="1226" r:id="rId96"/>
    <p:sldId id="1329" r:id="rId97"/>
    <p:sldId id="1330" r:id="rId98"/>
    <p:sldId id="930" r:id="rId99"/>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50000" autoAdjust="0"/>
  </p:normalViewPr>
  <p:slideViewPr>
    <p:cSldViewPr>
      <p:cViewPr varScale="1">
        <p:scale>
          <a:sx n="74" d="100"/>
          <a:sy n="74" d="100"/>
        </p:scale>
        <p:origin x="1536"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US" sz="1600" b="1" i="0" baseline="0">
                <a:effectLst/>
              </a:rPr>
              <a:t>TENDENCIAS-SATISFACCIÓN DEL USUARIO</a:t>
            </a:r>
            <a:endParaRPr lang="en-US" sz="14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layout>
        <c:manualLayout>
          <c:xMode val="edge"/>
          <c:yMode val="edge"/>
          <c:x val="0.21072119065249817"/>
          <c:y val="2.256631743168062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Hoja1!$B$2:$B$5</c:f>
              <c:numCache>
                <c:formatCode>0.00%</c:formatCode>
                <c:ptCount val="4"/>
                <c:pt idx="0">
                  <c:v>0.91579999999999995</c:v>
                </c:pt>
                <c:pt idx="1">
                  <c:v>0.94520000000000004</c:v>
                </c:pt>
                <c:pt idx="2">
                  <c:v>0.86160000000000003</c:v>
                </c:pt>
                <c:pt idx="3" formatCode="0%">
                  <c:v>1</c:v>
                </c:pt>
              </c:numCache>
            </c:numRef>
          </c:val>
          <c:extLst xmlns:c16r2="http://schemas.microsoft.com/office/drawing/2015/06/chart">
            <c:ext xmlns:c16="http://schemas.microsoft.com/office/drawing/2014/chart" uri="{C3380CC4-5D6E-409C-BE32-E72D297353CC}">
              <c16:uniqueId val="{00000000-EF7C-469C-89F7-DF26C6E891BB}"/>
            </c:ext>
          </c:extLst>
        </c:ser>
        <c:ser>
          <c:idx val="1"/>
          <c:order val="1"/>
          <c:tx>
            <c:strRef>
              <c:f>Hoja1!$C$1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Hoja1!$C$2:$C$5</c:f>
              <c:numCache>
                <c:formatCode>0.00%</c:formatCode>
                <c:ptCount val="4"/>
                <c:pt idx="0">
                  <c:v>0.97250000000000003</c:v>
                </c:pt>
                <c:pt idx="1">
                  <c:v>0.92269999999999996</c:v>
                </c:pt>
                <c:pt idx="2" formatCode="0%">
                  <c:v>0.92</c:v>
                </c:pt>
                <c:pt idx="3" formatCode="0%">
                  <c:v>1</c:v>
                </c:pt>
              </c:numCache>
            </c:numRef>
          </c:val>
          <c:extLst xmlns:c16r2="http://schemas.microsoft.com/office/drawing/2015/06/chart">
            <c:ext xmlns:c16="http://schemas.microsoft.com/office/drawing/2014/chart" uri="{C3380CC4-5D6E-409C-BE32-E72D297353CC}">
              <c16:uniqueId val="{00000001-EF7C-469C-89F7-DF26C6E891BB}"/>
            </c:ext>
          </c:extLst>
        </c:ser>
        <c:ser>
          <c:idx val="2"/>
          <c:order val="2"/>
          <c:tx>
            <c:strRef>
              <c:f>Hoja1!$D$1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Hoja1!$D$2:$D$5</c:f>
              <c:numCache>
                <c:formatCode>0.00%</c:formatCode>
                <c:ptCount val="4"/>
                <c:pt idx="0" formatCode="0%">
                  <c:v>0.99</c:v>
                </c:pt>
                <c:pt idx="1">
                  <c:v>0.94120000000000004</c:v>
                </c:pt>
                <c:pt idx="2" formatCode="0%">
                  <c:v>0.89</c:v>
                </c:pt>
                <c:pt idx="3" formatCode="0%">
                  <c:v>1</c:v>
                </c:pt>
              </c:numCache>
            </c:numRef>
          </c:val>
          <c:extLst xmlns:c16r2="http://schemas.microsoft.com/office/drawing/2015/06/chart">
            <c:ext xmlns:c16="http://schemas.microsoft.com/office/drawing/2014/chart" uri="{C3380CC4-5D6E-409C-BE32-E72D297353CC}">
              <c16:uniqueId val="{00000002-EF7C-469C-89F7-DF26C6E891BB}"/>
            </c:ext>
          </c:extLst>
        </c:ser>
        <c:ser>
          <c:idx val="3"/>
          <c:order val="3"/>
          <c:tx>
            <c:strRef>
              <c:f>Hoja1!$E$1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Hoja1!$E$2:$E$5</c:f>
              <c:numCache>
                <c:formatCode>0.00%</c:formatCode>
                <c:ptCount val="4"/>
                <c:pt idx="0" formatCode="0%">
                  <c:v>0.92</c:v>
                </c:pt>
                <c:pt idx="1">
                  <c:v>0.92859999999999998</c:v>
                </c:pt>
                <c:pt idx="2" formatCode="0%">
                  <c:v>0.85</c:v>
                </c:pt>
                <c:pt idx="3" formatCode="0%">
                  <c:v>1</c:v>
                </c:pt>
              </c:numCache>
            </c:numRef>
          </c:val>
          <c:extLst xmlns:c16r2="http://schemas.microsoft.com/office/drawing/2015/06/chart">
            <c:ext xmlns:c16="http://schemas.microsoft.com/office/drawing/2014/chart" uri="{C3380CC4-5D6E-409C-BE32-E72D297353CC}">
              <c16:uniqueId val="{00000003-EF7C-469C-89F7-DF26C6E891BB}"/>
            </c:ext>
          </c:extLst>
        </c:ser>
        <c:dLbls>
          <c:showLegendKey val="0"/>
          <c:showVal val="0"/>
          <c:showCatName val="0"/>
          <c:showSerName val="0"/>
          <c:showPercent val="0"/>
          <c:showBubbleSize val="0"/>
        </c:dLbls>
        <c:gapWidth val="115"/>
        <c:overlap val="-20"/>
        <c:axId val="186671592"/>
        <c:axId val="186671984"/>
      </c:barChart>
      <c:catAx>
        <c:axId val="1866715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1984"/>
        <c:crosses val="autoZero"/>
        <c:auto val="1"/>
        <c:lblAlgn val="ctr"/>
        <c:lblOffset val="100"/>
        <c:noMultiLvlLbl val="0"/>
      </c:catAx>
      <c:valAx>
        <c:axId val="1866719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1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dirty="0"/>
              <a:t>TENDENCIAS</a:t>
            </a:r>
            <a:r>
              <a:rPr lang="es-CO" b="1" baseline="0" dirty="0"/>
              <a:t> NÚMERO DE PERSONAS CAPACITADAS META 1000</a:t>
            </a:r>
            <a:endParaRPr lang="es-CO" b="1" dirty="0"/>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Hoja9!$B$1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Hoja9!$B$2</c:f>
              <c:numCache>
                <c:formatCode>General</c:formatCode>
                <c:ptCount val="1"/>
                <c:pt idx="0">
                  <c:v>4267</c:v>
                </c:pt>
              </c:numCache>
            </c:numRef>
          </c:val>
          <c:extLst xmlns:c16r2="http://schemas.microsoft.com/office/drawing/2015/06/chart">
            <c:ext xmlns:c16="http://schemas.microsoft.com/office/drawing/2014/chart" uri="{C3380CC4-5D6E-409C-BE32-E72D297353CC}">
              <c16:uniqueId val="{00000000-F698-4F8D-94DE-B5BEDDCB4E23}"/>
            </c:ext>
          </c:extLst>
        </c:ser>
        <c:ser>
          <c:idx val="1"/>
          <c:order val="1"/>
          <c:tx>
            <c:strRef>
              <c:f>Hoja9!$C$1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Hoja9!$C$2</c:f>
              <c:numCache>
                <c:formatCode>General</c:formatCode>
                <c:ptCount val="1"/>
                <c:pt idx="0">
                  <c:v>4331</c:v>
                </c:pt>
              </c:numCache>
            </c:numRef>
          </c:val>
          <c:extLst xmlns:c16r2="http://schemas.microsoft.com/office/drawing/2015/06/chart">
            <c:ext xmlns:c16="http://schemas.microsoft.com/office/drawing/2014/chart" uri="{C3380CC4-5D6E-409C-BE32-E72D297353CC}">
              <c16:uniqueId val="{00000001-F698-4F8D-94DE-B5BEDDCB4E23}"/>
            </c:ext>
          </c:extLst>
        </c:ser>
        <c:ser>
          <c:idx val="2"/>
          <c:order val="2"/>
          <c:tx>
            <c:strRef>
              <c:f>Hoja9!$D$1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Hoja9!$D$2</c:f>
              <c:numCache>
                <c:formatCode>General</c:formatCode>
                <c:ptCount val="1"/>
                <c:pt idx="0">
                  <c:v>2023</c:v>
                </c:pt>
              </c:numCache>
            </c:numRef>
          </c:val>
          <c:extLst xmlns:c16r2="http://schemas.microsoft.com/office/drawing/2015/06/chart">
            <c:ext xmlns:c16="http://schemas.microsoft.com/office/drawing/2014/chart" uri="{C3380CC4-5D6E-409C-BE32-E72D297353CC}">
              <c16:uniqueId val="{00000002-F698-4F8D-94DE-B5BEDDCB4E23}"/>
            </c:ext>
          </c:extLst>
        </c:ser>
        <c:ser>
          <c:idx val="3"/>
          <c:order val="3"/>
          <c:tx>
            <c:strRef>
              <c:f>Hoja9!$E$1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delete val="1"/>
          </c:dLbls>
          <c:cat>
            <c:strRef>
              <c:f>Hoja9!$A$2</c:f>
              <c:strCache>
                <c:ptCount val="1"/>
                <c:pt idx="0">
                  <c:v>PROCESO CAPACITACIÓN</c:v>
                </c:pt>
              </c:strCache>
            </c:strRef>
          </c:cat>
          <c:val>
            <c:numRef>
              <c:f>Hoja9!$E$2</c:f>
              <c:numCache>
                <c:formatCode>General</c:formatCode>
                <c:ptCount val="1"/>
                <c:pt idx="0">
                  <c:v>2515</c:v>
                </c:pt>
              </c:numCache>
            </c:numRef>
          </c:val>
          <c:extLst xmlns:c16r2="http://schemas.microsoft.com/office/drawing/2015/06/chart">
            <c:ext xmlns:c16="http://schemas.microsoft.com/office/drawing/2014/chart" uri="{C3380CC4-5D6E-409C-BE32-E72D297353CC}">
              <c16:uniqueId val="{00000003-F698-4F8D-94DE-B5BEDDCB4E23}"/>
            </c:ext>
          </c:extLst>
        </c:ser>
        <c:dLbls>
          <c:dLblPos val="outEnd"/>
          <c:showLegendKey val="0"/>
          <c:showVal val="1"/>
          <c:showCatName val="0"/>
          <c:showSerName val="0"/>
          <c:showPercent val="0"/>
          <c:showBubbleSize val="0"/>
        </c:dLbls>
        <c:gapWidth val="100"/>
        <c:overlap val="-24"/>
        <c:axId val="189657640"/>
        <c:axId val="189658032"/>
      </c:barChart>
      <c:catAx>
        <c:axId val="18965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89658032"/>
        <c:crosses val="autoZero"/>
        <c:auto val="1"/>
        <c:lblAlgn val="ctr"/>
        <c:lblOffset val="100"/>
        <c:noMultiLvlLbl val="0"/>
      </c:catAx>
      <c:valAx>
        <c:axId val="18965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9657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TENDENCIA</a:t>
            </a:r>
            <a:r>
              <a:rPr lang="en-US" baseline="0">
                <a:solidFill>
                  <a:sysClr val="windowText" lastClr="000000"/>
                </a:solidFill>
              </a:rPr>
              <a:t> % COBERTURA DE CAPACITACIONES FUERA DE IPIALES</a:t>
            </a:r>
            <a:endParaRPr lang="en-US">
              <a:solidFill>
                <a:sysClr val="windowText" lastClr="000000"/>
              </a:solidFill>
            </a:endParaRPr>
          </a:p>
        </c:rich>
      </c:tx>
      <c:layout>
        <c:manualLayout>
          <c:xMode val="edge"/>
          <c:yMode val="edge"/>
          <c:x val="9.8447071772387054E-2"/>
          <c:y val="2.2537527899380714E-2"/>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Hoja5!$B$1</c:f>
              <c:strCache>
                <c:ptCount val="1"/>
                <c:pt idx="0">
                  <c:v>AÑO 2019</c:v>
                </c:pt>
              </c:strCache>
            </c:strRef>
          </c:tx>
          <c:spPr>
            <a:solidFill>
              <a:schemeClr val="accent1"/>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BB-4BBF-8674-09BE74E887C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Hoja5!$B$2</c:f>
              <c:numCache>
                <c:formatCode>0.00%</c:formatCode>
                <c:ptCount val="1"/>
                <c:pt idx="0">
                  <c:v>0.85409999999999997</c:v>
                </c:pt>
              </c:numCache>
            </c:numRef>
          </c:val>
          <c:extLst xmlns:c16r2="http://schemas.microsoft.com/office/drawing/2015/06/chart">
            <c:ext xmlns:c16="http://schemas.microsoft.com/office/drawing/2014/chart" uri="{C3380CC4-5D6E-409C-BE32-E72D297353CC}">
              <c16:uniqueId val="{00000001-FABB-4BBF-8674-09BE74E887C6}"/>
            </c:ext>
          </c:extLst>
        </c:ser>
        <c:ser>
          <c:idx val="1"/>
          <c:order val="1"/>
          <c:tx>
            <c:strRef>
              <c:f>Hoja5!$C$1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Hoja5!$C$2</c:f>
              <c:numCache>
                <c:formatCode>0.00%</c:formatCode>
                <c:ptCount val="1"/>
                <c:pt idx="0">
                  <c:v>0.80500000000000005</c:v>
                </c:pt>
              </c:numCache>
            </c:numRef>
          </c:val>
          <c:extLst xmlns:c16r2="http://schemas.microsoft.com/office/drawing/2015/06/chart">
            <c:ext xmlns:c16="http://schemas.microsoft.com/office/drawing/2014/chart" uri="{C3380CC4-5D6E-409C-BE32-E72D297353CC}">
              <c16:uniqueId val="{00000002-FABB-4BBF-8674-09BE74E887C6}"/>
            </c:ext>
          </c:extLst>
        </c:ser>
        <c:ser>
          <c:idx val="2"/>
          <c:order val="2"/>
          <c:tx>
            <c:strRef>
              <c:f>Hoja5!$D$1</c:f>
              <c:strCache>
                <c:ptCount val="1"/>
                <c:pt idx="0">
                  <c:v>AÑO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Hoja5!$D$2</c:f>
              <c:numCache>
                <c:formatCode>0.00%</c:formatCode>
                <c:ptCount val="1"/>
                <c:pt idx="0">
                  <c:v>0.83499999999999996</c:v>
                </c:pt>
              </c:numCache>
            </c:numRef>
          </c:val>
          <c:extLst xmlns:c16r2="http://schemas.microsoft.com/office/drawing/2015/06/chart">
            <c:ext xmlns:c16="http://schemas.microsoft.com/office/drawing/2014/chart" uri="{C3380CC4-5D6E-409C-BE32-E72D297353CC}">
              <c16:uniqueId val="{00000003-FABB-4BBF-8674-09BE74E887C6}"/>
            </c:ext>
          </c:extLst>
        </c:ser>
        <c:ser>
          <c:idx val="3"/>
          <c:order val="3"/>
          <c:tx>
            <c:strRef>
              <c:f>Hoja5!$E$1</c:f>
              <c:strCache>
                <c:ptCount val="1"/>
                <c:pt idx="0">
                  <c:v>JUNIO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Hoja5!$E$2</c:f>
              <c:numCache>
                <c:formatCode>0.0%</c:formatCode>
                <c:ptCount val="1"/>
                <c:pt idx="0">
                  <c:v>0.501</c:v>
                </c:pt>
              </c:numCache>
            </c:numRef>
          </c:val>
          <c:extLst xmlns:c16r2="http://schemas.microsoft.com/office/drawing/2015/06/chart">
            <c:ext xmlns:c16="http://schemas.microsoft.com/office/drawing/2014/chart" uri="{C3380CC4-5D6E-409C-BE32-E72D297353CC}">
              <c16:uniqueId val="{00000004-FABB-4BBF-8674-09BE74E887C6}"/>
            </c:ext>
          </c:extLst>
        </c:ser>
        <c:dLbls>
          <c:showLegendKey val="0"/>
          <c:showVal val="0"/>
          <c:showCatName val="0"/>
          <c:showSerName val="0"/>
          <c:showPercent val="0"/>
          <c:showBubbleSize val="0"/>
        </c:dLbls>
        <c:gapWidth val="219"/>
        <c:overlap val="-27"/>
        <c:axId val="189658816"/>
        <c:axId val="189659208"/>
      </c:barChart>
      <c:catAx>
        <c:axId val="1896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59208"/>
        <c:crosses val="autoZero"/>
        <c:auto val="1"/>
        <c:lblAlgn val="ctr"/>
        <c:lblOffset val="100"/>
        <c:noMultiLvlLbl val="0"/>
      </c:catAx>
      <c:valAx>
        <c:axId val="189659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58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INVESTIGACIONES ECONÓMICAS META 2</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Hoja11!$B$1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Hoja11!$B$2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0-D70B-4A8F-9A32-38CFD4747B19}"/>
            </c:ext>
          </c:extLst>
        </c:ser>
        <c:ser>
          <c:idx val="1"/>
          <c:order val="1"/>
          <c:tx>
            <c:strRef>
              <c:f>Hoja11!$C$1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Hoja11!$C$2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D70B-4A8F-9A32-38CFD4747B19}"/>
            </c:ext>
          </c:extLst>
        </c:ser>
        <c:ser>
          <c:idx val="2"/>
          <c:order val="2"/>
          <c:tx>
            <c:strRef>
              <c:f>Hoja11!$D$1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Hoja11!$D$2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2-D70B-4A8F-9A32-38CFD4747B19}"/>
            </c:ext>
          </c:extLst>
        </c:ser>
        <c:ser>
          <c:idx val="3"/>
          <c:order val="3"/>
          <c:tx>
            <c:strRef>
              <c:f>Hoja11!$E$1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Hoja11!$E$2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3-D70B-4A8F-9A32-38CFD4747B19}"/>
            </c:ext>
          </c:extLst>
        </c:ser>
        <c:dLbls>
          <c:dLblPos val="inEnd"/>
          <c:showLegendKey val="0"/>
          <c:showVal val="1"/>
          <c:showCatName val="0"/>
          <c:showSerName val="0"/>
          <c:showPercent val="0"/>
          <c:showBubbleSize val="0"/>
        </c:dLbls>
        <c:gapWidth val="100"/>
        <c:axId val="189659992"/>
        <c:axId val="189660384"/>
      </c:barChart>
      <c:catAx>
        <c:axId val="189659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n-US"/>
          </a:p>
        </c:txPr>
        <c:crossAx val="189660384"/>
        <c:crosses val="autoZero"/>
        <c:auto val="1"/>
        <c:lblAlgn val="ctr"/>
        <c:lblOffset val="100"/>
        <c:noMultiLvlLbl val="0"/>
      </c:catAx>
      <c:valAx>
        <c:axId val="189660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9659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TENDENCIAS</a:t>
            </a:r>
            <a:r>
              <a:rPr lang="es-CO" baseline="0"/>
              <a:t> </a:t>
            </a:r>
            <a:r>
              <a:rPr lang="es-CO"/>
              <a:t>PROMOCIÓN COMERCIAL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Hoja12!$B$1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Hoja12!$B$2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0-DA02-4824-A12B-3E3D983B9EB9}"/>
            </c:ext>
          </c:extLst>
        </c:ser>
        <c:ser>
          <c:idx val="1"/>
          <c:order val="1"/>
          <c:tx>
            <c:strRef>
              <c:f>Hoja12!$C$1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Hoja12!$C$2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1-DA02-4824-A12B-3E3D983B9EB9}"/>
            </c:ext>
          </c:extLst>
        </c:ser>
        <c:ser>
          <c:idx val="2"/>
          <c:order val="2"/>
          <c:tx>
            <c:strRef>
              <c:f>Hoja12!$D$1</c:f>
              <c:strCache>
                <c:ptCount val="1"/>
                <c:pt idx="0">
                  <c:v>AÑO 2021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Hoja12!$D$2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2-DA02-4824-A12B-3E3D983B9EB9}"/>
            </c:ext>
          </c:extLst>
        </c:ser>
        <c:ser>
          <c:idx val="3"/>
          <c:order val="3"/>
          <c:tx>
            <c:strRef>
              <c:f>Hoja12!$E$1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Hoja12!$E$2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3-DA02-4824-A12B-3E3D983B9EB9}"/>
            </c:ext>
          </c:extLst>
        </c:ser>
        <c:dLbls>
          <c:dLblPos val="inEnd"/>
          <c:showLegendKey val="0"/>
          <c:showVal val="1"/>
          <c:showCatName val="0"/>
          <c:showSerName val="0"/>
          <c:showPercent val="0"/>
          <c:showBubbleSize val="0"/>
        </c:dLbls>
        <c:gapWidth val="115"/>
        <c:overlap val="-20"/>
        <c:axId val="190416304"/>
        <c:axId val="190416696"/>
      </c:barChart>
      <c:catAx>
        <c:axId val="190416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16696"/>
        <c:crosses val="autoZero"/>
        <c:auto val="1"/>
        <c:lblAlgn val="ctr"/>
        <c:lblOffset val="100"/>
        <c:noMultiLvlLbl val="0"/>
      </c:catAx>
      <c:valAx>
        <c:axId val="190416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16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PROCESO DE PROMOCIÓN COMERCIAL</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Hoja13!$B$1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Hoja13!$B$2:$B$3</c:f>
              <c:numCache>
                <c:formatCode>General</c:formatCode>
                <c:ptCount val="2"/>
                <c:pt idx="0" formatCode="0%">
                  <c:v>1</c:v>
                </c:pt>
                <c:pt idx="1">
                  <c:v>3</c:v>
                </c:pt>
              </c:numCache>
            </c:numRef>
          </c:val>
          <c:extLst xmlns:c16r2="http://schemas.microsoft.com/office/drawing/2015/06/chart">
            <c:ext xmlns:c16="http://schemas.microsoft.com/office/drawing/2014/chart" uri="{C3380CC4-5D6E-409C-BE32-E72D297353CC}">
              <c16:uniqueId val="{00000000-E7B2-48C5-B426-A55534D087F0}"/>
            </c:ext>
          </c:extLst>
        </c:ser>
        <c:ser>
          <c:idx val="1"/>
          <c:order val="1"/>
          <c:tx>
            <c:strRef>
              <c:f>Hoja13!$C$1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Hoja13!$C$2:$C$3</c:f>
              <c:numCache>
                <c:formatCode>General</c:formatCode>
                <c:ptCount val="2"/>
                <c:pt idx="0" formatCode="0%">
                  <c:v>1</c:v>
                </c:pt>
                <c:pt idx="1">
                  <c:v>3</c:v>
                </c:pt>
              </c:numCache>
            </c:numRef>
          </c:val>
          <c:extLst xmlns:c16r2="http://schemas.microsoft.com/office/drawing/2015/06/chart">
            <c:ext xmlns:c16="http://schemas.microsoft.com/office/drawing/2014/chart" uri="{C3380CC4-5D6E-409C-BE32-E72D297353CC}">
              <c16:uniqueId val="{00000001-E7B2-48C5-B426-A55534D087F0}"/>
            </c:ext>
          </c:extLst>
        </c:ser>
        <c:ser>
          <c:idx val="2"/>
          <c:order val="2"/>
          <c:tx>
            <c:strRef>
              <c:f>Hoja13!$D$1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Hoja13!$D$2:$D$3</c:f>
              <c:numCache>
                <c:formatCode>General</c:formatCode>
                <c:ptCount val="2"/>
                <c:pt idx="0" formatCode="0%">
                  <c:v>1</c:v>
                </c:pt>
                <c:pt idx="1">
                  <c:v>5</c:v>
                </c:pt>
              </c:numCache>
            </c:numRef>
          </c:val>
          <c:extLst xmlns:c16r2="http://schemas.microsoft.com/office/drawing/2015/06/chart">
            <c:ext xmlns:c16="http://schemas.microsoft.com/office/drawing/2014/chart" uri="{C3380CC4-5D6E-409C-BE32-E72D297353CC}">
              <c16:uniqueId val="{00000002-E7B2-48C5-B426-A55534D087F0}"/>
            </c:ext>
          </c:extLst>
        </c:ser>
        <c:ser>
          <c:idx val="3"/>
          <c:order val="3"/>
          <c:tx>
            <c:strRef>
              <c:f>Hoja13!$E$1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Hoja13!$E$2:$E$3</c:f>
              <c:numCache>
                <c:formatCode>General</c:formatCode>
                <c:ptCount val="2"/>
                <c:pt idx="0" formatCode="0%">
                  <c:v>1</c:v>
                </c:pt>
                <c:pt idx="1">
                  <c:v>4</c:v>
                </c:pt>
              </c:numCache>
            </c:numRef>
          </c:val>
          <c:extLst xmlns:c16r2="http://schemas.microsoft.com/office/drawing/2015/06/chart">
            <c:ext xmlns:c16="http://schemas.microsoft.com/office/drawing/2014/chart" uri="{C3380CC4-5D6E-409C-BE32-E72D297353CC}">
              <c16:uniqueId val="{00000003-E7B2-48C5-B426-A55534D087F0}"/>
            </c:ext>
          </c:extLst>
        </c:ser>
        <c:dLbls>
          <c:dLblPos val="inEnd"/>
          <c:showLegendKey val="0"/>
          <c:showVal val="1"/>
          <c:showCatName val="0"/>
          <c:showSerName val="0"/>
          <c:showPercent val="0"/>
          <c:showBubbleSize val="0"/>
        </c:dLbls>
        <c:gapWidth val="80"/>
        <c:overlap val="25"/>
        <c:axId val="190417480"/>
        <c:axId val="190417872"/>
      </c:barChart>
      <c:catAx>
        <c:axId val="19041748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0417872"/>
        <c:crosses val="autoZero"/>
        <c:auto val="1"/>
        <c:lblAlgn val="ctr"/>
        <c:lblOffset val="100"/>
        <c:noMultiLvlLbl val="0"/>
      </c:catAx>
      <c:valAx>
        <c:axId val="19041787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7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solidFill>
                  <a:schemeClr val="tx1"/>
                </a:solidFill>
              </a:rPr>
              <a:t>TENDENCIAS</a:t>
            </a:r>
            <a:r>
              <a:rPr lang="en-US" baseline="0" dirty="0">
                <a:solidFill>
                  <a:schemeClr val="tx1"/>
                </a:solidFill>
              </a:rPr>
              <a:t> NÚMERO DE SOLICITUDES DE CONCILIACIÓN E INSOLVENCIA</a:t>
            </a:r>
            <a:r>
              <a:rPr lang="en-US" dirty="0">
                <a:solidFill>
                  <a:schemeClr val="tx1"/>
                </a:solidFill>
              </a:rPr>
              <a:t> META</a:t>
            </a:r>
            <a:r>
              <a:rPr lang="en-US" baseline="0" dirty="0">
                <a:solidFill>
                  <a:schemeClr val="tx1"/>
                </a:solidFill>
              </a:rPr>
              <a:t> ANUAL 60</a:t>
            </a:r>
            <a:endParaRPr lang="en-US" dirty="0">
              <a:solidFill>
                <a:schemeClr val="tx1"/>
              </a:solidFill>
            </a:endParaRPr>
          </a:p>
        </c:rich>
      </c:tx>
      <c:layout/>
      <c:overlay val="0"/>
      <c:spPr>
        <a:solidFill>
          <a:schemeClr val="bg1"/>
        </a:solid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0834063142953536E-2"/>
          <c:y val="0.25623853741940783"/>
          <c:w val="0.8886406662156705"/>
          <c:h val="0.56647092348745443"/>
        </c:manualLayout>
      </c:layout>
      <c:barChart>
        <c:barDir val="col"/>
        <c:grouping val="clustered"/>
        <c:varyColors val="0"/>
        <c:ser>
          <c:idx val="0"/>
          <c:order val="0"/>
          <c:tx>
            <c:strRef>
              <c:f>Hoja14!$B$1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Hoja14!$B$2</c:f>
              <c:numCache>
                <c:formatCode>General</c:formatCode>
                <c:ptCount val="1"/>
                <c:pt idx="0">
                  <c:v>330</c:v>
                </c:pt>
              </c:numCache>
            </c:numRef>
          </c:val>
          <c:extLst xmlns:c16r2="http://schemas.microsoft.com/office/drawing/2015/06/chart">
            <c:ext xmlns:c16="http://schemas.microsoft.com/office/drawing/2014/chart" uri="{C3380CC4-5D6E-409C-BE32-E72D297353CC}">
              <c16:uniqueId val="{00000000-E008-41DC-B20B-08A61EB0E9A7}"/>
            </c:ext>
          </c:extLst>
        </c:ser>
        <c:ser>
          <c:idx val="1"/>
          <c:order val="1"/>
          <c:tx>
            <c:strRef>
              <c:f>Hoja14!$C$1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Hoja14!$C$2</c:f>
              <c:numCache>
                <c:formatCode>General</c:formatCode>
                <c:ptCount val="1"/>
                <c:pt idx="0">
                  <c:v>209</c:v>
                </c:pt>
              </c:numCache>
            </c:numRef>
          </c:val>
          <c:extLst xmlns:c16r2="http://schemas.microsoft.com/office/drawing/2015/06/chart">
            <c:ext xmlns:c16="http://schemas.microsoft.com/office/drawing/2014/chart" uri="{C3380CC4-5D6E-409C-BE32-E72D297353CC}">
              <c16:uniqueId val="{00000001-E008-41DC-B20B-08A61EB0E9A7}"/>
            </c:ext>
          </c:extLst>
        </c:ser>
        <c:ser>
          <c:idx val="2"/>
          <c:order val="2"/>
          <c:tx>
            <c:strRef>
              <c:f>Hoja14!$D$1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Hoja14!$D$2</c:f>
              <c:numCache>
                <c:formatCode>General</c:formatCode>
                <c:ptCount val="1"/>
                <c:pt idx="0">
                  <c:v>296</c:v>
                </c:pt>
              </c:numCache>
            </c:numRef>
          </c:val>
          <c:extLst xmlns:c16r2="http://schemas.microsoft.com/office/drawing/2015/06/chart">
            <c:ext xmlns:c16="http://schemas.microsoft.com/office/drawing/2014/chart" uri="{C3380CC4-5D6E-409C-BE32-E72D297353CC}">
              <c16:uniqueId val="{00000002-E008-41DC-B20B-08A61EB0E9A7}"/>
            </c:ext>
          </c:extLst>
        </c:ser>
        <c:ser>
          <c:idx val="3"/>
          <c:order val="3"/>
          <c:tx>
            <c:strRef>
              <c:f>Hoja14!$E$1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Hoja14!$E$2</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3-E008-41DC-B20B-08A61EB0E9A7}"/>
            </c:ext>
          </c:extLst>
        </c:ser>
        <c:dLbls>
          <c:dLblPos val="inEnd"/>
          <c:showLegendKey val="0"/>
          <c:showVal val="1"/>
          <c:showCatName val="0"/>
          <c:showSerName val="0"/>
          <c:showPercent val="0"/>
          <c:showBubbleSize val="0"/>
        </c:dLbls>
        <c:gapWidth val="80"/>
        <c:overlap val="25"/>
        <c:axId val="190418656"/>
        <c:axId val="190419048"/>
      </c:barChart>
      <c:catAx>
        <c:axId val="1904186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0419048"/>
        <c:crosses val="autoZero"/>
        <c:auto val="1"/>
        <c:lblAlgn val="ctr"/>
        <c:lblOffset val="100"/>
        <c:noMultiLvlLbl val="0"/>
      </c:catAx>
      <c:valAx>
        <c:axId val="1904190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8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a:t>
            </a:r>
            <a:r>
              <a:rPr lang="en-US" baseline="0" dirty="0"/>
              <a:t> NÚMERO DE CONCILIACIONES GRATUITAS</a:t>
            </a:r>
            <a:endParaRPr lang="en-US" dirty="0"/>
          </a:p>
        </c:rich>
      </c:tx>
      <c:layout>
        <c:manualLayout>
          <c:xMode val="edge"/>
          <c:yMode val="edge"/>
          <c:x val="0.13143827900978652"/>
          <c:y val="2.9804335709466397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Hoja6!$B$1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Hoja6!$B$2</c:f>
              <c:numCache>
                <c:formatCode>General</c:formatCode>
                <c:ptCount val="1"/>
                <c:pt idx="0">
                  <c:v>40</c:v>
                </c:pt>
              </c:numCache>
            </c:numRef>
          </c:val>
          <c:extLst xmlns:c16r2="http://schemas.microsoft.com/office/drawing/2015/06/chart">
            <c:ext xmlns:c16="http://schemas.microsoft.com/office/drawing/2014/chart" uri="{C3380CC4-5D6E-409C-BE32-E72D297353CC}">
              <c16:uniqueId val="{00000000-C48D-496F-9022-CB1F8141C3A2}"/>
            </c:ext>
          </c:extLst>
        </c:ser>
        <c:ser>
          <c:idx val="1"/>
          <c:order val="1"/>
          <c:tx>
            <c:strRef>
              <c:f>Hoja6!$C$1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Hoja6!$C$2</c:f>
              <c:numCache>
                <c:formatCode>General</c:formatCode>
                <c:ptCount val="1"/>
                <c:pt idx="0">
                  <c:v>35</c:v>
                </c:pt>
              </c:numCache>
            </c:numRef>
          </c:val>
          <c:extLst xmlns:c16r2="http://schemas.microsoft.com/office/drawing/2015/06/chart">
            <c:ext xmlns:c16="http://schemas.microsoft.com/office/drawing/2014/chart" uri="{C3380CC4-5D6E-409C-BE32-E72D297353CC}">
              <c16:uniqueId val="{00000001-C48D-496F-9022-CB1F8141C3A2}"/>
            </c:ext>
          </c:extLst>
        </c:ser>
        <c:ser>
          <c:idx val="2"/>
          <c:order val="2"/>
          <c:tx>
            <c:strRef>
              <c:f>Hoja6!$D$1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Hoja6!$D$2</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2-C48D-496F-9022-CB1F8141C3A2}"/>
            </c:ext>
          </c:extLst>
        </c:ser>
        <c:ser>
          <c:idx val="3"/>
          <c:order val="3"/>
          <c:tx>
            <c:strRef>
              <c:f>Hoja6!$E$1</c:f>
              <c:strCache>
                <c:ptCount val="1"/>
                <c:pt idx="0">
                  <c:v>jun-22</c:v>
                </c:pt>
              </c:strCache>
            </c:strRef>
          </c:tx>
          <c:spPr>
            <a:solidFill>
              <a:schemeClr val="accent4">
                <a:alpha val="70000"/>
              </a:schemeClr>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48D-496F-9022-CB1F8141C3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4-C48D-496F-9022-CB1F8141C3A2}"/>
            </c:ext>
          </c:extLst>
        </c:ser>
        <c:dLbls>
          <c:dLblPos val="inEnd"/>
          <c:showLegendKey val="0"/>
          <c:showVal val="1"/>
          <c:showCatName val="0"/>
          <c:showSerName val="0"/>
          <c:showPercent val="0"/>
          <c:showBubbleSize val="0"/>
        </c:dLbls>
        <c:gapWidth val="80"/>
        <c:overlap val="25"/>
        <c:axId val="190419832"/>
        <c:axId val="191041128"/>
      </c:barChart>
      <c:catAx>
        <c:axId val="190419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1128"/>
        <c:crosses val="autoZero"/>
        <c:auto val="1"/>
        <c:lblAlgn val="ctr"/>
        <c:lblOffset val="100"/>
        <c:noMultiLvlLbl val="0"/>
      </c:catAx>
      <c:valAx>
        <c:axId val="1910411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9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TENDENCIAS </a:t>
            </a:r>
            <a:r>
              <a:rPr lang="en-US" baseline="0" dirty="0"/>
              <a:t> % MOVIMIENTO REGISTRO MERCANTIL META 5% MAS QUE EL AÑO ANTERIOR</a:t>
            </a:r>
            <a:endParaRPr lang="en-US" dirty="0"/>
          </a:p>
        </c:rich>
      </c:tx>
      <c:layout>
        <c:manualLayout>
          <c:xMode val="edge"/>
          <c:yMode val="edge"/>
          <c:x val="0.16344923547134274"/>
          <c:y val="5.7248725426998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Hoja7!$B$1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Hoja7!$B$2</c:f>
              <c:numCache>
                <c:formatCode>0.00%</c:formatCode>
                <c:ptCount val="1"/>
                <c:pt idx="0">
                  <c:v>0.438</c:v>
                </c:pt>
              </c:numCache>
            </c:numRef>
          </c:val>
          <c:extLst xmlns:c16r2="http://schemas.microsoft.com/office/drawing/2015/06/chart">
            <c:ext xmlns:c16="http://schemas.microsoft.com/office/drawing/2014/chart" uri="{C3380CC4-5D6E-409C-BE32-E72D297353CC}">
              <c16:uniqueId val="{00000000-D42B-43AD-AED8-4088326DA6E0}"/>
            </c:ext>
          </c:extLst>
        </c:ser>
        <c:ser>
          <c:idx val="1"/>
          <c:order val="1"/>
          <c:tx>
            <c:strRef>
              <c:f>Hoja7!$C$1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Hoja7!$C$2</c:f>
              <c:numCache>
                <c:formatCode>0.00%</c:formatCode>
                <c:ptCount val="1"/>
                <c:pt idx="0">
                  <c:v>-0.14940000000000001</c:v>
                </c:pt>
              </c:numCache>
            </c:numRef>
          </c:val>
          <c:extLst xmlns:c16r2="http://schemas.microsoft.com/office/drawing/2015/06/chart">
            <c:ext xmlns:c16="http://schemas.microsoft.com/office/drawing/2014/chart" uri="{C3380CC4-5D6E-409C-BE32-E72D297353CC}">
              <c16:uniqueId val="{00000001-D42B-43AD-AED8-4088326DA6E0}"/>
            </c:ext>
          </c:extLst>
        </c:ser>
        <c:ser>
          <c:idx val="2"/>
          <c:order val="2"/>
          <c:tx>
            <c:strRef>
              <c:f>Hoja7!$D$1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Hoja7!$D$2</c:f>
              <c:numCache>
                <c:formatCode>0.00%</c:formatCode>
                <c:ptCount val="1"/>
                <c:pt idx="0">
                  <c:v>-8.2199999999999995E-2</c:v>
                </c:pt>
              </c:numCache>
            </c:numRef>
          </c:val>
          <c:extLst xmlns:c16r2="http://schemas.microsoft.com/office/drawing/2015/06/chart">
            <c:ext xmlns:c16="http://schemas.microsoft.com/office/drawing/2014/chart" uri="{C3380CC4-5D6E-409C-BE32-E72D297353CC}">
              <c16:uniqueId val="{00000002-D42B-43AD-AED8-4088326DA6E0}"/>
            </c:ext>
          </c:extLst>
        </c:ser>
        <c:ser>
          <c:idx val="3"/>
          <c:order val="3"/>
          <c:tx>
            <c:strRef>
              <c:f>Hoja7!$E$1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Hoja7!$E$2</c:f>
              <c:numCache>
                <c:formatCode>0.00%</c:formatCode>
                <c:ptCount val="1"/>
                <c:pt idx="0">
                  <c:v>0.14599999999999999</c:v>
                </c:pt>
              </c:numCache>
            </c:numRef>
          </c:val>
          <c:extLst xmlns:c16r2="http://schemas.microsoft.com/office/drawing/2015/06/chart">
            <c:ext xmlns:c16="http://schemas.microsoft.com/office/drawing/2014/chart" uri="{C3380CC4-5D6E-409C-BE32-E72D297353CC}">
              <c16:uniqueId val="{00000003-D42B-43AD-AED8-4088326DA6E0}"/>
            </c:ext>
          </c:extLst>
        </c:ser>
        <c:dLbls>
          <c:showLegendKey val="0"/>
          <c:showVal val="0"/>
          <c:showCatName val="0"/>
          <c:showSerName val="0"/>
          <c:showPercent val="0"/>
          <c:showBubbleSize val="0"/>
        </c:dLbls>
        <c:gapWidth val="115"/>
        <c:overlap val="-20"/>
        <c:axId val="191041912"/>
        <c:axId val="191042304"/>
      </c:barChart>
      <c:catAx>
        <c:axId val="19104191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42304"/>
        <c:crosses val="autoZero"/>
        <c:auto val="1"/>
        <c:lblAlgn val="ctr"/>
        <c:lblOffset val="100"/>
        <c:noMultiLvlLbl val="0"/>
      </c:catAx>
      <c:valAx>
        <c:axId val="1910423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41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 </a:t>
            </a:r>
            <a:r>
              <a:rPr lang="en-US" b="1" dirty="0"/>
              <a:t>TENDENCIAS</a:t>
            </a:r>
            <a:r>
              <a:rPr lang="en-US" b="1" baseline="0" dirty="0"/>
              <a:t> % MOVIMIENTO REGISTRO ESAL META 5% MAS QUE EL AÑO ANTERIOR</a:t>
            </a:r>
            <a:r>
              <a:rPr lang="en-US" b="1" dirty="0"/>
              <a:t>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1236631066029933"/>
          <c:y val="0.1405511111111111"/>
          <c:w val="0.85734257524068191"/>
          <c:h val="0.73900402449693792"/>
        </c:manualLayout>
      </c:layout>
      <c:barChart>
        <c:barDir val="col"/>
        <c:grouping val="clustered"/>
        <c:varyColors val="0"/>
        <c:ser>
          <c:idx val="0"/>
          <c:order val="0"/>
          <c:tx>
            <c:strRef>
              <c:f>Hoja17!$B$1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Hoja17!$B$2</c:f>
              <c:numCache>
                <c:formatCode>0.00%</c:formatCode>
                <c:ptCount val="1"/>
                <c:pt idx="0">
                  <c:v>1.5409999999999999</c:v>
                </c:pt>
              </c:numCache>
            </c:numRef>
          </c:val>
          <c:extLst xmlns:c16r2="http://schemas.microsoft.com/office/drawing/2015/06/chart">
            <c:ext xmlns:c16="http://schemas.microsoft.com/office/drawing/2014/chart" uri="{C3380CC4-5D6E-409C-BE32-E72D297353CC}">
              <c16:uniqueId val="{00000000-81C2-4681-B8F3-90FF1AF30B96}"/>
            </c:ext>
          </c:extLst>
        </c:ser>
        <c:ser>
          <c:idx val="1"/>
          <c:order val="1"/>
          <c:tx>
            <c:strRef>
              <c:f>Hoja17!$C$1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Hoja17!$C$2</c:f>
              <c:numCache>
                <c:formatCode>0.00%</c:formatCode>
                <c:ptCount val="1"/>
                <c:pt idx="0">
                  <c:v>-0.52149999999999996</c:v>
                </c:pt>
              </c:numCache>
            </c:numRef>
          </c:val>
          <c:extLst xmlns:c16r2="http://schemas.microsoft.com/office/drawing/2015/06/chart">
            <c:ext xmlns:c16="http://schemas.microsoft.com/office/drawing/2014/chart" uri="{C3380CC4-5D6E-409C-BE32-E72D297353CC}">
              <c16:uniqueId val="{00000001-81C2-4681-B8F3-90FF1AF30B96}"/>
            </c:ext>
          </c:extLst>
        </c:ser>
        <c:ser>
          <c:idx val="2"/>
          <c:order val="2"/>
          <c:tx>
            <c:strRef>
              <c:f>Hoja17!$D$1</c:f>
              <c:strCache>
                <c:ptCount val="1"/>
                <c:pt idx="0">
                  <c:v>AÑO 2021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Hoja17!$D$2</c:f>
              <c:numCache>
                <c:formatCode>0.00%</c:formatCode>
                <c:ptCount val="1"/>
                <c:pt idx="0">
                  <c:v>-7.9000000000000001E-2</c:v>
                </c:pt>
              </c:numCache>
            </c:numRef>
          </c:val>
          <c:extLst xmlns:c16r2="http://schemas.microsoft.com/office/drawing/2015/06/chart">
            <c:ext xmlns:c16="http://schemas.microsoft.com/office/drawing/2014/chart" uri="{C3380CC4-5D6E-409C-BE32-E72D297353CC}">
              <c16:uniqueId val="{00000002-81C2-4681-B8F3-90FF1AF30B96}"/>
            </c:ext>
          </c:extLst>
        </c:ser>
        <c:ser>
          <c:idx val="3"/>
          <c:order val="3"/>
          <c:tx>
            <c:strRef>
              <c:f>Hoja17!$E$1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Hoja17!$E$2</c:f>
              <c:numCache>
                <c:formatCode>0.00%</c:formatCode>
                <c:ptCount val="1"/>
                <c:pt idx="0">
                  <c:v>2.3099999999999999E-2</c:v>
                </c:pt>
              </c:numCache>
            </c:numRef>
          </c:val>
          <c:extLst xmlns:c16r2="http://schemas.microsoft.com/office/drawing/2015/06/chart">
            <c:ext xmlns:c16="http://schemas.microsoft.com/office/drawing/2014/chart" uri="{C3380CC4-5D6E-409C-BE32-E72D297353CC}">
              <c16:uniqueId val="{00000003-81C2-4681-B8F3-90FF1AF30B96}"/>
            </c:ext>
          </c:extLst>
        </c:ser>
        <c:dLbls>
          <c:dLblPos val="inEnd"/>
          <c:showLegendKey val="0"/>
          <c:showVal val="1"/>
          <c:showCatName val="0"/>
          <c:showSerName val="0"/>
          <c:showPercent val="0"/>
          <c:showBubbleSize val="0"/>
        </c:dLbls>
        <c:gapWidth val="80"/>
        <c:overlap val="25"/>
        <c:axId val="191043088"/>
        <c:axId val="191043480"/>
      </c:barChart>
      <c:catAx>
        <c:axId val="19104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3480"/>
        <c:crosses val="autoZero"/>
        <c:auto val="1"/>
        <c:lblAlgn val="ctr"/>
        <c:lblOffset val="100"/>
        <c:noMultiLvlLbl val="0"/>
      </c:catAx>
      <c:valAx>
        <c:axId val="191043480"/>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104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a:t>
            </a:r>
            <a:r>
              <a:rPr lang="en-US" baseline="0" dirty="0"/>
              <a:t> CÁMARA MOVIL META 5% MAS QUE EL AÑO ANTERIOR</a:t>
            </a:r>
            <a:endParaRPr lang="en-US" dirty="0"/>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Hoja18!$B$1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Hoja18!$B$2</c:f>
              <c:numCache>
                <c:formatCode>0.00%</c:formatCode>
                <c:ptCount val="1"/>
                <c:pt idx="0">
                  <c:v>0.1166</c:v>
                </c:pt>
              </c:numCache>
            </c:numRef>
          </c:val>
          <c:extLst xmlns:c16r2="http://schemas.microsoft.com/office/drawing/2015/06/chart">
            <c:ext xmlns:c16="http://schemas.microsoft.com/office/drawing/2014/chart" uri="{C3380CC4-5D6E-409C-BE32-E72D297353CC}">
              <c16:uniqueId val="{00000000-20C0-4B13-88D0-248026E7875A}"/>
            </c:ext>
          </c:extLst>
        </c:ser>
        <c:ser>
          <c:idx val="1"/>
          <c:order val="1"/>
          <c:tx>
            <c:strRef>
              <c:f>Hoja18!$C$1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Hoja18!$C$2</c:f>
              <c:numCache>
                <c:formatCode>0.00%</c:formatCode>
                <c:ptCount val="1"/>
                <c:pt idx="0">
                  <c:v>0.18909999999999999</c:v>
                </c:pt>
              </c:numCache>
            </c:numRef>
          </c:val>
          <c:extLst xmlns:c16r2="http://schemas.microsoft.com/office/drawing/2015/06/chart">
            <c:ext xmlns:c16="http://schemas.microsoft.com/office/drawing/2014/chart" uri="{C3380CC4-5D6E-409C-BE32-E72D297353CC}">
              <c16:uniqueId val="{00000001-20C0-4B13-88D0-248026E7875A}"/>
            </c:ext>
          </c:extLst>
        </c:ser>
        <c:ser>
          <c:idx val="2"/>
          <c:order val="2"/>
          <c:tx>
            <c:strRef>
              <c:f>Hoja18!$D$1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Hoja18!$D$2</c:f>
              <c:numCache>
                <c:formatCode>0.00%</c:formatCode>
                <c:ptCount val="1"/>
                <c:pt idx="0">
                  <c:v>4.5499999999999999E-2</c:v>
                </c:pt>
              </c:numCache>
            </c:numRef>
          </c:val>
          <c:extLst xmlns:c16r2="http://schemas.microsoft.com/office/drawing/2015/06/chart">
            <c:ext xmlns:c16="http://schemas.microsoft.com/office/drawing/2014/chart" uri="{C3380CC4-5D6E-409C-BE32-E72D297353CC}">
              <c16:uniqueId val="{00000002-20C0-4B13-88D0-248026E7875A}"/>
            </c:ext>
          </c:extLst>
        </c:ser>
        <c:ser>
          <c:idx val="3"/>
          <c:order val="3"/>
          <c:tx>
            <c:strRef>
              <c:f>Hoja18!$E$1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Hoja18!$E$2</c:f>
              <c:numCache>
                <c:formatCode>0.00%</c:formatCode>
                <c:ptCount val="1"/>
                <c:pt idx="0">
                  <c:v>0.54969999999999997</c:v>
                </c:pt>
              </c:numCache>
            </c:numRef>
          </c:val>
          <c:extLst xmlns:c16r2="http://schemas.microsoft.com/office/drawing/2015/06/chart">
            <c:ext xmlns:c16="http://schemas.microsoft.com/office/drawing/2014/chart" uri="{C3380CC4-5D6E-409C-BE32-E72D297353CC}">
              <c16:uniqueId val="{00000003-20C0-4B13-88D0-248026E7875A}"/>
            </c:ext>
          </c:extLst>
        </c:ser>
        <c:dLbls>
          <c:dLblPos val="inEnd"/>
          <c:showLegendKey val="0"/>
          <c:showVal val="1"/>
          <c:showCatName val="0"/>
          <c:showSerName val="0"/>
          <c:showPercent val="0"/>
          <c:showBubbleSize val="0"/>
        </c:dLbls>
        <c:gapWidth val="80"/>
        <c:overlap val="25"/>
        <c:axId val="191044264"/>
        <c:axId val="191044656"/>
      </c:barChart>
      <c:catAx>
        <c:axId val="1910442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4656"/>
        <c:crosses val="autoZero"/>
        <c:auto val="1"/>
        <c:lblAlgn val="ctr"/>
        <c:lblOffset val="100"/>
        <c:noMultiLvlLbl val="0"/>
      </c:catAx>
      <c:valAx>
        <c:axId val="19104465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1044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sz="1800">
                <a:effectLst/>
              </a:rPr>
              <a:t>PROCESO ATENCIÓN AL CLIENTE</a:t>
            </a:r>
            <a:endParaRPr lang="es-CO">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Hoja1!$B$2:$B$4</c:f>
              <c:numCache>
                <c:formatCode>General</c:formatCode>
                <c:ptCount val="3"/>
                <c:pt idx="0">
                  <c:v>5</c:v>
                </c:pt>
                <c:pt idx="1">
                  <c:v>1</c:v>
                </c:pt>
                <c:pt idx="2">
                  <c:v>5</c:v>
                </c:pt>
              </c:numCache>
            </c:numRef>
          </c:val>
          <c:extLst xmlns:c16r2="http://schemas.microsoft.com/office/drawing/2015/06/chart">
            <c:ext xmlns:c16="http://schemas.microsoft.com/office/drawing/2014/chart" uri="{C3380CC4-5D6E-409C-BE32-E72D297353CC}">
              <c16:uniqueId val="{00000000-6491-4F7B-B8F4-5B5CC105B19F}"/>
            </c:ext>
          </c:extLst>
        </c:ser>
        <c:ser>
          <c:idx val="1"/>
          <c:order val="1"/>
          <c:tx>
            <c:strRef>
              <c:f>Hoja1!$C$1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Hoja1!$C$2:$C$4</c:f>
              <c:numCache>
                <c:formatCode>General</c:formatCode>
                <c:ptCount val="3"/>
                <c:pt idx="0">
                  <c:v>96</c:v>
                </c:pt>
                <c:pt idx="1">
                  <c:v>2</c:v>
                </c:pt>
                <c:pt idx="2">
                  <c:v>0</c:v>
                </c:pt>
              </c:numCache>
            </c:numRef>
          </c:val>
          <c:extLst xmlns:c16r2="http://schemas.microsoft.com/office/drawing/2015/06/chart">
            <c:ext xmlns:c16="http://schemas.microsoft.com/office/drawing/2014/chart" uri="{C3380CC4-5D6E-409C-BE32-E72D297353CC}">
              <c16:uniqueId val="{00000001-6491-4F7B-B8F4-5B5CC105B19F}"/>
            </c:ext>
          </c:extLst>
        </c:ser>
        <c:ser>
          <c:idx val="2"/>
          <c:order val="2"/>
          <c:tx>
            <c:strRef>
              <c:f>Hoja1!$D$1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Hoja1!$D$2:$D$4</c:f>
              <c:numCache>
                <c:formatCode>General</c:formatCode>
                <c:ptCount val="3"/>
                <c:pt idx="0">
                  <c:v>145</c:v>
                </c:pt>
                <c:pt idx="1">
                  <c:v>2</c:v>
                </c:pt>
                <c:pt idx="2">
                  <c:v>1</c:v>
                </c:pt>
              </c:numCache>
            </c:numRef>
          </c:val>
          <c:extLst xmlns:c16r2="http://schemas.microsoft.com/office/drawing/2015/06/chart">
            <c:ext xmlns:c16="http://schemas.microsoft.com/office/drawing/2014/chart" uri="{C3380CC4-5D6E-409C-BE32-E72D297353CC}">
              <c16:uniqueId val="{00000002-6491-4F7B-B8F4-5B5CC105B19F}"/>
            </c:ext>
          </c:extLst>
        </c:ser>
        <c:ser>
          <c:idx val="3"/>
          <c:order val="3"/>
          <c:tx>
            <c:strRef>
              <c:f>Hoja1!$E$1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Hoja1!$E$2:$E$4</c:f>
              <c:numCache>
                <c:formatCode>General</c:formatCode>
                <c:ptCount val="3"/>
                <c:pt idx="0">
                  <c:v>54</c:v>
                </c:pt>
                <c:pt idx="1">
                  <c:v>0</c:v>
                </c:pt>
                <c:pt idx="2">
                  <c:v>0</c:v>
                </c:pt>
              </c:numCache>
            </c:numRef>
          </c:val>
          <c:extLst xmlns:c16r2="http://schemas.microsoft.com/office/drawing/2015/06/chart">
            <c:ext xmlns:c16="http://schemas.microsoft.com/office/drawing/2014/chart" uri="{C3380CC4-5D6E-409C-BE32-E72D297353CC}">
              <c16:uniqueId val="{00000003-6491-4F7B-B8F4-5B5CC105B19F}"/>
            </c:ext>
          </c:extLst>
        </c:ser>
        <c:dLbls>
          <c:dLblPos val="outEnd"/>
          <c:showLegendKey val="0"/>
          <c:showVal val="1"/>
          <c:showCatName val="0"/>
          <c:showSerName val="0"/>
          <c:showPercent val="0"/>
          <c:showBubbleSize val="0"/>
        </c:dLbls>
        <c:gapWidth val="115"/>
        <c:overlap val="-20"/>
        <c:axId val="186672768"/>
        <c:axId val="186673160"/>
      </c:barChart>
      <c:catAx>
        <c:axId val="1866727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3160"/>
        <c:crosses val="autoZero"/>
        <c:auto val="1"/>
        <c:lblAlgn val="ctr"/>
        <c:lblOffset val="100"/>
        <c:noMultiLvlLbl val="0"/>
      </c:catAx>
      <c:valAx>
        <c:axId val="186673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2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TENDENCIAS %</a:t>
            </a:r>
            <a:r>
              <a:rPr lang="en-US" baseline="0" dirty="0"/>
              <a:t> CRECIMIENTO DE AFILIADOS, META 1% MAS QUE EL AÑO ANTERIOR</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Hoja19!$B$1</c:f>
              <c:strCache>
                <c:ptCount val="1"/>
                <c:pt idx="0">
                  <c:v>AÑO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Hoja19!$B$2</c:f>
              <c:numCache>
                <c:formatCode>0.00%</c:formatCode>
                <c:ptCount val="1"/>
                <c:pt idx="0">
                  <c:v>-2.2000000000000001E-3</c:v>
                </c:pt>
              </c:numCache>
            </c:numRef>
          </c:val>
          <c:extLst xmlns:c16r2="http://schemas.microsoft.com/office/drawing/2015/06/chart">
            <c:ext xmlns:c16="http://schemas.microsoft.com/office/drawing/2014/chart" uri="{C3380CC4-5D6E-409C-BE32-E72D297353CC}">
              <c16:uniqueId val="{00000000-EFEE-4E1D-AABD-AFA8431BB25B}"/>
            </c:ext>
          </c:extLst>
        </c:ser>
        <c:ser>
          <c:idx val="1"/>
          <c:order val="1"/>
          <c:tx>
            <c:strRef>
              <c:f>Hoja19!$C$1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Hoja19!$C$2</c:f>
              <c:numCache>
                <c:formatCode>0.00%</c:formatCode>
                <c:ptCount val="1"/>
                <c:pt idx="0">
                  <c:v>5.6500000000000002E-2</c:v>
                </c:pt>
              </c:numCache>
            </c:numRef>
          </c:val>
          <c:extLst xmlns:c16r2="http://schemas.microsoft.com/office/drawing/2015/06/chart">
            <c:ext xmlns:c16="http://schemas.microsoft.com/office/drawing/2014/chart" uri="{C3380CC4-5D6E-409C-BE32-E72D297353CC}">
              <c16:uniqueId val="{00000001-EFEE-4E1D-AABD-AFA8431BB25B}"/>
            </c:ext>
          </c:extLst>
        </c:ser>
        <c:ser>
          <c:idx val="2"/>
          <c:order val="2"/>
          <c:tx>
            <c:strRef>
              <c:f>Hoja19!$D$1</c:f>
              <c:strCache>
                <c:ptCount val="1"/>
                <c:pt idx="0">
                  <c:v>AÑO 2021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Hoja19!$D$2</c:f>
              <c:numCache>
                <c:formatCode>0.00%</c:formatCode>
                <c:ptCount val="1"/>
                <c:pt idx="0">
                  <c:v>0.25190000000000001</c:v>
                </c:pt>
              </c:numCache>
            </c:numRef>
          </c:val>
          <c:extLst xmlns:c16r2="http://schemas.microsoft.com/office/drawing/2015/06/chart">
            <c:ext xmlns:c16="http://schemas.microsoft.com/office/drawing/2014/chart" uri="{C3380CC4-5D6E-409C-BE32-E72D297353CC}">
              <c16:uniqueId val="{00000002-EFEE-4E1D-AABD-AFA8431BB25B}"/>
            </c:ext>
          </c:extLst>
        </c:ser>
        <c:ser>
          <c:idx val="3"/>
          <c:order val="3"/>
          <c:tx>
            <c:strRef>
              <c:f>Hoja19!$E$1</c:f>
              <c:strCache>
                <c:ptCount val="1"/>
                <c:pt idx="0">
                  <c:v>jun-22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Hoja19!$E$2</c:f>
              <c:numCache>
                <c:formatCode>0%</c:formatCode>
                <c:ptCount val="1"/>
                <c:pt idx="0">
                  <c:v>0.35</c:v>
                </c:pt>
              </c:numCache>
            </c:numRef>
          </c:val>
          <c:extLst xmlns:c16r2="http://schemas.microsoft.com/office/drawing/2015/06/chart">
            <c:ext xmlns:c16="http://schemas.microsoft.com/office/drawing/2014/chart" uri="{C3380CC4-5D6E-409C-BE32-E72D297353CC}">
              <c16:uniqueId val="{00000003-EFEE-4E1D-AABD-AFA8431BB25B}"/>
            </c:ext>
          </c:extLst>
        </c:ser>
        <c:dLbls>
          <c:dLblPos val="inEnd"/>
          <c:showLegendKey val="0"/>
          <c:showVal val="1"/>
          <c:showCatName val="0"/>
          <c:showSerName val="0"/>
          <c:showPercent val="0"/>
          <c:showBubbleSize val="0"/>
        </c:dLbls>
        <c:gapWidth val="182"/>
        <c:axId val="191501504"/>
        <c:axId val="191501896"/>
      </c:barChart>
      <c:catAx>
        <c:axId val="19150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1896"/>
        <c:crosses val="autoZero"/>
        <c:auto val="1"/>
        <c:lblAlgn val="ctr"/>
        <c:lblOffset val="100"/>
        <c:noMultiLvlLbl val="0"/>
      </c:catAx>
      <c:valAx>
        <c:axId val="1915018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TENDENCIAS NO CONFORMIDADES DE AUDITORIAS INTERNAS</a:t>
            </a:r>
          </a:p>
        </c:rich>
      </c:tx>
      <c:layout>
        <c:manualLayout>
          <c:xMode val="edge"/>
          <c:yMode val="edge"/>
          <c:x val="0.14252040778537833"/>
          <c:y val="1.283410354797276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Hoja20!$B$1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Hoja20!$B$2:$B$15</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xmlns:c16r2="http://schemas.microsoft.com/office/drawing/2015/06/chart">
            <c:ext xmlns:c16="http://schemas.microsoft.com/office/drawing/2014/chart" uri="{C3380CC4-5D6E-409C-BE32-E72D297353CC}">
              <c16:uniqueId val="{00000000-44E1-4FE5-B5E4-ACF7C2341782}"/>
            </c:ext>
          </c:extLst>
        </c:ser>
        <c:ser>
          <c:idx val="1"/>
          <c:order val="1"/>
          <c:tx>
            <c:strRef>
              <c:f>Hoja20!$C$1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Hoja20!$C$2:$C$15</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xmlns:c16r2="http://schemas.microsoft.com/office/drawing/2015/06/chart">
            <c:ext xmlns:c16="http://schemas.microsoft.com/office/drawing/2014/chart" uri="{C3380CC4-5D6E-409C-BE32-E72D297353CC}">
              <c16:uniqueId val="{00000001-44E1-4FE5-B5E4-ACF7C2341782}"/>
            </c:ext>
          </c:extLst>
        </c:ser>
        <c:ser>
          <c:idx val="2"/>
          <c:order val="2"/>
          <c:tx>
            <c:strRef>
              <c:f>Hoja20!$D$1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Hoja20!$D$2:$D$15</c:f>
              <c:numCache>
                <c:formatCode>General</c:formatCode>
                <c:ptCount val="14"/>
                <c:pt idx="1">
                  <c:v>2</c:v>
                </c:pt>
                <c:pt idx="2">
                  <c:v>0</c:v>
                </c:pt>
                <c:pt idx="3">
                  <c:v>4</c:v>
                </c:pt>
                <c:pt idx="4">
                  <c:v>5</c:v>
                </c:pt>
                <c:pt idx="5">
                  <c:v>2</c:v>
                </c:pt>
                <c:pt idx="6">
                  <c:v>2</c:v>
                </c:pt>
                <c:pt idx="7">
                  <c:v>5</c:v>
                </c:pt>
                <c:pt idx="8">
                  <c:v>4</c:v>
                </c:pt>
                <c:pt idx="9">
                  <c:v>4</c:v>
                </c:pt>
                <c:pt idx="10">
                  <c:v>3</c:v>
                </c:pt>
                <c:pt idx="11">
                  <c:v>9</c:v>
                </c:pt>
                <c:pt idx="12">
                  <c:v>0</c:v>
                </c:pt>
                <c:pt idx="13">
                  <c:v>36</c:v>
                </c:pt>
              </c:numCache>
            </c:numRef>
          </c:val>
          <c:extLst xmlns:c16r2="http://schemas.microsoft.com/office/drawing/2015/06/chart">
            <c:ext xmlns:c16="http://schemas.microsoft.com/office/drawing/2014/chart" uri="{C3380CC4-5D6E-409C-BE32-E72D297353CC}">
              <c16:uniqueId val="{00000002-44E1-4FE5-B5E4-ACF7C2341782}"/>
            </c:ext>
          </c:extLst>
        </c:ser>
        <c:ser>
          <c:idx val="3"/>
          <c:order val="3"/>
          <c:tx>
            <c:strRef>
              <c:f>Hoja20!$E$1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Hoja20!$E$2:$E$15</c:f>
              <c:numCache>
                <c:formatCode>General</c:formatCode>
                <c:ptCount val="14"/>
                <c:pt idx="1">
                  <c:v>1</c:v>
                </c:pt>
                <c:pt idx="2">
                  <c:v>0</c:v>
                </c:pt>
                <c:pt idx="3">
                  <c:v>3</c:v>
                </c:pt>
                <c:pt idx="4">
                  <c:v>5</c:v>
                </c:pt>
                <c:pt idx="5">
                  <c:v>5</c:v>
                </c:pt>
                <c:pt idx="6">
                  <c:v>5</c:v>
                </c:pt>
                <c:pt idx="7">
                  <c:v>4</c:v>
                </c:pt>
                <c:pt idx="8">
                  <c:v>2</c:v>
                </c:pt>
                <c:pt idx="9">
                  <c:v>1</c:v>
                </c:pt>
                <c:pt idx="10">
                  <c:v>3</c:v>
                </c:pt>
                <c:pt idx="11">
                  <c:v>7</c:v>
                </c:pt>
                <c:pt idx="12">
                  <c:v>4</c:v>
                </c:pt>
                <c:pt idx="13">
                  <c:v>40</c:v>
                </c:pt>
              </c:numCache>
            </c:numRef>
          </c:val>
          <c:extLst xmlns:c16r2="http://schemas.microsoft.com/office/drawing/2015/06/chart">
            <c:ext xmlns:c16="http://schemas.microsoft.com/office/drawing/2014/chart" uri="{C3380CC4-5D6E-409C-BE32-E72D297353CC}">
              <c16:uniqueId val="{00000003-44E1-4FE5-B5E4-ACF7C2341782}"/>
            </c:ext>
          </c:extLst>
        </c:ser>
        <c:dLbls>
          <c:dLblPos val="inEnd"/>
          <c:showLegendKey val="0"/>
          <c:showVal val="1"/>
          <c:showCatName val="0"/>
          <c:showSerName val="0"/>
          <c:showPercent val="0"/>
          <c:showBubbleSize val="0"/>
        </c:dLbls>
        <c:gapWidth val="100"/>
        <c:overlap val="-24"/>
        <c:axId val="191502680"/>
        <c:axId val="191503072"/>
      </c:barChart>
      <c:catAx>
        <c:axId val="191502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1503072"/>
        <c:crosses val="autoZero"/>
        <c:auto val="1"/>
        <c:lblAlgn val="ctr"/>
        <c:lblOffset val="100"/>
        <c:noMultiLvlLbl val="0"/>
      </c:catAx>
      <c:valAx>
        <c:axId val="19150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2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TENDENCIAS OPORTUNIDADES DE MEJORA</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266870577693206"/>
          <c:y val="0.11870372248530314"/>
          <c:w val="0.5801207899972034"/>
          <c:h val="0.81087347523292386"/>
        </c:manualLayout>
      </c:layout>
      <c:barChart>
        <c:barDir val="bar"/>
        <c:grouping val="clustered"/>
        <c:varyColors val="0"/>
        <c:ser>
          <c:idx val="0"/>
          <c:order val="0"/>
          <c:tx>
            <c:strRef>
              <c:f>Hoja21!$B$1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Hoja21!$B$2:$B$15</c:f>
              <c:numCache>
                <c:formatCode>General</c:formatCode>
                <c:ptCount val="14"/>
                <c:pt idx="1">
                  <c:v>0</c:v>
                </c:pt>
                <c:pt idx="2">
                  <c:v>1</c:v>
                </c:pt>
                <c:pt idx="3">
                  <c:v>2</c:v>
                </c:pt>
                <c:pt idx="4">
                  <c:v>2</c:v>
                </c:pt>
                <c:pt idx="5">
                  <c:v>4</c:v>
                </c:pt>
                <c:pt idx="6">
                  <c:v>2</c:v>
                </c:pt>
                <c:pt idx="7">
                  <c:v>4</c:v>
                </c:pt>
                <c:pt idx="8">
                  <c:v>3</c:v>
                </c:pt>
                <c:pt idx="9">
                  <c:v>1</c:v>
                </c:pt>
                <c:pt idx="10">
                  <c:v>4</c:v>
                </c:pt>
                <c:pt idx="11">
                  <c:v>2</c:v>
                </c:pt>
                <c:pt idx="12">
                  <c:v>7</c:v>
                </c:pt>
                <c:pt idx="13">
                  <c:v>32</c:v>
                </c:pt>
              </c:numCache>
            </c:numRef>
          </c:val>
          <c:extLst xmlns:c16r2="http://schemas.microsoft.com/office/drawing/2015/06/chart">
            <c:ext xmlns:c16="http://schemas.microsoft.com/office/drawing/2014/chart" uri="{C3380CC4-5D6E-409C-BE32-E72D297353CC}">
              <c16:uniqueId val="{00000000-5890-4AF8-9447-AFD4C788BF58}"/>
            </c:ext>
          </c:extLst>
        </c:ser>
        <c:ser>
          <c:idx val="1"/>
          <c:order val="1"/>
          <c:tx>
            <c:strRef>
              <c:f>Hoja21!$C$1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Hoja21!$C$2:$C$15</c:f>
              <c:numCache>
                <c:formatCode>General</c:formatCode>
                <c:ptCount val="14"/>
                <c:pt idx="1">
                  <c:v>4</c:v>
                </c:pt>
                <c:pt idx="2">
                  <c:v>2</c:v>
                </c:pt>
                <c:pt idx="3">
                  <c:v>2</c:v>
                </c:pt>
                <c:pt idx="4">
                  <c:v>4</c:v>
                </c:pt>
                <c:pt idx="5">
                  <c:v>3</c:v>
                </c:pt>
                <c:pt idx="6">
                  <c:v>2</c:v>
                </c:pt>
                <c:pt idx="7">
                  <c:v>2</c:v>
                </c:pt>
                <c:pt idx="8">
                  <c:v>2</c:v>
                </c:pt>
                <c:pt idx="9">
                  <c:v>2</c:v>
                </c:pt>
                <c:pt idx="10">
                  <c:v>2</c:v>
                </c:pt>
                <c:pt idx="11">
                  <c:v>4</c:v>
                </c:pt>
                <c:pt idx="12">
                  <c:v>7</c:v>
                </c:pt>
                <c:pt idx="13">
                  <c:v>36</c:v>
                </c:pt>
              </c:numCache>
            </c:numRef>
          </c:val>
          <c:extLst xmlns:c16r2="http://schemas.microsoft.com/office/drawing/2015/06/chart">
            <c:ext xmlns:c16="http://schemas.microsoft.com/office/drawing/2014/chart" uri="{C3380CC4-5D6E-409C-BE32-E72D297353CC}">
              <c16:uniqueId val="{00000001-5890-4AF8-9447-AFD4C788BF58}"/>
            </c:ext>
          </c:extLst>
        </c:ser>
        <c:ser>
          <c:idx val="2"/>
          <c:order val="2"/>
          <c:tx>
            <c:strRef>
              <c:f>Hoja21!$D$1</c:f>
              <c:strCache>
                <c:ptCount val="1"/>
                <c:pt idx="0">
                  <c:v>AÑO 2021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Hoja21!$D$2:$D$15</c:f>
              <c:numCache>
                <c:formatCode>General</c:formatCode>
                <c:ptCount val="14"/>
                <c:pt idx="1">
                  <c:v>2</c:v>
                </c:pt>
                <c:pt idx="2">
                  <c:v>1</c:v>
                </c:pt>
                <c:pt idx="3">
                  <c:v>2</c:v>
                </c:pt>
                <c:pt idx="4">
                  <c:v>2</c:v>
                </c:pt>
                <c:pt idx="5">
                  <c:v>2</c:v>
                </c:pt>
                <c:pt idx="6">
                  <c:v>1</c:v>
                </c:pt>
                <c:pt idx="7">
                  <c:v>4</c:v>
                </c:pt>
                <c:pt idx="8">
                  <c:v>1</c:v>
                </c:pt>
                <c:pt idx="9">
                  <c:v>2</c:v>
                </c:pt>
                <c:pt idx="10">
                  <c:v>1</c:v>
                </c:pt>
                <c:pt idx="11">
                  <c:v>4</c:v>
                </c:pt>
                <c:pt idx="12">
                  <c:v>3</c:v>
                </c:pt>
                <c:pt idx="13">
                  <c:v>25</c:v>
                </c:pt>
              </c:numCache>
            </c:numRef>
          </c:val>
          <c:extLst xmlns:c16r2="http://schemas.microsoft.com/office/drawing/2015/06/chart">
            <c:ext xmlns:c16="http://schemas.microsoft.com/office/drawing/2014/chart" uri="{C3380CC4-5D6E-409C-BE32-E72D297353CC}">
              <c16:uniqueId val="{00000002-5890-4AF8-9447-AFD4C788BF58}"/>
            </c:ext>
          </c:extLst>
        </c:ser>
        <c:ser>
          <c:idx val="3"/>
          <c:order val="3"/>
          <c:tx>
            <c:strRef>
              <c:f>Hoja21!$E$1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Hoja21!$E$2:$E$15</c:f>
              <c:numCache>
                <c:formatCode>General</c:formatCode>
                <c:ptCount val="14"/>
                <c:pt idx="1">
                  <c:v>2</c:v>
                </c:pt>
                <c:pt idx="2">
                  <c:v>4</c:v>
                </c:pt>
                <c:pt idx="3">
                  <c:v>3</c:v>
                </c:pt>
                <c:pt idx="4">
                  <c:v>6</c:v>
                </c:pt>
                <c:pt idx="5">
                  <c:v>3</c:v>
                </c:pt>
                <c:pt idx="6">
                  <c:v>3</c:v>
                </c:pt>
                <c:pt idx="7">
                  <c:v>4</c:v>
                </c:pt>
                <c:pt idx="8">
                  <c:v>2</c:v>
                </c:pt>
                <c:pt idx="9">
                  <c:v>2</c:v>
                </c:pt>
                <c:pt idx="10">
                  <c:v>3</c:v>
                </c:pt>
                <c:pt idx="11">
                  <c:v>1</c:v>
                </c:pt>
                <c:pt idx="12">
                  <c:v>0</c:v>
                </c:pt>
                <c:pt idx="13">
                  <c:v>33</c:v>
                </c:pt>
              </c:numCache>
            </c:numRef>
          </c:val>
          <c:extLst xmlns:c16r2="http://schemas.microsoft.com/office/drawing/2015/06/chart">
            <c:ext xmlns:c16="http://schemas.microsoft.com/office/drawing/2014/chart" uri="{C3380CC4-5D6E-409C-BE32-E72D297353CC}">
              <c16:uniqueId val="{00000003-5890-4AF8-9447-AFD4C788BF58}"/>
            </c:ext>
          </c:extLst>
        </c:ser>
        <c:dLbls>
          <c:showLegendKey val="0"/>
          <c:showVal val="0"/>
          <c:showCatName val="0"/>
          <c:showSerName val="0"/>
          <c:showPercent val="0"/>
          <c:showBubbleSize val="0"/>
        </c:dLbls>
        <c:gapWidth val="115"/>
        <c:axId val="191503856"/>
        <c:axId val="191504248"/>
      </c:barChart>
      <c:catAx>
        <c:axId val="1915038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504248"/>
        <c:crosses val="autoZero"/>
        <c:auto val="1"/>
        <c:lblAlgn val="ctr"/>
        <c:lblOffset val="100"/>
        <c:noMultiLvlLbl val="0"/>
      </c:catAx>
      <c:valAx>
        <c:axId val="1915042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a:t>
            </a:r>
            <a:r>
              <a:rPr lang="es-CO" b="1" baseline="0"/>
              <a:t> DE DESEMPEÑO DE PROVEDORES EXTERNOS</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Hoja22!$B$4</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Hoja22!$B$5</c:f>
              <c:numCache>
                <c:formatCode>0.00%</c:formatCode>
                <c:ptCount val="1"/>
                <c:pt idx="0">
                  <c:v>0.95730000000000004</c:v>
                </c:pt>
              </c:numCache>
            </c:numRef>
          </c:val>
          <c:extLst xmlns:c16r2="http://schemas.microsoft.com/office/drawing/2015/06/chart">
            <c:ext xmlns:c16="http://schemas.microsoft.com/office/drawing/2014/chart" uri="{C3380CC4-5D6E-409C-BE32-E72D297353CC}">
              <c16:uniqueId val="{00000000-52C0-4F05-87AF-2F61B2EE31FC}"/>
            </c:ext>
          </c:extLst>
        </c:ser>
        <c:ser>
          <c:idx val="1"/>
          <c:order val="1"/>
          <c:tx>
            <c:strRef>
              <c:f>Hoja22!$C$4</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Hoja22!$C$5</c:f>
              <c:numCache>
                <c:formatCode>0.00%</c:formatCode>
                <c:ptCount val="1"/>
                <c:pt idx="0">
                  <c:v>0.95069999999999999</c:v>
                </c:pt>
              </c:numCache>
            </c:numRef>
          </c:val>
          <c:extLst xmlns:c16r2="http://schemas.microsoft.com/office/drawing/2015/06/chart">
            <c:ext xmlns:c16="http://schemas.microsoft.com/office/drawing/2014/chart" uri="{C3380CC4-5D6E-409C-BE32-E72D297353CC}">
              <c16:uniqueId val="{00000001-52C0-4F05-87AF-2F61B2EE31FC}"/>
            </c:ext>
          </c:extLst>
        </c:ser>
        <c:ser>
          <c:idx val="2"/>
          <c:order val="2"/>
          <c:tx>
            <c:strRef>
              <c:f>Hoja22!$D$4</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Hoja22!$D$5</c:f>
              <c:numCache>
                <c:formatCode>0%</c:formatCode>
                <c:ptCount val="1"/>
                <c:pt idx="0">
                  <c:v>0.94</c:v>
                </c:pt>
              </c:numCache>
            </c:numRef>
          </c:val>
          <c:extLst xmlns:c16r2="http://schemas.microsoft.com/office/drawing/2015/06/chart">
            <c:ext xmlns:c16="http://schemas.microsoft.com/office/drawing/2014/chart" uri="{C3380CC4-5D6E-409C-BE32-E72D297353CC}">
              <c16:uniqueId val="{00000002-52C0-4F05-87AF-2F61B2EE31FC}"/>
            </c:ext>
          </c:extLst>
        </c:ser>
        <c:dLbls>
          <c:dLblPos val="outEnd"/>
          <c:showLegendKey val="0"/>
          <c:showVal val="1"/>
          <c:showCatName val="0"/>
          <c:showSerName val="0"/>
          <c:showPercent val="0"/>
          <c:showBubbleSize val="0"/>
        </c:dLbls>
        <c:gapWidth val="100"/>
        <c:overlap val="-24"/>
        <c:axId val="192997264"/>
        <c:axId val="192997656"/>
      </c:barChart>
      <c:catAx>
        <c:axId val="19299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92997656"/>
        <c:crosses val="autoZero"/>
        <c:auto val="1"/>
        <c:lblAlgn val="ctr"/>
        <c:lblOffset val="100"/>
        <c:noMultiLvlLbl val="0"/>
      </c:catAx>
      <c:valAx>
        <c:axId val="192997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9299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TENDENCIAS DEMANDA</a:t>
            </a:r>
            <a:r>
              <a:rPr lang="en-US" b="1" baseline="0"/>
              <a:t> DE SERVICIOS VIRTUALES META 5%</a:t>
            </a:r>
            <a:r>
              <a:rPr lang="en-US" b="1"/>
              <a:t>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7.5554131364367699E-2"/>
          <c:y val="0.1791601908971425"/>
          <c:w val="0.92444586863563227"/>
          <c:h val="0.54339883537929634"/>
        </c:manualLayout>
      </c:layout>
      <c:barChart>
        <c:barDir val="col"/>
        <c:grouping val="clustered"/>
        <c:varyColors val="0"/>
        <c:ser>
          <c:idx val="0"/>
          <c:order val="0"/>
          <c:tx>
            <c:strRef>
              <c:f>Hoja2!$B$1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Hoja2!$B$2</c:f>
              <c:numCache>
                <c:formatCode>0.00%</c:formatCode>
                <c:ptCount val="1"/>
                <c:pt idx="0">
                  <c:v>5.67E-2</c:v>
                </c:pt>
              </c:numCache>
            </c:numRef>
          </c:val>
          <c:extLst xmlns:c16r2="http://schemas.microsoft.com/office/drawing/2015/06/chart">
            <c:ext xmlns:c16="http://schemas.microsoft.com/office/drawing/2014/chart" uri="{C3380CC4-5D6E-409C-BE32-E72D297353CC}">
              <c16:uniqueId val="{00000000-075E-4F71-AC44-03DF8320DEB8}"/>
            </c:ext>
          </c:extLst>
        </c:ser>
        <c:ser>
          <c:idx val="1"/>
          <c:order val="1"/>
          <c:tx>
            <c:strRef>
              <c:f>Hoja2!$C$1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Hoja2!$C$2</c:f>
              <c:numCache>
                <c:formatCode>0.00%</c:formatCode>
                <c:ptCount val="1"/>
                <c:pt idx="0">
                  <c:v>0.1993</c:v>
                </c:pt>
              </c:numCache>
            </c:numRef>
          </c:val>
          <c:extLst xmlns:c16r2="http://schemas.microsoft.com/office/drawing/2015/06/chart">
            <c:ext xmlns:c16="http://schemas.microsoft.com/office/drawing/2014/chart" uri="{C3380CC4-5D6E-409C-BE32-E72D297353CC}">
              <c16:uniqueId val="{00000001-075E-4F71-AC44-03DF8320DEB8}"/>
            </c:ext>
          </c:extLst>
        </c:ser>
        <c:ser>
          <c:idx val="2"/>
          <c:order val="2"/>
          <c:tx>
            <c:strRef>
              <c:f>Hoja2!$D$1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Hoja2!$D$2</c:f>
              <c:numCache>
                <c:formatCode>0.00%</c:formatCode>
                <c:ptCount val="1"/>
                <c:pt idx="0">
                  <c:v>0.19114999999999999</c:v>
                </c:pt>
              </c:numCache>
            </c:numRef>
          </c:val>
          <c:extLst xmlns:c16r2="http://schemas.microsoft.com/office/drawing/2015/06/chart">
            <c:ext xmlns:c16="http://schemas.microsoft.com/office/drawing/2014/chart" uri="{C3380CC4-5D6E-409C-BE32-E72D297353CC}">
              <c16:uniqueId val="{00000002-075E-4F71-AC44-03DF8320DEB8}"/>
            </c:ext>
          </c:extLst>
        </c:ser>
        <c:ser>
          <c:idx val="3"/>
          <c:order val="3"/>
          <c:tx>
            <c:strRef>
              <c:f>Hoja2!$E$1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Hoja2!$E$2</c:f>
              <c:numCache>
                <c:formatCode>0.00%</c:formatCode>
                <c:ptCount val="1"/>
                <c:pt idx="0">
                  <c:v>0.17730000000000001</c:v>
                </c:pt>
              </c:numCache>
            </c:numRef>
          </c:val>
          <c:extLst xmlns:c16r2="http://schemas.microsoft.com/office/drawing/2015/06/chart">
            <c:ext xmlns:c16="http://schemas.microsoft.com/office/drawing/2014/chart" uri="{C3380CC4-5D6E-409C-BE32-E72D297353CC}">
              <c16:uniqueId val="{00000003-075E-4F71-AC44-03DF8320DEB8}"/>
            </c:ext>
          </c:extLst>
        </c:ser>
        <c:dLbls>
          <c:dLblPos val="inEnd"/>
          <c:showLegendKey val="0"/>
          <c:showVal val="1"/>
          <c:showCatName val="0"/>
          <c:showSerName val="0"/>
          <c:showPercent val="0"/>
          <c:showBubbleSize val="0"/>
        </c:dLbls>
        <c:gapWidth val="80"/>
        <c:overlap val="25"/>
        <c:axId val="186673944"/>
        <c:axId val="186674336"/>
      </c:barChart>
      <c:catAx>
        <c:axId val="186673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86674336"/>
        <c:crosses val="autoZero"/>
        <c:auto val="1"/>
        <c:lblAlgn val="ctr"/>
        <c:lblOffset val="100"/>
        <c:noMultiLvlLbl val="0"/>
      </c:catAx>
      <c:valAx>
        <c:axId val="1866743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86673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TENDENCIAS-OBJETIVOS DE  CALIDAD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Hoja2!$B$1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Hoja2!$B$2:$B$6</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0-F0E0-417B-AB51-552851099117}"/>
            </c:ext>
          </c:extLst>
        </c:ser>
        <c:ser>
          <c:idx val="1"/>
          <c:order val="1"/>
          <c:tx>
            <c:strRef>
              <c:f>Hoja2!$C$1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Hoja2!$C$2:$C$6</c:f>
              <c:numCache>
                <c:formatCode>0%</c:formatCode>
                <c:ptCount val="5"/>
                <c:pt idx="0">
                  <c:v>1</c:v>
                </c:pt>
                <c:pt idx="1">
                  <c:v>1</c:v>
                </c:pt>
                <c:pt idx="2" formatCode="0.00%">
                  <c:v>0.88880000000000003</c:v>
                </c:pt>
                <c:pt idx="3">
                  <c:v>1</c:v>
                </c:pt>
                <c:pt idx="4" formatCode="0.00%">
                  <c:v>0.97219999999999995</c:v>
                </c:pt>
              </c:numCache>
            </c:numRef>
          </c:val>
          <c:extLst xmlns:c16r2="http://schemas.microsoft.com/office/drawing/2015/06/chart">
            <c:ext xmlns:c16="http://schemas.microsoft.com/office/drawing/2014/chart" uri="{C3380CC4-5D6E-409C-BE32-E72D297353CC}">
              <c16:uniqueId val="{00000001-F0E0-417B-AB51-552851099117}"/>
            </c:ext>
          </c:extLst>
        </c:ser>
        <c:ser>
          <c:idx val="2"/>
          <c:order val="2"/>
          <c:tx>
            <c:strRef>
              <c:f>Hoja2!$D$1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Hoja2!$D$2:$D$6</c:f>
              <c:numCache>
                <c:formatCode>0%</c:formatCode>
                <c:ptCount val="5"/>
                <c:pt idx="0">
                  <c:v>1</c:v>
                </c:pt>
                <c:pt idx="1">
                  <c:v>0.96</c:v>
                </c:pt>
                <c:pt idx="2" formatCode="0.00%">
                  <c:v>0.96150000000000002</c:v>
                </c:pt>
                <c:pt idx="3" formatCode="0.00%">
                  <c:v>0.96499999999999997</c:v>
                </c:pt>
                <c:pt idx="4" formatCode="0.00%">
                  <c:v>0.97160000000000002</c:v>
                </c:pt>
              </c:numCache>
            </c:numRef>
          </c:val>
          <c:extLst xmlns:c16r2="http://schemas.microsoft.com/office/drawing/2015/06/chart">
            <c:ext xmlns:c16="http://schemas.microsoft.com/office/drawing/2014/chart" uri="{C3380CC4-5D6E-409C-BE32-E72D297353CC}">
              <c16:uniqueId val="{00000002-F0E0-417B-AB51-552851099117}"/>
            </c:ext>
          </c:extLst>
        </c:ser>
        <c:ser>
          <c:idx val="3"/>
          <c:order val="3"/>
          <c:tx>
            <c:strRef>
              <c:f>Hoja2!$E$1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Hoja2!$E$2:$E$6</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3-F0E0-417B-AB51-552851099117}"/>
            </c:ext>
          </c:extLst>
        </c:ser>
        <c:dLbls>
          <c:dLblPos val="inEnd"/>
          <c:showLegendKey val="0"/>
          <c:showVal val="1"/>
          <c:showCatName val="0"/>
          <c:showSerName val="0"/>
          <c:showPercent val="0"/>
          <c:showBubbleSize val="0"/>
        </c:dLbls>
        <c:gapWidth val="115"/>
        <c:overlap val="-20"/>
        <c:axId val="187844896"/>
        <c:axId val="187845288"/>
      </c:barChart>
      <c:catAx>
        <c:axId val="18784489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45288"/>
        <c:crosses val="autoZero"/>
        <c:auto val="1"/>
        <c:lblAlgn val="ctr"/>
        <c:lblOffset val="100"/>
        <c:noMultiLvlLbl val="0"/>
      </c:catAx>
      <c:valAx>
        <c:axId val="1878452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44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TENDENCIA-DESEMPEÑO DE LOS PROCESOS</a:t>
            </a:r>
          </a:p>
        </c:rich>
      </c:tx>
      <c:layout>
        <c:manualLayout>
          <c:xMode val="edge"/>
          <c:yMode val="edge"/>
          <c:x val="0.17187489063867017"/>
          <c:y val="1.740075234276468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Hoja4!$B$1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Hoja4!$B$2</c:f>
              <c:numCache>
                <c:formatCode>0.00%</c:formatCode>
                <c:ptCount val="1"/>
                <c:pt idx="0">
                  <c:v>0.95420000000000005</c:v>
                </c:pt>
              </c:numCache>
            </c:numRef>
          </c:val>
          <c:extLst xmlns:c16r2="http://schemas.microsoft.com/office/drawing/2015/06/chart">
            <c:ext xmlns:c16="http://schemas.microsoft.com/office/drawing/2014/chart" uri="{C3380CC4-5D6E-409C-BE32-E72D297353CC}">
              <c16:uniqueId val="{00000000-8FBD-4E1A-87E2-A84FC23DB681}"/>
            </c:ext>
          </c:extLst>
        </c:ser>
        <c:ser>
          <c:idx val="1"/>
          <c:order val="1"/>
          <c:tx>
            <c:strRef>
              <c:f>Hoja4!$C$1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Hoja4!$C$2</c:f>
              <c:numCache>
                <c:formatCode>0.00%</c:formatCode>
                <c:ptCount val="1"/>
                <c:pt idx="0">
                  <c:v>0.96640000000000004</c:v>
                </c:pt>
              </c:numCache>
            </c:numRef>
          </c:val>
          <c:extLst xmlns:c16r2="http://schemas.microsoft.com/office/drawing/2015/06/chart">
            <c:ext xmlns:c16="http://schemas.microsoft.com/office/drawing/2014/chart" uri="{C3380CC4-5D6E-409C-BE32-E72D297353CC}">
              <c16:uniqueId val="{00000001-8FBD-4E1A-87E2-A84FC23DB681}"/>
            </c:ext>
          </c:extLst>
        </c:ser>
        <c:ser>
          <c:idx val="2"/>
          <c:order val="2"/>
          <c:tx>
            <c:strRef>
              <c:f>Hoja4!$D$1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Hoja4!$D$2</c:f>
              <c:numCache>
                <c:formatCode>0%</c:formatCode>
                <c:ptCount val="1"/>
                <c:pt idx="0">
                  <c:v>0.96</c:v>
                </c:pt>
              </c:numCache>
            </c:numRef>
          </c:val>
          <c:extLst xmlns:c16r2="http://schemas.microsoft.com/office/drawing/2015/06/chart">
            <c:ext xmlns:c16="http://schemas.microsoft.com/office/drawing/2014/chart" uri="{C3380CC4-5D6E-409C-BE32-E72D297353CC}">
              <c16:uniqueId val="{00000002-8FBD-4E1A-87E2-A84FC23DB681}"/>
            </c:ext>
          </c:extLst>
        </c:ser>
        <c:ser>
          <c:idx val="3"/>
          <c:order val="3"/>
          <c:tx>
            <c:strRef>
              <c:f>Hoja4!$E$1</c:f>
              <c:strCache>
                <c:ptCount val="1"/>
                <c:pt idx="0">
                  <c:v> JUNIO 2022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Hoja4!$E$2</c:f>
              <c:numCache>
                <c:formatCode>0%</c:formatCode>
                <c:ptCount val="1"/>
                <c:pt idx="0">
                  <c:v>0.97</c:v>
                </c:pt>
              </c:numCache>
            </c:numRef>
          </c:val>
          <c:extLst xmlns:c16r2="http://schemas.microsoft.com/office/drawing/2015/06/chart">
            <c:ext xmlns:c16="http://schemas.microsoft.com/office/drawing/2014/chart" uri="{C3380CC4-5D6E-409C-BE32-E72D297353CC}">
              <c16:uniqueId val="{00000003-8FBD-4E1A-87E2-A84FC23DB681}"/>
            </c:ext>
          </c:extLst>
        </c:ser>
        <c:dLbls>
          <c:dLblPos val="inEnd"/>
          <c:showLegendKey val="0"/>
          <c:showVal val="1"/>
          <c:showCatName val="0"/>
          <c:showSerName val="0"/>
          <c:showPercent val="0"/>
          <c:showBubbleSize val="0"/>
        </c:dLbls>
        <c:gapWidth val="80"/>
        <c:overlap val="25"/>
        <c:axId val="187847248"/>
        <c:axId val="187847640"/>
      </c:barChart>
      <c:catAx>
        <c:axId val="187847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87847640"/>
        <c:crosses val="autoZero"/>
        <c:auto val="1"/>
        <c:lblAlgn val="ctr"/>
        <c:lblOffset val="100"/>
        <c:noMultiLvlLbl val="0"/>
      </c:catAx>
      <c:valAx>
        <c:axId val="187847640"/>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87847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s-CO" sz="1800">
                <a:solidFill>
                  <a:sysClr val="windowText" lastClr="000000"/>
                </a:solidFill>
              </a:rPr>
              <a:t>TENDENCIAS</a:t>
            </a:r>
            <a:r>
              <a:rPr lang="es-CO" sz="1800" baseline="0">
                <a:solidFill>
                  <a:sysClr val="windowText" lastClr="000000"/>
                </a:solidFill>
              </a:rPr>
              <a:t> SALIDAS NO CONFORMES POR PROCESO</a:t>
            </a:r>
            <a:endParaRPr lang="es-CO" sz="1800">
              <a:solidFill>
                <a:sysClr val="windowText" lastClr="000000"/>
              </a:solidFill>
            </a:endParaRPr>
          </a:p>
        </c:rich>
      </c:tx>
      <c:layout>
        <c:manualLayout>
          <c:xMode val="edge"/>
          <c:yMode val="edge"/>
          <c:x val="0.17496824465498806"/>
          <c:y val="1.1306005343497067E-2"/>
        </c:manualLayout>
      </c:layout>
      <c:overlay val="0"/>
      <c:spPr>
        <a:solidFill>
          <a:sysClr val="window" lastClr="FFFFFF"/>
        </a:solid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Hoja5!$B$1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Hoja5!$B$2:$B$15</c:f>
              <c:numCache>
                <c:formatCode>General</c:formatCode>
                <c:ptCount val="14"/>
                <c:pt idx="1">
                  <c:v>0</c:v>
                </c:pt>
                <c:pt idx="2">
                  <c:v>1</c:v>
                </c:pt>
                <c:pt idx="3">
                  <c:v>12</c:v>
                </c:pt>
                <c:pt idx="4">
                  <c:v>7</c:v>
                </c:pt>
                <c:pt idx="5">
                  <c:v>5</c:v>
                </c:pt>
                <c:pt idx="6">
                  <c:v>3</c:v>
                </c:pt>
                <c:pt idx="7">
                  <c:v>4</c:v>
                </c:pt>
                <c:pt idx="8">
                  <c:v>7</c:v>
                </c:pt>
                <c:pt idx="9">
                  <c:v>6</c:v>
                </c:pt>
                <c:pt idx="10">
                  <c:v>1</c:v>
                </c:pt>
                <c:pt idx="11">
                  <c:v>1</c:v>
                </c:pt>
                <c:pt idx="12">
                  <c:v>6</c:v>
                </c:pt>
                <c:pt idx="13">
                  <c:v>70</c:v>
                </c:pt>
              </c:numCache>
            </c:numRef>
          </c:val>
          <c:extLst xmlns:c16r2="http://schemas.microsoft.com/office/drawing/2015/06/chart">
            <c:ext xmlns:c16="http://schemas.microsoft.com/office/drawing/2014/chart" uri="{C3380CC4-5D6E-409C-BE32-E72D297353CC}">
              <c16:uniqueId val="{00000000-F943-4BD3-B26F-5D4C86722861}"/>
            </c:ext>
          </c:extLst>
        </c:ser>
        <c:ser>
          <c:idx val="1"/>
          <c:order val="1"/>
          <c:tx>
            <c:strRef>
              <c:f>Hoja5!$C$1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Hoja5!$C$2:$C$15</c:f>
              <c:numCache>
                <c:formatCode>General</c:formatCode>
                <c:ptCount val="14"/>
                <c:pt idx="1">
                  <c:v>3</c:v>
                </c:pt>
                <c:pt idx="2">
                  <c:v>2</c:v>
                </c:pt>
                <c:pt idx="3">
                  <c:v>23</c:v>
                </c:pt>
                <c:pt idx="4">
                  <c:v>3</c:v>
                </c:pt>
                <c:pt idx="5">
                  <c:v>4</c:v>
                </c:pt>
                <c:pt idx="6">
                  <c:v>1</c:v>
                </c:pt>
                <c:pt idx="7">
                  <c:v>3</c:v>
                </c:pt>
                <c:pt idx="8">
                  <c:v>8</c:v>
                </c:pt>
                <c:pt idx="9">
                  <c:v>1</c:v>
                </c:pt>
                <c:pt idx="10">
                  <c:v>0</c:v>
                </c:pt>
                <c:pt idx="11">
                  <c:v>16</c:v>
                </c:pt>
                <c:pt idx="12">
                  <c:v>0</c:v>
                </c:pt>
                <c:pt idx="13">
                  <c:v>64</c:v>
                </c:pt>
              </c:numCache>
            </c:numRef>
          </c:val>
          <c:extLst xmlns:c16r2="http://schemas.microsoft.com/office/drawing/2015/06/chart">
            <c:ext xmlns:c16="http://schemas.microsoft.com/office/drawing/2014/chart" uri="{C3380CC4-5D6E-409C-BE32-E72D297353CC}">
              <c16:uniqueId val="{00000001-F943-4BD3-B26F-5D4C86722861}"/>
            </c:ext>
          </c:extLst>
        </c:ser>
        <c:ser>
          <c:idx val="2"/>
          <c:order val="2"/>
          <c:tx>
            <c:strRef>
              <c:f>Hoja5!$D$1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Hoja5!$D$2:$D$15</c:f>
              <c:numCache>
                <c:formatCode>General</c:formatCode>
                <c:ptCount val="14"/>
                <c:pt idx="1">
                  <c:v>1</c:v>
                </c:pt>
                <c:pt idx="2">
                  <c:v>2</c:v>
                </c:pt>
                <c:pt idx="3">
                  <c:v>16</c:v>
                </c:pt>
                <c:pt idx="4">
                  <c:v>0</c:v>
                </c:pt>
                <c:pt idx="5">
                  <c:v>3</c:v>
                </c:pt>
                <c:pt idx="6">
                  <c:v>0</c:v>
                </c:pt>
                <c:pt idx="7">
                  <c:v>6</c:v>
                </c:pt>
                <c:pt idx="8">
                  <c:v>6</c:v>
                </c:pt>
                <c:pt idx="9">
                  <c:v>0</c:v>
                </c:pt>
                <c:pt idx="10">
                  <c:v>0</c:v>
                </c:pt>
                <c:pt idx="11">
                  <c:v>6</c:v>
                </c:pt>
                <c:pt idx="12">
                  <c:v>1</c:v>
                </c:pt>
                <c:pt idx="13">
                  <c:v>41</c:v>
                </c:pt>
              </c:numCache>
            </c:numRef>
          </c:val>
          <c:extLst xmlns:c16r2="http://schemas.microsoft.com/office/drawing/2015/06/chart">
            <c:ext xmlns:c16="http://schemas.microsoft.com/office/drawing/2014/chart" uri="{C3380CC4-5D6E-409C-BE32-E72D297353CC}">
              <c16:uniqueId val="{00000002-F943-4BD3-B26F-5D4C86722861}"/>
            </c:ext>
          </c:extLst>
        </c:ser>
        <c:ser>
          <c:idx val="3"/>
          <c:order val="3"/>
          <c:tx>
            <c:strRef>
              <c:f>Hoja5!$E$1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Hoja5!$E$2:$E$15</c:f>
              <c:numCache>
                <c:formatCode>General</c:formatCode>
                <c:ptCount val="14"/>
                <c:pt idx="1">
                  <c:v>1</c:v>
                </c:pt>
                <c:pt idx="2">
                  <c:v>2</c:v>
                </c:pt>
                <c:pt idx="3">
                  <c:v>31</c:v>
                </c:pt>
                <c:pt idx="4">
                  <c:v>7</c:v>
                </c:pt>
                <c:pt idx="5">
                  <c:v>6</c:v>
                </c:pt>
                <c:pt idx="6">
                  <c:v>1</c:v>
                </c:pt>
                <c:pt idx="7">
                  <c:v>3</c:v>
                </c:pt>
                <c:pt idx="8">
                  <c:v>8</c:v>
                </c:pt>
                <c:pt idx="9">
                  <c:v>1</c:v>
                </c:pt>
                <c:pt idx="10">
                  <c:v>0</c:v>
                </c:pt>
                <c:pt idx="11">
                  <c:v>4</c:v>
                </c:pt>
                <c:pt idx="12">
                  <c:v>0</c:v>
                </c:pt>
                <c:pt idx="13">
                  <c:v>64</c:v>
                </c:pt>
              </c:numCache>
            </c:numRef>
          </c:val>
          <c:extLst xmlns:c16r2="http://schemas.microsoft.com/office/drawing/2015/06/chart">
            <c:ext xmlns:c16="http://schemas.microsoft.com/office/drawing/2014/chart" uri="{C3380CC4-5D6E-409C-BE32-E72D297353CC}">
              <c16:uniqueId val="{00000003-F943-4BD3-B26F-5D4C86722861}"/>
            </c:ext>
          </c:extLst>
        </c:ser>
        <c:dLbls>
          <c:dLblPos val="inEnd"/>
          <c:showLegendKey val="0"/>
          <c:showVal val="1"/>
          <c:showCatName val="0"/>
          <c:showSerName val="0"/>
          <c:showPercent val="0"/>
          <c:showBubbleSize val="0"/>
        </c:dLbls>
        <c:gapWidth val="100"/>
        <c:axId val="187848424"/>
        <c:axId val="188406592"/>
      </c:barChart>
      <c:catAx>
        <c:axId val="187848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06592"/>
        <c:crosses val="autoZero"/>
        <c:auto val="1"/>
        <c:lblAlgn val="ctr"/>
        <c:lblOffset val="100"/>
        <c:noMultiLvlLbl val="0"/>
      </c:catAx>
      <c:valAx>
        <c:axId val="188406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784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 NO CONFORMIDADES DE AUDITORIAS INTERNAS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Hoja6!$B$1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Hoja6!$B$2:$B$15</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xmlns:c16r2="http://schemas.microsoft.com/office/drawing/2015/06/chart">
            <c:ext xmlns:c16="http://schemas.microsoft.com/office/drawing/2014/chart" uri="{C3380CC4-5D6E-409C-BE32-E72D297353CC}">
              <c16:uniqueId val="{00000000-F4EB-4750-A7AE-3C67D33CD65A}"/>
            </c:ext>
          </c:extLst>
        </c:ser>
        <c:ser>
          <c:idx val="1"/>
          <c:order val="1"/>
          <c:tx>
            <c:strRef>
              <c:f>Hoja6!$C$1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Hoja6!$C$2:$C$15</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xmlns:c16r2="http://schemas.microsoft.com/office/drawing/2015/06/chart">
            <c:ext xmlns:c16="http://schemas.microsoft.com/office/drawing/2014/chart" uri="{C3380CC4-5D6E-409C-BE32-E72D297353CC}">
              <c16:uniqueId val="{00000001-F4EB-4750-A7AE-3C67D33CD65A}"/>
            </c:ext>
          </c:extLst>
        </c:ser>
        <c:ser>
          <c:idx val="2"/>
          <c:order val="2"/>
          <c:tx>
            <c:strRef>
              <c:f>Hoja6!$D$1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Hoja6!$D$2:$D$15</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xmlns:c16r2="http://schemas.microsoft.com/office/drawing/2015/06/chart">
            <c:ext xmlns:c16="http://schemas.microsoft.com/office/drawing/2014/chart" uri="{C3380CC4-5D6E-409C-BE32-E72D297353CC}">
              <c16:uniqueId val="{00000002-F4EB-4750-A7AE-3C67D33CD65A}"/>
            </c:ext>
          </c:extLst>
        </c:ser>
        <c:ser>
          <c:idx val="3"/>
          <c:order val="3"/>
          <c:tx>
            <c:strRef>
              <c:f>Hoja6!$E$1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Hoja6!$E$2:$E$15</c:f>
              <c:numCache>
                <c:formatCode>General</c:formatCode>
                <c:ptCount val="14"/>
                <c:pt idx="1">
                  <c:v>1</c:v>
                </c:pt>
                <c:pt idx="2">
                  <c:v>0</c:v>
                </c:pt>
                <c:pt idx="3">
                  <c:v>3</c:v>
                </c:pt>
                <c:pt idx="4">
                  <c:v>5</c:v>
                </c:pt>
                <c:pt idx="5">
                  <c:v>5</c:v>
                </c:pt>
                <c:pt idx="6">
                  <c:v>5</c:v>
                </c:pt>
                <c:pt idx="7">
                  <c:v>4</c:v>
                </c:pt>
                <c:pt idx="8">
                  <c:v>2</c:v>
                </c:pt>
                <c:pt idx="9">
                  <c:v>1</c:v>
                </c:pt>
                <c:pt idx="10">
                  <c:v>3</c:v>
                </c:pt>
                <c:pt idx="11">
                  <c:v>7</c:v>
                </c:pt>
                <c:pt idx="12">
                  <c:v>4</c:v>
                </c:pt>
                <c:pt idx="13">
                  <c:v>40</c:v>
                </c:pt>
              </c:numCache>
            </c:numRef>
          </c:val>
          <c:extLst xmlns:c16r2="http://schemas.microsoft.com/office/drawing/2015/06/chart">
            <c:ext xmlns:c16="http://schemas.microsoft.com/office/drawing/2014/chart" uri="{C3380CC4-5D6E-409C-BE32-E72D297353CC}">
              <c16:uniqueId val="{00000003-F4EB-4750-A7AE-3C67D33CD65A}"/>
            </c:ext>
          </c:extLst>
        </c:ser>
        <c:dLbls>
          <c:dLblPos val="inEnd"/>
          <c:showLegendKey val="0"/>
          <c:showVal val="1"/>
          <c:showCatName val="0"/>
          <c:showSerName val="0"/>
          <c:showPercent val="0"/>
          <c:showBubbleSize val="0"/>
        </c:dLbls>
        <c:gapWidth val="100"/>
        <c:overlap val="-24"/>
        <c:axId val="188407376"/>
        <c:axId val="188407768"/>
      </c:barChart>
      <c:catAx>
        <c:axId val="18840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407768"/>
        <c:crosses val="autoZero"/>
        <c:auto val="1"/>
        <c:lblAlgn val="ctr"/>
        <c:lblOffset val="100"/>
        <c:noMultiLvlLbl val="0"/>
      </c:catAx>
      <c:valAx>
        <c:axId val="188407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7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ACCIONES CORRECTIVAS ABIERTAS Y CERRADAS </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Hoja3!$B$1</c:f>
              <c:strCache>
                <c:ptCount val="1"/>
                <c:pt idx="0">
                  <c:v>AÑO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xmlns:c16r2="http://schemas.microsoft.com/office/drawing/2015/06/chart">
            <c:ext xmlns:c16="http://schemas.microsoft.com/office/drawing/2014/chart" uri="{C3380CC4-5D6E-409C-BE32-E72D297353CC}">
              <c16:uniqueId val="{00000000-70F6-41B8-B120-AF3663A189EF}"/>
            </c:ext>
          </c:extLst>
        </c:ser>
        <c:ser>
          <c:idx val="1"/>
          <c:order val="1"/>
          <c:tx>
            <c:strRef>
              <c:f>Hoja3!$C$1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Hoja3!$C$2:$C$14</c:f>
              <c:numCache>
                <c:formatCode>0%</c:formatCode>
                <c:ptCount val="13"/>
                <c:pt idx="0">
                  <c:v>1</c:v>
                </c:pt>
                <c:pt idx="1">
                  <c:v>1</c:v>
                </c:pt>
                <c:pt idx="2">
                  <c:v>0.5</c:v>
                </c:pt>
                <c:pt idx="3">
                  <c:v>1</c:v>
                </c:pt>
                <c:pt idx="4">
                  <c:v>1</c:v>
                </c:pt>
                <c:pt idx="5">
                  <c:v>1</c:v>
                </c:pt>
                <c:pt idx="6">
                  <c:v>1</c:v>
                </c:pt>
                <c:pt idx="7">
                  <c:v>1</c:v>
                </c:pt>
                <c:pt idx="8">
                  <c:v>1</c:v>
                </c:pt>
                <c:pt idx="9">
                  <c:v>1</c:v>
                </c:pt>
                <c:pt idx="10">
                  <c:v>1</c:v>
                </c:pt>
                <c:pt idx="11">
                  <c:v>1</c:v>
                </c:pt>
                <c:pt idx="12">
                  <c:v>0.96</c:v>
                </c:pt>
              </c:numCache>
            </c:numRef>
          </c:val>
          <c:extLst xmlns:c16r2="http://schemas.microsoft.com/office/drawing/2015/06/chart">
            <c:ext xmlns:c16="http://schemas.microsoft.com/office/drawing/2014/chart" uri="{C3380CC4-5D6E-409C-BE32-E72D297353CC}">
              <c16:uniqueId val="{00000001-70F6-41B8-B120-AF3663A189EF}"/>
            </c:ext>
          </c:extLst>
        </c:ser>
        <c:ser>
          <c:idx val="2"/>
          <c:order val="2"/>
          <c:tx>
            <c:strRef>
              <c:f>Hoja3!$D$1</c:f>
              <c:strCache>
                <c:ptCount val="1"/>
                <c:pt idx="0">
                  <c:v>AÑO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Hoja3!$D$2:$D$14</c:f>
              <c:numCache>
                <c:formatCode>0%</c:formatCode>
                <c:ptCount val="13"/>
                <c:pt idx="0">
                  <c:v>1</c:v>
                </c:pt>
                <c:pt idx="1">
                  <c:v>1</c:v>
                </c:pt>
                <c:pt idx="2">
                  <c:v>0.6</c:v>
                </c:pt>
                <c:pt idx="3">
                  <c:v>0.5</c:v>
                </c:pt>
                <c:pt idx="4">
                  <c:v>1</c:v>
                </c:pt>
                <c:pt idx="5">
                  <c:v>1</c:v>
                </c:pt>
                <c:pt idx="6">
                  <c:v>1</c:v>
                </c:pt>
                <c:pt idx="7">
                  <c:v>1</c:v>
                </c:pt>
                <c:pt idx="8">
                  <c:v>0.5</c:v>
                </c:pt>
                <c:pt idx="9">
                  <c:v>1</c:v>
                </c:pt>
                <c:pt idx="10">
                  <c:v>0.6</c:v>
                </c:pt>
                <c:pt idx="11">
                  <c:v>1</c:v>
                </c:pt>
                <c:pt idx="12">
                  <c:v>0.85</c:v>
                </c:pt>
              </c:numCache>
            </c:numRef>
          </c:val>
          <c:extLst xmlns:c16r2="http://schemas.microsoft.com/office/drawing/2015/06/chart">
            <c:ext xmlns:c16="http://schemas.microsoft.com/office/drawing/2014/chart" uri="{C3380CC4-5D6E-409C-BE32-E72D297353CC}">
              <c16:uniqueId val="{00000002-70F6-41B8-B120-AF3663A189EF}"/>
            </c:ext>
          </c:extLst>
        </c:ser>
        <c:ser>
          <c:idx val="3"/>
          <c:order val="3"/>
          <c:tx>
            <c:strRef>
              <c:f>Hoja3!$E$1</c:f>
              <c:strCache>
                <c:ptCount val="1"/>
                <c:pt idx="0">
                  <c:v>jun-22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Hoja3!$E$2:$E$14</c:f>
              <c:numCache>
                <c:formatCode>0%</c:formatCode>
                <c:ptCount val="13"/>
                <c:pt idx="0">
                  <c:v>1</c:v>
                </c:pt>
                <c:pt idx="1">
                  <c:v>1</c:v>
                </c:pt>
                <c:pt idx="2">
                  <c:v>0.7</c:v>
                </c:pt>
                <c:pt idx="3">
                  <c:v>0.75</c:v>
                </c:pt>
                <c:pt idx="4">
                  <c:v>0.75</c:v>
                </c:pt>
                <c:pt idx="5">
                  <c:v>0.65</c:v>
                </c:pt>
                <c:pt idx="6">
                  <c:v>0.8</c:v>
                </c:pt>
                <c:pt idx="7">
                  <c:v>0.7</c:v>
                </c:pt>
                <c:pt idx="8">
                  <c:v>0.6</c:v>
                </c:pt>
                <c:pt idx="9">
                  <c:v>1</c:v>
                </c:pt>
                <c:pt idx="10">
                  <c:v>0.65</c:v>
                </c:pt>
                <c:pt idx="11">
                  <c:v>0.8</c:v>
                </c:pt>
                <c:pt idx="12">
                  <c:v>0.78</c:v>
                </c:pt>
              </c:numCache>
            </c:numRef>
          </c:val>
          <c:extLst xmlns:c16r2="http://schemas.microsoft.com/office/drawing/2015/06/chart">
            <c:ext xmlns:c16="http://schemas.microsoft.com/office/drawing/2014/chart" uri="{C3380CC4-5D6E-409C-BE32-E72D297353CC}">
              <c16:uniqueId val="{00000003-70F6-41B8-B120-AF3663A189EF}"/>
            </c:ext>
          </c:extLst>
        </c:ser>
        <c:dLbls>
          <c:showLegendKey val="0"/>
          <c:showVal val="0"/>
          <c:showCatName val="0"/>
          <c:showSerName val="0"/>
          <c:showPercent val="0"/>
          <c:showBubbleSize val="0"/>
        </c:dLbls>
        <c:gapWidth val="182"/>
        <c:axId val="188408552"/>
        <c:axId val="188408944"/>
      </c:barChart>
      <c:catAx>
        <c:axId val="188408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408944"/>
        <c:crosses val="autoZero"/>
        <c:auto val="1"/>
        <c:lblAlgn val="ctr"/>
        <c:lblOffset val="100"/>
        <c:noMultiLvlLbl val="0"/>
      </c:catAx>
      <c:valAx>
        <c:axId val="188408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8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CAPACITACIONES META 24</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8550908911307379E-2"/>
          <c:y val="0.11278512157652981"/>
          <c:w val="0.92767360750532535"/>
          <c:h val="0.73975209651034946"/>
        </c:manualLayout>
      </c:layout>
      <c:barChart>
        <c:barDir val="col"/>
        <c:grouping val="clustered"/>
        <c:varyColors val="0"/>
        <c:ser>
          <c:idx val="0"/>
          <c:order val="0"/>
          <c:tx>
            <c:strRef>
              <c:f>Hoja4!$B$1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Hoja4!$B$2</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00-827A-4D0B-86EE-AB177D69BC7B}"/>
            </c:ext>
          </c:extLst>
        </c:ser>
        <c:ser>
          <c:idx val="1"/>
          <c:order val="1"/>
          <c:tx>
            <c:strRef>
              <c:f>Hoja4!$C$1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Hoja4!$C$2</c:f>
              <c:numCache>
                <c:formatCode>General</c:formatCode>
                <c:ptCount val="1"/>
                <c:pt idx="0">
                  <c:v>85</c:v>
                </c:pt>
              </c:numCache>
            </c:numRef>
          </c:val>
          <c:extLst xmlns:c16r2="http://schemas.microsoft.com/office/drawing/2015/06/chart">
            <c:ext xmlns:c16="http://schemas.microsoft.com/office/drawing/2014/chart" uri="{C3380CC4-5D6E-409C-BE32-E72D297353CC}">
              <c16:uniqueId val="{00000001-827A-4D0B-86EE-AB177D69BC7B}"/>
            </c:ext>
          </c:extLst>
        </c:ser>
        <c:ser>
          <c:idx val="2"/>
          <c:order val="2"/>
          <c:tx>
            <c:strRef>
              <c:f>Hoja4!$D$1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Hoja4!$D$2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2-827A-4D0B-86EE-AB177D69BC7B}"/>
            </c:ext>
          </c:extLst>
        </c:ser>
        <c:ser>
          <c:idx val="3"/>
          <c:order val="3"/>
          <c:tx>
            <c:strRef>
              <c:f>Hoja4!$E$1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Hoja4!$E$2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3-827A-4D0B-86EE-AB177D69BC7B}"/>
            </c:ext>
          </c:extLst>
        </c:ser>
        <c:dLbls>
          <c:dLblPos val="outEnd"/>
          <c:showLegendKey val="0"/>
          <c:showVal val="1"/>
          <c:showCatName val="0"/>
          <c:showSerName val="0"/>
          <c:showPercent val="0"/>
          <c:showBubbleSize val="0"/>
        </c:dLbls>
        <c:gapWidth val="100"/>
        <c:overlap val="-24"/>
        <c:axId val="188409728"/>
        <c:axId val="188410120"/>
      </c:barChart>
      <c:catAx>
        <c:axId val="18840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88410120"/>
        <c:crosses val="autoZero"/>
        <c:auto val="1"/>
        <c:lblAlgn val="ctr"/>
        <c:lblOffset val="100"/>
        <c:noMultiLvlLbl val="0"/>
      </c:catAx>
      <c:valAx>
        <c:axId val="18841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8409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1305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9587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57216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15570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52381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54921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782454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8746243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5990875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8844717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55833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27/09/2022</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27/09/2022</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27/09/2022</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27/09/2022</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27/09/2022</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27/09/2022</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23600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27/09/2022</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27/09/2022</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27/09/2022</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27/09/2022</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27/09/2022</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27/09/2022</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if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w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chart" Target="../charts/char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CuadroTexto"/>
          <p:cNvSpPr txBox="1"/>
          <p:nvPr/>
        </p:nvSpPr>
        <p:spPr>
          <a:xfrm>
            <a:off x="683568" y="2996952"/>
            <a:ext cx="7992887" cy="3785652"/>
          </a:xfrm>
          <a:prstGeom prst="rect">
            <a:avLst/>
          </a:prstGeom>
          <a:noFill/>
        </p:spPr>
        <p:txBody>
          <a:bodyPr wrap="square" rtlCol="0">
            <a:spAutoFit/>
          </a:bodyPr>
          <a:lstStyle/>
          <a:p>
            <a:pPr algn="ctr"/>
            <a:r>
              <a:rPr lang="es-ES" sz="4000" b="1" dirty="0" smtClean="0">
                <a:solidFill>
                  <a:srgbClr val="FF0000"/>
                </a:solidFill>
                <a:latin typeface="Arial Black" pitchFamily="34" charset="0"/>
              </a:rPr>
              <a:t>RENDICIÓN DE CUENTAS </a:t>
            </a:r>
          </a:p>
          <a:p>
            <a:pPr algn="ctr"/>
            <a:endParaRPr lang="es-ES" sz="4000" b="1" dirty="0">
              <a:solidFill>
                <a:srgbClr val="FF0000"/>
              </a:solidFill>
              <a:latin typeface="Arial Black" pitchFamily="34" charset="0"/>
            </a:endParaRPr>
          </a:p>
          <a:p>
            <a:pPr algn="ctr"/>
            <a:r>
              <a:rPr lang="es-ES" sz="4000" b="1" dirty="0">
                <a:solidFill>
                  <a:srgbClr val="FF0000"/>
                </a:solidFill>
                <a:latin typeface="Arial Black" pitchFamily="34" charset="0"/>
              </a:rPr>
              <a:t>29 DE AGOSTO </a:t>
            </a:r>
            <a:r>
              <a:rPr lang="es-ES" sz="4000" b="1" dirty="0" smtClean="0">
                <a:solidFill>
                  <a:srgbClr val="FF0000"/>
                </a:solidFill>
                <a:latin typeface="Arial Black" pitchFamily="34" charset="0"/>
              </a:rPr>
              <a:t>DEL AÑO 2022</a:t>
            </a:r>
          </a:p>
          <a:p>
            <a:pPr algn="ctr"/>
            <a:endParaRPr lang="es-ES" sz="4000" b="1" dirty="0">
              <a:solidFill>
                <a:srgbClr val="C00000"/>
              </a:solidFill>
              <a:latin typeface="Arial Black" pitchFamily="34" charset="0"/>
            </a:endParaRPr>
          </a:p>
          <a:p>
            <a:pPr algn="ctr"/>
            <a:r>
              <a:rPr lang="es-ES" sz="4000" b="1" dirty="0" smtClean="0">
                <a:latin typeface="Arial Black" pitchFamily="34" charset="0"/>
              </a:rPr>
              <a:t>PRESIDENTE EJECUTIVA</a:t>
            </a:r>
            <a:endParaRPr lang="es-ES" sz="4000" b="1" dirty="0">
              <a:latin typeface="Arial Black" pitchFamily="34" charset="0"/>
            </a:endParaRPr>
          </a:p>
        </p:txBody>
      </p:sp>
      <p:pic>
        <p:nvPicPr>
          <p:cNvPr id="6" name="Picture 49">
            <a:extLst>
              <a:ext uri="{FF2B5EF4-FFF2-40B4-BE49-F238E27FC236}">
                <a16:creationId xmlns="" xmlns:a16="http://schemas.microsoft.com/office/drawing/2014/main"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64" y="181512"/>
            <a:ext cx="3322809" cy="22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3E28A407-F233-2CEA-EB16-F4CDB146FD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31" r="48676"/>
          <a:stretch/>
        </p:blipFill>
        <p:spPr>
          <a:xfrm>
            <a:off x="6228184" y="181512"/>
            <a:ext cx="1584176" cy="2200633"/>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10</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9,3,2. a.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 xmlns:a16="http://schemas.microsoft.com/office/drawing/2014/main"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11</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4" name="Tabla 3">
            <a:extLst>
              <a:ext uri="{FF2B5EF4-FFF2-40B4-BE49-F238E27FC236}">
                <a16:creationId xmlns="" xmlns:a16="http://schemas.microsoft.com/office/drawing/2014/main" id="{DE9DDF8B-989A-421B-AA9A-645B0A6C78EB}"/>
              </a:ext>
            </a:extLst>
          </p:cNvPr>
          <p:cNvGraphicFramePr>
            <a:graphicFrameLocks noGrp="1"/>
          </p:cNvGraphicFramePr>
          <p:nvPr>
            <p:extLst>
              <p:ext uri="{D42A27DB-BD31-4B8C-83A1-F6EECF244321}">
                <p14:modId xmlns:p14="http://schemas.microsoft.com/office/powerpoint/2010/main" val="53572213"/>
              </p:ext>
            </p:extLst>
          </p:nvPr>
        </p:nvGraphicFramePr>
        <p:xfrm>
          <a:off x="245501" y="348478"/>
          <a:ext cx="8892481" cy="7953449"/>
        </p:xfrm>
        <a:graphic>
          <a:graphicData uri="http://schemas.openxmlformats.org/drawingml/2006/table">
            <a:tbl>
              <a:tblPr>
                <a:tableStyleId>{5C22544A-7EE6-4342-B048-85BDC9FD1C3A}</a:tableStyleId>
              </a:tblPr>
              <a:tblGrid>
                <a:gridCol w="314807">
                  <a:extLst>
                    <a:ext uri="{9D8B030D-6E8A-4147-A177-3AD203B41FA5}">
                      <a16:colId xmlns="" xmlns:a16="http://schemas.microsoft.com/office/drawing/2014/main" val="3261136920"/>
                    </a:ext>
                  </a:extLst>
                </a:gridCol>
                <a:gridCol w="405431">
                  <a:extLst>
                    <a:ext uri="{9D8B030D-6E8A-4147-A177-3AD203B41FA5}">
                      <a16:colId xmlns="" xmlns:a16="http://schemas.microsoft.com/office/drawing/2014/main" val="596502028"/>
                    </a:ext>
                  </a:extLst>
                </a:gridCol>
                <a:gridCol w="755418">
                  <a:extLst>
                    <a:ext uri="{9D8B030D-6E8A-4147-A177-3AD203B41FA5}">
                      <a16:colId xmlns="" xmlns:a16="http://schemas.microsoft.com/office/drawing/2014/main" val="3441642586"/>
                    </a:ext>
                  </a:extLst>
                </a:gridCol>
                <a:gridCol w="236699">
                  <a:extLst>
                    <a:ext uri="{9D8B030D-6E8A-4147-A177-3AD203B41FA5}">
                      <a16:colId xmlns="" xmlns:a16="http://schemas.microsoft.com/office/drawing/2014/main" val="20003"/>
                    </a:ext>
                  </a:extLst>
                </a:gridCol>
                <a:gridCol w="705928">
                  <a:extLst>
                    <a:ext uri="{9D8B030D-6E8A-4147-A177-3AD203B41FA5}">
                      <a16:colId xmlns="" xmlns:a16="http://schemas.microsoft.com/office/drawing/2014/main" val="1180384880"/>
                    </a:ext>
                  </a:extLst>
                </a:gridCol>
                <a:gridCol w="425525">
                  <a:extLst>
                    <a:ext uri="{9D8B030D-6E8A-4147-A177-3AD203B41FA5}">
                      <a16:colId xmlns="" xmlns:a16="http://schemas.microsoft.com/office/drawing/2014/main" val="1391881282"/>
                    </a:ext>
                  </a:extLst>
                </a:gridCol>
                <a:gridCol w="682656">
                  <a:extLst>
                    <a:ext uri="{9D8B030D-6E8A-4147-A177-3AD203B41FA5}">
                      <a16:colId xmlns="" xmlns:a16="http://schemas.microsoft.com/office/drawing/2014/main" val="1570782534"/>
                    </a:ext>
                  </a:extLst>
                </a:gridCol>
                <a:gridCol w="1045536">
                  <a:extLst>
                    <a:ext uri="{9D8B030D-6E8A-4147-A177-3AD203B41FA5}">
                      <a16:colId xmlns="" xmlns:a16="http://schemas.microsoft.com/office/drawing/2014/main" val="2001428588"/>
                    </a:ext>
                  </a:extLst>
                </a:gridCol>
                <a:gridCol w="868739">
                  <a:extLst>
                    <a:ext uri="{9D8B030D-6E8A-4147-A177-3AD203B41FA5}">
                      <a16:colId xmlns="" xmlns:a16="http://schemas.microsoft.com/office/drawing/2014/main" val="2901209266"/>
                    </a:ext>
                  </a:extLst>
                </a:gridCol>
                <a:gridCol w="499413">
                  <a:extLst>
                    <a:ext uri="{9D8B030D-6E8A-4147-A177-3AD203B41FA5}">
                      <a16:colId xmlns="" xmlns:a16="http://schemas.microsoft.com/office/drawing/2014/main" val="2282450878"/>
                    </a:ext>
                  </a:extLst>
                </a:gridCol>
                <a:gridCol w="653287">
                  <a:extLst>
                    <a:ext uri="{9D8B030D-6E8A-4147-A177-3AD203B41FA5}">
                      <a16:colId xmlns="" xmlns:a16="http://schemas.microsoft.com/office/drawing/2014/main" val="2633694920"/>
                    </a:ext>
                  </a:extLst>
                </a:gridCol>
                <a:gridCol w="195562">
                  <a:extLst>
                    <a:ext uri="{9D8B030D-6E8A-4147-A177-3AD203B41FA5}">
                      <a16:colId xmlns="" xmlns:a16="http://schemas.microsoft.com/office/drawing/2014/main" val="3752958056"/>
                    </a:ext>
                  </a:extLst>
                </a:gridCol>
                <a:gridCol w="173975">
                  <a:extLst>
                    <a:ext uri="{9D8B030D-6E8A-4147-A177-3AD203B41FA5}">
                      <a16:colId xmlns="" xmlns:a16="http://schemas.microsoft.com/office/drawing/2014/main" val="896708283"/>
                    </a:ext>
                  </a:extLst>
                </a:gridCol>
                <a:gridCol w="655970">
                  <a:extLst>
                    <a:ext uri="{9D8B030D-6E8A-4147-A177-3AD203B41FA5}">
                      <a16:colId xmlns="" xmlns:a16="http://schemas.microsoft.com/office/drawing/2014/main" val="3829905453"/>
                    </a:ext>
                  </a:extLst>
                </a:gridCol>
                <a:gridCol w="891951">
                  <a:extLst>
                    <a:ext uri="{9D8B030D-6E8A-4147-A177-3AD203B41FA5}">
                      <a16:colId xmlns="" xmlns:a16="http://schemas.microsoft.com/office/drawing/2014/main" val="2919637760"/>
                    </a:ext>
                  </a:extLst>
                </a:gridCol>
                <a:gridCol w="381584">
                  <a:extLst>
                    <a:ext uri="{9D8B030D-6E8A-4147-A177-3AD203B41FA5}">
                      <a16:colId xmlns="" xmlns:a16="http://schemas.microsoft.com/office/drawing/2014/main" val="1661210335"/>
                    </a:ext>
                  </a:extLst>
                </a:gridCol>
              </a:tblGrid>
              <a:tr h="195300">
                <a:tc rowSpan="2" gridSpan="2">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s-CO"/>
                    </a:p>
                  </a:txBody>
                  <a:tcPr/>
                </a:tc>
                <a:tc gridSpan="12">
                  <a:txBody>
                    <a:bodyPr/>
                    <a:lstStyle/>
                    <a:p>
                      <a:pPr algn="ctr" fontAlgn="ctr"/>
                      <a:r>
                        <a:rPr lang="es-CO" sz="1000" u="none" strike="noStrike" dirty="0">
                          <a:effectLst/>
                        </a:rPr>
                        <a:t>PLANEACIÓN </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VERSIÓN: 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15642059"/>
                  </a:ext>
                </a:extLst>
              </a:tr>
              <a:tr h="312628">
                <a:tc gridSpan="2" vMerge="1">
                  <a:txBody>
                    <a:bodyPr/>
                    <a:lstStyle/>
                    <a:p>
                      <a:endParaRPr lang="es-CO"/>
                    </a:p>
                  </a:txBody>
                  <a:tcPr/>
                </a:tc>
                <a:tc hMerge="1" vMerge="1">
                  <a:txBody>
                    <a:bodyPr/>
                    <a:lstStyle/>
                    <a:p>
                      <a:endParaRPr lang="es-CO"/>
                    </a:p>
                  </a:txBody>
                  <a:tcPr/>
                </a:tc>
                <a:tc gridSpan="12">
                  <a:txBody>
                    <a:bodyPr/>
                    <a:lstStyle/>
                    <a:p>
                      <a:pPr algn="ctr" fontAlgn="ctr"/>
                      <a:r>
                        <a:rPr lang="es-ES" sz="1000" u="none" strike="noStrike" dirty="0">
                          <a:effectLst/>
                        </a:rPr>
                        <a:t>PLAN DE MEJORAMIENTO REVISIÓN POR LA DIRECCIÓN</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FECHA:07 /06/2018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406048468"/>
                  </a:ext>
                </a:extLst>
              </a:tr>
              <a:tr h="15631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35664420"/>
                  </a:ext>
                </a:extLst>
              </a:tr>
              <a:tr h="312628">
                <a:tc>
                  <a:txBody>
                    <a:bodyPr/>
                    <a:lstStyle/>
                    <a:p>
                      <a:pPr algn="l" fontAlgn="b"/>
                      <a:r>
                        <a:rPr lang="es-CO" sz="1000" u="none" strike="noStrike">
                          <a:effectLst/>
                        </a:rPr>
                        <a:t>FECHA:</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3">
                  <a:txBody>
                    <a:bodyPr/>
                    <a:lstStyle/>
                    <a:p>
                      <a:pPr algn="l" fontAlgn="b"/>
                      <a:r>
                        <a:rPr lang="es-ES" sz="1000" u="none" strike="noStrike" dirty="0">
                          <a:effectLst/>
                        </a:rPr>
                        <a:t> 30 de agosto de 2022 Seguimiento</a:t>
                      </a:r>
                      <a:endParaRPr lang="es-ES"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s-CO"/>
                    </a:p>
                  </a:txBody>
                  <a:tcP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596907"/>
                  </a:ext>
                </a:extLst>
              </a:tr>
              <a:tr h="156314">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516876137"/>
                  </a:ext>
                </a:extLst>
              </a:tr>
              <a:tr h="312628">
                <a:tc rowSpan="2">
                  <a:txBody>
                    <a:bodyPr/>
                    <a:lstStyle/>
                    <a:p>
                      <a:pPr algn="ctr" fontAlgn="ctr"/>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s-CO" sz="1000" u="none" strike="noStrike" dirty="0">
                          <a:effectLst/>
                        </a:rPr>
                        <a:t>ACTIVIDAD</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rowSpan="2" gridSpan="2">
                  <a:txBody>
                    <a:bodyPr/>
                    <a:lstStyle/>
                    <a:p>
                      <a:pPr algn="ctr" fontAlgn="ctr"/>
                      <a:r>
                        <a:rPr lang="es-CO" sz="1000" u="none" strike="noStrike" dirty="0">
                          <a:effectLst/>
                        </a:rPr>
                        <a:t>TIPO DE ACCIÓN</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pPr algn="ctr" fontAlgn="ct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QUIEN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DONDE</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CUANDO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COMO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SEGUIMIENTO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RECURSOS</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s-CO" sz="1000" u="none" strike="noStrike" dirty="0">
                          <a:effectLst/>
                        </a:rPr>
                        <a:t>CONFORME</a:t>
                      </a:r>
                      <a:endParaRPr lang="es-CO"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tc rowSpan="2" gridSpan="2">
                  <a:txBody>
                    <a:bodyPr/>
                    <a:lstStyle/>
                    <a:p>
                      <a:pPr algn="ctr" fontAlgn="ctr"/>
                      <a:r>
                        <a:rPr lang="es-CO" sz="1000" u="none" strike="noStrike" dirty="0">
                          <a:effectLst/>
                        </a:rPr>
                        <a:t>OBSERVACIONES</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983481060"/>
                  </a:ext>
                </a:extLst>
              </a:tr>
              <a:tr h="156314">
                <a:tc vMerge="1">
                  <a:txBody>
                    <a:bodyPr/>
                    <a:lstStyle/>
                    <a:p>
                      <a:endParaRPr lang="es-CO"/>
                    </a:p>
                  </a:txBody>
                  <a:tcPr/>
                </a:tc>
                <a:tc gridSpan="2" vMerge="1">
                  <a:txBody>
                    <a:bodyPr/>
                    <a:lstStyle/>
                    <a:p>
                      <a:endParaRPr lang="es-CO"/>
                    </a:p>
                  </a:txBody>
                  <a:tcPr/>
                </a:tc>
                <a:tc hMerge="1" vMerge="1">
                  <a:txBody>
                    <a:bodyPr/>
                    <a:lstStyle/>
                    <a:p>
                      <a:endParaRPr lang="es-CO"/>
                    </a:p>
                  </a:txBody>
                  <a:tcPr/>
                </a:tc>
                <a:tc gridSpan="2" vMerge="1">
                  <a:txBody>
                    <a:bodyPr/>
                    <a:lstStyle/>
                    <a:p>
                      <a:endParaRPr lang="en-US"/>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s-CO" sz="1000" u="none" strike="noStrike" dirty="0">
                          <a:effectLst/>
                        </a:rPr>
                        <a:t>SI</a:t>
                      </a:r>
                      <a:endParaRPr lang="es-CO" sz="1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s-CO"/>
                    </a:p>
                  </a:txBody>
                  <a:tcPr/>
                </a:tc>
                <a:tc hMerge="1" v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80812731"/>
                  </a:ext>
                </a:extLst>
              </a:tr>
              <a:tr h="1406825">
                <a:tc>
                  <a:txBody>
                    <a:bodyPr/>
                    <a:lstStyle/>
                    <a:p>
                      <a:pPr algn="ctr" fontAlgn="ctr"/>
                      <a:r>
                        <a:rPr lang="es-CO" sz="1000" b="0" i="0" u="none" strike="noStrike" dirty="0" smtClean="0">
                          <a:solidFill>
                            <a:srgbClr val="000000"/>
                          </a:solidFill>
                          <a:effectLst/>
                          <a:latin typeface="Arial" panose="020B0604020202020204" pitchFamily="34" charset="0"/>
                        </a:rPr>
                        <a:t>1</a:t>
                      </a:r>
                      <a:endParaRPr lang="es-CO" sz="1000" b="0"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b="0" i="0" u="none" strike="noStrike" dirty="0">
                          <a:solidFill>
                            <a:srgbClr val="000000"/>
                          </a:solidFill>
                          <a:effectLst/>
                          <a:latin typeface="Arial" panose="020B0604020202020204" pitchFamily="34" charset="0"/>
                        </a:rPr>
                        <a:t>Implementación</a:t>
                      </a:r>
                      <a:r>
                        <a:rPr lang="es-ES" sz="1000" b="1" i="0" u="none" strike="noStrike" baseline="0" dirty="0">
                          <a:solidFill>
                            <a:srgbClr val="000000"/>
                          </a:solidFill>
                          <a:effectLst/>
                          <a:latin typeface="Arial" panose="020B0604020202020204" pitchFamily="34" charset="0"/>
                        </a:rPr>
                        <a:t> </a:t>
                      </a:r>
                      <a:r>
                        <a:rPr lang="es-ES" sz="1000" b="0" i="0" u="none" strike="noStrike" baseline="0" dirty="0">
                          <a:solidFill>
                            <a:srgbClr val="000000"/>
                          </a:solidFill>
                          <a:effectLst/>
                          <a:latin typeface="Arial" panose="020B0604020202020204" pitchFamily="34" charset="0"/>
                        </a:rPr>
                        <a:t>del</a:t>
                      </a:r>
                      <a:r>
                        <a:rPr lang="es-ES" sz="1000" b="1" i="0" u="none" strike="noStrike" baseline="0" dirty="0">
                          <a:solidFill>
                            <a:srgbClr val="000000"/>
                          </a:solidFill>
                          <a:effectLst/>
                          <a:latin typeface="Arial" panose="020B0604020202020204" pitchFamily="34" charset="0"/>
                        </a:rPr>
                        <a:t> </a:t>
                      </a:r>
                      <a:r>
                        <a:rPr lang="es-ES" sz="1200" b="0" i="0" u="none" strike="noStrike" baseline="0" dirty="0">
                          <a:solidFill>
                            <a:srgbClr val="000000"/>
                          </a:solidFill>
                          <a:effectLst/>
                          <a:latin typeface="+mn-lt"/>
                        </a:rPr>
                        <a:t>compliance</a:t>
                      </a:r>
                      <a:r>
                        <a:rPr lang="es-ES" sz="1000" b="1" i="0" u="none" strike="noStrike" baseline="0" dirty="0">
                          <a:solidFill>
                            <a:srgbClr val="000000"/>
                          </a:solidFill>
                          <a:effectLst/>
                          <a:latin typeface="Arial" panose="020B0604020202020204" pitchFamily="34" charset="0"/>
                        </a:rPr>
                        <a:t> </a:t>
                      </a:r>
                      <a:r>
                        <a:rPr lang="es-ES" sz="1000" b="0" i="0" u="none" strike="noStrike" baseline="0" dirty="0">
                          <a:solidFill>
                            <a:srgbClr val="000000"/>
                          </a:solidFill>
                          <a:effectLst/>
                          <a:latin typeface="Arial" panose="020B0604020202020204" pitchFamily="34" charset="0"/>
                        </a:rPr>
                        <a:t>legal</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gridSpan="2">
                  <a:txBody>
                    <a:bodyPr/>
                    <a:lstStyle/>
                    <a:p>
                      <a:pPr algn="l" fontAlgn="ctr"/>
                      <a:r>
                        <a:rPr lang="es-CO" sz="1000" b="0" i="0" u="none" strike="noStrike" dirty="0">
                          <a:solidFill>
                            <a:srgbClr val="000000"/>
                          </a:solidFill>
                          <a:effectLst/>
                          <a:latin typeface="Arial" panose="020B0604020202020204" pitchFamily="34" charset="0"/>
                        </a:rPr>
                        <a:t>Oportunidad</a:t>
                      </a:r>
                    </a:p>
                  </a:txBody>
                  <a:tcPr marL="0" marR="0" marT="0" marB="0" anchor="ctr"/>
                </a:tc>
                <a:tc hMerge="1">
                  <a:txBody>
                    <a:bodyPr/>
                    <a:lstStyle/>
                    <a:p>
                      <a:pPr algn="l" fontAlgn="ct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r>
                        <a:rPr lang="es-CO" sz="1200" dirty="0"/>
                        <a:t>planeación</a:t>
                      </a:r>
                      <a:endParaRPr lang="en-US" sz="1200" dirty="0"/>
                    </a:p>
                  </a:txBody>
                  <a:tcPr marL="0" marR="0" marT="0" marB="0" anchor="ctr"/>
                </a:tc>
                <a:tc>
                  <a:txBody>
                    <a:bodyPr/>
                    <a:lstStyle/>
                    <a:p>
                      <a:r>
                        <a:rPr lang="es-CO" sz="1200" dirty="0"/>
                        <a:t>todos</a:t>
                      </a:r>
                      <a:r>
                        <a:rPr lang="es-CO" sz="1200" baseline="0" dirty="0"/>
                        <a:t> los procesos</a:t>
                      </a:r>
                      <a:endParaRPr lang="en-US" sz="1200" dirty="0"/>
                    </a:p>
                  </a:txBody>
                  <a:tcPr marL="0" marR="0" marT="0" marB="0" anchor="ctr"/>
                </a:tc>
                <a:tc>
                  <a:txBody>
                    <a:bodyPr/>
                    <a:lstStyle/>
                    <a:p>
                      <a:r>
                        <a:rPr lang="es-CO" sz="1200" dirty="0"/>
                        <a:t>20</a:t>
                      </a:r>
                      <a:r>
                        <a:rPr lang="es-CO" sz="1200" baseline="0" dirty="0"/>
                        <a:t> de diciembre 2022</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Por medio de un asesor externo con colaboración de todos los procesos</a:t>
                      </a:r>
                      <a:endParaRPr lang="es-ES" sz="1200" b="1" i="0" u="none" strike="noStrike" dirty="0">
                        <a:solidFill>
                          <a:schemeClr val="tx1"/>
                        </a:solidFill>
                        <a:effectLst/>
                        <a:latin typeface="Arial" panose="020B0604020202020204" pitchFamily="34" charset="0"/>
                      </a:endParaRPr>
                    </a:p>
                    <a:p>
                      <a:endParaRPr lang="en-US" sz="1200" dirty="0">
                        <a:solidFill>
                          <a:schemeClr val="tx1"/>
                        </a:solidFill>
                      </a:endParaRPr>
                    </a:p>
                  </a:txBody>
                  <a:tcPr marL="0" marR="0" marT="0" marB="0" anchor="ctr"/>
                </a:tc>
                <a:tc>
                  <a:txBody>
                    <a:bodyPr/>
                    <a:lstStyle/>
                    <a:p>
                      <a:r>
                        <a:rPr lang="es-CO" sz="1200" dirty="0">
                          <a:solidFill>
                            <a:schemeClr val="tx1"/>
                          </a:solidFill>
                        </a:rPr>
                        <a:t>X</a:t>
                      </a:r>
                      <a:endParaRPr lang="en-US" sz="12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p>
                      <a:endParaRPr lang="en-US" sz="1200" dirty="0">
                        <a:solidFill>
                          <a:schemeClr val="tx1"/>
                        </a:solidFill>
                      </a:endParaRPr>
                    </a:p>
                  </a:txBody>
                  <a:tcPr marL="0" marR="0" marT="0" marB="0" anchor="ctr"/>
                </a:tc>
                <a:tc>
                  <a:txBody>
                    <a:bodyPr/>
                    <a:lstStyle/>
                    <a:p>
                      <a:endParaRPr lang="en-US" sz="1200" dirty="0"/>
                    </a:p>
                  </a:txBody>
                  <a:tcPr marL="36766" marR="0" marT="0" marB="0" anchor="ctr"/>
                </a:tc>
                <a:tc>
                  <a:txBody>
                    <a:bodyPr/>
                    <a:lstStyle/>
                    <a:p>
                      <a:endParaRPr lang="en-US" dirty="0"/>
                    </a:p>
                  </a:txBody>
                  <a:tcPr marL="0" marR="0" marT="0" marB="0" anchor="b"/>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dirty="0">
                          <a:solidFill>
                            <a:schemeClr val="tx1"/>
                          </a:solidFill>
                          <a:effectLst/>
                          <a:latin typeface="+mn-lt"/>
                        </a:rPr>
                        <a:t>Proceso</a:t>
                      </a:r>
                      <a:r>
                        <a:rPr lang="es-CO" sz="1200" b="0" i="0" u="none" strike="noStrike" baseline="0" dirty="0">
                          <a:solidFill>
                            <a:schemeClr val="tx1"/>
                          </a:solidFill>
                          <a:effectLst/>
                          <a:latin typeface="+mn-lt"/>
                        </a:rPr>
                        <a:t> de ejecución</a:t>
                      </a:r>
                      <a:endParaRPr lang="es-CO" sz="1200" b="0" i="0" u="none" strike="noStrike" dirty="0">
                        <a:solidFill>
                          <a:schemeClr val="tx1"/>
                        </a:solidFill>
                        <a:effectLst/>
                        <a:latin typeface="+mn-lt"/>
                      </a:endParaRPr>
                    </a:p>
                    <a:p>
                      <a:endParaRPr lang="en-US"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11736352"/>
                  </a:ext>
                </a:extLst>
              </a:tr>
              <a:tr h="1145409">
                <a:tc>
                  <a:txBody>
                    <a:bodyPr/>
                    <a:lstStyle/>
                    <a:p>
                      <a:r>
                        <a:rPr lang="es-CO" sz="1200" dirty="0"/>
                        <a:t>2</a:t>
                      </a:r>
                      <a:endParaRPr lang="en-US" sz="1200" dirty="0"/>
                    </a:p>
                  </a:txBody>
                  <a:tcPr marL="0" marR="0" marT="0" marB="0" anchor="ctr"/>
                </a:tc>
                <a:tc gridSpan="2">
                  <a:txBody>
                    <a:bodyPr/>
                    <a:lstStyle/>
                    <a:p>
                      <a:r>
                        <a:rPr lang="es-CO" sz="1200" dirty="0"/>
                        <a:t>Implementación del sistema ambiental</a:t>
                      </a:r>
                      <a:endParaRPr lang="en-US" sz="1200" dirty="0"/>
                    </a:p>
                  </a:txBody>
                  <a:tcPr marL="0" marR="0" marT="0" marB="0" anchor="ctr"/>
                </a:tc>
                <a:tc hMerge="1">
                  <a:txBody>
                    <a:bodyPr/>
                    <a:lstStyle/>
                    <a:p>
                      <a:endParaRPr lang="es-CO"/>
                    </a:p>
                  </a:txBody>
                  <a:tcPr/>
                </a:tc>
                <a:tc gridSpan="2">
                  <a:txBody>
                    <a:bodyPr/>
                    <a:lstStyle/>
                    <a:p>
                      <a:r>
                        <a:rPr lang="es-CO" sz="1200" dirty="0"/>
                        <a:t>Oportunidad</a:t>
                      </a:r>
                      <a:endParaRPr lang="en-US" sz="1200" dirty="0"/>
                    </a:p>
                  </a:txBody>
                  <a:tcPr marL="0" marR="0" marT="0" marB="0" anchor="ctr"/>
                </a:tc>
                <a:tc hMerge="1">
                  <a:txBody>
                    <a:bodyPr/>
                    <a:lstStyle/>
                    <a:p>
                      <a:endParaRPr lang="en-US"/>
                    </a:p>
                  </a:txBody>
                  <a:tcPr marL="0" marR="0" marT="0" marB="0" anchor="ctr"/>
                </a:tc>
                <a:tc>
                  <a:txBody>
                    <a:bodyPr/>
                    <a:lstStyle/>
                    <a:p>
                      <a:r>
                        <a:rPr lang="es-CO" sz="1200" dirty="0"/>
                        <a:t>Control y mejoramiento</a:t>
                      </a:r>
                      <a:endParaRPr lang="en-US" sz="1200" dirty="0"/>
                    </a:p>
                  </a:txBody>
                  <a:tcPr marL="0" marR="0" marT="0" marB="0" anchor="ctr"/>
                </a:tc>
                <a:tc>
                  <a:txBody>
                    <a:bodyPr/>
                    <a:lstStyle/>
                    <a:p>
                      <a:r>
                        <a:rPr lang="es-CO" sz="1200" dirty="0"/>
                        <a:t>Todos los procesos</a:t>
                      </a:r>
                      <a:endParaRPr lang="en-US" sz="1200" dirty="0"/>
                    </a:p>
                  </a:txBody>
                  <a:tcPr marL="0" marR="0" marT="0" marB="0" anchor="ctr"/>
                </a:tc>
                <a:tc>
                  <a:txBody>
                    <a:bodyPr/>
                    <a:lstStyle/>
                    <a:p>
                      <a:r>
                        <a:rPr lang="es-CO" sz="1200" dirty="0"/>
                        <a:t>30 de diciembre 2023</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Por medio de un asesor externo con colaboración de todos los procesos</a:t>
                      </a:r>
                      <a:endParaRPr lang="es-ES" sz="1200" b="1" i="0" u="none" strike="noStrike" dirty="0">
                        <a:solidFill>
                          <a:schemeClr val="tx1"/>
                        </a:solidFill>
                        <a:effectLst/>
                        <a:latin typeface="Arial" panose="020B0604020202020204" pitchFamily="34" charset="0"/>
                      </a:endParaRPr>
                    </a:p>
                  </a:txBody>
                  <a:tcPr marL="0" marR="0" marT="0" marB="0" anchor="ctr"/>
                </a:tc>
                <a:tc>
                  <a:txBody>
                    <a:bodyPr/>
                    <a:lstStyle/>
                    <a:p>
                      <a:r>
                        <a:rPr lang="es-CO" sz="1200" dirty="0"/>
                        <a:t>X</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txBody>
                  <a:tcPr marL="0" marR="0" marT="0" marB="0" anchor="ctr"/>
                </a:tc>
                <a:tc>
                  <a:txBody>
                    <a:bodyPr/>
                    <a:lstStyle/>
                    <a:p>
                      <a:endParaRPr lang="en-US" sz="1200" dirty="0"/>
                    </a:p>
                  </a:txBody>
                  <a:tcPr marL="36766" marR="0" marT="0" marB="0" anchor="ctr"/>
                </a:tc>
                <a:tc>
                  <a:txBody>
                    <a:bodyPr/>
                    <a:lstStyle/>
                    <a:p>
                      <a:endParaRPr lang="en-US" dirty="0"/>
                    </a:p>
                  </a:txBody>
                  <a:tcPr marL="0" marR="0" marT="0" marB="0" anchor="b"/>
                </a:tc>
                <a:tc gridSpan="2">
                  <a:txBody>
                    <a:bodyPr/>
                    <a:lstStyle/>
                    <a:p>
                      <a:r>
                        <a:rPr lang="es-CO" sz="1200" baseline="0" dirty="0"/>
                        <a:t>Pendiente por ejecutar </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67414426"/>
                  </a:ext>
                </a:extLst>
              </a:tr>
              <a:tr h="781570">
                <a:tc>
                  <a:txBody>
                    <a:bodyPr/>
                    <a:lstStyle/>
                    <a:p>
                      <a:r>
                        <a:rPr lang="es-CO" sz="1200" dirty="0"/>
                        <a:t>3</a:t>
                      </a:r>
                      <a:endParaRPr lang="en-US" sz="1200" dirty="0"/>
                    </a:p>
                  </a:txBody>
                  <a:tcPr marL="0" marR="0" marT="0" marB="0" anchor="ctr"/>
                </a:tc>
                <a:tc gridSpan="2">
                  <a:txBody>
                    <a:bodyPr/>
                    <a:lstStyle/>
                    <a:p>
                      <a:r>
                        <a:rPr lang="es-CO" sz="1200" dirty="0"/>
                        <a:t>Digitalizar toda la documentación del centro de conciliación y arbitraje</a:t>
                      </a:r>
                      <a:endParaRPr lang="en-US" sz="1200" dirty="0"/>
                    </a:p>
                  </a:txBody>
                  <a:tcPr marL="0" marR="0" marT="0" marB="0" anchor="ctr"/>
                </a:tc>
                <a:tc hMerge="1">
                  <a:txBody>
                    <a:bodyPr/>
                    <a:lstStyle/>
                    <a:p>
                      <a:endParaRPr lang="es-CO"/>
                    </a:p>
                  </a:txBody>
                  <a:tcPr/>
                </a:tc>
                <a:tc gridSpan="2">
                  <a:txBody>
                    <a:bodyPr/>
                    <a:lstStyle/>
                    <a:p>
                      <a:r>
                        <a:rPr lang="es-CO" sz="1200" dirty="0"/>
                        <a:t>Oportunidad</a:t>
                      </a:r>
                      <a:endParaRPr lang="en-US" sz="1200" dirty="0"/>
                    </a:p>
                  </a:txBody>
                  <a:tcPr marL="0" marR="0" marT="0" marB="0" anchor="ctr"/>
                </a:tc>
                <a:tc hMerge="1">
                  <a:txBody>
                    <a:bodyPr/>
                    <a:lstStyle/>
                    <a:p>
                      <a:endParaRPr lang="en-US"/>
                    </a:p>
                  </a:txBody>
                  <a:tcPr marL="0" marR="0" marT="0" marB="0" anchor="ctr"/>
                </a:tc>
                <a:tc>
                  <a:txBody>
                    <a:bodyPr/>
                    <a:lstStyle/>
                    <a:p>
                      <a:r>
                        <a:rPr lang="es-CO" sz="1200" dirty="0"/>
                        <a:t>Centro</a:t>
                      </a:r>
                      <a:r>
                        <a:rPr lang="es-CO" sz="1200" baseline="0" dirty="0"/>
                        <a:t> de Conciliación</a:t>
                      </a:r>
                      <a:endParaRPr lang="en-US" sz="1200" dirty="0"/>
                    </a:p>
                  </a:txBody>
                  <a:tcPr marL="0" marR="0" marT="0" marB="0" anchor="ctr"/>
                </a:tc>
                <a:tc>
                  <a:txBody>
                    <a:bodyPr/>
                    <a:lstStyle/>
                    <a:p>
                      <a:r>
                        <a:rPr lang="es-CO" sz="1200" dirty="0"/>
                        <a:t>Conciliación</a:t>
                      </a:r>
                      <a:r>
                        <a:rPr lang="es-CO" sz="1200" baseline="0" dirty="0"/>
                        <a:t> y arbitraje</a:t>
                      </a:r>
                      <a:endParaRPr lang="en-US" sz="1200" dirty="0"/>
                    </a:p>
                  </a:txBody>
                  <a:tcPr marL="0" marR="0" marT="0" marB="0" anchor="ctr"/>
                </a:tc>
                <a:tc>
                  <a:txBody>
                    <a:bodyPr/>
                    <a:lstStyle/>
                    <a:p>
                      <a:r>
                        <a:rPr lang="es-CO" sz="1200" dirty="0"/>
                        <a:t>30 de diciembre 2022</a:t>
                      </a:r>
                      <a:endParaRPr lang="en-US" sz="1200" dirty="0"/>
                    </a:p>
                  </a:txBody>
                  <a:tcPr marL="0" marR="0" marT="0" marB="0" anchor="ctr"/>
                </a:tc>
                <a:tc>
                  <a:txBody>
                    <a:bodyPr/>
                    <a:lstStyle/>
                    <a:p>
                      <a:r>
                        <a:rPr lang="es-CO" sz="1200" dirty="0"/>
                        <a:t>Contratación del personal</a:t>
                      </a:r>
                      <a:r>
                        <a:rPr lang="es-CO" sz="1200" baseline="0" dirty="0"/>
                        <a:t> idóneo para digitalizar</a:t>
                      </a:r>
                      <a:endParaRPr lang="en-US" sz="1200" dirty="0"/>
                    </a:p>
                  </a:txBody>
                  <a:tcPr marL="0" marR="0" marT="0" marB="0" anchor="ctr"/>
                </a:tc>
                <a:tc>
                  <a:txBody>
                    <a:bodyPr/>
                    <a:lstStyle/>
                    <a:p>
                      <a:r>
                        <a:rPr lang="es-CO" sz="1200" dirty="0"/>
                        <a:t>X</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p>
                      <a:endParaRPr lang="en-US" sz="1200" dirty="0"/>
                    </a:p>
                  </a:txBody>
                  <a:tcPr marL="0" marR="0" marT="0" marB="0" anchor="ctr"/>
                </a:tc>
                <a:tc>
                  <a:txBody>
                    <a:bodyPr/>
                    <a:lstStyle/>
                    <a:p>
                      <a:endParaRPr lang="en-US"/>
                    </a:p>
                  </a:txBody>
                  <a:tcPr marL="36766" marR="0" marT="0" marB="0" anchor="ctr"/>
                </a:tc>
                <a:tc>
                  <a:txBody>
                    <a:bodyPr/>
                    <a:lstStyle/>
                    <a:p>
                      <a:endParaRPr lang="en-US"/>
                    </a:p>
                  </a:txBody>
                  <a:tcPr marL="0" marR="0" marT="0" marB="0" anchor="b"/>
                </a:tc>
                <a:tc gridSpan="2">
                  <a:txBody>
                    <a:bodyPr/>
                    <a:lstStyle/>
                    <a:p>
                      <a:r>
                        <a:rPr lang="es-MX" sz="1200" dirty="0"/>
                        <a:t>En proceso de ejecución</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368640464"/>
                  </a:ext>
                </a:extLst>
              </a:tr>
              <a:tr h="937883">
                <a:tc>
                  <a:txBody>
                    <a:bodyPr/>
                    <a:lstStyle/>
                    <a:p>
                      <a:r>
                        <a:rPr lang="es-CO" sz="1200" dirty="0" smtClean="0"/>
                        <a:t>4</a:t>
                      </a:r>
                      <a:endParaRPr lang="en-US" sz="1200" dirty="0"/>
                    </a:p>
                  </a:txBody>
                  <a:tcPr marL="0" marR="0" marT="0" marB="0" anchor="ctr"/>
                </a:tc>
                <a:tc gridSpan="2">
                  <a:txBody>
                    <a:bodyPr/>
                    <a:lstStyle/>
                    <a:p>
                      <a:r>
                        <a:rPr lang="en-US" sz="1200" dirty="0"/>
                        <a:t>Actualizar organigrama y manual de funciones</a:t>
                      </a:r>
                    </a:p>
                  </a:txBody>
                  <a:tcPr marL="0" marR="0" marT="0" marB="0" anchor="ctr"/>
                </a:tc>
                <a:tc hMerge="1">
                  <a:txBody>
                    <a:bodyPr/>
                    <a:lstStyle/>
                    <a:p>
                      <a:endParaRPr lang="es-CO"/>
                    </a:p>
                  </a:txBody>
                  <a:tcPr/>
                </a:tc>
                <a:tc gridSpan="2">
                  <a:txBody>
                    <a:bodyPr/>
                    <a:lstStyle/>
                    <a:p>
                      <a:r>
                        <a:rPr lang="en-US" sz="1200" dirty="0"/>
                        <a:t>oportunidad</a:t>
                      </a:r>
                    </a:p>
                  </a:txBody>
                  <a:tcPr marL="0" marR="0" marT="0" marB="0" anchor="ctr"/>
                </a:tc>
                <a:tc hMerge="1">
                  <a:txBody>
                    <a:bodyPr/>
                    <a:lstStyle/>
                    <a:p>
                      <a:endParaRPr lang="en-US"/>
                    </a:p>
                  </a:txBody>
                  <a:tcPr marL="0" marR="0" marT="0" marB="0" anchor="ctr"/>
                </a:tc>
                <a:tc>
                  <a:txBody>
                    <a:bodyPr/>
                    <a:lstStyle/>
                    <a:p>
                      <a:r>
                        <a:rPr lang="en-US" sz="1200" dirty="0"/>
                        <a:t>Planeación</a:t>
                      </a:r>
                    </a:p>
                  </a:txBody>
                  <a:tcPr marL="0" marR="0" marT="0" marB="0" anchor="ctr"/>
                </a:tc>
                <a:tc>
                  <a:txBody>
                    <a:bodyPr/>
                    <a:lstStyle/>
                    <a:p>
                      <a:r>
                        <a:rPr lang="es-CO" sz="1200" dirty="0" smtClean="0"/>
                        <a:t>Planeación</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30 de diciembre 2022</a:t>
                      </a:r>
                      <a:endParaRPr lang="en-US" sz="1200" dirty="0"/>
                    </a:p>
                    <a:p>
                      <a:endParaRPr lang="en-US" dirty="0"/>
                    </a:p>
                  </a:txBody>
                  <a:tcPr marL="0" marR="0" marT="0" marB="0" anchor="ctr"/>
                </a:tc>
                <a:tc>
                  <a:txBody>
                    <a:bodyPr/>
                    <a:lstStyle/>
                    <a:p>
                      <a:r>
                        <a:rPr lang="en-US" sz="1200" dirty="0"/>
                        <a:t>Contratación de personal idoneo</a:t>
                      </a:r>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a:t>
                      </a:r>
                      <a:endParaRPr lang="en-US" sz="1200" dirty="0"/>
                    </a:p>
                  </a:txBody>
                  <a:tcPr marL="0" marR="0" marT="0" marB="0" anchor="ctr"/>
                </a:tc>
                <a:tc>
                  <a:txBody>
                    <a:bodyPr/>
                    <a:lstStyle/>
                    <a:p>
                      <a:endParaRPr lang="en-US"/>
                    </a:p>
                  </a:txBody>
                  <a:tcPr marL="36766" marR="0" marT="0" marB="0" anchor="ctr"/>
                </a:tc>
                <a:tc>
                  <a:txBody>
                    <a:bodyPr/>
                    <a:lstStyle/>
                    <a:p>
                      <a:endParaRPr lang="en-US"/>
                    </a:p>
                  </a:txBody>
                  <a:tcPr marL="0" marR="0" marT="0" marB="0" anchor="b"/>
                </a:tc>
                <a:tc gridSpan="3">
                  <a:txBody>
                    <a:bodyPr/>
                    <a:lstStyle/>
                    <a:p>
                      <a:r>
                        <a:rPr lang="en-US" sz="1200" dirty="0"/>
                        <a:t>En proceso de ejecución</a:t>
                      </a: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356014928"/>
                  </a:ext>
                </a:extLst>
              </a:tr>
              <a:tr h="781570">
                <a:tc>
                  <a:txBody>
                    <a:bodyPr/>
                    <a:lstStyle/>
                    <a:p>
                      <a:r>
                        <a:rPr lang="es-CO" sz="1200" dirty="0" smtClean="0"/>
                        <a:t>5</a:t>
                      </a:r>
                      <a:endParaRPr lang="en-US" sz="1200" dirty="0"/>
                    </a:p>
                  </a:txBody>
                  <a:tcPr marL="0" marR="0" marT="0" marB="0" anchor="ctr"/>
                </a:tc>
                <a:tc gridSpan="2">
                  <a:txBody>
                    <a:bodyPr/>
                    <a:lstStyle/>
                    <a:p>
                      <a:r>
                        <a:rPr lang="es-CO" sz="1200" dirty="0" smtClean="0"/>
                        <a:t>Implementación</a:t>
                      </a:r>
                      <a:r>
                        <a:rPr lang="es-CO" sz="1200" baseline="0" dirty="0" smtClean="0"/>
                        <a:t> del Centro de Acondicionamiento Empresarial</a:t>
                      </a:r>
                      <a:endParaRPr lang="en-US" sz="1200" dirty="0"/>
                    </a:p>
                  </a:txBody>
                  <a:tcPr marL="0" marR="0" marT="0" marB="0" anchor="ctr"/>
                </a:tc>
                <a:tc hMerge="1">
                  <a:txBody>
                    <a:bodyPr/>
                    <a:lstStyle/>
                    <a:p>
                      <a:endParaRPr lang="es-CO"/>
                    </a:p>
                  </a:txBody>
                  <a:tcPr/>
                </a:tc>
                <a:tc gridSpan="2">
                  <a:txBody>
                    <a:bodyPr/>
                    <a:lstStyle/>
                    <a:p>
                      <a:r>
                        <a:rPr lang="es-CO" sz="1200" dirty="0" smtClean="0"/>
                        <a:t>Oportunidad</a:t>
                      </a:r>
                      <a:endParaRPr lang="en-US" sz="1200" dirty="0"/>
                    </a:p>
                  </a:txBody>
                  <a:tcPr marL="0" marR="0" marT="0" marB="0" anchor="ctr"/>
                </a:tc>
                <a:tc hMerge="1">
                  <a:txBody>
                    <a:bodyPr/>
                    <a:lstStyle/>
                    <a:p>
                      <a:endParaRPr lang="en-US" dirty="0"/>
                    </a:p>
                  </a:txBody>
                  <a:tcPr marL="0" marR="0" marT="0" marB="0" anchor="ctr"/>
                </a:tc>
                <a:tc>
                  <a:txBody>
                    <a:bodyPr/>
                    <a:lstStyle/>
                    <a:p>
                      <a:r>
                        <a:rPr lang="es-CO" sz="1200" dirty="0" smtClean="0"/>
                        <a:t>Junta</a:t>
                      </a:r>
                      <a:r>
                        <a:rPr lang="es-CO" sz="1200" baseline="0" dirty="0" smtClean="0"/>
                        <a:t> Directiva, Presidente Ejecutiva</a:t>
                      </a:r>
                      <a:endParaRPr lang="en-US" sz="1200" dirty="0"/>
                    </a:p>
                  </a:txBody>
                  <a:tcPr marL="0" marR="0" marT="0" marB="0" anchor="ctr"/>
                </a:tc>
                <a:tc>
                  <a:txBody>
                    <a:bodyPr/>
                    <a:lstStyle/>
                    <a:p>
                      <a:r>
                        <a:rPr lang="es-CO" sz="1200" dirty="0" smtClean="0"/>
                        <a:t>Junta Directiva</a:t>
                      </a:r>
                      <a:r>
                        <a:rPr lang="es-CO" sz="1200" baseline="0" dirty="0" smtClean="0"/>
                        <a:t>, planeación</a:t>
                      </a:r>
                      <a:endParaRPr lang="en-US" sz="1200" dirty="0"/>
                    </a:p>
                  </a:txBody>
                  <a:tcPr marL="0" marR="0" marT="0" marB="0" anchor="ctr"/>
                </a:tc>
                <a:tc>
                  <a:txBody>
                    <a:bodyPr/>
                    <a:lstStyle/>
                    <a:p>
                      <a:r>
                        <a:rPr lang="es-CO" sz="1200" dirty="0" smtClean="0"/>
                        <a:t>Pendiente 30 de agosto 2022</a:t>
                      </a:r>
                      <a:endParaRPr lang="en-US" sz="1200" dirty="0"/>
                    </a:p>
                  </a:txBody>
                  <a:tcPr marL="0" marR="0" marT="0" marB="0" anchor="ctr"/>
                </a:tc>
                <a:tc>
                  <a:txBody>
                    <a:bodyPr/>
                    <a:lstStyle/>
                    <a:p>
                      <a:r>
                        <a:rPr lang="es-CO" sz="1200" dirty="0" smtClean="0"/>
                        <a:t>Arrendamiento</a:t>
                      </a:r>
                      <a:r>
                        <a:rPr lang="es-CO" sz="1200" baseline="0" dirty="0" smtClean="0"/>
                        <a:t> del local, compra de los accesorios para el gimnasio, adecuación del mismo, contratación del personal </a:t>
                      </a:r>
                      <a:endParaRPr lang="en-US" sz="1200" dirty="0"/>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 </a:t>
                      </a:r>
                      <a:endParaRPr lang="en-US" sz="1200" dirty="0"/>
                    </a:p>
                  </a:txBody>
                  <a:tcPr marL="0" marR="0" marT="0" marB="0" anchor="ctr"/>
                </a:tc>
                <a:tc>
                  <a:txBody>
                    <a:bodyPr/>
                    <a:lstStyle/>
                    <a:p>
                      <a:endParaRPr lang="en-US" sz="1200" dirty="0"/>
                    </a:p>
                  </a:txBody>
                  <a:tcPr marL="36766" marR="0" marT="0" marB="0" anchor="ctr"/>
                </a:tc>
                <a:tc>
                  <a:txBody>
                    <a:bodyPr/>
                    <a:lstStyle/>
                    <a:p>
                      <a:endParaRPr lang="en-US" sz="1200" dirty="0"/>
                    </a:p>
                  </a:txBody>
                  <a:tcPr marL="0" marR="0" marT="0" marB="0" anchor="ctr"/>
                </a:tc>
                <a:tc gridSpan="2">
                  <a:txBody>
                    <a:bodyPr/>
                    <a:lstStyle/>
                    <a:p>
                      <a:r>
                        <a:rPr lang="es-CO" sz="1200" dirty="0" smtClean="0"/>
                        <a:t>En proceso de ejecución</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72003506"/>
                  </a:ext>
                </a:extLst>
              </a:tr>
            </a:tbl>
          </a:graphicData>
        </a:graphic>
      </p:graphicFrame>
      <p:pic>
        <p:nvPicPr>
          <p:cNvPr id="11" name="Picture 49">
            <a:extLst>
              <a:ext uri="{FF2B5EF4-FFF2-40B4-BE49-F238E27FC236}">
                <a16:creationId xmlns="" xmlns:a16="http://schemas.microsoft.com/office/drawing/2014/main" id="{325B16D8-76FF-42EA-AE55-C9AFF2627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4" y="85986"/>
            <a:ext cx="65841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26876683"/>
              </p:ext>
            </p:extLst>
          </p:nvPr>
        </p:nvGraphicFramePr>
        <p:xfrm>
          <a:off x="103033" y="476672"/>
          <a:ext cx="9008165" cy="1097280"/>
        </p:xfrm>
        <a:graphic>
          <a:graphicData uri="http://schemas.openxmlformats.org/drawingml/2006/table">
            <a:tbl>
              <a:tblPr>
                <a:tableStyleId>{5C22544A-7EE6-4342-B048-85BDC9FD1C3A}</a:tableStyleId>
              </a:tblPr>
              <a:tblGrid>
                <a:gridCol w="318902"/>
                <a:gridCol w="410705"/>
                <a:gridCol w="669392"/>
                <a:gridCol w="335631"/>
                <a:gridCol w="715112"/>
                <a:gridCol w="431061"/>
                <a:gridCol w="691537"/>
                <a:gridCol w="434587"/>
                <a:gridCol w="1504591"/>
                <a:gridCol w="505910"/>
                <a:gridCol w="661786"/>
                <a:gridCol w="198106"/>
                <a:gridCol w="25730"/>
                <a:gridCol w="815012"/>
                <a:gridCol w="903555"/>
                <a:gridCol w="386548"/>
              </a:tblGrid>
              <a:tr h="781570">
                <a:tc>
                  <a:txBody>
                    <a:bodyPr/>
                    <a:lstStyle/>
                    <a:p>
                      <a:r>
                        <a:rPr lang="es-CO" sz="1200" dirty="0" smtClean="0"/>
                        <a:t>6</a:t>
                      </a:r>
                      <a:endParaRPr lang="en-US" sz="1200" dirty="0"/>
                    </a:p>
                  </a:txBody>
                  <a:tcPr marL="0" marR="0" marT="0" marB="0" anchor="ctr"/>
                </a:tc>
                <a:tc gridSpan="2">
                  <a:txBody>
                    <a:bodyPr/>
                    <a:lstStyle/>
                    <a:p>
                      <a:r>
                        <a:rPr lang="es-CO" sz="1200" dirty="0" smtClean="0"/>
                        <a:t>Implementación de la nueva sede, traslado del Centro de Conciliación</a:t>
                      </a:r>
                      <a:r>
                        <a:rPr lang="es-CO" sz="1200" baseline="0" dirty="0" smtClean="0"/>
                        <a:t> y Arbitraje</a:t>
                      </a:r>
                      <a:r>
                        <a:rPr lang="es-CO" sz="1200" dirty="0" smtClean="0"/>
                        <a:t> </a:t>
                      </a:r>
                      <a:r>
                        <a:rPr lang="es-CO" sz="1200" baseline="0" dirty="0" smtClean="0"/>
                        <a:t> </a:t>
                      </a:r>
                      <a:endParaRPr lang="en-US" sz="1200" dirty="0"/>
                    </a:p>
                  </a:txBody>
                  <a:tcPr marL="0" marR="0" marT="0" marB="0" anchor="ctr"/>
                </a:tc>
                <a:tc hMerge="1">
                  <a:txBody>
                    <a:bodyPr/>
                    <a:lstStyle/>
                    <a:p>
                      <a:endParaRPr lang="es-CO"/>
                    </a:p>
                  </a:txBody>
                  <a:tcPr/>
                </a:tc>
                <a:tc gridSpan="2">
                  <a:txBody>
                    <a:bodyPr/>
                    <a:lstStyle/>
                    <a:p>
                      <a:r>
                        <a:rPr lang="es-CO" sz="1200" dirty="0" smtClean="0"/>
                        <a:t>Oportunidad</a:t>
                      </a:r>
                      <a:endParaRPr lang="en-US" sz="1200" dirty="0"/>
                    </a:p>
                  </a:txBody>
                  <a:tcPr marL="0" marR="0" marT="0" marB="0" anchor="ctr"/>
                </a:tc>
                <a:tc hMerge="1">
                  <a:txBody>
                    <a:bodyPr/>
                    <a:lstStyle/>
                    <a:p>
                      <a:endParaRPr lang="en-US" dirty="0"/>
                    </a:p>
                  </a:txBody>
                  <a:tcPr marL="0" marR="0" marT="0" marB="0" anchor="ctr"/>
                </a:tc>
                <a:tc>
                  <a:txBody>
                    <a:bodyPr/>
                    <a:lstStyle/>
                    <a:p>
                      <a:r>
                        <a:rPr lang="es-CO" sz="1200" baseline="0" dirty="0" smtClean="0"/>
                        <a:t>Presidente Ejecutiva</a:t>
                      </a:r>
                      <a:endParaRPr lang="en-US" sz="1200" dirty="0"/>
                    </a:p>
                  </a:txBody>
                  <a:tcPr marL="0" marR="0" marT="0" marB="0" anchor="ctr"/>
                </a:tc>
                <a:tc>
                  <a:txBody>
                    <a:bodyPr/>
                    <a:lstStyle/>
                    <a:p>
                      <a:r>
                        <a:rPr lang="es-CO" sz="1200" dirty="0" smtClean="0"/>
                        <a:t> Junta</a:t>
                      </a:r>
                      <a:r>
                        <a:rPr lang="es-CO" sz="1200" baseline="0" dirty="0" smtClean="0"/>
                        <a:t> directiva, planeación</a:t>
                      </a:r>
                      <a:endParaRPr lang="en-US" sz="1200" dirty="0"/>
                    </a:p>
                  </a:txBody>
                  <a:tcPr marL="0" marR="0" marT="0" marB="0" anchor="ctr"/>
                </a:tc>
                <a:tc>
                  <a:txBody>
                    <a:bodyPr/>
                    <a:lstStyle/>
                    <a:p>
                      <a:endParaRPr lang="en-US" sz="1200" dirty="0"/>
                    </a:p>
                  </a:txBody>
                  <a:tcPr marL="0" marR="0" marT="0" marB="0" anchor="ctr"/>
                </a:tc>
                <a:tc>
                  <a:txBody>
                    <a:bodyPr/>
                    <a:lstStyle/>
                    <a:p>
                      <a:r>
                        <a:rPr lang="es-CO" sz="1200" dirty="0" smtClean="0"/>
                        <a:t>Arrendamiento</a:t>
                      </a:r>
                      <a:r>
                        <a:rPr lang="es-CO" sz="1200" baseline="0" dirty="0" smtClean="0"/>
                        <a:t> del </a:t>
                      </a:r>
                      <a:r>
                        <a:rPr lang="es-CO" sz="1200" baseline="0" dirty="0" smtClean="0"/>
                        <a:t>local, adecuación del mismo, </a:t>
                      </a:r>
                      <a:r>
                        <a:rPr lang="es-CO" sz="1200" baseline="0" dirty="0" smtClean="0"/>
                        <a:t>traslado del centro de conciliación y </a:t>
                      </a:r>
                      <a:r>
                        <a:rPr lang="es-CO" sz="1200" baseline="0" dirty="0" smtClean="0"/>
                        <a:t>arbitraje.</a:t>
                      </a:r>
                      <a:endParaRPr lang="en-US" sz="1200" dirty="0"/>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 </a:t>
                      </a:r>
                      <a:endParaRPr lang="en-US" sz="1200" dirty="0"/>
                    </a:p>
                  </a:txBody>
                  <a:tcPr marL="0" marR="0" marT="0" marB="0" anchor="ctr"/>
                </a:tc>
                <a:tc>
                  <a:txBody>
                    <a:bodyPr/>
                    <a:lstStyle/>
                    <a:p>
                      <a:endParaRPr lang="en-US" sz="1200" dirty="0"/>
                    </a:p>
                  </a:txBody>
                  <a:tcPr marL="36766" marR="0" marT="0" marB="0" anchor="ctr"/>
                </a:tc>
                <a:tc>
                  <a:txBody>
                    <a:bodyPr/>
                    <a:lstStyle/>
                    <a:p>
                      <a:endParaRPr lang="en-US" sz="1200" dirty="0"/>
                    </a:p>
                  </a:txBody>
                  <a:tcPr marL="0" marR="0" marT="0" marB="0" anchor="ctr"/>
                </a:tc>
                <a:tc gridSpan="2">
                  <a:txBody>
                    <a:bodyPr/>
                    <a:lstStyle/>
                    <a:p>
                      <a:r>
                        <a:rPr lang="es-CO" sz="1200" dirty="0" smtClean="0"/>
                        <a:t>Ejecutado</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09822431"/>
              </p:ext>
            </p:extLst>
          </p:nvPr>
        </p:nvGraphicFramePr>
        <p:xfrm>
          <a:off x="103033" y="1600200"/>
          <a:ext cx="52388" cy="781570"/>
        </p:xfrm>
        <a:graphic>
          <a:graphicData uri="http://schemas.openxmlformats.org/drawingml/2006/table">
            <a:tbl>
              <a:tblPr>
                <a:tableStyleId>{5C22544A-7EE6-4342-B048-85BDC9FD1C3A}</a:tableStyleId>
              </a:tblPr>
              <a:tblGrid>
                <a:gridCol w="52388"/>
              </a:tblGrid>
              <a:tr h="781570">
                <a:tc>
                  <a:txBody>
                    <a:bodyPr/>
                    <a:lstStyle/>
                    <a:p>
                      <a:endParaRPr lang="en-US" dirty="0"/>
                    </a:p>
                  </a:txBody>
                  <a:tcPr marL="0" marR="0" marT="0" marB="0" anchor="ctr"/>
                </a:tc>
              </a:tr>
            </a:tbl>
          </a:graphicData>
        </a:graphic>
      </p:graphicFrame>
    </p:spTree>
    <p:extLst>
      <p:ext uri="{BB962C8B-B14F-4D97-AF65-F5344CB8AC3E}">
        <p14:creationId xmlns:p14="http://schemas.microsoft.com/office/powerpoint/2010/main" val="18375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5" y="908720"/>
            <a:ext cx="8238849" cy="588185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ea typeface="Tahoma" pitchFamily="34" charset="0"/>
                <a:cs typeface="Arial" pitchFamily="34" charset="0"/>
              </a:rPr>
              <a:t>Se concluye que el seguimiento al cumplimiento de las acciones año 2021 y junio de 2022, fue adecuado asegurando hasta la fecha un  alto nivel de </a:t>
            </a:r>
            <a:r>
              <a:rPr lang="es-ES" dirty="0" smtClean="0">
                <a:latin typeface="Arial" pitchFamily="34" charset="0"/>
                <a:ea typeface="Tahoma" pitchFamily="34" charset="0"/>
                <a:cs typeface="Arial" pitchFamily="34" charset="0"/>
              </a:rPr>
              <a:t>cumplimiento.</a:t>
            </a:r>
          </a:p>
          <a:p>
            <a:pPr algn="just"/>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En este año estaba programada la implementación del complace legal o Gobierno corporativo, sin embargo se aplaza el tiempo de implementación dadas las recomendaciones de la junta directiva, además se va a realizar cambios  en la estructura </a:t>
            </a:r>
            <a:r>
              <a:rPr lang="es-ES" dirty="0" smtClean="0">
                <a:latin typeface="Arial" pitchFamily="34" charset="0"/>
                <a:ea typeface="Tahoma" pitchFamily="34" charset="0"/>
                <a:cs typeface="Arial" pitchFamily="34" charset="0"/>
              </a:rPr>
              <a:t>organizacional.</a:t>
            </a:r>
          </a:p>
          <a:p>
            <a:pPr algn="just">
              <a:buFont typeface="Arial" pitchFamily="34" charset="0"/>
              <a:buChar char="•"/>
            </a:pPr>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La implementación del Sistema de Gestión Ambiental se realizara en la vigencia </a:t>
            </a:r>
            <a:r>
              <a:rPr lang="es-ES" dirty="0" smtClean="0">
                <a:latin typeface="Arial" pitchFamily="34" charset="0"/>
                <a:ea typeface="Tahoma" pitchFamily="34" charset="0"/>
                <a:cs typeface="Arial" pitchFamily="34" charset="0"/>
              </a:rPr>
              <a:t>2023.</a:t>
            </a:r>
          </a:p>
          <a:p>
            <a:pPr algn="just"/>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 Actualizar organigrama y el manual de funciones en búsqueda de  y el rol de cada </a:t>
            </a:r>
            <a:r>
              <a:rPr lang="es-ES" dirty="0" smtClean="0">
                <a:latin typeface="Arial" pitchFamily="34" charset="0"/>
                <a:ea typeface="Tahoma" pitchFamily="34" charset="0"/>
                <a:cs typeface="Arial" pitchFamily="34" charset="0"/>
              </a:rPr>
              <a:t>funcionario.</a:t>
            </a:r>
          </a:p>
          <a:p>
            <a:pPr algn="just">
              <a:buFont typeface="Arial" pitchFamily="34" charset="0"/>
              <a:buChar char="•"/>
            </a:pPr>
            <a:endParaRPr lang="es-ES" dirty="0">
              <a:latin typeface="Arial" pitchFamily="34" charset="0"/>
              <a:ea typeface="Tahoma" pitchFamily="34" charset="0"/>
              <a:cs typeface="Arial" pitchFamily="34" charset="0"/>
            </a:endParaRPr>
          </a:p>
          <a:p>
            <a:pPr algn="just">
              <a:buFont typeface="Arial" pitchFamily="34" charset="0"/>
              <a:buChar char="•"/>
            </a:pPr>
            <a:r>
              <a:rPr lang="es-ES" dirty="0" smtClean="0">
                <a:latin typeface="Arial" pitchFamily="34" charset="0"/>
                <a:ea typeface="Tahoma" pitchFamily="34" charset="0"/>
                <a:cs typeface="Arial" pitchFamily="34" charset="0"/>
              </a:rPr>
              <a:t>Implementación del Centro de Acondicionamiento Empresarial 30 de agosto 2022.</a:t>
            </a:r>
            <a:endParaRPr lang="es-ES" dirty="0">
              <a:latin typeface="Arial" pitchFamily="34" charset="0"/>
              <a:ea typeface="Tahoma" pitchFamily="34" charset="0"/>
              <a:cs typeface="Arial" pitchFamily="34" charset="0"/>
            </a:endParaRPr>
          </a:p>
          <a:p>
            <a:pPr algn="just">
              <a:buFont typeface="Arial" pitchFamily="34" charset="0"/>
              <a:buChar char="•"/>
            </a:pPr>
            <a:endParaRPr lang="es-ES" dirty="0">
              <a:latin typeface="Arial" pitchFamily="34" charset="0"/>
              <a:ea typeface="Tahoma" pitchFamily="34" charset="0"/>
              <a:cs typeface="Arial" pitchFamily="34" charset="0"/>
            </a:endParaRPr>
          </a:p>
          <a:p>
            <a:pPr algn="just"/>
            <a:r>
              <a:rPr lang="es-ES" dirty="0" smtClean="0">
                <a:latin typeface="Arial" panose="020B0604020202020204" pitchFamily="34" charset="0"/>
                <a:cs typeface="Arial" panose="020B0604020202020204" pitchFamily="34" charset="0"/>
              </a:rPr>
              <a:t>.Implementación de la nueva sede, traslado del Centro de Conciliación y Arbitraje.</a:t>
            </a:r>
            <a:endParaRPr lang="es-ES" dirty="0">
              <a:latin typeface="Arial" panose="020B0604020202020204" pitchFamily="34" charset="0"/>
              <a:cs typeface="Arial" panose="020B0604020202020204" pitchFamily="34" charset="0"/>
            </a:endParaRPr>
          </a:p>
        </p:txBody>
      </p:sp>
      <p:sp>
        <p:nvSpPr>
          <p:cNvPr id="2" name="1 Rectángulo"/>
          <p:cNvSpPr/>
          <p:nvPr/>
        </p:nvSpPr>
        <p:spPr>
          <a:xfrm>
            <a:off x="2976719" y="76939"/>
            <a:ext cx="3076483" cy="954107"/>
          </a:xfrm>
          <a:prstGeom prst="rect">
            <a:avLst/>
          </a:prstGeom>
        </p:spPr>
        <p:txBody>
          <a:bodyPr wrap="none">
            <a:spAutoFit/>
          </a:bodyPr>
          <a:lstStyle/>
          <a:p>
            <a:pPr algn="ctr"/>
            <a:endParaRPr lang="es-ES" sz="2800" b="1" dirty="0">
              <a:solidFill>
                <a:srgbClr val="FF0000"/>
              </a:solidFill>
              <a:latin typeface="Arial" pitchFamily="34" charset="0"/>
              <a:cs typeface="Arial" pitchFamily="34" charset="0"/>
            </a:endParaRPr>
          </a:p>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28820"/>
            <a:ext cx="85324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000" b="1" dirty="0">
                <a:solidFill>
                  <a:srgbClr val="FF0000"/>
                </a:solidFill>
                <a:latin typeface="Arial" pitchFamily="34" charset="0"/>
                <a:ea typeface="Rockwell"/>
                <a:cs typeface="Arial" pitchFamily="34" charset="0"/>
              </a:rPr>
              <a:t>PLAN DE MEJORA REVISIÓN POR LA DIRECCIÓN PREVIA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1165636857"/>
              </p:ext>
            </p:extLst>
          </p:nvPr>
        </p:nvGraphicFramePr>
        <p:xfrm>
          <a:off x="78622" y="996712"/>
          <a:ext cx="8934223" cy="1280160"/>
        </p:xfrm>
        <a:graphic>
          <a:graphicData uri="http://schemas.openxmlformats.org/drawingml/2006/table">
            <a:tbl>
              <a:tblPr/>
              <a:tblGrid>
                <a:gridCol w="1517397">
                  <a:extLst>
                    <a:ext uri="{9D8B030D-6E8A-4147-A177-3AD203B41FA5}">
                      <a16:colId xmlns="" xmlns:a16="http://schemas.microsoft.com/office/drawing/2014/main" val="20000"/>
                    </a:ext>
                  </a:extLst>
                </a:gridCol>
                <a:gridCol w="841458">
                  <a:extLst>
                    <a:ext uri="{9D8B030D-6E8A-4147-A177-3AD203B41FA5}">
                      <a16:colId xmlns="" xmlns:a16="http://schemas.microsoft.com/office/drawing/2014/main" val="20001"/>
                    </a:ext>
                  </a:extLst>
                </a:gridCol>
                <a:gridCol w="139079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44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54481222"/>
              </p:ext>
            </p:extLst>
          </p:nvPr>
        </p:nvGraphicFramePr>
        <p:xfrm>
          <a:off x="78622" y="2276872"/>
          <a:ext cx="8934224" cy="1656184"/>
        </p:xfrm>
        <a:graphic>
          <a:graphicData uri="http://schemas.openxmlformats.org/drawingml/2006/table">
            <a:tbl>
              <a:tblPr/>
              <a:tblGrid>
                <a:gridCol w="1517397">
                  <a:extLst>
                    <a:ext uri="{9D8B030D-6E8A-4147-A177-3AD203B41FA5}">
                      <a16:colId xmlns="" xmlns:a16="http://schemas.microsoft.com/office/drawing/2014/main" val="20000"/>
                    </a:ext>
                  </a:extLst>
                </a:gridCol>
                <a:gridCol w="841458">
                  <a:extLst>
                    <a:ext uri="{9D8B030D-6E8A-4147-A177-3AD203B41FA5}">
                      <a16:colId xmlns="" xmlns:a16="http://schemas.microsoft.com/office/drawing/2014/main" val="20001"/>
                    </a:ext>
                  </a:extLst>
                </a:gridCol>
                <a:gridCol w="139079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7">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1656184">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smtClean="0">
                          <a:solidFill>
                            <a:srgbClr val="000000"/>
                          </a:solidFill>
                          <a:effectLst/>
                          <a:latin typeface="Arial" panose="020B0604020202020204" pitchFamily="34" charset="0"/>
                        </a:rPr>
                        <a:t>Implementación</a:t>
                      </a:r>
                      <a:r>
                        <a:rPr lang="es-CO" sz="1200" b="0" i="0" u="none" strike="noStrike" baseline="0" dirty="0" smtClean="0">
                          <a:solidFill>
                            <a:srgbClr val="000000"/>
                          </a:solidFill>
                          <a:effectLst/>
                          <a:latin typeface="Arial" panose="020B0604020202020204" pitchFamily="34" charset="0"/>
                        </a:rPr>
                        <a:t> del Centro de Acondicionamiento Empresarial</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05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Junta Directiva, Presidente </a:t>
                      </a:r>
                      <a:r>
                        <a:rPr kumimoji="0" lang="es-MX" sz="1200" b="0" i="0" u="none" strike="noStrike" cap="none" normalizeH="0" baseline="0" dirty="0" smtClean="0">
                          <a:ln>
                            <a:noFill/>
                          </a:ln>
                          <a:solidFill>
                            <a:srgbClr val="000000"/>
                          </a:solidFill>
                          <a:effectLst/>
                          <a:latin typeface="Arial" charset="0"/>
                        </a:rPr>
                        <a:t>Ejecutivo</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P</a:t>
                      </a:r>
                      <a:r>
                        <a:rPr kumimoji="0" lang="es-CO" sz="1200" b="0" i="0" u="none" strike="noStrike" cap="none" normalizeH="0" baseline="0" dirty="0">
                          <a:ln>
                            <a:noFill/>
                          </a:ln>
                          <a:solidFill>
                            <a:srgbClr val="000000"/>
                          </a:solidFill>
                          <a:effectLst/>
                          <a:latin typeface="Arial" charset="0"/>
                        </a:rPr>
                        <a:t>endiente 30 agosto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522510464"/>
              </p:ext>
            </p:extLst>
          </p:nvPr>
        </p:nvGraphicFramePr>
        <p:xfrm>
          <a:off x="78622" y="3933056"/>
          <a:ext cx="8934224" cy="1800200"/>
        </p:xfrm>
        <a:graphic>
          <a:graphicData uri="http://schemas.openxmlformats.org/drawingml/2006/table">
            <a:tbl>
              <a:tblPr/>
              <a:tblGrid>
                <a:gridCol w="1541050"/>
                <a:gridCol w="817805"/>
                <a:gridCol w="1390792"/>
                <a:gridCol w="1008112"/>
                <a:gridCol w="1584177"/>
                <a:gridCol w="1296144"/>
                <a:gridCol w="1296144"/>
              </a:tblGrid>
              <a:tr h="180020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smtClean="0">
                          <a:solidFill>
                            <a:srgbClr val="000000"/>
                          </a:solidFill>
                          <a:effectLst/>
                          <a:latin typeface="Arial" panose="020B0604020202020204" pitchFamily="34" charset="0"/>
                        </a:rPr>
                        <a:t>Implementación</a:t>
                      </a:r>
                      <a:r>
                        <a:rPr lang="es-CO" sz="1200" b="0" i="0" u="none" strike="noStrike" baseline="0" dirty="0" smtClean="0">
                          <a:solidFill>
                            <a:srgbClr val="000000"/>
                          </a:solidFill>
                          <a:effectLst/>
                          <a:latin typeface="Arial" panose="020B0604020202020204" pitchFamily="34" charset="0"/>
                        </a:rPr>
                        <a:t> de la Nueva Sede, traslado del Centro de Conciliación y Arbitraje</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200" b="0"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charset="0"/>
                        </a:rPr>
                        <a:t> </a:t>
                      </a:r>
                      <a:r>
                        <a:rPr kumimoji="0" lang="es-MX" sz="1200" b="0" i="0" u="none" strike="noStrike" cap="none" normalizeH="0" baseline="0" dirty="0">
                          <a:ln>
                            <a:noFill/>
                          </a:ln>
                          <a:solidFill>
                            <a:srgbClr val="000000"/>
                          </a:solidFill>
                          <a:effectLst/>
                          <a:latin typeface="Arial" charset="0"/>
                        </a:rPr>
                        <a:t>Presidente </a:t>
                      </a:r>
                      <a:r>
                        <a:rPr kumimoji="0" lang="es-MX" sz="1200" b="0" i="0" u="none" strike="noStrike" cap="none" normalizeH="0" baseline="0" dirty="0" smtClean="0">
                          <a:ln>
                            <a:noFill/>
                          </a:ln>
                          <a:solidFill>
                            <a:srgbClr val="000000"/>
                          </a:solidFill>
                          <a:effectLst/>
                          <a:latin typeface="Arial" charset="0"/>
                        </a:rPr>
                        <a:t>Ejecutivo</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smtClean="0">
                          <a:ln>
                            <a:noFill/>
                          </a:ln>
                          <a:solidFill>
                            <a:srgbClr val="000000"/>
                          </a:solidFill>
                          <a:effectLst/>
                          <a:latin typeface="Arial" charset="0"/>
                        </a:rPr>
                        <a:t>29 DE JUNIO DE 2022</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04599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28820"/>
            <a:ext cx="85324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000" b="1" dirty="0">
                <a:solidFill>
                  <a:srgbClr val="FF0000"/>
                </a:solidFill>
                <a:latin typeface="Arial" pitchFamily="34" charset="0"/>
                <a:ea typeface="Rockwell"/>
                <a:cs typeface="Arial" pitchFamily="34" charset="0"/>
              </a:rPr>
              <a:t>PLAN DE MEJORA REVISIÓN POR LA DIRECCIÓN PREVIA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848861150"/>
              </p:ext>
            </p:extLst>
          </p:nvPr>
        </p:nvGraphicFramePr>
        <p:xfrm>
          <a:off x="107503" y="996712"/>
          <a:ext cx="8905342" cy="1280160"/>
        </p:xfrm>
        <a:graphic>
          <a:graphicData uri="http://schemas.openxmlformats.org/drawingml/2006/table">
            <a:tbl>
              <a:tblPr/>
              <a:tblGrid>
                <a:gridCol w="1512492">
                  <a:extLst>
                    <a:ext uri="{9D8B030D-6E8A-4147-A177-3AD203B41FA5}">
                      <a16:colId xmlns="" xmlns:a16="http://schemas.microsoft.com/office/drawing/2014/main" val="20000"/>
                    </a:ext>
                  </a:extLst>
                </a:gridCol>
                <a:gridCol w="838738">
                  <a:extLst>
                    <a:ext uri="{9D8B030D-6E8A-4147-A177-3AD203B41FA5}">
                      <a16:colId xmlns="" xmlns:a16="http://schemas.microsoft.com/office/drawing/2014/main" val="20001"/>
                    </a:ext>
                  </a:extLst>
                </a:gridCol>
                <a:gridCol w="1386296">
                  <a:extLst>
                    <a:ext uri="{9D8B030D-6E8A-4147-A177-3AD203B41FA5}">
                      <a16:colId xmlns="" xmlns:a16="http://schemas.microsoft.com/office/drawing/2014/main" val="20002"/>
                    </a:ext>
                  </a:extLst>
                </a:gridCol>
                <a:gridCol w="1004853">
                  <a:extLst>
                    <a:ext uri="{9D8B030D-6E8A-4147-A177-3AD203B41FA5}">
                      <a16:colId xmlns="" xmlns:a16="http://schemas.microsoft.com/office/drawing/2014/main" val="20003"/>
                    </a:ext>
                  </a:extLst>
                </a:gridCol>
                <a:gridCol w="1579055">
                  <a:extLst>
                    <a:ext uri="{9D8B030D-6E8A-4147-A177-3AD203B41FA5}">
                      <a16:colId xmlns="" xmlns:a16="http://schemas.microsoft.com/office/drawing/2014/main" val="20004"/>
                    </a:ext>
                  </a:extLst>
                </a:gridCol>
                <a:gridCol w="1291954">
                  <a:extLst>
                    <a:ext uri="{9D8B030D-6E8A-4147-A177-3AD203B41FA5}">
                      <a16:colId xmlns="" xmlns:a16="http://schemas.microsoft.com/office/drawing/2014/main" val="20005"/>
                    </a:ext>
                  </a:extLst>
                </a:gridCol>
                <a:gridCol w="1291954">
                  <a:extLst>
                    <a:ext uri="{9D8B030D-6E8A-4147-A177-3AD203B41FA5}">
                      <a16:colId xmlns="" xmlns:a16="http://schemas.microsoft.com/office/drawing/2014/main" val="20006"/>
                    </a:ext>
                  </a:extLst>
                </a:gridCol>
              </a:tblGrid>
              <a:tr h="44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362507630"/>
              </p:ext>
            </p:extLst>
          </p:nvPr>
        </p:nvGraphicFramePr>
        <p:xfrm>
          <a:off x="107505" y="2276872"/>
          <a:ext cx="8928991" cy="640080"/>
        </p:xfrm>
        <a:graphic>
          <a:graphicData uri="http://schemas.openxmlformats.org/drawingml/2006/table">
            <a:tbl>
              <a:tblPr/>
              <a:tblGrid>
                <a:gridCol w="1512167">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000" u="none" strike="noStrike" dirty="0">
                          <a:effectLst/>
                        </a:rPr>
                        <a:t>IMPLEMENTACIÓN DEL COMPLIANCE LEGAL. </a:t>
                      </a:r>
                      <a:endParaRPr lang="es-CO" sz="1000" b="1"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05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28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 name="Tabla 3">
            <a:extLst>
              <a:ext uri="{FF2B5EF4-FFF2-40B4-BE49-F238E27FC236}">
                <a16:creationId xmlns="" xmlns:a16="http://schemas.microsoft.com/office/drawing/2014/main" id="{8F4573C5-7DC1-25F9-F37B-997584B20654}"/>
              </a:ext>
            </a:extLst>
          </p:cNvPr>
          <p:cNvGraphicFramePr>
            <a:graphicFrameLocks noGrp="1"/>
          </p:cNvGraphicFramePr>
          <p:nvPr>
            <p:extLst>
              <p:ext uri="{D42A27DB-BD31-4B8C-83A1-F6EECF244321}">
                <p14:modId xmlns:p14="http://schemas.microsoft.com/office/powerpoint/2010/main" val="2626119519"/>
              </p:ext>
            </p:extLst>
          </p:nvPr>
        </p:nvGraphicFramePr>
        <p:xfrm>
          <a:off x="107504" y="2937669"/>
          <a:ext cx="8928992" cy="1188720"/>
        </p:xfrm>
        <a:graphic>
          <a:graphicData uri="http://schemas.openxmlformats.org/drawingml/2006/table">
            <a:tbl>
              <a:tblPr/>
              <a:tblGrid>
                <a:gridCol w="1512168">
                  <a:extLst>
                    <a:ext uri="{9D8B030D-6E8A-4147-A177-3AD203B41FA5}">
                      <a16:colId xmlns="" xmlns:a16="http://schemas.microsoft.com/office/drawing/2014/main" val="2095423958"/>
                    </a:ext>
                  </a:extLst>
                </a:gridCol>
                <a:gridCol w="864096">
                  <a:extLst>
                    <a:ext uri="{9D8B030D-6E8A-4147-A177-3AD203B41FA5}">
                      <a16:colId xmlns="" xmlns:a16="http://schemas.microsoft.com/office/drawing/2014/main" val="545509878"/>
                    </a:ext>
                  </a:extLst>
                </a:gridCol>
                <a:gridCol w="1368152">
                  <a:extLst>
                    <a:ext uri="{9D8B030D-6E8A-4147-A177-3AD203B41FA5}">
                      <a16:colId xmlns="" xmlns:a16="http://schemas.microsoft.com/office/drawing/2014/main" val="1704866805"/>
                    </a:ext>
                  </a:extLst>
                </a:gridCol>
                <a:gridCol w="1008112">
                  <a:extLst>
                    <a:ext uri="{9D8B030D-6E8A-4147-A177-3AD203B41FA5}">
                      <a16:colId xmlns="" xmlns:a16="http://schemas.microsoft.com/office/drawing/2014/main" val="1399000868"/>
                    </a:ext>
                  </a:extLst>
                </a:gridCol>
                <a:gridCol w="1584176">
                  <a:extLst>
                    <a:ext uri="{9D8B030D-6E8A-4147-A177-3AD203B41FA5}">
                      <a16:colId xmlns="" xmlns:a16="http://schemas.microsoft.com/office/drawing/2014/main" val="3196473254"/>
                    </a:ext>
                  </a:extLst>
                </a:gridCol>
                <a:gridCol w="1298760">
                  <a:extLst>
                    <a:ext uri="{9D8B030D-6E8A-4147-A177-3AD203B41FA5}">
                      <a16:colId xmlns="" xmlns:a16="http://schemas.microsoft.com/office/drawing/2014/main" val="2775212871"/>
                    </a:ext>
                  </a:extLst>
                </a:gridCol>
                <a:gridCol w="1293528">
                  <a:extLst>
                    <a:ext uri="{9D8B030D-6E8A-4147-A177-3AD203B41FA5}">
                      <a16:colId xmlns="" xmlns:a16="http://schemas.microsoft.com/office/drawing/2014/main" val="1102531402"/>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a:solidFill>
                            <a:srgbClr val="000000"/>
                          </a:solidFill>
                          <a:effectLst/>
                          <a:latin typeface="Arial" panose="020B0604020202020204" pitchFamily="34" charset="0"/>
                        </a:rPr>
                        <a:t>Actualizar Organigrama y Manual </a:t>
                      </a:r>
                      <a:r>
                        <a:rPr lang="es-CO" sz="1200" b="0" i="0" u="none" strike="noStrike" dirty="0" smtClean="0">
                          <a:solidFill>
                            <a:srgbClr val="000000"/>
                          </a:solidFill>
                          <a:effectLst/>
                          <a:latin typeface="Arial" panose="020B0604020202020204" pitchFamily="34" charset="0"/>
                        </a:rPr>
                        <a:t>de Funciones, con un experto externo</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endParaRPr kumimoji="0" lang="es-CO" sz="12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planeación Talento Humano y Coordinador de calidad y control Interno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857369076"/>
                  </a:ext>
                </a:extLst>
              </a:tr>
            </a:tbl>
          </a:graphicData>
        </a:graphic>
      </p:graphicFrame>
    </p:spTree>
    <p:extLst>
      <p:ext uri="{BB962C8B-B14F-4D97-AF65-F5344CB8AC3E}">
        <p14:creationId xmlns:p14="http://schemas.microsoft.com/office/powerpoint/2010/main" val="255768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12338"/>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 xmlns:a16="http://schemas.microsoft.com/office/drawing/2014/main" id="{C4780F4A-0385-4CAC-B634-715FEDD22637}"/>
              </a:ext>
            </a:extLst>
          </p:cNvPr>
          <p:cNvGraphicFramePr>
            <a:graphicFrameLocks noGrp="1"/>
          </p:cNvGraphicFramePr>
          <p:nvPr>
            <p:extLst>
              <p:ext uri="{D42A27DB-BD31-4B8C-83A1-F6EECF244321}">
                <p14:modId xmlns:p14="http://schemas.microsoft.com/office/powerpoint/2010/main" val="1971647386"/>
              </p:ext>
            </p:extLst>
          </p:nvPr>
        </p:nvGraphicFramePr>
        <p:xfrm>
          <a:off x="213766" y="2106930"/>
          <a:ext cx="8822730" cy="2286000"/>
        </p:xfrm>
        <a:graphic>
          <a:graphicData uri="http://schemas.openxmlformats.org/drawingml/2006/table">
            <a:tbl>
              <a:tblPr/>
              <a:tblGrid>
                <a:gridCol w="1517397">
                  <a:extLst>
                    <a:ext uri="{9D8B030D-6E8A-4147-A177-3AD203B41FA5}">
                      <a16:colId xmlns="" xmlns:a16="http://schemas.microsoft.com/office/drawing/2014/main" val="16768440"/>
                    </a:ext>
                  </a:extLst>
                </a:gridCol>
                <a:gridCol w="841458">
                  <a:extLst>
                    <a:ext uri="{9D8B030D-6E8A-4147-A177-3AD203B41FA5}">
                      <a16:colId xmlns="" xmlns:a16="http://schemas.microsoft.com/office/drawing/2014/main" val="2609337390"/>
                    </a:ext>
                  </a:extLst>
                </a:gridCol>
                <a:gridCol w="1390792">
                  <a:extLst>
                    <a:ext uri="{9D8B030D-6E8A-4147-A177-3AD203B41FA5}">
                      <a16:colId xmlns="" xmlns:a16="http://schemas.microsoft.com/office/drawing/2014/main" val="3617802162"/>
                    </a:ext>
                  </a:extLst>
                </a:gridCol>
                <a:gridCol w="1008112">
                  <a:extLst>
                    <a:ext uri="{9D8B030D-6E8A-4147-A177-3AD203B41FA5}">
                      <a16:colId xmlns="" xmlns:a16="http://schemas.microsoft.com/office/drawing/2014/main" val="2935681802"/>
                    </a:ext>
                  </a:extLst>
                </a:gridCol>
                <a:gridCol w="1584176">
                  <a:extLst>
                    <a:ext uri="{9D8B030D-6E8A-4147-A177-3AD203B41FA5}">
                      <a16:colId xmlns="" xmlns:a16="http://schemas.microsoft.com/office/drawing/2014/main" val="1056250488"/>
                    </a:ext>
                  </a:extLst>
                </a:gridCol>
                <a:gridCol w="1296144">
                  <a:extLst>
                    <a:ext uri="{9D8B030D-6E8A-4147-A177-3AD203B41FA5}">
                      <a16:colId xmlns="" xmlns:a16="http://schemas.microsoft.com/office/drawing/2014/main" val="1175723610"/>
                    </a:ext>
                  </a:extLst>
                </a:gridCol>
                <a:gridCol w="1184651">
                  <a:extLst>
                    <a:ext uri="{9D8B030D-6E8A-4147-A177-3AD203B41FA5}">
                      <a16:colId xmlns="" xmlns:a16="http://schemas.microsoft.com/office/drawing/2014/main" val="827945499"/>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3583466136"/>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IMPLEMENTACIÓN DEL SISTEMA DE GESTIÓN AMBIENTAL. </a:t>
                      </a:r>
                      <a:endParaRPr lang="es-ES" sz="1200" b="1" dirty="0">
                        <a:latin typeface="Arial" pitchFamily="34" charset="0"/>
                        <a:ea typeface="Tahoma"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defRPr/>
                      </a:pPr>
                      <a:endParaRPr lang="es-ES" sz="1200" b="1" i="0" u="none" strike="noStrike" dirty="0">
                        <a:solidFill>
                          <a:srgbClr val="0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3</a:t>
                      </a:r>
                      <a:r>
                        <a:rPr kumimoji="0" lang="es-CO" sz="1200" b="0" i="0" u="none" strike="noStrike" cap="none" normalizeH="0" baseline="0" dirty="0">
                          <a:ln>
                            <a:noFill/>
                          </a:ln>
                          <a:solidFill>
                            <a:srgbClr val="000000"/>
                          </a:solidFill>
                          <a:effectLst/>
                          <a:latin typeface="Arial" charset="0"/>
                        </a:rPr>
                        <a:t>0 de diciembre de 2023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4172024469"/>
                  </a:ext>
                </a:extLst>
              </a:tr>
            </a:tbl>
          </a:graphicData>
        </a:graphic>
      </p:graphicFrame>
      <p:graphicFrame>
        <p:nvGraphicFramePr>
          <p:cNvPr id="10" name="Tabla 9">
            <a:extLst>
              <a:ext uri="{FF2B5EF4-FFF2-40B4-BE49-F238E27FC236}">
                <a16:creationId xmlns="" xmlns:a16="http://schemas.microsoft.com/office/drawing/2014/main" id="{91B0EB33-4DD6-49EB-9913-146BC2EE6A32}"/>
              </a:ext>
            </a:extLst>
          </p:cNvPr>
          <p:cNvGraphicFramePr>
            <a:graphicFrameLocks noGrp="1"/>
          </p:cNvGraphicFramePr>
          <p:nvPr>
            <p:extLst>
              <p:ext uri="{D42A27DB-BD31-4B8C-83A1-F6EECF244321}">
                <p14:modId xmlns:p14="http://schemas.microsoft.com/office/powerpoint/2010/main" val="753308421"/>
              </p:ext>
            </p:extLst>
          </p:nvPr>
        </p:nvGraphicFramePr>
        <p:xfrm>
          <a:off x="213767" y="4221088"/>
          <a:ext cx="8822729" cy="1302950"/>
        </p:xfrm>
        <a:graphic>
          <a:graphicData uri="http://schemas.openxmlformats.org/drawingml/2006/table">
            <a:tbl>
              <a:tblPr/>
              <a:tblGrid>
                <a:gridCol w="1477913">
                  <a:extLst>
                    <a:ext uri="{9D8B030D-6E8A-4147-A177-3AD203B41FA5}">
                      <a16:colId xmlns="" xmlns:a16="http://schemas.microsoft.com/office/drawing/2014/main" val="3743650274"/>
                    </a:ext>
                  </a:extLst>
                </a:gridCol>
                <a:gridCol w="864096">
                  <a:extLst>
                    <a:ext uri="{9D8B030D-6E8A-4147-A177-3AD203B41FA5}">
                      <a16:colId xmlns="" xmlns:a16="http://schemas.microsoft.com/office/drawing/2014/main" val="1179520329"/>
                    </a:ext>
                  </a:extLst>
                </a:gridCol>
                <a:gridCol w="1440160">
                  <a:extLst>
                    <a:ext uri="{9D8B030D-6E8A-4147-A177-3AD203B41FA5}">
                      <a16:colId xmlns="" xmlns:a16="http://schemas.microsoft.com/office/drawing/2014/main" val="3214685784"/>
                    </a:ext>
                  </a:extLst>
                </a:gridCol>
                <a:gridCol w="1008112">
                  <a:extLst>
                    <a:ext uri="{9D8B030D-6E8A-4147-A177-3AD203B41FA5}">
                      <a16:colId xmlns="" xmlns:a16="http://schemas.microsoft.com/office/drawing/2014/main" val="2793078030"/>
                    </a:ext>
                  </a:extLst>
                </a:gridCol>
                <a:gridCol w="1584176">
                  <a:extLst>
                    <a:ext uri="{9D8B030D-6E8A-4147-A177-3AD203B41FA5}">
                      <a16:colId xmlns="" xmlns:a16="http://schemas.microsoft.com/office/drawing/2014/main" val="2109029043"/>
                    </a:ext>
                  </a:extLst>
                </a:gridCol>
                <a:gridCol w="1296144">
                  <a:extLst>
                    <a:ext uri="{9D8B030D-6E8A-4147-A177-3AD203B41FA5}">
                      <a16:colId xmlns="" xmlns:a16="http://schemas.microsoft.com/office/drawing/2014/main" val="1014129575"/>
                    </a:ext>
                  </a:extLst>
                </a:gridCol>
                <a:gridCol w="1152128">
                  <a:extLst>
                    <a:ext uri="{9D8B030D-6E8A-4147-A177-3AD203B41FA5}">
                      <a16:colId xmlns="" xmlns:a16="http://schemas.microsoft.com/office/drawing/2014/main" val="3206836174"/>
                    </a:ext>
                  </a:extLst>
                </a:gridCol>
              </a:tblGrid>
              <a:tr h="130295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DIGITALIZAR TODA DOCUMENTACIÓN DEL CENTRO DE CONCILIACIÓN Y ARBITRAJE</a:t>
                      </a:r>
                      <a:endParaRPr lang="es-ES" sz="12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05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Centro de conciliación y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30 de diciembre de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533770788"/>
                  </a:ext>
                </a:extLst>
              </a:tr>
            </a:tbl>
          </a:graphicData>
        </a:graphic>
      </p:graphicFrame>
    </p:spTree>
    <p:extLst>
      <p:ext uri="{BB962C8B-B14F-4D97-AF65-F5344CB8AC3E}">
        <p14:creationId xmlns:p14="http://schemas.microsoft.com/office/powerpoint/2010/main" val="296953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17</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9.3.2.b.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 xmlns:a16="http://schemas.microsoft.com/office/drawing/2014/main"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CONCLUSIONES 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418959" y="1436777"/>
            <a:ext cx="8507565" cy="5478423"/>
          </a:xfrm>
          <a:prstGeom prst="rect">
            <a:avLst/>
          </a:prstGeom>
          <a:noFill/>
        </p:spPr>
        <p:txBody>
          <a:bodyPr wrap="square" rtlCol="0">
            <a:spAutoFit/>
          </a:bodyPr>
          <a:lstStyle/>
          <a:p>
            <a:pPr algn="just"/>
            <a:endParaRPr lang="es-CO" dirty="0"/>
          </a:p>
          <a:p>
            <a:pPr algn="just"/>
            <a:endParaRPr lang="es-CO" dirty="0"/>
          </a:p>
          <a:p>
            <a:pPr algn="just"/>
            <a:r>
              <a:rPr lang="es-CO" sz="2000" dirty="0"/>
              <a:t>El Coordinador de Calidad revisa junto a la Presidencia Ejecutiva cada una de las cuestiones internas y externas del plan estratégico, para verificar su estado y si se adecua al contexto de la organización.</a:t>
            </a:r>
          </a:p>
          <a:p>
            <a:pPr algn="just"/>
            <a:endParaRPr lang="es-CO" sz="2000" dirty="0"/>
          </a:p>
          <a:p>
            <a:pPr algn="just"/>
            <a:r>
              <a:rPr lang="es-CO" sz="2000" dirty="0"/>
              <a:t>En ese sentido se observa que el plan estratégico se actualiza cada año y cuando se requiera de acuerdo a los cambios que se requieran en el contexto de la organización, teniendo en cuenta las cuestiones internas (Debilidades y fortalezas), y las cuestiones externas (Oportunidades y amenazas).  Se actualizo para esta vigencia en lo referente a la oportunidades, teniendo en cuenta que se creo el </a:t>
            </a:r>
            <a:r>
              <a:rPr lang="es-CO" sz="2000" dirty="0" smtClean="0"/>
              <a:t>Centro de Acondicionamiento Empresarial como fortaleza  el 21 de abril del 2022.</a:t>
            </a:r>
            <a:endParaRPr lang="es-CO" sz="2000" dirty="0">
              <a:solidFill>
                <a:srgbClr val="FF0000"/>
              </a:solidFill>
            </a:endParaRPr>
          </a:p>
          <a:p>
            <a:pPr algn="just"/>
            <a:endParaRPr lang="es-CO" sz="2000" dirty="0"/>
          </a:p>
          <a:p>
            <a:pPr algn="just"/>
            <a:endParaRPr lang="es-CO" sz="2000" b="1" dirty="0"/>
          </a:p>
          <a:p>
            <a:pPr algn="just"/>
            <a:endParaRPr lang="es-CO" b="1" dirty="0"/>
          </a:p>
          <a:p>
            <a:pPr algn="just"/>
            <a:endParaRPr lang="es-CO" b="1" dirty="0"/>
          </a:p>
          <a:p>
            <a:pPr algn="just"/>
            <a:r>
              <a:rPr lang="es-CO" b="1" dirty="0"/>
              <a:t>  </a:t>
            </a:r>
          </a:p>
        </p:txBody>
      </p:sp>
      <p:pic>
        <p:nvPicPr>
          <p:cNvPr id="6" name="Picture 49">
            <a:extLst>
              <a:ext uri="{FF2B5EF4-FFF2-40B4-BE49-F238E27FC236}">
                <a16:creationId xmlns="" xmlns:a16="http://schemas.microsoft.com/office/drawing/2014/main"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extLst>
              <p:ext uri="{D42A27DB-BD31-4B8C-83A1-F6EECF244321}">
                <p14:modId xmlns:p14="http://schemas.microsoft.com/office/powerpoint/2010/main" val="1644479733"/>
              </p:ext>
            </p:extLst>
          </p:nvPr>
        </p:nvGraphicFramePr>
        <p:xfrm>
          <a:off x="300086" y="2178217"/>
          <a:ext cx="8691839" cy="1938888"/>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665579">
                  <a:extLst>
                    <a:ext uri="{9D8B030D-6E8A-4147-A177-3AD203B41FA5}">
                      <a16:colId xmlns="" xmlns:a16="http://schemas.microsoft.com/office/drawing/2014/main" val="20002"/>
                    </a:ext>
                  </a:extLst>
                </a:gridCol>
                <a:gridCol w="84296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rPr>
                        <a:t>Se revisará el plan estratégico anualmente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mn-lt"/>
                        </a:rPr>
                        <a:t>Presidencia</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Ejecutiva</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Coordinador de Calidad y Control Interno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30</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de</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diciembre</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Humanos</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financieros</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smtClean="0">
                          <a:ln>
                            <a:noFill/>
                          </a:ln>
                          <a:solidFill>
                            <a:srgbClr val="000000"/>
                          </a:solidFill>
                          <a:effectLst/>
                          <a:latin typeface="+mn-lt"/>
                        </a:rPr>
                        <a:t>técnicos.</a:t>
                      </a:r>
                      <a:endParaRPr kumimoji="0" lang="es-CO" sz="1200" b="1" i="1"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mn-lt"/>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pic>
        <p:nvPicPr>
          <p:cNvPr id="7" name="Picture 49">
            <a:extLst>
              <a:ext uri="{FF2B5EF4-FFF2-40B4-BE49-F238E27FC236}">
                <a16:creationId xmlns="" xmlns:a16="http://schemas.microsoft.com/office/drawing/2014/main"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548680"/>
            <a:ext cx="7704856" cy="5232202"/>
          </a:xfrm>
          <a:prstGeom prst="rect">
            <a:avLst/>
          </a:prstGeom>
        </p:spPr>
        <p:txBody>
          <a:bodyPr wrap="square">
            <a:spAutoFit/>
          </a:bodyPr>
          <a:lstStyle/>
          <a:p>
            <a:pPr algn="ctr"/>
            <a:r>
              <a:rPr lang="es-CO" sz="5400" dirty="0">
                <a:solidFill>
                  <a:srgbClr val="FF0000"/>
                </a:solidFill>
              </a:rPr>
              <a:t>5.1.1 DE LA NORMA ISO</a:t>
            </a:r>
          </a:p>
          <a:p>
            <a:pPr algn="ctr"/>
            <a:r>
              <a:rPr lang="es-CO" sz="5400" dirty="0">
                <a:solidFill>
                  <a:srgbClr val="FF0000"/>
                </a:solidFill>
              </a:rPr>
              <a:t>9001:2015</a:t>
            </a:r>
          </a:p>
          <a:p>
            <a:pPr algn="ctr"/>
            <a:endParaRPr lang="es-CO" sz="2800" dirty="0"/>
          </a:p>
          <a:p>
            <a:pPr algn="ctr"/>
            <a:r>
              <a:rPr lang="es-CO" sz="3600" dirty="0"/>
              <a:t>“Asumiendo la responsabilidad y</a:t>
            </a:r>
          </a:p>
          <a:p>
            <a:pPr algn="ctr"/>
            <a:r>
              <a:rPr lang="es-CO" sz="3600" dirty="0"/>
              <a:t>obligación de rendir cuentas con</a:t>
            </a:r>
          </a:p>
          <a:p>
            <a:pPr algn="ctr"/>
            <a:r>
              <a:rPr lang="es-CO" sz="3600" dirty="0"/>
              <a:t>relación a la eficacia del sistema</a:t>
            </a:r>
          </a:p>
          <a:p>
            <a:pPr algn="ctr"/>
            <a:r>
              <a:rPr lang="es-CO" sz="3600" dirty="0"/>
              <a:t>de gestión de la calidad”</a:t>
            </a:r>
            <a:endParaRPr lang="en-US" sz="3600" dirty="0"/>
          </a:p>
        </p:txBody>
      </p:sp>
    </p:spTree>
    <p:extLst>
      <p:ext uri="{BB962C8B-B14F-4D97-AF65-F5344CB8AC3E}">
        <p14:creationId xmlns:p14="http://schemas.microsoft.com/office/powerpoint/2010/main" val="89942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20</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 xmlns:a16="http://schemas.microsoft.com/office/drawing/2014/main"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A01DB546-F6EB-47CE-BFF0-46D7752F5869}"/>
              </a:ext>
            </a:extLst>
          </p:cNvPr>
          <p:cNvGraphicFramePr>
            <a:graphicFrameLocks noGrp="1"/>
          </p:cNvGraphicFramePr>
          <p:nvPr>
            <p:extLst>
              <p:ext uri="{D42A27DB-BD31-4B8C-83A1-F6EECF244321}">
                <p14:modId xmlns:p14="http://schemas.microsoft.com/office/powerpoint/2010/main" val="3175043943"/>
              </p:ext>
            </p:extLst>
          </p:nvPr>
        </p:nvGraphicFramePr>
        <p:xfrm>
          <a:off x="1115615" y="4005065"/>
          <a:ext cx="7344819" cy="2592288"/>
        </p:xfrm>
        <a:graphic>
          <a:graphicData uri="http://schemas.openxmlformats.org/drawingml/2006/table">
            <a:tbl>
              <a:tblPr>
                <a:tableStyleId>{5C22544A-7EE6-4342-B048-85BDC9FD1C3A}</a:tableStyleId>
              </a:tblPr>
              <a:tblGrid>
                <a:gridCol w="2219656">
                  <a:extLst>
                    <a:ext uri="{9D8B030D-6E8A-4147-A177-3AD203B41FA5}">
                      <a16:colId xmlns="" xmlns:a16="http://schemas.microsoft.com/office/drawing/2014/main" val="3940852714"/>
                    </a:ext>
                  </a:extLst>
                </a:gridCol>
                <a:gridCol w="922779">
                  <a:extLst>
                    <a:ext uri="{9D8B030D-6E8A-4147-A177-3AD203B41FA5}">
                      <a16:colId xmlns="" xmlns:a16="http://schemas.microsoft.com/office/drawing/2014/main" val="1480838"/>
                    </a:ext>
                  </a:extLst>
                </a:gridCol>
                <a:gridCol w="997599">
                  <a:extLst>
                    <a:ext uri="{9D8B030D-6E8A-4147-A177-3AD203B41FA5}">
                      <a16:colId xmlns="" xmlns:a16="http://schemas.microsoft.com/office/drawing/2014/main" val="161413829"/>
                    </a:ext>
                  </a:extLst>
                </a:gridCol>
                <a:gridCol w="1633568">
                  <a:extLst>
                    <a:ext uri="{9D8B030D-6E8A-4147-A177-3AD203B41FA5}">
                      <a16:colId xmlns="" xmlns:a16="http://schemas.microsoft.com/office/drawing/2014/main" val="1262725210"/>
                    </a:ext>
                  </a:extLst>
                </a:gridCol>
                <a:gridCol w="1571217">
                  <a:extLst>
                    <a:ext uri="{9D8B030D-6E8A-4147-A177-3AD203B41FA5}">
                      <a16:colId xmlns="" xmlns:a16="http://schemas.microsoft.com/office/drawing/2014/main" val="1788292937"/>
                    </a:ext>
                  </a:extLst>
                </a:gridCol>
              </a:tblGrid>
              <a:tr h="432048">
                <a:tc>
                  <a:txBody>
                    <a:bodyPr/>
                    <a:lstStyle/>
                    <a:p>
                      <a:pPr algn="ctr" fontAlgn="b"/>
                      <a:r>
                        <a:rPr lang="es-CO" sz="1400" u="none" strike="noStrike" dirty="0">
                          <a:effectLst/>
                        </a:rPr>
                        <a:t>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a:t>
                      </a:r>
                      <a:r>
                        <a:rPr lang="es-CO" sz="1400" u="none" strike="noStrike" baseline="0" dirty="0">
                          <a:effectLst/>
                        </a:rPr>
                        <a:t> </a:t>
                      </a:r>
                      <a:r>
                        <a:rPr lang="es-CO" sz="1400" u="none" strike="noStrike" dirty="0">
                          <a:effectLst/>
                        </a:rPr>
                        <a:t>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b="0" i="0" u="none" strike="noStrike" dirty="0">
                          <a:solidFill>
                            <a:schemeClr val="dk1"/>
                          </a:solidFill>
                          <a:effectLst/>
                          <a:latin typeface="+mn-lt"/>
                        </a:rPr>
                        <a:t>JUNIO</a:t>
                      </a:r>
                      <a:r>
                        <a:rPr lang="es-CO" sz="1400" b="0" i="0" u="none" strike="noStrike" baseline="0" dirty="0">
                          <a:solidFill>
                            <a:schemeClr val="dk1"/>
                          </a:solidFill>
                          <a:effectLst/>
                          <a:latin typeface="+mn-lt"/>
                        </a:rPr>
                        <a:t>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44674848"/>
                  </a:ext>
                </a:extLst>
              </a:tr>
              <a:tr h="864096">
                <a:tc>
                  <a:txBody>
                    <a:bodyPr/>
                    <a:lstStyle/>
                    <a:p>
                      <a:pPr algn="ctr" fontAlgn="b"/>
                      <a:r>
                        <a:rPr lang="es-CO" sz="1400" u="none" strike="noStrike">
                          <a:effectLst/>
                        </a:rPr>
                        <a:t>REGISTRO PUBLICO-ATENCIÓN AL USUARIO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91,58%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97,25%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33090659"/>
                  </a:ext>
                </a:extLst>
              </a:tr>
              <a:tr h="432048">
                <a:tc>
                  <a:txBody>
                    <a:bodyPr/>
                    <a:lstStyle/>
                    <a:p>
                      <a:pPr algn="ctr" fontAlgn="b"/>
                      <a:r>
                        <a:rPr lang="es-CO" sz="1400" u="none" strike="noStrike">
                          <a:effectLst/>
                        </a:rPr>
                        <a:t>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94,52%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92,27%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94,12%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92,86%</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2643368"/>
                  </a:ext>
                </a:extLst>
              </a:tr>
              <a:tr h="432048">
                <a:tc>
                  <a:txBody>
                    <a:bodyPr/>
                    <a:lstStyle/>
                    <a:p>
                      <a:pPr algn="ctr" fontAlgn="b"/>
                      <a:r>
                        <a:rPr lang="es-CO" sz="1400" u="none" strike="noStrike" dirty="0">
                          <a:effectLst/>
                        </a:rPr>
                        <a:t>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86,16%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58739685"/>
                  </a:ext>
                </a:extLst>
              </a:tr>
              <a:tr h="432048">
                <a:tc>
                  <a:txBody>
                    <a:bodyPr/>
                    <a:lstStyle/>
                    <a:p>
                      <a:pPr algn="ctr"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59995503"/>
                  </a:ext>
                </a:extLst>
              </a:tr>
            </a:tbl>
          </a:graphicData>
        </a:graphic>
      </p:graphicFrame>
      <p:graphicFrame>
        <p:nvGraphicFramePr>
          <p:cNvPr id="7" name="Gráfico 6">
            <a:extLst>
              <a:ext uri="{FF2B5EF4-FFF2-40B4-BE49-F238E27FC236}">
                <a16:creationId xmlns="" xmlns:a16="http://schemas.microsoft.com/office/drawing/2014/main" id="{C1B62417-BFE3-7A1B-BE06-5B0D0A0B0B91}"/>
              </a:ext>
            </a:extLst>
          </p:cNvPr>
          <p:cNvGraphicFramePr>
            <a:graphicFrameLocks/>
          </p:cNvGraphicFramePr>
          <p:nvPr>
            <p:extLst>
              <p:ext uri="{D42A27DB-BD31-4B8C-83A1-F6EECF244321}">
                <p14:modId xmlns:p14="http://schemas.microsoft.com/office/powerpoint/2010/main" val="848448543"/>
              </p:ext>
            </p:extLst>
          </p:nvPr>
        </p:nvGraphicFramePr>
        <p:xfrm>
          <a:off x="1461907" y="548680"/>
          <a:ext cx="6220186" cy="3376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722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181268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r>
              <a:rPr lang="es-ES" sz="4400" b="1" dirty="0" smtClean="0">
                <a:solidFill>
                  <a:srgbClr val="FF0000"/>
                </a:solidFill>
                <a:latin typeface="Arial" pitchFamily="34" charset="0"/>
                <a:ea typeface="Tahoma" pitchFamily="34" charset="0"/>
                <a:cs typeface="Arial" pitchFamily="34" charset="0"/>
              </a:rPr>
              <a:t>CONCLUSIÓN</a:t>
            </a:r>
            <a:endParaRPr lang="es-ES" sz="4400" b="1" dirty="0">
              <a:solidFill>
                <a:srgbClr val="FF0000"/>
              </a:solidFill>
              <a:latin typeface="Arial" pitchFamily="34" charset="0"/>
              <a:ea typeface="Tahoma" pitchFamily="34" charset="0"/>
              <a:cs typeface="Arial" pitchFamily="34" charset="0"/>
            </a:endParaRPr>
          </a:p>
          <a:p>
            <a:pPr marL="342900" indent="-342900" algn="just"/>
            <a:endParaRPr lang="es-ES" sz="2000" b="1" dirty="0" smtClean="0">
              <a:latin typeface="Arial" pitchFamily="34" charset="0"/>
              <a:ea typeface="Tahoma" pitchFamily="34" charset="0"/>
              <a:cs typeface="Arial" pitchFamily="34" charset="0"/>
            </a:endParaRPr>
          </a:p>
          <a:p>
            <a:pPr marL="342900" indent="-342900" algn="just"/>
            <a:endParaRPr lang="es-ES" sz="2000" b="1" dirty="0">
              <a:latin typeface="Arial" pitchFamily="34" charset="0"/>
              <a:ea typeface="Tahoma" pitchFamily="34" charset="0"/>
              <a:cs typeface="Arial" pitchFamily="34" charset="0"/>
            </a:endParaRPr>
          </a:p>
          <a:p>
            <a:pPr marL="342900" indent="-342900"/>
            <a:r>
              <a:rPr lang="es-ES" dirty="0" smtClean="0">
                <a:latin typeface="Arial" pitchFamily="34" charset="0"/>
                <a:ea typeface="Tahoma" pitchFamily="34" charset="0"/>
                <a:cs typeface="Arial" pitchFamily="34" charset="0"/>
              </a:rPr>
              <a:t>     Se </a:t>
            </a:r>
            <a:r>
              <a:rPr lang="es-ES" dirty="0">
                <a:latin typeface="Arial" pitchFamily="34" charset="0"/>
                <a:ea typeface="Tahoma" pitchFamily="34" charset="0"/>
                <a:cs typeface="Arial" pitchFamily="34" charset="0"/>
              </a:rPr>
              <a:t>observa que hasta el mes de agosto de </a:t>
            </a:r>
            <a:r>
              <a:rPr lang="es-ES" dirty="0" smtClean="0">
                <a:latin typeface="Arial" pitchFamily="34" charset="0"/>
                <a:ea typeface="Tahoma" pitchFamily="34" charset="0"/>
                <a:cs typeface="Arial" pitchFamily="34" charset="0"/>
              </a:rPr>
              <a:t>2022 en </a:t>
            </a:r>
            <a:r>
              <a:rPr lang="es-ES" dirty="0">
                <a:latin typeface="Arial" pitchFamily="34" charset="0"/>
                <a:ea typeface="Tahoma" pitchFamily="34" charset="0"/>
                <a:cs typeface="Arial" pitchFamily="34" charset="0"/>
              </a:rPr>
              <a:t>el proceso de registro de registro Público obtuvo el </a:t>
            </a:r>
            <a:r>
              <a:rPr lang="es-ES" dirty="0" smtClean="0">
                <a:latin typeface="Arial" pitchFamily="34" charset="0"/>
                <a:ea typeface="Tahoma" pitchFamily="34" charset="0"/>
                <a:cs typeface="Arial" pitchFamily="34" charset="0"/>
              </a:rPr>
              <a:t>92% </a:t>
            </a:r>
            <a:r>
              <a:rPr lang="es-ES" dirty="0">
                <a:latin typeface="Arial" pitchFamily="34" charset="0"/>
                <a:ea typeface="Tahoma" pitchFamily="34" charset="0"/>
                <a:cs typeface="Arial" pitchFamily="34" charset="0"/>
              </a:rPr>
              <a:t>de satisfacción por parte de los usuarios, esto debido a que el servicio es ágil y oportuno. En el proceso de capacitación empresarial se obtuvo el </a:t>
            </a:r>
            <a:r>
              <a:rPr lang="es-ES" dirty="0" smtClean="0">
                <a:latin typeface="Arial" pitchFamily="34" charset="0"/>
                <a:ea typeface="Tahoma" pitchFamily="34" charset="0"/>
                <a:cs typeface="Arial" pitchFamily="34" charset="0"/>
              </a:rPr>
              <a:t>92.86% </a:t>
            </a:r>
            <a:r>
              <a:rPr lang="es-ES" dirty="0">
                <a:latin typeface="Arial" pitchFamily="34" charset="0"/>
                <a:ea typeface="Tahoma" pitchFamily="34" charset="0"/>
                <a:cs typeface="Arial" pitchFamily="34" charset="0"/>
              </a:rPr>
              <a:t>de satisfacción al usuario, debido a que las capacitaciones que se ofrecen son de acuerdo a las necesidades de nuestros empresarios, las capacitaciones se realizaron de manera virtual y presencial. El proceso de promoción comercial obtuvo un </a:t>
            </a:r>
            <a:r>
              <a:rPr lang="es-ES" dirty="0" smtClean="0">
                <a:latin typeface="Arial" pitchFamily="34" charset="0"/>
                <a:ea typeface="Tahoma" pitchFamily="34" charset="0"/>
                <a:cs typeface="Arial" pitchFamily="34" charset="0"/>
              </a:rPr>
              <a:t>85% </a:t>
            </a:r>
            <a:r>
              <a:rPr lang="es-ES" dirty="0">
                <a:latin typeface="Arial" pitchFamily="34" charset="0"/>
                <a:ea typeface="Tahoma" pitchFamily="34" charset="0"/>
                <a:cs typeface="Arial" pitchFamily="34" charset="0"/>
              </a:rPr>
              <a:t>de la satisfacción de los usuarios, gracias a la ejecución de las diferentes actividades virtuales y presenciales que beneficiaron  a los empresarios. El proceso de conciliación y arbitraje obtuvo el 100% de satisfacción de los usuarios, gracias a su excelente servicio.  Por lo tanto se observa que los procesos lograron mantener </a:t>
            </a:r>
            <a:r>
              <a:rPr lang="es-ES" dirty="0" smtClean="0">
                <a:latin typeface="Arial" pitchFamily="34" charset="0"/>
                <a:ea typeface="Tahoma" pitchFamily="34" charset="0"/>
                <a:cs typeface="Arial" pitchFamily="34" charset="0"/>
              </a:rPr>
              <a:t> </a:t>
            </a:r>
            <a:r>
              <a:rPr lang="es-ES" dirty="0">
                <a:latin typeface="Arial" pitchFamily="34" charset="0"/>
                <a:ea typeface="Tahoma" pitchFamily="34" charset="0"/>
                <a:cs typeface="Arial" pitchFamily="34" charset="0"/>
              </a:rPr>
              <a:t>la satisfacción con relación a las vigencias </a:t>
            </a:r>
            <a:r>
              <a:rPr lang="es-ES" dirty="0" smtClean="0">
                <a:latin typeface="Arial" pitchFamily="34" charset="0"/>
                <a:ea typeface="Tahoma" pitchFamily="34" charset="0"/>
                <a:cs typeface="Arial" pitchFamily="34" charset="0"/>
              </a:rPr>
              <a:t>2019,2020 </a:t>
            </a:r>
            <a:r>
              <a:rPr lang="es-ES" dirty="0">
                <a:latin typeface="Arial" pitchFamily="34" charset="0"/>
                <a:ea typeface="Tahoma" pitchFamily="34" charset="0"/>
                <a:cs typeface="Arial" pitchFamily="34" charset="0"/>
              </a:rPr>
              <a:t>y </a:t>
            </a:r>
            <a:r>
              <a:rPr lang="es-ES" dirty="0" smtClean="0">
                <a:latin typeface="Arial" pitchFamily="34" charset="0"/>
                <a:ea typeface="Tahoma" pitchFamily="34" charset="0"/>
                <a:cs typeface="Arial" pitchFamily="34" charset="0"/>
              </a:rPr>
              <a:t>2021 </a:t>
            </a:r>
            <a:r>
              <a:rPr lang="es-ES" dirty="0">
                <a:latin typeface="Arial" pitchFamily="34" charset="0"/>
                <a:ea typeface="Tahoma" pitchFamily="34" charset="0"/>
                <a:cs typeface="Arial" pitchFamily="34" charset="0"/>
              </a:rPr>
              <a:t>cumpliendo las metas propuestas del indicador de </a:t>
            </a:r>
            <a:r>
              <a:rPr lang="es-ES" dirty="0" smtClean="0">
                <a:latin typeface="Arial" pitchFamily="34" charset="0"/>
                <a:ea typeface="Tahoma" pitchFamily="34" charset="0"/>
                <a:cs typeface="Arial" pitchFamily="34" charset="0"/>
              </a:rPr>
              <a:t>satisfacción.</a:t>
            </a:r>
            <a:endParaRPr lang="es-ES" dirty="0">
              <a:latin typeface="Arial" pitchFamily="34" charset="0"/>
              <a:ea typeface="Tahoma" pitchFamily="34" charset="0"/>
              <a:cs typeface="Arial" pitchFamily="34" charset="0"/>
            </a:endParaRPr>
          </a:p>
          <a:p>
            <a:endParaRPr lang="es-ES"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23</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C0F52B27-9CD0-4AFD-A0D2-D1B49BADD097}"/>
              </a:ext>
            </a:extLst>
          </p:cNvPr>
          <p:cNvGraphicFramePr>
            <a:graphicFrameLocks noGrp="1"/>
          </p:cNvGraphicFramePr>
          <p:nvPr>
            <p:extLst>
              <p:ext uri="{D42A27DB-BD31-4B8C-83A1-F6EECF244321}">
                <p14:modId xmlns:p14="http://schemas.microsoft.com/office/powerpoint/2010/main" val="182995563"/>
              </p:ext>
            </p:extLst>
          </p:nvPr>
        </p:nvGraphicFramePr>
        <p:xfrm>
          <a:off x="1219200" y="4293096"/>
          <a:ext cx="6768752" cy="2304254"/>
        </p:xfrm>
        <a:graphic>
          <a:graphicData uri="http://schemas.openxmlformats.org/drawingml/2006/table">
            <a:tbl>
              <a:tblPr>
                <a:tableStyleId>{5C22544A-7EE6-4342-B048-85BDC9FD1C3A}</a:tableStyleId>
              </a:tblPr>
              <a:tblGrid>
                <a:gridCol w="1984648">
                  <a:extLst>
                    <a:ext uri="{9D8B030D-6E8A-4147-A177-3AD203B41FA5}">
                      <a16:colId xmlns="" xmlns:a16="http://schemas.microsoft.com/office/drawing/2014/main" val="4205662416"/>
                    </a:ext>
                  </a:extLst>
                </a:gridCol>
                <a:gridCol w="1296144">
                  <a:extLst>
                    <a:ext uri="{9D8B030D-6E8A-4147-A177-3AD203B41FA5}">
                      <a16:colId xmlns="" xmlns:a16="http://schemas.microsoft.com/office/drawing/2014/main" val="2363014040"/>
                    </a:ext>
                  </a:extLst>
                </a:gridCol>
                <a:gridCol w="1224136">
                  <a:extLst>
                    <a:ext uri="{9D8B030D-6E8A-4147-A177-3AD203B41FA5}">
                      <a16:colId xmlns="" xmlns:a16="http://schemas.microsoft.com/office/drawing/2014/main" val="3716004814"/>
                    </a:ext>
                  </a:extLst>
                </a:gridCol>
                <a:gridCol w="1152128">
                  <a:extLst>
                    <a:ext uri="{9D8B030D-6E8A-4147-A177-3AD203B41FA5}">
                      <a16:colId xmlns="" xmlns:a16="http://schemas.microsoft.com/office/drawing/2014/main" val="990943049"/>
                    </a:ext>
                  </a:extLst>
                </a:gridCol>
                <a:gridCol w="1111696">
                  <a:extLst>
                    <a:ext uri="{9D8B030D-6E8A-4147-A177-3AD203B41FA5}">
                      <a16:colId xmlns="" xmlns:a16="http://schemas.microsoft.com/office/drawing/2014/main" val="1648146571"/>
                    </a:ext>
                  </a:extLst>
                </a:gridCol>
              </a:tblGrid>
              <a:tr h="480589">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a:t>
                      </a:r>
                      <a:r>
                        <a:rPr lang="es-CO" sz="1400" u="none" strike="noStrike" baseline="0" dirty="0">
                          <a:effectLst/>
                        </a:rPr>
                        <a:t> </a:t>
                      </a:r>
                      <a:r>
                        <a:rPr lang="es-CO" sz="1400" u="none" strike="noStrike" dirty="0">
                          <a:effectLst/>
                        </a:rPr>
                        <a:t>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1832148"/>
                  </a:ext>
                </a:extLst>
              </a:tr>
              <a:tr h="514917">
                <a:tc>
                  <a:txBody>
                    <a:bodyPr/>
                    <a:lstStyle/>
                    <a:p>
                      <a:pPr algn="ctr" fontAlgn="b"/>
                      <a:r>
                        <a:rPr lang="es-CO" sz="1400" u="none" strike="noStrike" dirty="0">
                          <a:effectLst/>
                        </a:rPr>
                        <a:t>PROCESO ATENCIÓN AL CLIENTE</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46318968"/>
                  </a:ext>
                </a:extLst>
              </a:tr>
              <a:tr h="536372">
                <a:tc>
                  <a:txBody>
                    <a:bodyPr/>
                    <a:lstStyle/>
                    <a:p>
                      <a:pPr algn="ctr" fontAlgn="b"/>
                      <a:r>
                        <a:rPr lang="es-CO" sz="1400" u="none" strike="noStrike">
                          <a:effectLst/>
                        </a:rPr>
                        <a:t>NÚMERO DE PETICIONES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96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145</a:t>
                      </a:r>
                    </a:p>
                  </a:txBody>
                  <a:tcPr marL="0" marR="0" marT="0" marB="0" anchor="b"/>
                </a:tc>
                <a:tc>
                  <a:txBody>
                    <a:bodyPr/>
                    <a:lstStyle/>
                    <a:p>
                      <a:pPr algn="r" fontAlgn="b"/>
                      <a:r>
                        <a:rPr lang="es-CO" sz="1400" b="0" i="0" u="none" strike="noStrike" dirty="0">
                          <a:solidFill>
                            <a:schemeClr val="dk1"/>
                          </a:solidFill>
                          <a:effectLst/>
                          <a:latin typeface="+mn-lt"/>
                        </a:rPr>
                        <a:t>54</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20339308"/>
                  </a:ext>
                </a:extLst>
              </a:tr>
              <a:tr h="257459">
                <a:tc>
                  <a:txBody>
                    <a:bodyPr/>
                    <a:lstStyle/>
                    <a:p>
                      <a:pPr algn="ctr" fontAlgn="b"/>
                      <a:r>
                        <a:rPr lang="es-CO" sz="1400" u="none" strike="noStrike">
                          <a:effectLst/>
                        </a:rPr>
                        <a:t>NÚMERO DE QUEJAS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096718802"/>
                  </a:ext>
                </a:extLst>
              </a:tr>
              <a:tr h="514917">
                <a:tc>
                  <a:txBody>
                    <a:bodyPr/>
                    <a:lstStyle/>
                    <a:p>
                      <a:pPr algn="ctr" fontAlgn="b"/>
                      <a:r>
                        <a:rPr lang="es-CO" sz="1400" u="none" strike="noStrike">
                          <a:effectLst/>
                        </a:rPr>
                        <a:t>NÚMERO DE RECLAMOS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5</a:t>
                      </a: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92732927"/>
                  </a:ext>
                </a:extLst>
              </a:tr>
            </a:tbl>
          </a:graphicData>
        </a:graphic>
      </p:graphicFrame>
      <p:graphicFrame>
        <p:nvGraphicFramePr>
          <p:cNvPr id="7" name="Gráfico 6">
            <a:extLst>
              <a:ext uri="{FF2B5EF4-FFF2-40B4-BE49-F238E27FC236}">
                <a16:creationId xmlns="" xmlns:a16="http://schemas.microsoft.com/office/drawing/2014/main" id="{AA290C71-8A54-F67E-13E8-E56BE829442C}"/>
              </a:ext>
            </a:extLst>
          </p:cNvPr>
          <p:cNvGraphicFramePr>
            <a:graphicFrameLocks/>
          </p:cNvGraphicFramePr>
          <p:nvPr>
            <p:extLst>
              <p:ext uri="{D42A27DB-BD31-4B8C-83A1-F6EECF244321}">
                <p14:modId xmlns:p14="http://schemas.microsoft.com/office/powerpoint/2010/main" val="2828724644"/>
              </p:ext>
            </p:extLst>
          </p:nvPr>
        </p:nvGraphicFramePr>
        <p:xfrm>
          <a:off x="2024844" y="692696"/>
          <a:ext cx="5094312" cy="3240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0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CONCLUSIONES</a:t>
            </a: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76958" y="1077821"/>
            <a:ext cx="8824482" cy="4270311"/>
          </a:xfrm>
          <a:prstGeom prst="rect">
            <a:avLst/>
          </a:prstGeom>
          <a:noFill/>
          <a:ln w="9525">
            <a:noFill/>
            <a:miter lim="800000"/>
            <a:headEnd/>
            <a:tailEnd/>
          </a:ln>
        </p:spPr>
        <p:txBody>
          <a:bodyPr anchor="ctr"/>
          <a:lstStyle/>
          <a:p>
            <a:pPr algn="just"/>
            <a:r>
              <a:rPr lang="es-CO" sz="2400" dirty="0" smtClean="0"/>
              <a:t> </a:t>
            </a:r>
            <a:r>
              <a:rPr lang="es-CO" sz="2400" dirty="0"/>
              <a:t>En el año 2022 las peticiones que se presentaron fueron 54, quejas 0 y reclamos 0, respecto al año anterior las peticiones fueron de 145, 2 quejas y 1 reclamo, quiere decir que en el transcurso del año 2022 se ha disminuido el número de peticiones por los servicios prestados en la atención al usuario.</a:t>
            </a:r>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25</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3F8CB2B5-4592-42B7-BC33-64726EB8F954}"/>
              </a:ext>
            </a:extLst>
          </p:cNvPr>
          <p:cNvGraphicFramePr>
            <a:graphicFrameLocks noGrp="1"/>
          </p:cNvGraphicFramePr>
          <p:nvPr>
            <p:extLst>
              <p:ext uri="{D42A27DB-BD31-4B8C-83A1-F6EECF244321}">
                <p14:modId xmlns:p14="http://schemas.microsoft.com/office/powerpoint/2010/main" val="1939213437"/>
              </p:ext>
            </p:extLst>
          </p:nvPr>
        </p:nvGraphicFramePr>
        <p:xfrm>
          <a:off x="1428709" y="4149081"/>
          <a:ext cx="6743691" cy="1296143"/>
        </p:xfrm>
        <a:graphic>
          <a:graphicData uri="http://schemas.openxmlformats.org/drawingml/2006/table">
            <a:tbl>
              <a:tblPr>
                <a:tableStyleId>{5C22544A-7EE6-4342-B048-85BDC9FD1C3A}</a:tableStyleId>
              </a:tblPr>
              <a:tblGrid>
                <a:gridCol w="2272366">
                  <a:extLst>
                    <a:ext uri="{9D8B030D-6E8A-4147-A177-3AD203B41FA5}">
                      <a16:colId xmlns="" xmlns:a16="http://schemas.microsoft.com/office/drawing/2014/main" val="173385567"/>
                    </a:ext>
                  </a:extLst>
                </a:gridCol>
                <a:gridCol w="1014941">
                  <a:extLst>
                    <a:ext uri="{9D8B030D-6E8A-4147-A177-3AD203B41FA5}">
                      <a16:colId xmlns="" xmlns:a16="http://schemas.microsoft.com/office/drawing/2014/main" val="3788641976"/>
                    </a:ext>
                  </a:extLst>
                </a:gridCol>
                <a:gridCol w="1080120">
                  <a:extLst>
                    <a:ext uri="{9D8B030D-6E8A-4147-A177-3AD203B41FA5}">
                      <a16:colId xmlns="" xmlns:a16="http://schemas.microsoft.com/office/drawing/2014/main" val="3597715837"/>
                    </a:ext>
                  </a:extLst>
                </a:gridCol>
                <a:gridCol w="1080120">
                  <a:extLst>
                    <a:ext uri="{9D8B030D-6E8A-4147-A177-3AD203B41FA5}">
                      <a16:colId xmlns="" xmlns:a16="http://schemas.microsoft.com/office/drawing/2014/main" val="2534561669"/>
                    </a:ext>
                  </a:extLst>
                </a:gridCol>
                <a:gridCol w="1296144">
                  <a:extLst>
                    <a:ext uri="{9D8B030D-6E8A-4147-A177-3AD203B41FA5}">
                      <a16:colId xmlns="" xmlns:a16="http://schemas.microsoft.com/office/drawing/2014/main" val="3335086703"/>
                    </a:ext>
                  </a:extLst>
                </a:gridCol>
              </a:tblGrid>
              <a:tr h="385061">
                <a:tc>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baseline="0"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 xmlns:a16="http://schemas.microsoft.com/office/drawing/2014/main" val="3388133423"/>
                  </a:ext>
                </a:extLst>
              </a:tr>
              <a:tr h="911082">
                <a:tc>
                  <a:txBody>
                    <a:bodyPr/>
                    <a:lstStyle/>
                    <a:p>
                      <a:pPr algn="ctr" fontAlgn="b"/>
                      <a:r>
                        <a:rPr lang="es-CO" sz="1400" u="none" strike="noStrike" dirty="0">
                          <a:effectLst/>
                        </a:rPr>
                        <a:t>PROCESO ATENCIÓN AL CLIENTE</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5,67%</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19,93%</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19,115%</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17,73%</a:t>
                      </a:r>
                      <a:endParaRPr lang="es-CO"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 xmlns:a16="http://schemas.microsoft.com/office/drawing/2014/main" val="4207158318"/>
                  </a:ext>
                </a:extLst>
              </a:tr>
            </a:tbl>
          </a:graphicData>
        </a:graphic>
      </p:graphicFrame>
      <p:graphicFrame>
        <p:nvGraphicFramePr>
          <p:cNvPr id="8" name="Gráfico 7">
            <a:extLst>
              <a:ext uri="{FF2B5EF4-FFF2-40B4-BE49-F238E27FC236}">
                <a16:creationId xmlns=""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1076327886"/>
              </p:ext>
            </p:extLst>
          </p:nvPr>
        </p:nvGraphicFramePr>
        <p:xfrm>
          <a:off x="1427560" y="332656"/>
          <a:ext cx="6493750"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451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1082420"/>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819472"/>
            <a:ext cx="8824482" cy="7776864"/>
          </a:xfrm>
          <a:prstGeom prst="rect">
            <a:avLst/>
          </a:prstGeom>
          <a:noFill/>
          <a:ln w="9525">
            <a:noFill/>
            <a:miter lim="800000"/>
            <a:headEnd/>
            <a:tailEnd/>
          </a:ln>
        </p:spPr>
        <p:txBody>
          <a:bodyPr anchor="ctr"/>
          <a:lstStyle/>
          <a:p>
            <a:pPr algn="just"/>
            <a:endParaRPr lang="es-CO" sz="2000" b="1" dirty="0"/>
          </a:p>
          <a:p>
            <a:pPr marL="342900" indent="-342900" algn="just">
              <a:buFont typeface="Arial" pitchFamily="34" charset="0"/>
              <a:buChar char="•"/>
            </a:pPr>
            <a:endParaRPr lang="es-CO" sz="2000" b="1" dirty="0" smtClean="0"/>
          </a:p>
          <a:p>
            <a:pPr marL="342900" indent="-342900" algn="just">
              <a:buFont typeface="Arial" pitchFamily="34" charset="0"/>
              <a:buChar char="•"/>
            </a:pPr>
            <a:endParaRPr lang="es-CO" sz="2000" b="1" dirty="0"/>
          </a:p>
          <a:p>
            <a:pPr marL="342900" indent="-342900" algn="just">
              <a:buFont typeface="Arial" pitchFamily="34" charset="0"/>
              <a:buChar char="•"/>
            </a:pPr>
            <a:r>
              <a:rPr lang="es-CO" sz="2000" dirty="0" smtClean="0"/>
              <a:t>En </a:t>
            </a:r>
            <a:r>
              <a:rPr lang="es-CO" sz="2000" dirty="0"/>
              <a:t>la vigencia 2019 se cumple la meta con un porcentaje de 5,67%, debido a que las partes interesadas hacen mayor uso de los servicios virtuales de la entidad con relación a los tramites del registro público.</a:t>
            </a:r>
          </a:p>
          <a:p>
            <a:pPr marL="342900" indent="-342900" algn="just">
              <a:buFont typeface="Arial" pitchFamily="34" charset="0"/>
              <a:buChar char="•"/>
            </a:pPr>
            <a:r>
              <a:rPr lang="es-CO" sz="2000" dirty="0"/>
              <a:t>En la vigencia 2020 se sobrepasa la meta con un porcentaje de 19,93%, debido a la emergencia sanitaria covid 19 y la promoción de los servicios virtuales por parte de la entidad.  2021, se mantiene con un porcentaje de 18,73, y hasta junio de 2022 se mantiene un porcentaje de 17,73%, Por los aspectos anteriormente mencionados, las partes interesadas hacen uso de la virtualidad en los servicios relacionados con los tramites del registro de manera significativa, logrando así, en dos años consecutivos  la cultura de la virtualidad en nuestros empresarios.</a:t>
            </a:r>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AE7FFFD5-DB91-4410-BE4A-D109BE4F3471}"/>
              </a:ext>
            </a:extLst>
          </p:cNvPr>
          <p:cNvGraphicFramePr>
            <a:graphicFrameLocks noGrp="1"/>
          </p:cNvGraphicFramePr>
          <p:nvPr>
            <p:extLst>
              <p:ext uri="{D42A27DB-BD31-4B8C-83A1-F6EECF244321}">
                <p14:modId xmlns:p14="http://schemas.microsoft.com/office/powerpoint/2010/main" val="2805972614"/>
              </p:ext>
            </p:extLst>
          </p:nvPr>
        </p:nvGraphicFramePr>
        <p:xfrm>
          <a:off x="822354" y="3585572"/>
          <a:ext cx="7343558" cy="3021672"/>
        </p:xfrm>
        <a:graphic>
          <a:graphicData uri="http://schemas.openxmlformats.org/drawingml/2006/table">
            <a:tbl>
              <a:tblPr>
                <a:tableStyleId>{5C22544A-7EE6-4342-B048-85BDC9FD1C3A}</a:tableStyleId>
              </a:tblPr>
              <a:tblGrid>
                <a:gridCol w="2219276">
                  <a:extLst>
                    <a:ext uri="{9D8B030D-6E8A-4147-A177-3AD203B41FA5}">
                      <a16:colId xmlns="" xmlns:a16="http://schemas.microsoft.com/office/drawing/2014/main" val="3280240925"/>
                    </a:ext>
                  </a:extLst>
                </a:gridCol>
                <a:gridCol w="1242338">
                  <a:extLst>
                    <a:ext uri="{9D8B030D-6E8A-4147-A177-3AD203B41FA5}">
                      <a16:colId xmlns="" xmlns:a16="http://schemas.microsoft.com/office/drawing/2014/main" val="1779722397"/>
                    </a:ext>
                  </a:extLst>
                </a:gridCol>
                <a:gridCol w="1224136">
                  <a:extLst>
                    <a:ext uri="{9D8B030D-6E8A-4147-A177-3AD203B41FA5}">
                      <a16:colId xmlns="" xmlns:a16="http://schemas.microsoft.com/office/drawing/2014/main" val="1580504610"/>
                    </a:ext>
                  </a:extLst>
                </a:gridCol>
                <a:gridCol w="1296144">
                  <a:extLst>
                    <a:ext uri="{9D8B030D-6E8A-4147-A177-3AD203B41FA5}">
                      <a16:colId xmlns="" xmlns:a16="http://schemas.microsoft.com/office/drawing/2014/main" val="2400301802"/>
                    </a:ext>
                  </a:extLst>
                </a:gridCol>
                <a:gridCol w="1361664">
                  <a:extLst>
                    <a:ext uri="{9D8B030D-6E8A-4147-A177-3AD203B41FA5}">
                      <a16:colId xmlns="" xmlns:a16="http://schemas.microsoft.com/office/drawing/2014/main" val="1942142885"/>
                    </a:ext>
                  </a:extLst>
                </a:gridCol>
              </a:tblGrid>
              <a:tr h="0">
                <a:tc>
                  <a:txBody>
                    <a:bodyPr/>
                    <a:lstStyle/>
                    <a:p>
                      <a:pPr algn="ctr" fontAlgn="b"/>
                      <a:r>
                        <a:rPr lang="es-CO" sz="1400" u="none" strike="noStrike" dirty="0">
                          <a:effectLst/>
                        </a:rPr>
                        <a:t>OBJETIVOS</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baseline="0" dirty="0">
                          <a:effectLst/>
                        </a:rPr>
                        <a:t>AÑO  </a:t>
                      </a:r>
                      <a:r>
                        <a:rPr lang="es-CO" sz="1400" u="none" strike="noStrike" dirty="0">
                          <a:effectLst/>
                        </a:rPr>
                        <a:t>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941612672"/>
                  </a:ext>
                </a:extLst>
              </a:tr>
              <a:tr h="432048">
                <a:tc>
                  <a:txBody>
                    <a:bodyPr/>
                    <a:lstStyle/>
                    <a:p>
                      <a:pPr algn="l" fontAlgn="b"/>
                      <a:r>
                        <a:rPr lang="es-ES" sz="1400" u="none" strike="noStrike" dirty="0">
                          <a:effectLst/>
                        </a:rPr>
                        <a:t>1. Mantener el talento humano competente</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555500634"/>
                  </a:ext>
                </a:extLst>
              </a:tr>
              <a:tr h="864096">
                <a:tc>
                  <a:txBody>
                    <a:bodyPr/>
                    <a:lstStyle/>
                    <a:p>
                      <a:pPr algn="l" fontAlgn="b"/>
                      <a:r>
                        <a:rPr lang="es-ES" sz="1400" u="none" strike="noStrike" dirty="0">
                          <a:effectLst/>
                        </a:rPr>
                        <a:t>2. Mejorar continuamente nuestros procesos y mantener la eficacia del sistema de gestión de la calidad</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7156129"/>
                  </a:ext>
                </a:extLst>
              </a:tr>
              <a:tr h="432048">
                <a:tc>
                  <a:txBody>
                    <a:bodyPr/>
                    <a:lstStyle/>
                    <a:p>
                      <a:pPr algn="l" fontAlgn="b"/>
                      <a:r>
                        <a:rPr lang="es-ES" sz="1400" u="none" strike="noStrike" dirty="0">
                          <a:effectLst/>
                        </a:rPr>
                        <a:t>3. Liderar un crecimiento Constante</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88,88%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96,15%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53977347"/>
                  </a:ext>
                </a:extLst>
              </a:tr>
              <a:tr h="864096">
                <a:tc>
                  <a:txBody>
                    <a:bodyPr/>
                    <a:lstStyle/>
                    <a:p>
                      <a:pPr algn="l" fontAlgn="b"/>
                      <a:r>
                        <a:rPr lang="es-ES" sz="1400" u="none" strike="noStrike" dirty="0">
                          <a:effectLst/>
                        </a:rPr>
                        <a:t>4. Mantener una alta calificación en cuánto a la satisfacción de nuestros clientes</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587704275"/>
                  </a:ext>
                </a:extLst>
              </a:tr>
              <a:tr h="216024">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97,22%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97,16%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95922785"/>
                  </a:ext>
                </a:extLst>
              </a:tr>
            </a:tbl>
          </a:graphicData>
        </a:graphic>
      </p:graphicFrame>
      <p:graphicFrame>
        <p:nvGraphicFramePr>
          <p:cNvPr id="5" name="Gráfico 4">
            <a:extLst>
              <a:ext uri="{FF2B5EF4-FFF2-40B4-BE49-F238E27FC236}">
                <a16:creationId xmlns=""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08750119"/>
              </p:ext>
            </p:extLst>
          </p:nvPr>
        </p:nvGraphicFramePr>
        <p:xfrm>
          <a:off x="1403648" y="260648"/>
          <a:ext cx="6566581" cy="3401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29</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145818205"/>
              </p:ext>
            </p:extLst>
          </p:nvPr>
        </p:nvGraphicFramePr>
        <p:xfrm>
          <a:off x="508583" y="924873"/>
          <a:ext cx="8124425" cy="4642959"/>
        </p:xfrm>
        <a:graphic>
          <a:graphicData uri="http://schemas.openxmlformats.org/drawingml/2006/table">
            <a:tbl>
              <a:tblPr>
                <a:tableStyleId>{5C22544A-7EE6-4342-B048-85BDC9FD1C3A}</a:tableStyleId>
              </a:tblPr>
              <a:tblGrid>
                <a:gridCol w="701625">
                  <a:extLst>
                    <a:ext uri="{9D8B030D-6E8A-4147-A177-3AD203B41FA5}">
                      <a16:colId xmlns="" xmlns:a16="http://schemas.microsoft.com/office/drawing/2014/main" val="20000"/>
                    </a:ext>
                  </a:extLst>
                </a:gridCol>
                <a:gridCol w="1530023">
                  <a:extLst>
                    <a:ext uri="{9D8B030D-6E8A-4147-A177-3AD203B41FA5}">
                      <a16:colId xmlns="" xmlns:a16="http://schemas.microsoft.com/office/drawing/2014/main" val="20001"/>
                    </a:ext>
                  </a:extLst>
                </a:gridCol>
                <a:gridCol w="848071">
                  <a:extLst>
                    <a:ext uri="{9D8B030D-6E8A-4147-A177-3AD203B41FA5}">
                      <a16:colId xmlns="" xmlns:a16="http://schemas.microsoft.com/office/drawing/2014/main" val="20002"/>
                    </a:ext>
                  </a:extLst>
                </a:gridCol>
                <a:gridCol w="1171561">
                  <a:extLst>
                    <a:ext uri="{9D8B030D-6E8A-4147-A177-3AD203B41FA5}">
                      <a16:colId xmlns="" xmlns:a16="http://schemas.microsoft.com/office/drawing/2014/main" val="20003"/>
                    </a:ext>
                  </a:extLst>
                </a:gridCol>
                <a:gridCol w="1250248">
                  <a:extLst>
                    <a:ext uri="{9D8B030D-6E8A-4147-A177-3AD203B41FA5}">
                      <a16:colId xmlns="" xmlns:a16="http://schemas.microsoft.com/office/drawing/2014/main" val="20004"/>
                    </a:ext>
                  </a:extLst>
                </a:gridCol>
                <a:gridCol w="2622897">
                  <a:extLst>
                    <a:ext uri="{9D8B030D-6E8A-4147-A177-3AD203B41FA5}">
                      <a16:colId xmlns="" xmlns:a16="http://schemas.microsoft.com/office/drawing/2014/main" val="20005"/>
                    </a:ext>
                  </a:extLst>
                </a:gridCol>
              </a:tblGrid>
              <a:tr h="643183">
                <a:tc>
                  <a:txBody>
                    <a:bodyPr/>
                    <a:lstStyle/>
                    <a:p>
                      <a:pPr algn="ctr" fontAlgn="ctr"/>
                      <a:r>
                        <a:rPr lang="en-US" sz="1100" u="none" strike="noStrike" dirty="0">
                          <a:effectLst/>
                        </a:rPr>
                        <a:t>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solidFill>
                            <a:schemeClr val="tx1"/>
                          </a:solidFill>
                          <a:effectLst/>
                        </a:rPr>
                        <a:t>Actualizar Organigrama y manual de funciones</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b="0" i="0" u="none" strike="noStrike" dirty="0">
                          <a:solidFill>
                            <a:schemeClr val="tx1"/>
                          </a:solidFill>
                          <a:effectLst/>
                          <a:latin typeface="Arial" panose="020B0604020202020204" pitchFamily="34" charset="0"/>
                        </a:rPr>
                        <a:t>25 de abril 2022</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ctr" fontAlgn="ctr"/>
                      <a:r>
                        <a:rPr lang="es-CO" sz="1100" u="none" strike="noStrike" dirty="0">
                          <a:solidFill>
                            <a:schemeClr val="tx1"/>
                          </a:solidFill>
                          <a:effectLst/>
                        </a:rPr>
                        <a:t>30 de diciembre </a:t>
                      </a:r>
                      <a:r>
                        <a:rPr lang="es-CO" sz="1100" u="none" strike="noStrike" baseline="0" dirty="0">
                          <a:solidFill>
                            <a:schemeClr val="tx1"/>
                          </a:solidFill>
                          <a:effectLst/>
                        </a:rPr>
                        <a:t> </a:t>
                      </a:r>
                      <a:r>
                        <a:rPr lang="es-CO" sz="1100" u="none" strike="noStrike" dirty="0">
                          <a:solidFill>
                            <a:schemeClr val="tx1"/>
                          </a:solidFill>
                          <a:effectLst/>
                        </a:rPr>
                        <a:t>de 2022</a:t>
                      </a:r>
                      <a:endParaRPr lang="es-CO"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chemeClr val="tx1"/>
                          </a:solidFill>
                          <a:effectLst/>
                        </a:rPr>
                        <a:t>Jefe administrativa y financiera- presidencia Ejecutiva</a:t>
                      </a:r>
                      <a:endParaRPr lang="es-CO"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chemeClr val="tx1"/>
                          </a:solidFill>
                          <a:effectLst/>
                        </a:rPr>
                        <a:t>Se actualizó el organigrama mediante acta de presidencia ejecutiva No.   Del 2 de septiembre de 2022</a:t>
                      </a:r>
                      <a:endParaRPr lang="es-CO" sz="1100" b="0" i="0" u="none" strike="noStrike" dirty="0">
                        <a:solidFill>
                          <a:schemeClr val="tx1"/>
                        </a:solidFill>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0"/>
                  </a:ext>
                </a:extLst>
              </a:tr>
              <a:tr h="372369">
                <a:tc gridSpan="6">
                  <a:txBody>
                    <a:bodyPr/>
                    <a:lstStyle/>
                    <a:p>
                      <a:pPr algn="ctr" fontAlgn="ctr"/>
                      <a:r>
                        <a:rPr lang="es-CO" sz="1100" u="none" strike="noStrike" dirty="0">
                          <a:effectLst/>
                        </a:rPr>
                        <a:t>MEJORAR LA COMPETENCIA DE FUNCIONARIOS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777215">
                <a:tc>
                  <a:txBody>
                    <a:bodyPr/>
                    <a:lstStyle/>
                    <a:p>
                      <a:pPr algn="ctr" fontAlgn="ctr"/>
                      <a:r>
                        <a:rPr lang="en-US" sz="1100" u="none" strike="noStrike" dirty="0">
                          <a:effectLst/>
                        </a:rPr>
                        <a:t>2</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Realizar seguimiento por medio de la evaluación de desempeño </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b="0" i="0" u="none" strike="noStrike" dirty="0">
                          <a:effectLst/>
                          <a:latin typeface="+mn-lt"/>
                        </a:rPr>
                        <a:t>10</a:t>
                      </a:r>
                      <a:r>
                        <a:rPr lang="es-CO" sz="1100" b="0" i="0" u="none" strike="noStrike" baseline="0" dirty="0">
                          <a:effectLst/>
                          <a:latin typeface="+mn-lt"/>
                        </a:rPr>
                        <a:t> de septiembre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solidFill>
                            <a:schemeClr val="tx1"/>
                          </a:solidFill>
                          <a:effectLst/>
                        </a:rPr>
                        <a:t>15 de diciembre de 2022</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Jefe administrativa y financiera y jefes de departamento, lideres de proceso</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Esta pendiente por realizar el seguimiento de evaluaciones de desempeño de 2 funcionarios, que están cursando el  Técnico en Asistencia Administrativa Gerencial</a:t>
                      </a:r>
                      <a:r>
                        <a:rPr lang="es-CO" sz="1100" u="none" strike="noStrike" baseline="0" dirty="0">
                          <a:effectLst/>
                        </a:rPr>
                        <a:t> y la Especialización en Gestión de Seguridad y Salud en el Trabajo.</a:t>
                      </a: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2"/>
                  </a:ext>
                </a:extLst>
              </a:tr>
              <a:tr h="1387404">
                <a:tc>
                  <a:txBody>
                    <a:bodyPr/>
                    <a:lstStyle/>
                    <a:p>
                      <a:pPr algn="ctr" fontAlgn="ctr"/>
                      <a:r>
                        <a:rPr lang="en-US" sz="1100" u="none" strike="noStrike">
                          <a:effectLst/>
                        </a:rPr>
                        <a:t>3</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Verificar que los  funcionarios que fueron matriculados en los técnicos el 10 de septiembre de la vigencia 2021 y en el mes de abril de 2022, culminen satisfactoriamente su proceso educativo, para que mejoren sus competencias:</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10 de</a:t>
                      </a:r>
                      <a:r>
                        <a:rPr lang="en-US" sz="1100" u="none" strike="noStrike" baseline="0" dirty="0">
                          <a:effectLst/>
                        </a:rPr>
                        <a:t> septiembre</a:t>
                      </a:r>
                      <a:r>
                        <a:rPr lang="en-US" sz="1100" u="none" strike="noStrike" dirty="0">
                          <a:effectLst/>
                        </a:rPr>
                        <a:t>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diciembre 2022</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rgbClr val="FF0000"/>
                          </a:solidFill>
                          <a:effectLst/>
                        </a:rPr>
                        <a:t> </a:t>
                      </a:r>
                      <a:r>
                        <a:rPr lang="es-CO" sz="1000" u="none" strike="noStrike" dirty="0">
                          <a:solidFill>
                            <a:schemeClr val="tx1"/>
                          </a:solidFill>
                          <a:effectLst/>
                        </a:rPr>
                        <a:t>Dos funcionarios culminaron el Técnico en Asistencia Administrativa Gerencial, los funcionarios y sus respectivos cargos son:</a:t>
                      </a:r>
                      <a:br>
                        <a:rPr lang="es-CO" sz="1000" u="none" strike="noStrike" dirty="0">
                          <a:solidFill>
                            <a:schemeClr val="tx1"/>
                          </a:solidFill>
                          <a:effectLst/>
                        </a:rPr>
                      </a:br>
                      <a:r>
                        <a:rPr lang="es-CO" sz="1000" u="none" strike="noStrike" dirty="0">
                          <a:solidFill>
                            <a:schemeClr val="tx1"/>
                          </a:solidFill>
                          <a:effectLst/>
                        </a:rPr>
                        <a:t>Apoyo activos fijos: Ángela Viviana Ruano</a:t>
                      </a:r>
                      <a:br>
                        <a:rPr lang="es-CO" sz="1000" u="none" strike="noStrike" dirty="0">
                          <a:solidFill>
                            <a:schemeClr val="tx1"/>
                          </a:solidFill>
                          <a:effectLst/>
                        </a:rPr>
                      </a:br>
                      <a:r>
                        <a:rPr lang="es-CO" sz="1000" u="none" strike="noStrike" dirty="0">
                          <a:solidFill>
                            <a:schemeClr val="tx1"/>
                          </a:solidFill>
                          <a:effectLst/>
                        </a:rPr>
                        <a:t>Apoyo a afiliados: María Camila Paredes  </a:t>
                      </a:r>
                      <a:br>
                        <a:rPr lang="es-CO" sz="1000" u="none" strike="noStrike" dirty="0">
                          <a:solidFill>
                            <a:schemeClr val="tx1"/>
                          </a:solidFill>
                          <a:effectLst/>
                        </a:rPr>
                      </a:br>
                      <a:r>
                        <a:rPr lang="es-CO" sz="1000" u="none" strike="noStrike" dirty="0">
                          <a:solidFill>
                            <a:schemeClr val="tx1"/>
                          </a:solidFill>
                          <a:effectLst/>
                        </a:rPr>
                        <a:t>Especialización</a:t>
                      </a:r>
                      <a:r>
                        <a:rPr lang="es-CO" sz="1000" u="none" strike="noStrike" baseline="0" dirty="0">
                          <a:solidFill>
                            <a:schemeClr val="tx1"/>
                          </a:solidFill>
                          <a:effectLst/>
                        </a:rPr>
                        <a:t> en Gestión de Seguridad y Salud en el Trabajo: En proceso.</a:t>
                      </a:r>
                    </a:p>
                    <a:p>
                      <a:pPr algn="l" fontAlgn="ctr"/>
                      <a:r>
                        <a:rPr lang="es-CO" sz="1000" b="0" i="0" u="none" strike="noStrike" baseline="0" dirty="0">
                          <a:solidFill>
                            <a:schemeClr val="tx1"/>
                          </a:solidFill>
                          <a:effectLst/>
                          <a:latin typeface="Arial" panose="020B0604020202020204" pitchFamily="34" charset="0"/>
                        </a:rPr>
                        <a:t>Jefe de capacitación: Ivan Florez</a:t>
                      </a:r>
                    </a:p>
                    <a:p>
                      <a:pPr algn="l" fontAlgn="ctr"/>
                      <a:r>
                        <a:rPr lang="es-CO" sz="1000" b="0" i="0" u="none" strike="noStrike" baseline="0" dirty="0">
                          <a:solidFill>
                            <a:schemeClr val="tx1"/>
                          </a:solidFill>
                          <a:effectLst/>
                          <a:latin typeface="Arial" panose="020B0604020202020204" pitchFamily="34" charset="0"/>
                        </a:rPr>
                        <a:t>Presidente Ejecutiva: Jeimy Termal P</a:t>
                      </a:r>
                      <a:r>
                        <a:rPr lang="es-CO" sz="1100" b="0" i="0" u="none" strike="noStrike" baseline="0" dirty="0">
                          <a:solidFill>
                            <a:schemeClr val="tx1"/>
                          </a:solidFill>
                          <a:effectLst/>
                          <a:latin typeface="Arial" panose="020B0604020202020204" pitchFamily="34" charset="0"/>
                        </a:rPr>
                        <a:t>.</a:t>
                      </a:r>
                      <a:endParaRPr lang="es-CO" sz="1100" b="0" i="0" u="none" strike="noStrike" dirty="0">
                        <a:solidFill>
                          <a:schemeClr val="tx1"/>
                        </a:solidFill>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9745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3</a:t>
            </a:fld>
            <a:endParaRPr lang="es-ES" sz="1000" dirty="0">
              <a:solidFill>
                <a:schemeClr val="bg1"/>
              </a:solidFill>
            </a:endParaRPr>
          </a:p>
        </p:txBody>
      </p:sp>
      <p:sp>
        <p:nvSpPr>
          <p:cNvPr id="4098" name="2 Subtítulo"/>
          <p:cNvSpPr>
            <a:spLocks/>
          </p:cNvSpPr>
          <p:nvPr/>
        </p:nvSpPr>
        <p:spPr bwMode="auto">
          <a:xfrm>
            <a:off x="214282" y="1988840"/>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 xmlns:a16="http://schemas.microsoft.com/office/drawing/2014/main"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41" y="554941"/>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30</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729511280"/>
              </p:ext>
            </p:extLst>
          </p:nvPr>
        </p:nvGraphicFramePr>
        <p:xfrm>
          <a:off x="337303" y="1217191"/>
          <a:ext cx="8424938" cy="4356810"/>
        </p:xfrm>
        <a:graphic>
          <a:graphicData uri="http://schemas.openxmlformats.org/drawingml/2006/table">
            <a:tbl>
              <a:tblPr>
                <a:tableStyleId>{5C22544A-7EE6-4342-B048-85BDC9FD1C3A}</a:tableStyleId>
              </a:tblPr>
              <a:tblGrid>
                <a:gridCol w="513706">
                  <a:extLst>
                    <a:ext uri="{9D8B030D-6E8A-4147-A177-3AD203B41FA5}">
                      <a16:colId xmlns="" xmlns:a16="http://schemas.microsoft.com/office/drawing/2014/main" val="20000"/>
                    </a:ext>
                  </a:extLst>
                </a:gridCol>
                <a:gridCol w="1498308">
                  <a:extLst>
                    <a:ext uri="{9D8B030D-6E8A-4147-A177-3AD203B41FA5}">
                      <a16:colId xmlns="" xmlns:a16="http://schemas.microsoft.com/office/drawing/2014/main" val="20001"/>
                    </a:ext>
                  </a:extLst>
                </a:gridCol>
                <a:gridCol w="1267140">
                  <a:extLst>
                    <a:ext uri="{9D8B030D-6E8A-4147-A177-3AD203B41FA5}">
                      <a16:colId xmlns="" xmlns:a16="http://schemas.microsoft.com/office/drawing/2014/main" val="20002"/>
                    </a:ext>
                  </a:extLst>
                </a:gridCol>
                <a:gridCol w="1329361">
                  <a:extLst>
                    <a:ext uri="{9D8B030D-6E8A-4147-A177-3AD203B41FA5}">
                      <a16:colId xmlns="" xmlns:a16="http://schemas.microsoft.com/office/drawing/2014/main" val="20003"/>
                    </a:ext>
                  </a:extLst>
                </a:gridCol>
                <a:gridCol w="1247895">
                  <a:extLst>
                    <a:ext uri="{9D8B030D-6E8A-4147-A177-3AD203B41FA5}">
                      <a16:colId xmlns="" xmlns:a16="http://schemas.microsoft.com/office/drawing/2014/main" val="20004"/>
                    </a:ext>
                  </a:extLst>
                </a:gridCol>
                <a:gridCol w="2568528">
                  <a:extLst>
                    <a:ext uri="{9D8B030D-6E8A-4147-A177-3AD203B41FA5}">
                      <a16:colId xmlns="" xmlns:a16="http://schemas.microsoft.com/office/drawing/2014/main" val="20005"/>
                    </a:ext>
                  </a:extLst>
                </a:gridCol>
              </a:tblGrid>
              <a:tr h="1708748">
                <a:tc>
                  <a:txBody>
                    <a:bodyPr/>
                    <a:lstStyle/>
                    <a:p>
                      <a:pPr algn="ctr" fontAlgn="ctr"/>
                      <a:r>
                        <a:rPr lang="en-US" sz="1050" u="none" strike="noStrike" dirty="0">
                          <a:effectLst/>
                          <a:latin typeface="+mn-lt"/>
                        </a:rPr>
                        <a:t>1</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Realización de auditorias Internas</a:t>
                      </a:r>
                      <a:endParaRPr lang="en-US" sz="1050" b="0" i="0" u="none" strike="noStrike" dirty="0">
                        <a:effectLst/>
                        <a:latin typeface="+mn-lt"/>
                      </a:endParaRPr>
                    </a:p>
                  </a:txBody>
                  <a:tcPr marL="5868" marR="5868" marT="5868" marB="0" anchor="ctr"/>
                </a:tc>
                <a:tc>
                  <a:txBody>
                    <a:bodyPr/>
                    <a:lstStyle/>
                    <a:p>
                      <a:pPr algn="ctr" fontAlgn="ctr"/>
                      <a:r>
                        <a:rPr lang="es-CO" sz="1050" b="0" i="0" u="none" strike="noStrike" baseline="0" dirty="0">
                          <a:solidFill>
                            <a:schemeClr val="tx1"/>
                          </a:solidFill>
                          <a:effectLst/>
                          <a:latin typeface="+mn-lt"/>
                        </a:rPr>
                        <a:t>16  de agosto de 2022 </a:t>
                      </a:r>
                      <a:endParaRPr lang="en-US" sz="1050" b="0" i="0" u="none" strike="noStrike" dirty="0">
                        <a:solidFill>
                          <a:schemeClr val="tx1"/>
                        </a:solidFill>
                        <a:effectLst/>
                        <a:latin typeface="+mn-lt"/>
                      </a:endParaRPr>
                    </a:p>
                  </a:txBody>
                  <a:tcPr marL="5868" marR="5868" marT="5868" marB="0" anchor="ctr"/>
                </a:tc>
                <a:tc>
                  <a:txBody>
                    <a:bodyPr/>
                    <a:lstStyle/>
                    <a:p>
                      <a:pPr algn="ctr" fontAlgn="ctr"/>
                      <a:r>
                        <a:rPr lang="pt-BR" sz="1050" u="none" strike="noStrike" dirty="0">
                          <a:solidFill>
                            <a:schemeClr val="tx1"/>
                          </a:solidFill>
                          <a:effectLst/>
                          <a:latin typeface="+mn-lt"/>
                        </a:rPr>
                        <a:t>26 de agosto de 2022</a:t>
                      </a:r>
                      <a:endParaRPr lang="pt-BR"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auditores internos.</a:t>
                      </a:r>
                      <a:endParaRPr lang="es-CO"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Se</a:t>
                      </a:r>
                      <a:r>
                        <a:rPr lang="es-CO" sz="1050" u="none" strike="noStrike" baseline="0" dirty="0">
                          <a:effectLst/>
                          <a:latin typeface="+mn-lt"/>
                        </a:rPr>
                        <a:t> </a:t>
                      </a:r>
                      <a:r>
                        <a:rPr lang="es-CO" sz="1050" u="none" strike="noStrike" dirty="0">
                          <a:effectLst/>
                          <a:latin typeface="+mn-lt"/>
                        </a:rPr>
                        <a:t>programo  la fecha en el plan de auditorias y se ejecuto en el mes de agosto las auditorias Internas de Calidad . La auditoria de Planeación, se  reprogramo  en el mes de septiembre por los diferentes compromisos de la presidente ejecutiva.</a:t>
                      </a:r>
                      <a:endParaRPr lang="es-CO" sz="1050" b="0" i="0" u="none" strike="noStrike" dirty="0">
                        <a:effectLst/>
                        <a:latin typeface="+mn-lt"/>
                      </a:endParaRPr>
                    </a:p>
                  </a:txBody>
                  <a:tcPr marL="5868" marR="5868" marT="5868" marB="0" anchor="ctr"/>
                </a:tc>
                <a:extLst>
                  <a:ext uri="{0D108BD9-81ED-4DB2-BD59-A6C34878D82A}">
                    <a16:rowId xmlns="" xmlns:a16="http://schemas.microsoft.com/office/drawing/2014/main" val="10000"/>
                  </a:ext>
                </a:extLst>
              </a:tr>
              <a:tr h="624976">
                <a:tc>
                  <a:txBody>
                    <a:bodyPr/>
                    <a:lstStyle/>
                    <a:p>
                      <a:pPr algn="ctr" fontAlgn="ctr"/>
                      <a:r>
                        <a:rPr lang="es-CO" sz="1050" b="0" i="0" u="none" strike="noStrike" dirty="0">
                          <a:effectLst/>
                          <a:latin typeface="+mn-lt"/>
                        </a:rPr>
                        <a:t>2</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Planificación planes de mejoramiento</a:t>
                      </a:r>
                      <a:endParaRPr lang="en-US" sz="1050" b="0" i="0" u="none" strike="noStrike" dirty="0">
                        <a:effectLst/>
                        <a:latin typeface="+mn-lt"/>
                      </a:endParaRPr>
                    </a:p>
                  </a:txBody>
                  <a:tcPr marL="5868" marR="5868" marT="5868" marB="0" anchor="ctr"/>
                </a:tc>
                <a:tc>
                  <a:txBody>
                    <a:bodyPr/>
                    <a:lstStyle/>
                    <a:p>
                      <a:pPr algn="ctr" fontAlgn="ctr"/>
                      <a:r>
                        <a:rPr lang="pt-BR" sz="1050" u="none" strike="noStrike" dirty="0">
                          <a:solidFill>
                            <a:schemeClr val="tx1"/>
                          </a:solidFill>
                          <a:effectLst/>
                          <a:latin typeface="+mn-lt"/>
                        </a:rPr>
                        <a:t>12 de agosto de 2022</a:t>
                      </a:r>
                      <a:endParaRPr lang="pt-BR"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  20 de septiembre</a:t>
                      </a:r>
                      <a:r>
                        <a:rPr lang="es-CO" sz="1050" u="none" strike="noStrike" baseline="0" dirty="0">
                          <a:solidFill>
                            <a:schemeClr val="tx1"/>
                          </a:solidFill>
                          <a:effectLst/>
                          <a:latin typeface="+mn-lt"/>
                        </a:rPr>
                        <a:t> </a:t>
                      </a:r>
                      <a:r>
                        <a:rPr lang="es-CO" sz="1050" u="none" strike="noStrike" dirty="0">
                          <a:solidFill>
                            <a:schemeClr val="tx1"/>
                          </a:solidFill>
                          <a:effectLst/>
                          <a:latin typeface="+mn-lt"/>
                        </a:rPr>
                        <a:t>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lideres de procesos</a:t>
                      </a:r>
                      <a:endParaRPr lang="es-CO"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Ejecutado</a:t>
                      </a:r>
                      <a:endParaRPr lang="en-US" sz="1050" b="0" i="0" u="none" strike="noStrike" dirty="0">
                        <a:effectLst/>
                        <a:latin typeface="+mn-lt"/>
                      </a:endParaRPr>
                    </a:p>
                  </a:txBody>
                  <a:tcPr marL="5868" marR="5868" marT="5868" marB="0" anchor="ctr"/>
                </a:tc>
                <a:extLst>
                  <a:ext uri="{0D108BD9-81ED-4DB2-BD59-A6C34878D82A}">
                    <a16:rowId xmlns="" xmlns:a16="http://schemas.microsoft.com/office/drawing/2014/main" val="10002"/>
                  </a:ext>
                </a:extLst>
              </a:tr>
              <a:tr h="1051304">
                <a:tc>
                  <a:txBody>
                    <a:bodyPr/>
                    <a:lstStyle/>
                    <a:p>
                      <a:pPr algn="ctr" fontAlgn="ctr"/>
                      <a:r>
                        <a:rPr lang="es-CO" sz="1050" b="0" i="0" u="none" strike="noStrike" dirty="0">
                          <a:effectLst/>
                          <a:latin typeface="+mn-lt"/>
                        </a:rPr>
                        <a:t>3</a:t>
                      </a:r>
                      <a:endParaRPr lang="en-US"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Revisión por la dirección 2022</a:t>
                      </a:r>
                      <a:endParaRPr lang="es-CO" sz="1050" b="0" i="0" u="none" strike="noStrike" dirty="0">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02 de agosto de 2022</a:t>
                      </a:r>
                      <a:endParaRPr lang="es-CO"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baseline="0" dirty="0">
                          <a:solidFill>
                            <a:schemeClr val="tx1"/>
                          </a:solidFill>
                          <a:effectLst/>
                          <a:latin typeface="+mn-lt"/>
                        </a:rPr>
                        <a:t>28 de agosto</a:t>
                      </a:r>
                      <a:r>
                        <a:rPr lang="es-CO" sz="1050" u="none" strike="noStrike" dirty="0">
                          <a:solidFill>
                            <a:schemeClr val="tx1"/>
                          </a:solidFill>
                          <a:effectLst/>
                          <a:latin typeface="+mn-lt"/>
                        </a:rPr>
                        <a:t> 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a:t>
                      </a:r>
                      <a:endParaRPr lang="es-CO" sz="1050" b="0" i="0" u="none" strike="noStrike" dirty="0">
                        <a:effectLst/>
                        <a:latin typeface="+mn-lt"/>
                      </a:endParaRPr>
                    </a:p>
                  </a:txBody>
                  <a:tcPr marL="5868" marR="5868" marT="5868" marB="0" anchor="ctr"/>
                </a:tc>
                <a:tc>
                  <a:txBody>
                    <a:bodyPr/>
                    <a:lstStyle/>
                    <a:p>
                      <a:pPr algn="l" fontAlgn="ctr"/>
                      <a:r>
                        <a:rPr lang="es-CO" sz="1050" b="0" i="0" u="none" strike="noStrike" dirty="0">
                          <a:effectLst/>
                          <a:latin typeface="+mn-lt"/>
                        </a:rPr>
                        <a:t>Ejecutado</a:t>
                      </a:r>
                      <a:endParaRPr lang="en-US" sz="1050" b="0" i="0" u="none" strike="noStrike" dirty="0">
                        <a:effectLst/>
                        <a:latin typeface="+mn-lt"/>
                      </a:endParaRPr>
                    </a:p>
                  </a:txBody>
                  <a:tcPr marL="5868" marR="5868" marT="5868" marB="0" anchor="ctr"/>
                </a:tc>
                <a:extLst>
                  <a:ext uri="{0D108BD9-81ED-4DB2-BD59-A6C34878D82A}">
                    <a16:rowId xmlns="" xmlns:a16="http://schemas.microsoft.com/office/drawing/2014/main" val="10003"/>
                  </a:ext>
                </a:extLst>
              </a:tr>
              <a:tr h="950810">
                <a:tc>
                  <a:txBody>
                    <a:bodyPr/>
                    <a:lstStyle/>
                    <a:p>
                      <a:pPr algn="ctr" fontAlgn="ctr"/>
                      <a:r>
                        <a:rPr lang="es-CO" sz="1050" b="0" i="0" u="none" strike="noStrike" dirty="0">
                          <a:effectLst/>
                          <a:latin typeface="+mn-lt"/>
                        </a:rPr>
                        <a:t>4</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Realizar rendición de cuentas</a:t>
                      </a:r>
                      <a:endParaRPr lang="en-US" sz="1050" b="0" i="0" u="none" strike="noStrike" dirty="0">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20 de  septiembre 2022</a:t>
                      </a:r>
                      <a:endParaRPr lang="es-CO"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27 de septiembre 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 y funcionarios</a:t>
                      </a:r>
                      <a:endParaRPr lang="es-CO" sz="1050" b="0" i="0" u="none" strike="noStrike" dirty="0">
                        <a:effectLst/>
                        <a:latin typeface="+mn-lt"/>
                      </a:endParaRPr>
                    </a:p>
                  </a:txBody>
                  <a:tcPr marL="5868" marR="5868" marT="5868" marB="0" anchor="ctr"/>
                </a:tc>
                <a:tc>
                  <a:txBody>
                    <a:bodyPr/>
                    <a:lstStyle/>
                    <a:p>
                      <a:pPr algn="l" fontAlgn="ctr"/>
                      <a:r>
                        <a:rPr lang="en-US" sz="1050" b="0" i="0" u="none" strike="noStrike" dirty="0">
                          <a:effectLst/>
                          <a:latin typeface="+mn-lt"/>
                        </a:rPr>
                        <a:t>Ejecutado</a:t>
                      </a:r>
                    </a:p>
                  </a:txBody>
                  <a:tcPr marL="5868" marR="5868" marT="5868"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2905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31</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extLst>
              <p:ext uri="{D42A27DB-BD31-4B8C-83A1-F6EECF244321}">
                <p14:modId xmlns:p14="http://schemas.microsoft.com/office/powerpoint/2010/main" val="883193074"/>
              </p:ext>
            </p:extLst>
          </p:nvPr>
        </p:nvGraphicFramePr>
        <p:xfrm>
          <a:off x="436116" y="764704"/>
          <a:ext cx="8513872" cy="5850243"/>
        </p:xfrm>
        <a:graphic>
          <a:graphicData uri="http://schemas.openxmlformats.org/drawingml/2006/table">
            <a:tbl>
              <a:tblPr>
                <a:tableStyleId>{5C22544A-7EE6-4342-B048-85BDC9FD1C3A}</a:tableStyleId>
              </a:tblPr>
              <a:tblGrid>
                <a:gridCol w="524468">
                  <a:extLst>
                    <a:ext uri="{9D8B030D-6E8A-4147-A177-3AD203B41FA5}">
                      <a16:colId xmlns="" xmlns:a16="http://schemas.microsoft.com/office/drawing/2014/main" val="20000"/>
                    </a:ext>
                  </a:extLst>
                </a:gridCol>
                <a:gridCol w="1529701">
                  <a:extLst>
                    <a:ext uri="{9D8B030D-6E8A-4147-A177-3AD203B41FA5}">
                      <a16:colId xmlns="" xmlns:a16="http://schemas.microsoft.com/office/drawing/2014/main" val="20001"/>
                    </a:ext>
                  </a:extLst>
                </a:gridCol>
                <a:gridCol w="1293689">
                  <a:extLst>
                    <a:ext uri="{9D8B030D-6E8A-4147-A177-3AD203B41FA5}">
                      <a16:colId xmlns="" xmlns:a16="http://schemas.microsoft.com/office/drawing/2014/main" val="20002"/>
                    </a:ext>
                  </a:extLst>
                </a:gridCol>
                <a:gridCol w="1293689">
                  <a:extLst>
                    <a:ext uri="{9D8B030D-6E8A-4147-A177-3AD203B41FA5}">
                      <a16:colId xmlns="" xmlns:a16="http://schemas.microsoft.com/office/drawing/2014/main" val="20003"/>
                    </a:ext>
                  </a:extLst>
                </a:gridCol>
                <a:gridCol w="1249982">
                  <a:extLst>
                    <a:ext uri="{9D8B030D-6E8A-4147-A177-3AD203B41FA5}">
                      <a16:colId xmlns="" xmlns:a16="http://schemas.microsoft.com/office/drawing/2014/main" val="20004"/>
                    </a:ext>
                  </a:extLst>
                </a:gridCol>
                <a:gridCol w="2622343">
                  <a:extLst>
                    <a:ext uri="{9D8B030D-6E8A-4147-A177-3AD203B41FA5}">
                      <a16:colId xmlns="" xmlns:a16="http://schemas.microsoft.com/office/drawing/2014/main" val="20005"/>
                    </a:ext>
                  </a:extLst>
                </a:gridCol>
              </a:tblGrid>
              <a:tr h="997160">
                <a:tc>
                  <a:txBody>
                    <a:bodyPr/>
                    <a:lstStyle/>
                    <a:p>
                      <a:pPr algn="ctr" fontAlgn="ctr"/>
                      <a:r>
                        <a:rPr lang="en-US" sz="1000" u="none" strike="noStrike" dirty="0">
                          <a:effectLst/>
                        </a:rPr>
                        <a:t>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dos (2) Cámaras móvil a los 13 municipios de la exprovincia de Obando, incluido Ipiales. Con el proposito de prestar servicio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20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31 de DICIEM BRE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Se realizo hasta el 31 de marzo de 2022 la primera Cámara Móvil en la que se atendieron 1872 empresarios y se realizaron  nuevas matriculas.  Se realizara la segunda cámara móvil en el mes de </a:t>
                      </a:r>
                      <a:r>
                        <a:rPr lang="es-CO" sz="1000" u="none" strike="noStrike" dirty="0" smtClean="0">
                          <a:effectLst/>
                        </a:rPr>
                        <a:t>octubre y noviembre, </a:t>
                      </a:r>
                      <a:r>
                        <a:rPr lang="es-CO" sz="1000" u="none" strike="noStrike" dirty="0">
                          <a:effectLst/>
                        </a:rPr>
                        <a:t>en los municipios de la jurisdicción</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0"/>
                  </a:ext>
                </a:extLst>
              </a:tr>
              <a:tr h="882484">
                <a:tc>
                  <a:txBody>
                    <a:bodyPr/>
                    <a:lstStyle/>
                    <a:p>
                      <a:pPr algn="ctr" fontAlgn="ctr"/>
                      <a:r>
                        <a:rPr lang="en-US" sz="1000" u="none" strike="noStrike">
                          <a:effectLst/>
                        </a:rPr>
                        <a:t>2</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telemercadeo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01 de Abril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Permanentemente se realiza telemercadeo</a:t>
                      </a:r>
                      <a:endParaRPr lang="en-US"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1"/>
                  </a:ext>
                </a:extLst>
              </a:tr>
              <a:tr h="802982">
                <a:tc>
                  <a:txBody>
                    <a:bodyPr/>
                    <a:lstStyle/>
                    <a:p>
                      <a:pPr algn="ctr" fontAlgn="ctr"/>
                      <a:r>
                        <a:rPr lang="en-US" sz="1000" u="none" strike="noStrike">
                          <a:effectLst/>
                        </a:rPr>
                        <a:t>3</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Incentivar a los afilados por medio de convenios y incentivos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20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Hasta el momento se obsequiaron detalles  para los afilados en temporada de </a:t>
                      </a:r>
                      <a:r>
                        <a:rPr lang="es-CO" sz="1000" u="none" strike="noStrike" dirty="0" smtClean="0">
                          <a:effectLst/>
                        </a:rPr>
                        <a:t>renovación</a:t>
                      </a:r>
                      <a:r>
                        <a:rPr lang="es-CO" sz="1000" u="none" strike="noStrike" baseline="0" dirty="0" smtClean="0">
                          <a:effectLst/>
                        </a:rPr>
                        <a:t> como el uso de las tarjetas preferenciales: presencial y por medio de WhatsApp alos afiliados.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2"/>
                  </a:ext>
                </a:extLst>
              </a:tr>
              <a:tr h="222611">
                <a:tc gridSpan="6">
                  <a:txBody>
                    <a:bodyPr/>
                    <a:lstStyle/>
                    <a:p>
                      <a:pPr algn="ctr" fontAlgn="ctr"/>
                      <a:r>
                        <a:rPr lang="en-US" sz="1000" u="none" strike="noStrike" dirty="0">
                          <a:effectLst/>
                        </a:rPr>
                        <a:t>CAPACITACIÓN PERMANENTE</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659069">
                <a:tc>
                  <a:txBody>
                    <a:bodyPr/>
                    <a:lstStyle/>
                    <a:p>
                      <a:pPr algn="ctr" fontAlgn="ctr"/>
                      <a:r>
                        <a:rPr lang="en-US" sz="1000" u="none" strike="noStrike">
                          <a:effectLst/>
                        </a:rPr>
                        <a:t>4</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Definir capacitaciones, cursos, conferencias, seminarios, diplomados de acuerdo a las necesidades actuales de los empresarios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En el primer trimestre se realizaron: 1 Diplomado y 2 cursos de educación continua, participaron un total de 121 asistentes . En el segundo trimestre esta</a:t>
                      </a:r>
                      <a:r>
                        <a:rPr lang="es-CO" sz="1000" u="none" strike="noStrike" baseline="0" dirty="0">
                          <a:effectLst/>
                        </a:rPr>
                        <a:t> en ejecución </a:t>
                      </a:r>
                      <a:r>
                        <a:rPr lang="es-CO" sz="1000" u="none" strike="noStrike" dirty="0">
                          <a:effectLst/>
                        </a:rPr>
                        <a:t>:  1 Técnico</a:t>
                      </a:r>
                      <a:r>
                        <a:rPr lang="es-CO" sz="1000" u="none" strike="noStrike" baseline="0" dirty="0">
                          <a:effectLst/>
                        </a:rPr>
                        <a:t> de primer semestre con 82 participantes.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4"/>
                  </a:ext>
                </a:extLst>
              </a:tr>
              <a:tr h="1124326">
                <a:tc>
                  <a:txBody>
                    <a:bodyPr/>
                    <a:lstStyle/>
                    <a:p>
                      <a:pPr algn="ctr" fontAlgn="ctr"/>
                      <a:r>
                        <a:rPr lang="en-US" sz="1000" u="none" strike="noStrike">
                          <a:effectLst/>
                        </a:rPr>
                        <a:t>5</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Desarrolllo de programas de difusión mediante la utilización de diferentes medios de comunicación (radio, prensa, televisión,redes sociales, entre otros).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Actualmente se están desarrollando campañas de promoción de las capacitaciones por medio de radio, redes sociales, entre otros.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5"/>
                  </a:ext>
                </a:extLst>
              </a:tr>
              <a:tr h="161611">
                <a:tc gridSpan="6">
                  <a:txBody>
                    <a:bodyPr/>
                    <a:lstStyle/>
                    <a:p>
                      <a:pPr algn="ctr" fontAlgn="ctr"/>
                      <a:r>
                        <a:rPr lang="es-CO" sz="1000" u="none" strike="noStrike" dirty="0">
                          <a:effectLst/>
                        </a:rPr>
                        <a:t>CENTRO DE CONCILIACIÓN Y ARBITRAJE</a:t>
                      </a:r>
                      <a:endParaRPr lang="es-CO"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6724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32</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15064" y="5845627"/>
            <a:ext cx="8513872" cy="923330"/>
          </a:xfrm>
          <a:prstGeom prst="rect">
            <a:avLst/>
          </a:prstGeom>
        </p:spPr>
        <p:txBody>
          <a:bodyPr wrap="square">
            <a:spAutoFit/>
          </a:bodyPr>
          <a:lstStyle/>
          <a:p>
            <a:r>
              <a:rPr lang="es-ES_tradnl" dirty="0"/>
              <a:t>Nivel de cumplimiento: se cumplieron las actividades No 2 , 4,5, 6, 9, 10 y parte de las actividades No 1 y 8 para un avance del 70%,  las actividades 3 y 7 están pendientes por ejecutar.</a:t>
            </a:r>
          </a:p>
        </p:txBody>
      </p:sp>
      <p:graphicFrame>
        <p:nvGraphicFramePr>
          <p:cNvPr id="2" name="Tabla 1">
            <a:extLst>
              <a:ext uri="{FF2B5EF4-FFF2-40B4-BE49-F238E27FC236}">
                <a16:creationId xmlns="" xmlns:a16="http://schemas.microsoft.com/office/drawing/2014/main" id="{1B11A9F7-59B4-438C-A785-E1F05F3B50B7}"/>
              </a:ext>
            </a:extLst>
          </p:cNvPr>
          <p:cNvGraphicFramePr>
            <a:graphicFrameLocks noGrp="1"/>
          </p:cNvGraphicFramePr>
          <p:nvPr>
            <p:extLst>
              <p:ext uri="{D42A27DB-BD31-4B8C-83A1-F6EECF244321}">
                <p14:modId xmlns:p14="http://schemas.microsoft.com/office/powerpoint/2010/main" val="3727392384"/>
              </p:ext>
            </p:extLst>
          </p:nvPr>
        </p:nvGraphicFramePr>
        <p:xfrm>
          <a:off x="326886" y="629572"/>
          <a:ext cx="8650654" cy="8739273"/>
        </p:xfrm>
        <a:graphic>
          <a:graphicData uri="http://schemas.openxmlformats.org/drawingml/2006/table">
            <a:tbl>
              <a:tblPr>
                <a:tableStyleId>{5C22544A-7EE6-4342-B048-85BDC9FD1C3A}</a:tableStyleId>
              </a:tblPr>
              <a:tblGrid>
                <a:gridCol w="532090">
                  <a:extLst>
                    <a:ext uri="{9D8B030D-6E8A-4147-A177-3AD203B41FA5}">
                      <a16:colId xmlns="" xmlns:a16="http://schemas.microsoft.com/office/drawing/2014/main" val="2068250497"/>
                    </a:ext>
                  </a:extLst>
                </a:gridCol>
                <a:gridCol w="1551932">
                  <a:extLst>
                    <a:ext uri="{9D8B030D-6E8A-4147-A177-3AD203B41FA5}">
                      <a16:colId xmlns="" xmlns:a16="http://schemas.microsoft.com/office/drawing/2014/main" val="3232459517"/>
                    </a:ext>
                  </a:extLst>
                </a:gridCol>
                <a:gridCol w="1312490">
                  <a:extLst>
                    <a:ext uri="{9D8B030D-6E8A-4147-A177-3AD203B41FA5}">
                      <a16:colId xmlns="" xmlns:a16="http://schemas.microsoft.com/office/drawing/2014/main" val="3728260396"/>
                    </a:ext>
                  </a:extLst>
                </a:gridCol>
                <a:gridCol w="1325541">
                  <a:extLst>
                    <a:ext uri="{9D8B030D-6E8A-4147-A177-3AD203B41FA5}">
                      <a16:colId xmlns="" xmlns:a16="http://schemas.microsoft.com/office/drawing/2014/main" val="807911100"/>
                    </a:ext>
                  </a:extLst>
                </a:gridCol>
                <a:gridCol w="1268148">
                  <a:extLst>
                    <a:ext uri="{9D8B030D-6E8A-4147-A177-3AD203B41FA5}">
                      <a16:colId xmlns="" xmlns:a16="http://schemas.microsoft.com/office/drawing/2014/main" val="3150239816"/>
                    </a:ext>
                  </a:extLst>
                </a:gridCol>
                <a:gridCol w="2660453">
                  <a:extLst>
                    <a:ext uri="{9D8B030D-6E8A-4147-A177-3AD203B41FA5}">
                      <a16:colId xmlns="" xmlns:a16="http://schemas.microsoft.com/office/drawing/2014/main" val="1283646015"/>
                    </a:ext>
                  </a:extLst>
                </a:gridCol>
              </a:tblGrid>
              <a:tr h="616897">
                <a:tc>
                  <a:txBody>
                    <a:bodyPr/>
                    <a:lstStyle/>
                    <a:p>
                      <a:pPr algn="ctr" fontAlgn="ctr"/>
                      <a:r>
                        <a:rPr lang="en-US" sz="1000" u="none" strike="noStrike" dirty="0">
                          <a:effectLst/>
                        </a:rPr>
                        <a:t>6</a:t>
                      </a:r>
                      <a:endParaRPr lang="en-US" sz="1000" b="1"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000" u="none" strike="noStrike" dirty="0">
                          <a:effectLst/>
                        </a:rPr>
                        <a:t>Realizar  reporte del Número de solicitudes de conciliaciones.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03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mes  de julio se llevan realizando en el centro de conciliación y Arbitraje de la Cámara de Comercio de Ipiales, 300 solicitudes de conciliaciones </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4092172331"/>
                  </a:ext>
                </a:extLst>
              </a:tr>
              <a:tr h="650195">
                <a:tc>
                  <a:txBody>
                    <a:bodyPr/>
                    <a:lstStyle/>
                    <a:p>
                      <a:pPr algn="ctr" fontAlgn="ctr"/>
                      <a:r>
                        <a:rPr lang="en-US" sz="1000" u="none" strike="noStrike">
                          <a:effectLst/>
                        </a:rPr>
                        <a:t>7</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convenios con otras entidades, para la prestación del servicio del centro de concilación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14</a:t>
                      </a:r>
                      <a:r>
                        <a:rPr lang="es-CO" sz="1000" u="none" strike="noStrike" baseline="0" dirty="0">
                          <a:solidFill>
                            <a:schemeClr val="tx1"/>
                          </a:solidFill>
                          <a:effectLst/>
                        </a:rPr>
                        <a:t> </a:t>
                      </a:r>
                      <a:r>
                        <a:rPr lang="es-CO" sz="1000" u="none" strike="noStrike" dirty="0">
                          <a:solidFill>
                            <a:schemeClr val="tx1"/>
                          </a:solidFill>
                          <a:effectLst/>
                        </a:rPr>
                        <a:t>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p>
                      <a:pPr algn="ctr" fontAlgn="ctr"/>
                      <a:endParaRPr lang="es-CO" sz="1000" b="0" i="0" u="none" strike="noStrike" dirty="0">
                        <a:effectLst/>
                        <a:latin typeface="Arial" panose="020B0604020202020204" pitchFamily="34" charset="0"/>
                      </a:endParaRPr>
                    </a:p>
                  </a:txBody>
                  <a:tcPr marL="3958" marR="3958" marT="3958" marB="0" anchor="ctr"/>
                </a:tc>
                <a:tc>
                  <a:txBody>
                    <a:bodyPr/>
                    <a:lstStyle/>
                    <a:p>
                      <a:pPr algn="l" fontAlgn="b"/>
                      <a:r>
                        <a:rPr lang="es-CO" sz="1000" u="none" strike="noStrike" dirty="0">
                          <a:effectLst/>
                        </a:rPr>
                        <a:t>Se</a:t>
                      </a:r>
                      <a:r>
                        <a:rPr lang="es-CO" sz="1000" u="none" strike="noStrike" baseline="0" dirty="0">
                          <a:effectLst/>
                        </a:rPr>
                        <a:t> realiza alianzas con Alcaldía, Bienestar Familiar, Policía Nacional, Personería, entre otros, para un crecimiento constante como el CONCILIATON  gratuito a nivel nacional en el mes de septiembre</a:t>
                      </a:r>
                      <a:r>
                        <a:rPr lang="es-CO" sz="1000" u="none" strike="noStrike" dirty="0">
                          <a:effectLst/>
                        </a:rPr>
                        <a:t> </a:t>
                      </a:r>
                      <a:endParaRPr lang="es-CO" sz="1000" b="0" i="0" u="none" strike="noStrike" dirty="0">
                        <a:effectLst/>
                        <a:latin typeface="Arial" panose="020B0604020202020204" pitchFamily="34" charset="0"/>
                      </a:endParaRPr>
                    </a:p>
                  </a:txBody>
                  <a:tcPr marL="3958" marR="3958" marT="3958" marB="0" anchor="b"/>
                </a:tc>
                <a:extLst>
                  <a:ext uri="{0D108BD9-81ED-4DB2-BD59-A6C34878D82A}">
                    <a16:rowId xmlns="" xmlns:a16="http://schemas.microsoft.com/office/drawing/2014/main" val="2739933243"/>
                  </a:ext>
                </a:extLst>
              </a:tr>
              <a:tr h="175587">
                <a:tc gridSpan="6">
                  <a:txBody>
                    <a:bodyPr/>
                    <a:lstStyle/>
                    <a:p>
                      <a:pPr algn="ctr" fontAlgn="ctr"/>
                      <a:r>
                        <a:rPr lang="en-US" sz="1000" u="none" strike="noStrike" dirty="0">
                          <a:effectLst/>
                        </a:rPr>
                        <a:t>PROMOCIÓN COMERCIAL</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23671190"/>
                  </a:ext>
                </a:extLst>
              </a:tr>
              <a:tr h="658864">
                <a:tc>
                  <a:txBody>
                    <a:bodyPr/>
                    <a:lstStyle/>
                    <a:p>
                      <a:pPr algn="ctr" fontAlgn="ctr"/>
                      <a:r>
                        <a:rPr lang="en-US" sz="1000" u="none" strike="noStrike">
                          <a:effectLst/>
                        </a:rPr>
                        <a:t>8</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Realizar eventos, jornadas y participación ciudadana (campañas)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Competitividad y Proyectos</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smtClean="0">
                          <a:effectLst/>
                        </a:rPr>
                        <a:t>Campaña</a:t>
                      </a:r>
                      <a:r>
                        <a:rPr lang="es-CO" sz="1000" u="none" strike="noStrike" baseline="0" dirty="0" smtClean="0">
                          <a:effectLst/>
                        </a:rPr>
                        <a:t> de Regalo perfecto a Mamá, acompañamiento hacia lo cultural como Caminando tras las huellas de nuestro mayores para la conservación de nuestros usos y costumbres, socioeconómico como la reconstrucción de zonas verdes como el parque Infantil del Barrio San Vicente, ambiental como Protección y Recuperación de los manantiales y cuencas  de agua  hidrográfica que da origen a la piscina del Puente Nuevo.</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548891121"/>
                  </a:ext>
                </a:extLst>
              </a:tr>
              <a:tr h="658864">
                <a:tc>
                  <a:txBody>
                    <a:bodyPr/>
                    <a:lstStyle/>
                    <a:p>
                      <a:pPr algn="ctr" fontAlgn="ctr"/>
                      <a:r>
                        <a:rPr lang="en-US" sz="1000" u="none" strike="noStrike" dirty="0">
                          <a:solidFill>
                            <a:schemeClr val="tx1"/>
                          </a:solidFill>
                          <a:effectLst/>
                        </a:rPr>
                        <a:t>9</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s-CO" sz="1000" b="0" i="0" u="none" strike="noStrike" dirty="0">
                          <a:solidFill>
                            <a:schemeClr val="tx1"/>
                          </a:solidFill>
                          <a:effectLst/>
                          <a:latin typeface="+mn-lt"/>
                        </a:rPr>
                        <a:t>Participar</a:t>
                      </a:r>
                      <a:r>
                        <a:rPr lang="es-CO" sz="1000" b="0" i="0" u="none" strike="noStrike" baseline="0" dirty="0">
                          <a:solidFill>
                            <a:schemeClr val="tx1"/>
                          </a:solidFill>
                          <a:effectLst/>
                          <a:latin typeface="+mn-lt"/>
                        </a:rPr>
                        <a:t> en ruedas de negocios</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3</a:t>
                      </a:r>
                      <a:r>
                        <a:rPr lang="es-CO" sz="1000" u="none" strike="noStrike" baseline="0" dirty="0">
                          <a:solidFill>
                            <a:schemeClr val="tx1"/>
                          </a:solidFill>
                          <a:effectLst/>
                        </a:rPr>
                        <a:t> de enero</a:t>
                      </a:r>
                      <a:r>
                        <a:rPr lang="es-CO" sz="1000" u="none" strike="noStrike" dirty="0">
                          <a:solidFill>
                            <a:schemeClr val="tx1"/>
                          </a:solidFill>
                          <a:effectLst/>
                        </a:rPr>
                        <a:t>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29 de</a:t>
                      </a:r>
                      <a:r>
                        <a:rPr lang="en-US" sz="1000" u="none" strike="noStrike" baseline="0" dirty="0">
                          <a:solidFill>
                            <a:schemeClr val="tx1"/>
                          </a:solidFill>
                          <a:effectLst/>
                        </a:rPr>
                        <a:t> Abril</a:t>
                      </a:r>
                      <a:r>
                        <a:rPr lang="en-US" sz="1000" u="none" strike="noStrike" dirty="0">
                          <a:solidFill>
                            <a:schemeClr val="tx1"/>
                          </a:solidFill>
                          <a:effectLst/>
                        </a:rPr>
                        <a:t>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b="0" i="0" u="none" strike="noStrike" dirty="0">
                          <a:solidFill>
                            <a:schemeClr val="tx1"/>
                          </a:solidFill>
                          <a:effectLst/>
                          <a:latin typeface="Arial" panose="020B0604020202020204" pitchFamily="34" charset="0"/>
                        </a:rPr>
                        <a:t>Jefe de Centro de investigaciones económicas y Alianzas Estrategicas</a:t>
                      </a:r>
                    </a:p>
                  </a:txBody>
                  <a:tcPr marL="3958" marR="3958" marT="3958" marB="0" anchor="ctr"/>
                </a:tc>
                <a:tc>
                  <a:txBody>
                    <a:bodyPr/>
                    <a:lstStyle/>
                    <a:p>
                      <a:pPr algn="just" fontAlgn="ctr"/>
                      <a:r>
                        <a:rPr lang="es-CO" sz="1000" u="none" strike="noStrike" dirty="0">
                          <a:solidFill>
                            <a:schemeClr val="tx1"/>
                          </a:solidFill>
                          <a:effectLst/>
                        </a:rPr>
                        <a:t>Hasta el momento se ha realizado lo siguiente;</a:t>
                      </a:r>
                      <a:r>
                        <a:rPr lang="es-CO" sz="1000" u="none" strike="noStrike" baseline="0" dirty="0">
                          <a:solidFill>
                            <a:schemeClr val="tx1"/>
                          </a:solidFill>
                          <a:effectLst/>
                        </a:rPr>
                        <a:t> </a:t>
                      </a:r>
                      <a:r>
                        <a:rPr lang="es-CO" sz="1050" b="0" i="0" kern="1200" dirty="0">
                          <a:solidFill>
                            <a:schemeClr val="dk1"/>
                          </a:solidFill>
                          <a:effectLst/>
                          <a:latin typeface="+mn-lt"/>
                          <a:ea typeface="+mn-ea"/>
                          <a:cs typeface="+mn-cs"/>
                        </a:rPr>
                        <a:t>En el primer trimestre de 2022 se participo en la MACRORUEDA 90 PROCOLOMBIA,en las ciudades de Medellín y Cali, La Cámara de Comercio de Ipiales hizo el acompañamiento a 5 empresas de la jurisdicción, las cuales realizaron cerca de 20 contactos importantes adicionales a las citas agendadas por PROCOLOMBIA. Esta actividad se cumplió satisfactoriamente.</a:t>
                      </a:r>
                      <a:endParaRPr lang="es-CO" sz="1050" b="0" i="0" u="none" strike="noStrike" dirty="0">
                        <a:solidFill>
                          <a:schemeClr val="tx1"/>
                        </a:solidFill>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391238793"/>
                  </a:ext>
                </a:extLst>
              </a:tr>
              <a:tr h="2455648">
                <a:tc>
                  <a:txBody>
                    <a:bodyPr/>
                    <a:lstStyle/>
                    <a:p>
                      <a:pPr algn="ctr" fontAlgn="ctr"/>
                      <a:r>
                        <a:rPr lang="en-US" sz="1000" u="none" strike="noStrike">
                          <a:solidFill>
                            <a:schemeClr val="tx1"/>
                          </a:solidFill>
                          <a:effectLst/>
                        </a:rPr>
                        <a:t>10</a:t>
                      </a:r>
                      <a:endParaRPr lang="en-US" sz="1000" b="0" i="0" u="none" strike="noStrike">
                        <a:solidFill>
                          <a:schemeClr val="tx1"/>
                        </a:solidFill>
                        <a:effectLst/>
                        <a:latin typeface="Arial" panose="020B0604020202020204" pitchFamily="34" charset="0"/>
                      </a:endParaRPr>
                    </a:p>
                  </a:txBody>
                  <a:tcPr marL="3958" marR="3958" marT="3958" marB="0" anchor="ctr"/>
                </a:tc>
                <a:tc>
                  <a:txBody>
                    <a:bodyPr/>
                    <a:lstStyle/>
                    <a:p>
                      <a:pPr algn="l" fontAlgn="ctr"/>
                      <a:r>
                        <a:rPr lang="es-CO" sz="1050" b="0" i="0" kern="1200" dirty="0">
                          <a:solidFill>
                            <a:schemeClr val="dk1"/>
                          </a:solidFill>
                          <a:effectLst/>
                          <a:latin typeface="+mn-lt"/>
                          <a:ea typeface="+mn-ea"/>
                          <a:cs typeface="+mn-cs"/>
                        </a:rPr>
                        <a:t>Participar en el programa de Fabricas de la Productividad versión 2022, para MIPYMES</a:t>
                      </a:r>
                      <a:endParaRPr lang="es-CO" sz="105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01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tx1"/>
                          </a:solidFill>
                          <a:effectLst/>
                        </a:rPr>
                        <a:t>Jefe de Competitividad y Proyectos</a:t>
                      </a:r>
                      <a:endParaRPr lang="en-US" sz="1000" b="0" i="0" u="none" strike="noStrike" dirty="0">
                        <a:solidFill>
                          <a:schemeClr val="tx1"/>
                        </a:solidFill>
                        <a:effectLst/>
                        <a:latin typeface="Arial" panose="020B0604020202020204" pitchFamily="34" charset="0"/>
                      </a:endParaRPr>
                    </a:p>
                    <a:p>
                      <a:pPr algn="l" fontAlgn="ct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just" fontAlgn="ctr"/>
                      <a:r>
                        <a:rPr lang="es-CO" sz="1050" b="0" i="0" kern="1200" dirty="0">
                          <a:solidFill>
                            <a:schemeClr val="dk1"/>
                          </a:solidFill>
                          <a:effectLst/>
                          <a:latin typeface="+mn-lt"/>
                          <a:ea typeface="+mn-ea"/>
                          <a:cs typeface="+mn-cs"/>
                        </a:rPr>
                        <a:t>En el primer trimestre de 2022, se planifico el ciclo 4 de fabricas de la productividad que se llevara a cabo en el segundo trimestre En el segundo trimestre de la vigencia 2022 se participo en la rueda de servicios para la internacionalización, un espacio para la creación de relaciones comerciales entre compradores y proveedores de servicios para la internacionalización del sur-occidente colombiano. Las empresas seleccionadas podían ofrecer algún servicio para la internacionalización (transporte, empaque, bodegaje, aduanas, zonas francas, asesoría legal, asesoría técnica, entre otros). Del total de 20 empresas interesadas por parte de la jurisdicción de Cámara de Comercio de Ipiales, dos empresas fueron seleccionadas y patrocinadas con el pago de inscripción por valor de $357.000 pesos. 1) AVC INGENIERIA LOGISTICA: quien tuvo una asignación de 30 citas, de las cuales 18 citas se efectuaron y se concretaron 7 empresas.2) ALIMENTOS NARIÑO S.A.:quien tuvo una asignación de 24 citas de las cuales se efectuaron 15 citas y se concretaron 3 empresas, en el segundo semestre se seguirá avanzando con diferentes relaciones de internacionalización.</a:t>
                      </a:r>
                      <a:endParaRPr lang="es-CO" sz="1050" b="0" i="0" u="none" strike="noStrike" dirty="0">
                        <a:solidFill>
                          <a:schemeClr val="tx1"/>
                        </a:solidFill>
                        <a:effectLst/>
                        <a:latin typeface="Arial" panose="020B0604020202020204" pitchFamily="34" charset="0"/>
                      </a:endParaRPr>
                    </a:p>
                  </a:txBody>
                  <a:tcPr marL="3958" marR="3958" marT="3958" marB="0" anchor="ctr"/>
                </a:tc>
                <a:extLst>
                  <a:ext uri="{0D108BD9-81ED-4DB2-BD59-A6C34878D82A}">
                    <a16:rowId xmlns="" xmlns:a16="http://schemas.microsoft.com/office/drawing/2014/main" val="991096106"/>
                  </a:ext>
                </a:extLst>
              </a:tr>
            </a:tbl>
          </a:graphicData>
        </a:graphic>
      </p:graphicFrame>
    </p:spTree>
    <p:extLst>
      <p:ext uri="{BB962C8B-B14F-4D97-AF65-F5344CB8AC3E}">
        <p14:creationId xmlns:p14="http://schemas.microsoft.com/office/powerpoint/2010/main" val="327372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pic>
        <p:nvPicPr>
          <p:cNvPr id="5" name="Picture 49">
            <a:extLst>
              <a:ext uri="{FF2B5EF4-FFF2-40B4-BE49-F238E27FC236}">
                <a16:creationId xmlns="" xmlns:a16="http://schemas.microsoft.com/office/drawing/2014/main"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474049676"/>
              </p:ext>
            </p:extLst>
          </p:nvPr>
        </p:nvGraphicFramePr>
        <p:xfrm>
          <a:off x="457200" y="980728"/>
          <a:ext cx="8219257" cy="4752529"/>
        </p:xfrm>
        <a:graphic>
          <a:graphicData uri="http://schemas.openxmlformats.org/drawingml/2006/table">
            <a:tbl>
              <a:tblPr>
                <a:tableStyleId>{5C22544A-7EE6-4342-B048-85BDC9FD1C3A}</a:tableStyleId>
              </a:tblPr>
              <a:tblGrid>
                <a:gridCol w="910931">
                  <a:extLst>
                    <a:ext uri="{9D8B030D-6E8A-4147-A177-3AD203B41FA5}">
                      <a16:colId xmlns="" xmlns:a16="http://schemas.microsoft.com/office/drawing/2014/main" val="20000"/>
                    </a:ext>
                  </a:extLst>
                </a:gridCol>
                <a:gridCol w="1328441">
                  <a:extLst>
                    <a:ext uri="{9D8B030D-6E8A-4147-A177-3AD203B41FA5}">
                      <a16:colId xmlns="" xmlns:a16="http://schemas.microsoft.com/office/drawing/2014/main" val="20001"/>
                    </a:ext>
                  </a:extLst>
                </a:gridCol>
                <a:gridCol w="1123482">
                  <a:extLst>
                    <a:ext uri="{9D8B030D-6E8A-4147-A177-3AD203B41FA5}">
                      <a16:colId xmlns="" xmlns:a16="http://schemas.microsoft.com/office/drawing/2014/main" val="20002"/>
                    </a:ext>
                  </a:extLst>
                </a:gridCol>
                <a:gridCol w="1123482">
                  <a:extLst>
                    <a:ext uri="{9D8B030D-6E8A-4147-A177-3AD203B41FA5}">
                      <a16:colId xmlns="" xmlns:a16="http://schemas.microsoft.com/office/drawing/2014/main" val="20003"/>
                    </a:ext>
                  </a:extLst>
                </a:gridCol>
                <a:gridCol w="1085527">
                  <a:extLst>
                    <a:ext uri="{9D8B030D-6E8A-4147-A177-3AD203B41FA5}">
                      <a16:colId xmlns="" xmlns:a16="http://schemas.microsoft.com/office/drawing/2014/main" val="20004"/>
                    </a:ext>
                  </a:extLst>
                </a:gridCol>
                <a:gridCol w="2647394">
                  <a:extLst>
                    <a:ext uri="{9D8B030D-6E8A-4147-A177-3AD203B41FA5}">
                      <a16:colId xmlns="" xmlns:a16="http://schemas.microsoft.com/office/drawing/2014/main" val="20005"/>
                    </a:ext>
                  </a:extLst>
                </a:gridCol>
              </a:tblGrid>
              <a:tr h="2162012">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Realizar capacitaciones al personal</a:t>
                      </a:r>
                      <a:endParaRPr lang="en-US"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2022</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30 de diciembre de 2022</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Hasta el momento se han realizado </a:t>
                      </a:r>
                      <a:r>
                        <a:rPr lang="es-CO" sz="1200" u="none" strike="noStrike" dirty="0" smtClean="0">
                          <a:effectLst/>
                        </a:rPr>
                        <a:t>37</a:t>
                      </a:r>
                      <a:r>
                        <a:rPr lang="es-CO" sz="1200" u="none" strike="noStrike" baseline="0" dirty="0" smtClean="0">
                          <a:effectLst/>
                        </a:rPr>
                        <a:t> capacitaciones del personal como: Informe Chip, Factura Electrónica , SGC, las demás se han ejecutado acorde a las necesidades de la época como Renovación,  Afiliados, Atención al Cliente y Sistema de Gestión y Salud en el Trabajo.</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 xmlns:a16="http://schemas.microsoft.com/office/drawing/2014/main" val="10000"/>
                  </a:ext>
                </a:extLst>
              </a:tr>
              <a:tr h="2590517">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seguimiento y evaluación al sistema de gestión de seguridad y salud en el trabajo</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2022</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20 de diciembre de 2022</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 reviso la matriz legal de la entidad donde se registra un cumplimiento, se sigue revisando indicadores mensuales</a:t>
                      </a:r>
                      <a:r>
                        <a:rPr lang="es-CO" sz="1200" u="none" strike="noStrike" baseline="0" dirty="0">
                          <a:effectLst/>
                        </a:rPr>
                        <a:t> para verificar el cumplimiento.</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26560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34</a:t>
            </a:fld>
            <a:endParaRPr lang="es-ES" sz="1000" dirty="0">
              <a:solidFill>
                <a:schemeClr val="bg1"/>
              </a:solidFill>
            </a:endParaRPr>
          </a:p>
        </p:txBody>
      </p:sp>
      <p:sp>
        <p:nvSpPr>
          <p:cNvPr id="34819" name="2 Subtítulo"/>
          <p:cNvSpPr>
            <a:spLocks/>
          </p:cNvSpPr>
          <p:nvPr/>
        </p:nvSpPr>
        <p:spPr bwMode="auto">
          <a:xfrm>
            <a:off x="464929" y="-387424"/>
            <a:ext cx="8280920" cy="3960440"/>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3600" b="1" dirty="0" smtClean="0">
              <a:solidFill>
                <a:srgbClr val="FF0000"/>
              </a:solidFill>
              <a:latin typeface="Arial" pitchFamily="34" charset="0"/>
              <a:ea typeface="Tahoma" pitchFamily="34" charset="0"/>
              <a:cs typeface="Arial" pitchFamily="34" charset="0"/>
            </a:endParaRPr>
          </a:p>
          <a:p>
            <a:pPr marL="342900" indent="-342900" algn="ctr"/>
            <a:r>
              <a:rPr lang="es-ES" sz="36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400" dirty="0" smtClean="0">
                <a:latin typeface="Arial" pitchFamily="34" charset="0"/>
                <a:ea typeface="Tahoma" pitchFamily="34" charset="0"/>
                <a:cs typeface="Arial" pitchFamily="34" charset="0"/>
              </a:rPr>
              <a:t>*   </a:t>
            </a:r>
            <a:r>
              <a:rPr lang="es-ES" sz="2400" dirty="0">
                <a:latin typeface="Arial" pitchFamily="34" charset="0"/>
                <a:ea typeface="Tahoma" pitchFamily="34" charset="0"/>
                <a:cs typeface="Arial" pitchFamily="34" charset="0"/>
              </a:rPr>
              <a:t>Se observa que el cumplimiento de objetivos, en la vigencia 2022 es de 85% correspondiente al cumplimiento de 17 acciones de </a:t>
            </a:r>
            <a:r>
              <a:rPr lang="es-ES" sz="2400" dirty="0" smtClean="0">
                <a:latin typeface="Arial" pitchFamily="34" charset="0"/>
                <a:ea typeface="Tahoma" pitchFamily="34" charset="0"/>
                <a:cs typeface="Arial" pitchFamily="34" charset="0"/>
              </a:rPr>
              <a:t>23 planificadas</a:t>
            </a:r>
            <a:r>
              <a:rPr lang="es-ES" sz="2400" dirty="0">
                <a:latin typeface="Arial" pitchFamily="34" charset="0"/>
                <a:ea typeface="Tahoma" pitchFamily="34" charset="0"/>
                <a:cs typeface="Arial" pitchFamily="34" charset="0"/>
              </a:rPr>
              <a:t>, hasta el mes de julio de la vigencia 2022 </a:t>
            </a:r>
          </a:p>
          <a:p>
            <a:pPr marL="342900" indent="-342900" algn="just"/>
            <a:endParaRPr lang="es-ES" sz="2400" dirty="0" smtClean="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dirty="0" smtClean="0">
                <a:latin typeface="Arial" pitchFamily="34" charset="0"/>
                <a:ea typeface="Tahoma" pitchFamily="34" charset="0"/>
                <a:cs typeface="Arial" pitchFamily="34" charset="0"/>
              </a:rPr>
              <a:t>  </a:t>
            </a:r>
          </a:p>
          <a:p>
            <a:pPr marL="342900" indent="-342900" algn="just"/>
            <a:r>
              <a:rPr lang="es-ES" sz="2400" dirty="0" smtClean="0">
                <a:latin typeface="Arial" pitchFamily="34" charset="0"/>
                <a:ea typeface="Tahoma" pitchFamily="34" charset="0"/>
                <a:cs typeface="Arial" pitchFamily="34" charset="0"/>
              </a:rPr>
              <a:t>*  Cabe </a:t>
            </a:r>
            <a:r>
              <a:rPr lang="es-ES" sz="2400" dirty="0">
                <a:latin typeface="Arial" pitchFamily="34" charset="0"/>
                <a:ea typeface="Tahoma" pitchFamily="34" charset="0"/>
                <a:cs typeface="Arial" pitchFamily="34" charset="0"/>
              </a:rPr>
              <a:t>resaltar que las acciones planificadas fueron apropiadas para el logro de los objetivos de la calidad.</a:t>
            </a:r>
            <a:endParaRPr lang="es-CO" sz="2400" dirty="0">
              <a:latin typeface="Arial" panose="020B0604020202020204" pitchFamily="34" charset="0"/>
            </a:endParaRPr>
          </a:p>
          <a:p>
            <a:pPr marL="342900" indent="-342900"/>
            <a:endParaRPr lang="es-CO" sz="2400" dirty="0">
              <a:latin typeface="Arial" panose="020B0604020202020204" pitchFamily="34" charset="0"/>
            </a:endParaRPr>
          </a:p>
          <a:p>
            <a:pPr marL="342900" indent="-342900"/>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36</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268883043"/>
              </p:ext>
            </p:extLst>
          </p:nvPr>
        </p:nvGraphicFramePr>
        <p:xfrm>
          <a:off x="1259632" y="4725144"/>
          <a:ext cx="6768753" cy="1728192"/>
        </p:xfrm>
        <a:graphic>
          <a:graphicData uri="http://schemas.openxmlformats.org/drawingml/2006/table">
            <a:tbl>
              <a:tblPr>
                <a:tableStyleId>{5C22544A-7EE6-4342-B048-85BDC9FD1C3A}</a:tableStyleId>
              </a:tblPr>
              <a:tblGrid>
                <a:gridCol w="1676858">
                  <a:extLst>
                    <a:ext uri="{9D8B030D-6E8A-4147-A177-3AD203B41FA5}">
                      <a16:colId xmlns="" xmlns:a16="http://schemas.microsoft.com/office/drawing/2014/main" val="20000"/>
                    </a:ext>
                  </a:extLst>
                </a:gridCol>
                <a:gridCol w="127547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368153">
                  <a:extLst>
                    <a:ext uri="{9D8B030D-6E8A-4147-A177-3AD203B41FA5}">
                      <a16:colId xmlns="" xmlns:a16="http://schemas.microsoft.com/office/drawing/2014/main" val="20004"/>
                    </a:ext>
                  </a:extLst>
                </a:gridCol>
              </a:tblGrid>
              <a:tr h="936105">
                <a:tc>
                  <a:txBody>
                    <a:bodyPr/>
                    <a:lstStyle/>
                    <a:p>
                      <a:pPr algn="l" fontAlgn="b"/>
                      <a:r>
                        <a:rPr lang="en-US" sz="1200" u="none" strike="noStrike" dirty="0">
                          <a:effectLst/>
                        </a:rPr>
                        <a:t>CONTROL 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a:t>
                      </a:r>
                      <a:r>
                        <a:rPr lang="en-US" sz="1200" u="none" strike="noStrike" baseline="0" dirty="0">
                          <a:effectLst/>
                        </a:rPr>
                        <a:t> </a:t>
                      </a:r>
                      <a:r>
                        <a:rPr lang="en-US" sz="1200" u="none" strike="noStrike" dirty="0">
                          <a:effectLst/>
                        </a:rPr>
                        <a:t> 2021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 JUNIO 2022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792087">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96,64%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7" name="Gráfico 6">
            <a:extLst>
              <a:ext uri="{FF2B5EF4-FFF2-40B4-BE49-F238E27FC236}">
                <a16:creationId xmlns="" xmlns:a16="http://schemas.microsoft.com/office/drawing/2014/main" id="{C7D67999-137B-1F08-4BF9-1ED1434CFA18}"/>
              </a:ext>
            </a:extLst>
          </p:cNvPr>
          <p:cNvGraphicFramePr>
            <a:graphicFrameLocks/>
          </p:cNvGraphicFramePr>
          <p:nvPr>
            <p:extLst>
              <p:ext uri="{D42A27DB-BD31-4B8C-83A1-F6EECF244321}">
                <p14:modId xmlns:p14="http://schemas.microsoft.com/office/powerpoint/2010/main" val="3642379601"/>
              </p:ext>
            </p:extLst>
          </p:nvPr>
        </p:nvGraphicFramePr>
        <p:xfrm>
          <a:off x="1221383" y="476672"/>
          <a:ext cx="6701234" cy="3773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976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32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la grafica del indicador de mejora del sistema de gestión de calidad, se observa que  en el 2019 fue de 95,42%, en el 2020 fue de 96,64%, en el  2021 un porcentaje de 96%, hasta junio de 2022 con un porcentaje de 97%, superando la meta de 80%, gracias al cumplimiento de las metas de los procesos en los requisitos pertinentes al sistema de gestión de la calidad. Es decir se han identificado no conformidades de auditoria, se a realizado seguimiento a peticiones, quejas y reclamos, se ha dado cumplimiento a los indicadores de satisfacción, se realiza permanentemente seguimiento a los indicadores de gestión y salidas no conformes, se establecen acciones correctivas y de mejora, se realiza seguimiento a las acciones de revisión por la dirección, se identifican oportunidades de mejora.  Cabe resaltar que se ha dinamizado el sistema de gestión de calidad gracias a la herramienta tecnología SIG DOC. </a:t>
            </a:r>
          </a:p>
          <a:p>
            <a:pPr marL="342900" indent="-342900" algn="ctr"/>
            <a:endParaRPr lang="es-ES" sz="2000"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38</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67D14753-D51A-425C-9C2B-0CCD0D3D56E0}"/>
              </a:ext>
            </a:extLst>
          </p:cNvPr>
          <p:cNvGraphicFramePr>
            <a:graphicFrameLocks/>
          </p:cNvGraphicFramePr>
          <p:nvPr/>
        </p:nvGraphicFramePr>
        <p:xfrm>
          <a:off x="592355" y="59109"/>
          <a:ext cx="7959290" cy="6739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7137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39</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D521FD95-BC95-472E-8733-28A666B148FA}"/>
              </a:ext>
            </a:extLst>
          </p:cNvPr>
          <p:cNvGraphicFramePr>
            <a:graphicFrameLocks noGrp="1"/>
          </p:cNvGraphicFramePr>
          <p:nvPr>
            <p:extLst>
              <p:ext uri="{D42A27DB-BD31-4B8C-83A1-F6EECF244321}">
                <p14:modId xmlns:p14="http://schemas.microsoft.com/office/powerpoint/2010/main" val="3744017985"/>
              </p:ext>
            </p:extLst>
          </p:nvPr>
        </p:nvGraphicFramePr>
        <p:xfrm>
          <a:off x="877691" y="18447"/>
          <a:ext cx="7624762" cy="6196931"/>
        </p:xfrm>
        <a:graphic>
          <a:graphicData uri="http://schemas.openxmlformats.org/drawingml/2006/table">
            <a:tbl>
              <a:tblPr>
                <a:tableStyleId>{5C22544A-7EE6-4342-B048-85BDC9FD1C3A}</a:tableStyleId>
              </a:tblPr>
              <a:tblGrid>
                <a:gridCol w="2358174">
                  <a:extLst>
                    <a:ext uri="{9D8B030D-6E8A-4147-A177-3AD203B41FA5}">
                      <a16:colId xmlns="" xmlns:a16="http://schemas.microsoft.com/office/drawing/2014/main" val="1193145254"/>
                    </a:ext>
                  </a:extLst>
                </a:gridCol>
                <a:gridCol w="1061177">
                  <a:extLst>
                    <a:ext uri="{9D8B030D-6E8A-4147-A177-3AD203B41FA5}">
                      <a16:colId xmlns="" xmlns:a16="http://schemas.microsoft.com/office/drawing/2014/main" val="4017630180"/>
                    </a:ext>
                  </a:extLst>
                </a:gridCol>
                <a:gridCol w="1157649">
                  <a:extLst>
                    <a:ext uri="{9D8B030D-6E8A-4147-A177-3AD203B41FA5}">
                      <a16:colId xmlns="" xmlns:a16="http://schemas.microsoft.com/office/drawing/2014/main" val="975442087"/>
                    </a:ext>
                  </a:extLst>
                </a:gridCol>
                <a:gridCol w="1489937">
                  <a:extLst>
                    <a:ext uri="{9D8B030D-6E8A-4147-A177-3AD203B41FA5}">
                      <a16:colId xmlns="" xmlns:a16="http://schemas.microsoft.com/office/drawing/2014/main" val="1281530181"/>
                    </a:ext>
                  </a:extLst>
                </a:gridCol>
                <a:gridCol w="1557825">
                  <a:extLst>
                    <a:ext uri="{9D8B030D-6E8A-4147-A177-3AD203B41FA5}">
                      <a16:colId xmlns="" xmlns:a16="http://schemas.microsoft.com/office/drawing/2014/main" val="3508800765"/>
                    </a:ext>
                  </a:extLst>
                </a:gridCol>
              </a:tblGrid>
              <a:tr h="118412">
                <a:tc>
                  <a:txBody>
                    <a:bodyPr/>
                    <a:lstStyle/>
                    <a:p>
                      <a:pPr algn="l" fontAlgn="b"/>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2021-junio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6184161"/>
                  </a:ext>
                </a:extLst>
              </a:tr>
              <a:tr h="596771">
                <a:tc>
                  <a:txBody>
                    <a:bodyPr/>
                    <a:lstStyle/>
                    <a:p>
                      <a:pPr algn="ctr" fontAlgn="b"/>
                      <a:r>
                        <a:rPr lang="es-CO" sz="1400" u="none" strike="noStrike" dirty="0">
                          <a:effectLst/>
                        </a:rPr>
                        <a:t>SALIDAS NO CONFORMES POR 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809152205"/>
                  </a:ext>
                </a:extLst>
              </a:tr>
              <a:tr h="596771">
                <a:tc>
                  <a:txBody>
                    <a:bodyPr/>
                    <a:lstStyle/>
                    <a:p>
                      <a:pPr algn="l" fontAlgn="b"/>
                      <a:r>
                        <a:rPr lang="es-CO" sz="1400" u="none" strike="noStrike">
                          <a:effectLst/>
                        </a:rPr>
                        <a:t>PLANEACIÓN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chemeClr val="dk1"/>
                        </a:solidFill>
                        <a:effectLst/>
                        <a:latin typeface="+mn-lt"/>
                      </a:endParaRPr>
                    </a:p>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93611358"/>
                  </a:ext>
                </a:extLst>
              </a:tr>
              <a:tr h="596771">
                <a:tc>
                  <a:txBody>
                    <a:bodyPr/>
                    <a:lstStyle/>
                    <a:p>
                      <a:pPr algn="l" fontAlgn="b"/>
                      <a:r>
                        <a:rPr lang="es-CO" sz="1400" u="none" strike="noStrike">
                          <a:effectLst/>
                        </a:rPr>
                        <a:t>MEJORAMIENTO CONTINUO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09433500"/>
                  </a:ext>
                </a:extLst>
              </a:tr>
              <a:tr h="198923">
                <a:tc>
                  <a:txBody>
                    <a:bodyPr/>
                    <a:lstStyle/>
                    <a:p>
                      <a:pPr algn="l" fontAlgn="b"/>
                      <a:r>
                        <a:rPr lang="es-CO" sz="1400" u="none" strike="noStrike">
                          <a:effectLst/>
                        </a:rPr>
                        <a:t>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14034241"/>
                  </a:ext>
                </a:extLst>
              </a:tr>
              <a:tr h="556496">
                <a:tc>
                  <a:txBody>
                    <a:bodyPr/>
                    <a:lstStyle/>
                    <a:p>
                      <a:pPr algn="l"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7</a:t>
                      </a:r>
                    </a:p>
                  </a:txBody>
                  <a:tcPr marL="0" marR="0" marT="0" marB="0" anchor="b"/>
                </a:tc>
                <a:extLst>
                  <a:ext uri="{0D108BD9-81ED-4DB2-BD59-A6C34878D82A}">
                    <a16:rowId xmlns="" xmlns:a16="http://schemas.microsoft.com/office/drawing/2014/main" val="959815205"/>
                  </a:ext>
                </a:extLst>
              </a:tr>
              <a:tr h="397847">
                <a:tc>
                  <a:txBody>
                    <a:bodyPr/>
                    <a:lstStyle/>
                    <a:p>
                      <a:pPr algn="l" fontAlgn="b"/>
                      <a:r>
                        <a:rPr lang="es-CO" sz="1400" u="none" strike="noStrike" dirty="0">
                          <a:effectLst/>
                        </a:rPr>
                        <a:t>CAPACITACIÓN PERMANENTE</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11680396"/>
                  </a:ext>
                </a:extLst>
              </a:tr>
              <a:tr h="397847">
                <a:tc>
                  <a:txBody>
                    <a:bodyPr/>
                    <a:lstStyle/>
                    <a:p>
                      <a:pPr algn="l"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280311742"/>
                  </a:ext>
                </a:extLst>
              </a:tr>
              <a:tr h="397847">
                <a:tc>
                  <a:txBody>
                    <a:bodyPr/>
                    <a:lstStyle/>
                    <a:p>
                      <a:pPr algn="l" fontAlgn="b"/>
                      <a:r>
                        <a:rPr lang="es-CO" sz="1400" u="none" strike="noStrike">
                          <a:effectLst/>
                        </a:rPr>
                        <a:t>GESTIÓN DE MANTENIMIENTO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456634199"/>
                  </a:ext>
                </a:extLst>
              </a:tr>
              <a:tr h="397847">
                <a:tc>
                  <a:txBody>
                    <a:bodyPr/>
                    <a:lstStyle/>
                    <a:p>
                      <a:pPr algn="l" fontAlgn="b"/>
                      <a:r>
                        <a:rPr lang="es-CO" sz="1400" u="none" strike="noStrike">
                          <a:effectLst/>
                        </a:rPr>
                        <a:t>GESTIÓN DOCUMENTAL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96458367"/>
                  </a:ext>
                </a:extLst>
              </a:tr>
              <a:tr h="397847">
                <a:tc>
                  <a:txBody>
                    <a:bodyPr/>
                    <a:lstStyle/>
                    <a:p>
                      <a:pPr algn="l" fontAlgn="b"/>
                      <a:r>
                        <a:rPr lang="es-CO" sz="1400" u="none" strike="noStrike">
                          <a:effectLst/>
                        </a:rPr>
                        <a:t>COMPRAS Y ALMACEN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23864624"/>
                  </a:ext>
                </a:extLst>
              </a:tr>
              <a:tr h="198923">
                <a:tc>
                  <a:txBody>
                    <a:bodyPr/>
                    <a:lstStyle/>
                    <a:p>
                      <a:pPr algn="l" fontAlgn="b"/>
                      <a:r>
                        <a:rPr lang="es-CO" sz="1400" u="none" strike="noStrike">
                          <a:effectLst/>
                        </a:rPr>
                        <a:t>TALENTO HUMANO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89108387"/>
                  </a:ext>
                </a:extLst>
              </a:tr>
              <a:tr h="198923">
                <a:tc>
                  <a:txBody>
                    <a:bodyPr/>
                    <a:lstStyle/>
                    <a:p>
                      <a:pPr algn="l" fontAlgn="b"/>
                      <a:r>
                        <a:rPr lang="es-CO" sz="1400" u="none" strike="noStrike">
                          <a:effectLst/>
                        </a:rPr>
                        <a:t>FINANCIERO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051621406"/>
                  </a:ext>
                </a:extLst>
              </a:tr>
              <a:tr h="397847">
                <a:tc>
                  <a:txBody>
                    <a:bodyPr/>
                    <a:lstStyle/>
                    <a:p>
                      <a:pPr algn="l" fontAlgn="b"/>
                      <a:r>
                        <a:rPr lang="es-CO" sz="1400" u="none" strike="noStrike">
                          <a:effectLst/>
                        </a:rPr>
                        <a:t>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517794616"/>
                  </a:ext>
                </a:extLst>
              </a:tr>
              <a:tr h="198923">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1899525"/>
                  </a:ext>
                </a:extLst>
              </a:tr>
            </a:tbl>
          </a:graphicData>
        </a:graphic>
      </p:graphicFrame>
    </p:spTree>
    <p:extLst>
      <p:ext uri="{BB962C8B-B14F-4D97-AF65-F5344CB8AC3E}">
        <p14:creationId xmlns:p14="http://schemas.microsoft.com/office/powerpoint/2010/main" val="43362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40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sz="2400"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400" dirty="0">
              <a:solidFill>
                <a:schemeClr val="accent2"/>
              </a:solidFill>
            </a:endParaRPr>
          </a:p>
        </p:txBody>
      </p:sp>
      <p:pic>
        <p:nvPicPr>
          <p:cNvPr id="5" name="Picture 49">
            <a:extLst>
              <a:ext uri="{FF2B5EF4-FFF2-40B4-BE49-F238E27FC236}">
                <a16:creationId xmlns="" xmlns:a16="http://schemas.microsoft.com/office/drawing/2014/main"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40</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 xmlns:a16="http://schemas.microsoft.com/office/drawing/2014/main" id="{D145007E-D896-4D8E-8F65-F62E3A4A4130}"/>
              </a:ext>
            </a:extLst>
          </p:cNvPr>
          <p:cNvSpPr txBox="1"/>
          <p:nvPr/>
        </p:nvSpPr>
        <p:spPr>
          <a:xfrm>
            <a:off x="789724" y="458956"/>
            <a:ext cx="7564552" cy="6678751"/>
          </a:xfrm>
          <a:prstGeom prst="rect">
            <a:avLst/>
          </a:prstGeom>
          <a:noFill/>
        </p:spPr>
        <p:txBody>
          <a:bodyPr wrap="square">
            <a:spAutoFit/>
          </a:bodyPr>
          <a:lstStyle/>
          <a:p>
            <a:pPr marL="342900" indent="-342900" algn="just"/>
            <a:r>
              <a:rPr lang="es-ES" b="1" dirty="0">
                <a:latin typeface="Arial" pitchFamily="34" charset="0"/>
                <a:ea typeface="Tahoma" pitchFamily="34" charset="0"/>
                <a:cs typeface="Arial" pitchFamily="34" charset="0"/>
              </a:rPr>
              <a:t>   </a:t>
            </a:r>
          </a:p>
          <a:p>
            <a:pPr marL="342900" indent="-342900" algn="ctr"/>
            <a:endParaRPr lang="es-ES" sz="1800" dirty="0">
              <a:solidFill>
                <a:srgbClr val="FF0000"/>
              </a:solidFill>
              <a:latin typeface="Arial" pitchFamily="34" charset="0"/>
              <a:ea typeface="Tahoma" pitchFamily="34" charset="0"/>
              <a:cs typeface="Arial" pitchFamily="34" charset="0"/>
            </a:endParaRPr>
          </a:p>
          <a:p>
            <a:pPr marL="342900" indent="-342900" algn="ctr"/>
            <a:r>
              <a:rPr lang="es-ES" sz="3600" b="1" dirty="0">
                <a:solidFill>
                  <a:srgbClr val="FF0000"/>
                </a:solidFill>
                <a:latin typeface="Arial" pitchFamily="34" charset="0"/>
                <a:ea typeface="Tahoma" pitchFamily="34" charset="0"/>
                <a:cs typeface="Arial" pitchFamily="34" charset="0"/>
              </a:rPr>
              <a:t>CONCLUSIONES</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Se observa que en la vigencia 2022 se identificaron y gestionaron  64 salidas no conformes, los procesos que mas identificaron y gestionaron salidas no conformes son: el proceso de registro Público con 31 salidas no conformes, el procesos de gestión documental 8 y el proceso de promoción comercial con 7, con 6 salidas no conformes capacitación. </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En el año 2022 se incrementaron las salidas no conformes, referente al año 2021 se identificaron 41, en el 2020  se identificaron 64 y en el año 2019 se identificaron 70.</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a:solidFill>
                <a:srgbClr val="FF9933"/>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974145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41</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NO CONFORMIDADES Y EL ESTADO DE 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8000000}"/>
              </a:ext>
            </a:extLst>
          </p:cNvPr>
          <p:cNvGraphicFramePr>
            <a:graphicFrameLocks/>
          </p:cNvGraphicFramePr>
          <p:nvPr/>
        </p:nvGraphicFramePr>
        <p:xfrm>
          <a:off x="268335" y="347643"/>
          <a:ext cx="8607330" cy="6162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F773F057-45D3-4C9B-82A4-D3AF1B4CD8F3}"/>
              </a:ext>
            </a:extLst>
          </p:cNvPr>
          <p:cNvGraphicFramePr>
            <a:graphicFrameLocks noGrp="1"/>
          </p:cNvGraphicFramePr>
          <p:nvPr>
            <p:extLst>
              <p:ext uri="{D42A27DB-BD31-4B8C-83A1-F6EECF244321}">
                <p14:modId xmlns:p14="http://schemas.microsoft.com/office/powerpoint/2010/main" val="4149394568"/>
              </p:ext>
            </p:extLst>
          </p:nvPr>
        </p:nvGraphicFramePr>
        <p:xfrm>
          <a:off x="971600" y="347643"/>
          <a:ext cx="7815243" cy="6162710"/>
        </p:xfrm>
        <a:graphic>
          <a:graphicData uri="http://schemas.openxmlformats.org/drawingml/2006/table">
            <a:tbl>
              <a:tblPr>
                <a:tableStyleId>{5C22544A-7EE6-4342-B048-85BDC9FD1C3A}</a:tableStyleId>
              </a:tblPr>
              <a:tblGrid>
                <a:gridCol w="2532185">
                  <a:extLst>
                    <a:ext uri="{9D8B030D-6E8A-4147-A177-3AD203B41FA5}">
                      <a16:colId xmlns="" xmlns:a16="http://schemas.microsoft.com/office/drawing/2014/main" val="3186566320"/>
                    </a:ext>
                  </a:extLst>
                </a:gridCol>
                <a:gridCol w="767329">
                  <a:extLst>
                    <a:ext uri="{9D8B030D-6E8A-4147-A177-3AD203B41FA5}">
                      <a16:colId xmlns="" xmlns:a16="http://schemas.microsoft.com/office/drawing/2014/main" val="1031747149"/>
                    </a:ext>
                  </a:extLst>
                </a:gridCol>
                <a:gridCol w="1243072">
                  <a:extLst>
                    <a:ext uri="{9D8B030D-6E8A-4147-A177-3AD203B41FA5}">
                      <a16:colId xmlns="" xmlns:a16="http://schemas.microsoft.com/office/drawing/2014/main" val="1698657841"/>
                    </a:ext>
                  </a:extLst>
                </a:gridCol>
                <a:gridCol w="1599880">
                  <a:extLst>
                    <a:ext uri="{9D8B030D-6E8A-4147-A177-3AD203B41FA5}">
                      <a16:colId xmlns="" xmlns:a16="http://schemas.microsoft.com/office/drawing/2014/main" val="811890250"/>
                    </a:ext>
                  </a:extLst>
                </a:gridCol>
                <a:gridCol w="1672777">
                  <a:extLst>
                    <a:ext uri="{9D8B030D-6E8A-4147-A177-3AD203B41FA5}">
                      <a16:colId xmlns="" xmlns:a16="http://schemas.microsoft.com/office/drawing/2014/main" val="3368115810"/>
                    </a:ext>
                  </a:extLst>
                </a:gridCol>
              </a:tblGrid>
              <a:tr h="49301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450625450"/>
                  </a:ext>
                </a:extLst>
              </a:tr>
              <a:tr h="49301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89745629"/>
                  </a:ext>
                </a:extLst>
              </a:tr>
              <a:tr h="24650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1</a:t>
                      </a:r>
                    </a:p>
                  </a:txBody>
                  <a:tcPr marL="0" marR="0" marT="0" marB="0" anchor="b"/>
                </a:tc>
                <a:extLst>
                  <a:ext uri="{0D108BD9-81ED-4DB2-BD59-A6C34878D82A}">
                    <a16:rowId xmlns="" xmlns:a16="http://schemas.microsoft.com/office/drawing/2014/main" val="2048828445"/>
                  </a:ext>
                </a:extLst>
              </a:tr>
              <a:tr h="49301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83673732"/>
                  </a:ext>
                </a:extLst>
              </a:tr>
              <a:tr h="24650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78287837"/>
                  </a:ext>
                </a:extLst>
              </a:tr>
              <a:tr h="49301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1958695"/>
                  </a:ext>
                </a:extLst>
              </a:tr>
              <a:tr h="49301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2454020"/>
                  </a:ext>
                </a:extLst>
              </a:tr>
              <a:tr h="49301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7011873"/>
                  </a:ext>
                </a:extLst>
              </a:tr>
              <a:tr h="49301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56053833"/>
                  </a:ext>
                </a:extLst>
              </a:tr>
              <a:tr h="49301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2</a:t>
                      </a:r>
                    </a:p>
                  </a:txBody>
                  <a:tcPr marL="0" marR="0" marT="0" marB="0" anchor="b"/>
                </a:tc>
                <a:extLst>
                  <a:ext uri="{0D108BD9-81ED-4DB2-BD59-A6C34878D82A}">
                    <a16:rowId xmlns="" xmlns:a16="http://schemas.microsoft.com/office/drawing/2014/main" val="440367791"/>
                  </a:ext>
                </a:extLst>
              </a:tr>
              <a:tr h="49301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94965442"/>
                  </a:ext>
                </a:extLst>
              </a:tr>
              <a:tr h="24650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161467371"/>
                  </a:ext>
                </a:extLst>
              </a:tr>
              <a:tr h="24650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29416178"/>
                  </a:ext>
                </a:extLst>
              </a:tr>
              <a:tr h="49301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37333124"/>
                  </a:ext>
                </a:extLst>
              </a:tr>
              <a:tr h="246508">
                <a:tc>
                  <a:txBody>
                    <a:bodyPr/>
                    <a:lstStyle/>
                    <a:p>
                      <a:pPr algn="l" fontAlgn="b"/>
                      <a:r>
                        <a:rPr lang="es-CO" sz="1600" u="none" strike="noStrike" dirty="0">
                          <a:effectLst/>
                        </a:rPr>
                        <a:t>TOTAL</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40</a:t>
                      </a:r>
                    </a:p>
                  </a:txBody>
                  <a:tcPr marL="0" marR="0" marT="0" marB="0" anchor="b"/>
                </a:tc>
                <a:extLst>
                  <a:ext uri="{0D108BD9-81ED-4DB2-BD59-A6C34878D82A}">
                    <a16:rowId xmlns="" xmlns:a16="http://schemas.microsoft.com/office/drawing/2014/main" val="2309447381"/>
                  </a:ext>
                </a:extLst>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44</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94417C56-8999-4606-B811-C92BD983D1B8}"/>
              </a:ext>
            </a:extLst>
          </p:cNvPr>
          <p:cNvGraphicFramePr>
            <a:graphicFrameLocks/>
          </p:cNvGraphicFramePr>
          <p:nvPr>
            <p:extLst>
              <p:ext uri="{D42A27DB-BD31-4B8C-83A1-F6EECF244321}">
                <p14:modId xmlns:p14="http://schemas.microsoft.com/office/powerpoint/2010/main" val="160160032"/>
              </p:ext>
            </p:extLst>
          </p:nvPr>
        </p:nvGraphicFramePr>
        <p:xfrm>
          <a:off x="759619" y="741759"/>
          <a:ext cx="7624761" cy="614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45</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C2EB989D-898C-4400-9CE4-EA22F76598AF}"/>
              </a:ext>
            </a:extLst>
          </p:cNvPr>
          <p:cNvGraphicFramePr>
            <a:graphicFrameLocks noGrp="1"/>
          </p:cNvGraphicFramePr>
          <p:nvPr>
            <p:extLst>
              <p:ext uri="{D42A27DB-BD31-4B8C-83A1-F6EECF244321}">
                <p14:modId xmlns:p14="http://schemas.microsoft.com/office/powerpoint/2010/main" val="3283143315"/>
              </p:ext>
            </p:extLst>
          </p:nvPr>
        </p:nvGraphicFramePr>
        <p:xfrm>
          <a:off x="619125" y="668999"/>
          <a:ext cx="7905750" cy="5554741"/>
        </p:xfrm>
        <a:graphic>
          <a:graphicData uri="http://schemas.openxmlformats.org/drawingml/2006/table">
            <a:tbl>
              <a:tblPr>
                <a:tableStyleId>{5C22544A-7EE6-4342-B048-85BDC9FD1C3A}</a:tableStyleId>
              </a:tblPr>
              <a:tblGrid>
                <a:gridCol w="2445078">
                  <a:extLst>
                    <a:ext uri="{9D8B030D-6E8A-4147-A177-3AD203B41FA5}">
                      <a16:colId xmlns="" xmlns:a16="http://schemas.microsoft.com/office/drawing/2014/main" val="1345497802"/>
                    </a:ext>
                  </a:extLst>
                </a:gridCol>
                <a:gridCol w="1100284">
                  <a:extLst>
                    <a:ext uri="{9D8B030D-6E8A-4147-A177-3AD203B41FA5}">
                      <a16:colId xmlns="" xmlns:a16="http://schemas.microsoft.com/office/drawing/2014/main" val="4091387712"/>
                    </a:ext>
                  </a:extLst>
                </a:gridCol>
                <a:gridCol w="1200311">
                  <a:extLst>
                    <a:ext uri="{9D8B030D-6E8A-4147-A177-3AD203B41FA5}">
                      <a16:colId xmlns="" xmlns:a16="http://schemas.microsoft.com/office/drawing/2014/main" val="3745318654"/>
                    </a:ext>
                  </a:extLst>
                </a:gridCol>
                <a:gridCol w="1544843">
                  <a:extLst>
                    <a:ext uri="{9D8B030D-6E8A-4147-A177-3AD203B41FA5}">
                      <a16:colId xmlns="" xmlns:a16="http://schemas.microsoft.com/office/drawing/2014/main" val="473716817"/>
                    </a:ext>
                  </a:extLst>
                </a:gridCol>
                <a:gridCol w="1615234">
                  <a:extLst>
                    <a:ext uri="{9D8B030D-6E8A-4147-A177-3AD203B41FA5}">
                      <a16:colId xmlns="" xmlns:a16="http://schemas.microsoft.com/office/drawing/2014/main" val="3447126969"/>
                    </a:ext>
                  </a:extLst>
                </a:gridCol>
              </a:tblGrid>
              <a:tr h="222236">
                <a:tc>
                  <a:txBody>
                    <a:bodyPr/>
                    <a:lstStyle/>
                    <a:p>
                      <a:pPr algn="l" fontAlgn="b"/>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100" u="none" strike="noStrike" dirty="0">
                          <a:effectLst/>
                        </a:rPr>
                        <a:t>AÑO 2019</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AÑO 2020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AÑO 2021</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Jun-22</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184023920"/>
                  </a:ext>
                </a:extLst>
              </a:tr>
              <a:tr h="665557">
                <a:tc>
                  <a:txBody>
                    <a:bodyPr/>
                    <a:lstStyle/>
                    <a:p>
                      <a:pPr algn="ctr" fontAlgn="b"/>
                      <a:r>
                        <a:rPr lang="es-ES" sz="1100" u="none" strike="noStrike" dirty="0">
                          <a:effectLst/>
                        </a:rPr>
                        <a:t>ACCIONES CORRECTIVAS ABIERTAS Y CERRADAS POR PROCESO</a:t>
                      </a:r>
                      <a:endParaRPr lang="es-ES"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78465641"/>
                  </a:ext>
                </a:extLst>
              </a:tr>
              <a:tr h="222236">
                <a:tc>
                  <a:txBody>
                    <a:bodyPr/>
                    <a:lstStyle/>
                    <a:p>
                      <a:pPr algn="l" fontAlgn="b"/>
                      <a:r>
                        <a:rPr lang="es-CO" sz="1100" u="none" strike="noStrike">
                          <a:effectLst/>
                        </a:rPr>
                        <a:t>PLANEACIÓN</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61933330"/>
                  </a:ext>
                </a:extLst>
              </a:tr>
              <a:tr h="444471">
                <a:tc>
                  <a:txBody>
                    <a:bodyPr/>
                    <a:lstStyle/>
                    <a:p>
                      <a:pPr algn="l" fontAlgn="b"/>
                      <a:r>
                        <a:rPr lang="es-CO" sz="1100" u="none" strike="noStrike">
                          <a:effectLst/>
                        </a:rPr>
                        <a:t>MEJORAMIENTO CONTINUO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01373732"/>
                  </a:ext>
                </a:extLst>
              </a:tr>
              <a:tr h="222236">
                <a:tc>
                  <a:txBody>
                    <a:bodyPr/>
                    <a:lstStyle/>
                    <a:p>
                      <a:pPr algn="l" fontAlgn="b"/>
                      <a:r>
                        <a:rPr lang="es-CO" sz="1100" u="none" strike="noStrike">
                          <a:effectLst/>
                        </a:rPr>
                        <a:t>REGISTRO PÚBLICO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52203616"/>
                  </a:ext>
                </a:extLst>
              </a:tr>
              <a:tr h="444471">
                <a:tc>
                  <a:txBody>
                    <a:bodyPr/>
                    <a:lstStyle/>
                    <a:p>
                      <a:pPr algn="l" fontAlgn="b"/>
                      <a:r>
                        <a:rPr lang="es-CO" sz="1100" u="none" strike="noStrike">
                          <a:effectLst/>
                        </a:rPr>
                        <a:t>PROMOCIÓN COMERCIAL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12616881"/>
                  </a:ext>
                </a:extLst>
              </a:tr>
              <a:tr h="444471">
                <a:tc>
                  <a:txBody>
                    <a:bodyPr/>
                    <a:lstStyle/>
                    <a:p>
                      <a:pPr algn="l" fontAlgn="b"/>
                      <a:r>
                        <a:rPr lang="es-CO" sz="1100" u="none" strike="noStrike">
                          <a:effectLst/>
                        </a:rPr>
                        <a:t>CAPACITACIÓN PERMANENTE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60008714"/>
                  </a:ext>
                </a:extLst>
              </a:tr>
              <a:tr h="444471">
                <a:tc>
                  <a:txBody>
                    <a:bodyPr/>
                    <a:lstStyle/>
                    <a:p>
                      <a:pPr algn="l" fontAlgn="b"/>
                      <a:r>
                        <a:rPr lang="es-CO" sz="1100" u="none" strike="noStrike">
                          <a:effectLst/>
                        </a:rPr>
                        <a:t>CONCILIACIÓN Y ARBITRAJE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1455377"/>
                  </a:ext>
                </a:extLst>
              </a:tr>
              <a:tr h="444471">
                <a:tc>
                  <a:txBody>
                    <a:bodyPr/>
                    <a:lstStyle/>
                    <a:p>
                      <a:pPr algn="l" fontAlgn="b"/>
                      <a:r>
                        <a:rPr lang="es-CO" sz="1100" u="none" strike="noStrike">
                          <a:effectLst/>
                        </a:rPr>
                        <a:t>GESTIÓN DE MANTENIMIENTO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34295060"/>
                  </a:ext>
                </a:extLst>
              </a:tr>
              <a:tr h="444471">
                <a:tc>
                  <a:txBody>
                    <a:bodyPr/>
                    <a:lstStyle/>
                    <a:p>
                      <a:pPr algn="l" fontAlgn="b"/>
                      <a:r>
                        <a:rPr lang="es-CO" sz="1100" u="none" strike="noStrike">
                          <a:effectLst/>
                        </a:rPr>
                        <a:t>GESTIÓN DOCUMENTAL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24422981"/>
                  </a:ext>
                </a:extLst>
              </a:tr>
              <a:tr h="444471">
                <a:tc>
                  <a:txBody>
                    <a:bodyPr/>
                    <a:lstStyle/>
                    <a:p>
                      <a:pPr algn="l" fontAlgn="b"/>
                      <a:r>
                        <a:rPr lang="es-CO" sz="1100" u="none" strike="noStrike">
                          <a:effectLst/>
                        </a:rPr>
                        <a:t>GESTIÓN DE COMPRAS</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706170524"/>
                  </a:ext>
                </a:extLst>
              </a:tr>
              <a:tr h="222236">
                <a:tc>
                  <a:txBody>
                    <a:bodyPr/>
                    <a:lstStyle/>
                    <a:p>
                      <a:pPr algn="l" fontAlgn="b"/>
                      <a:r>
                        <a:rPr lang="es-CO" sz="1100" u="none" strike="noStrike">
                          <a:effectLst/>
                        </a:rPr>
                        <a:t>TALENTO HUMANO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37839316"/>
                  </a:ext>
                </a:extLst>
              </a:tr>
              <a:tr h="222236">
                <a:tc>
                  <a:txBody>
                    <a:bodyPr/>
                    <a:lstStyle/>
                    <a:p>
                      <a:pPr algn="l" fontAlgn="b"/>
                      <a:r>
                        <a:rPr lang="es-CO" sz="1100" u="none" strike="noStrike">
                          <a:effectLst/>
                        </a:rPr>
                        <a:t>FINANCIERO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b="0" i="0" u="none" strike="noStrike" dirty="0">
                          <a:solidFill>
                            <a:schemeClr val="dk1"/>
                          </a:solidFill>
                          <a:effectLst/>
                          <a:latin typeface="+mn-lt"/>
                        </a:rPr>
                        <a:t>65%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03958856"/>
                  </a:ext>
                </a:extLst>
              </a:tr>
              <a:tr h="444471">
                <a:tc>
                  <a:txBody>
                    <a:bodyPr/>
                    <a:lstStyle/>
                    <a:p>
                      <a:pPr algn="l" fontAlgn="b"/>
                      <a:r>
                        <a:rPr lang="es-CO" sz="1100" u="none" strike="noStrike">
                          <a:effectLst/>
                        </a:rPr>
                        <a:t>ATENCIÓN AL CLIENTE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19948192"/>
                  </a:ext>
                </a:extLst>
              </a:tr>
              <a:tr h="222236">
                <a:tc>
                  <a:txBody>
                    <a:bodyPr/>
                    <a:lstStyle/>
                    <a:p>
                      <a:pPr algn="l" fontAlgn="b"/>
                      <a:r>
                        <a:rPr lang="es-CO" sz="1100" u="none" strike="noStrike">
                          <a:effectLst/>
                        </a:rPr>
                        <a:t>TOTAL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96%</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85%</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78.3%</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984916992"/>
                  </a:ext>
                </a:extLst>
              </a:tr>
            </a:tbl>
          </a:graphicData>
        </a:graphic>
      </p:graphicFrame>
    </p:spTree>
    <p:extLst>
      <p:ext uri="{BB962C8B-B14F-4D97-AF65-F5344CB8AC3E}">
        <p14:creationId xmlns:p14="http://schemas.microsoft.com/office/powerpoint/2010/main" val="281579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46</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3200" b="1" dirty="0">
                <a:solidFill>
                  <a:srgbClr val="FF0000"/>
                </a:solidFill>
                <a:latin typeface="Arial" pitchFamily="34" charset="0"/>
                <a:cs typeface="Arial" pitchFamily="34" charset="0"/>
              </a:rPr>
              <a:t>CONCLUSIONES</a:t>
            </a: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dirty="0">
                <a:latin typeface="Arial" pitchFamily="34" charset="0"/>
                <a:ea typeface="Tahoma" pitchFamily="34" charset="0"/>
                <a:cs typeface="Arial" pitchFamily="34" charset="0"/>
              </a:rPr>
              <a:t>Los ciclos de auditoria del año 2019, 2020, 2021 y 2022 fue realizado por 12 auditores internos de la entidad.</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Para la vigencia 2022 se presentaron 40 no conformidades, se incrementaron 4 más  en relación a la vigencia 2021 que fueron 36 y en los años 2019 son 44 y 2020 que fueron 40, con estos resultados y la implementación de las acciones fortalecemos la versión 2015</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 Se observa que en el proceso  mejoramiento fue  el proceso de auditoria de la vigencia 2022, no se evidenciaron no conformidades sin embargo tuvo 4 observaciones, los procesos financiero con 7 no conformidades y promoción comercial con 5, son los procesos con mas no conformidades en este ciclo de auditoria. Los procesos presentaron los planes de acción, que están abiertos y en proceso de ejecución.</a:t>
            </a:r>
          </a:p>
          <a:p>
            <a:pPr algn="just"/>
            <a:endParaRPr lang="es-CO" sz="1600" dirty="0">
              <a:latin typeface="Arial" pitchFamily="34" charset="0"/>
              <a:ea typeface="Tahoma" pitchFamily="34" charset="0"/>
              <a:cs typeface="Arial" pitchFamily="34" charset="0"/>
            </a:endParaRPr>
          </a:p>
          <a:p>
            <a:pPr algn="just">
              <a:buFont typeface="Arial" pitchFamily="34" charset="0"/>
              <a:buChar char="•"/>
            </a:pPr>
            <a:r>
              <a:rPr lang="es-CO" sz="1600" dirty="0">
                <a:latin typeface="Arial" pitchFamily="34" charset="0"/>
                <a:ea typeface="Tahoma" pitchFamily="34" charset="0"/>
                <a:cs typeface="Arial" pitchFamily="34" charset="0"/>
              </a:rPr>
              <a:t>Se requiere para el año 2022, retroalimentar a los auditores internos en la versión 2015.</a:t>
            </a:r>
          </a:p>
          <a:p>
            <a:pPr algn="just">
              <a:buFont typeface="Arial" pitchFamily="34" charset="0"/>
              <a:buChar char="•"/>
            </a:pPr>
            <a:endParaRPr lang="es-CO" sz="1600" dirty="0">
              <a:latin typeface="Arial" pitchFamily="34" charset="0"/>
              <a:ea typeface="Tahoma" pitchFamily="34" charset="0"/>
              <a:cs typeface="Arial" pitchFamily="34" charset="0"/>
            </a:endParaRPr>
          </a:p>
          <a:p>
            <a:pPr marL="342900" indent="-342900" algn="just"/>
            <a:r>
              <a:rPr lang="es-ES" sz="1600" dirty="0" smtClean="0">
                <a:latin typeface="Arial" pitchFamily="34" charset="0"/>
                <a:ea typeface="Tahoma" pitchFamily="34" charset="0"/>
                <a:cs typeface="Arial" pitchFamily="34" charset="0"/>
              </a:rPr>
              <a:t>*   </a:t>
            </a:r>
            <a:r>
              <a:rPr lang="es-ES" sz="1600" dirty="0">
                <a:latin typeface="Arial" pitchFamily="34" charset="0"/>
                <a:ea typeface="Tahoma" pitchFamily="34" charset="0"/>
                <a:cs typeface="Arial" pitchFamily="34" charset="0"/>
              </a:rPr>
              <a:t>La gestión de calidad es el proceso que apoya el sistema generando cultura de control apoyándonos en el ciclo PHVA para mejorar continuamente la eficacia del sistema de gestión de la calidad.</a:t>
            </a:r>
          </a:p>
          <a:p>
            <a:pPr marL="342900" indent="-342900" algn="just"/>
            <a:r>
              <a:rPr lang="es-ES" sz="1600"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endParaRPr lang="es-ES" sz="1600" dirty="0">
              <a:latin typeface="Arial" pitchFamily="34" charset="0"/>
              <a:ea typeface="Tahoma" pitchFamily="34" charset="0"/>
              <a:cs typeface="Arial" pitchFamily="34" charset="0"/>
            </a:endParaRPr>
          </a:p>
          <a:p>
            <a:pPr marL="342900" indent="-342900" algn="just"/>
            <a:r>
              <a:rPr lang="es-ES" sz="1600" dirty="0">
                <a:latin typeface="Arial" pitchFamily="34" charset="0"/>
                <a:ea typeface="Tahoma" pitchFamily="34" charset="0"/>
                <a:cs typeface="Arial" pitchFamily="34" charset="0"/>
              </a:rPr>
              <a:t> </a:t>
            </a:r>
            <a:endParaRPr lang="es-CO" sz="1600" dirty="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7950" y="525507"/>
            <a:ext cx="8715436" cy="898261"/>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1295149977"/>
              </p:ext>
            </p:extLst>
          </p:nvPr>
        </p:nvGraphicFramePr>
        <p:xfrm>
          <a:off x="213285" y="1556792"/>
          <a:ext cx="8691839" cy="5090160"/>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137927">
                  <a:extLst>
                    <a:ext uri="{9D8B030D-6E8A-4147-A177-3AD203B41FA5}">
                      <a16:colId xmlns="" xmlns:a16="http://schemas.microsoft.com/office/drawing/2014/main" val="20002"/>
                    </a:ext>
                  </a:extLst>
                </a:gridCol>
                <a:gridCol w="137062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5432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Programar capacitación a lideres de proceso en la norma ISO 9001:2015. (salidas no conformes, Acciones correctivas, de mejora,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Planeación y 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Primer semestre 2023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Realizar el seguimiento a las acciones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rPr>
                        <a:t>Control y mejoramiento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Seguimiento permanente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pic>
        <p:nvPicPr>
          <p:cNvPr id="5" name="Picture 49">
            <a:extLst>
              <a:ext uri="{FF2B5EF4-FFF2-40B4-BE49-F238E27FC236}">
                <a16:creationId xmlns=""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48</a:t>
            </a:fld>
            <a:endParaRPr lang="es-ES" sz="1000" dirty="0">
              <a:solidFill>
                <a:schemeClr val="bg1"/>
              </a:solidFill>
            </a:endParaRPr>
          </a:p>
        </p:txBody>
      </p:sp>
      <p:sp>
        <p:nvSpPr>
          <p:cNvPr id="4098" name="2 Subtítulo"/>
          <p:cNvSpPr>
            <a:spLocks/>
          </p:cNvSpPr>
          <p:nvPr/>
        </p:nvSpPr>
        <p:spPr bwMode="auto">
          <a:xfrm>
            <a:off x="1979712" y="1484784"/>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000" dirty="0">
                <a:solidFill>
                  <a:srgbClr val="C00000"/>
                </a:solidFill>
                <a:latin typeface="Arial Black" pitchFamily="34" charset="0"/>
                <a:cs typeface="+mn-cs"/>
              </a:rPr>
              <a:t>4.5 RESULTADOS DEL SEGUIMIENTO Y MEDICIÓN</a:t>
            </a:r>
            <a:endParaRPr lang="es-MX" sz="40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3789040"/>
            <a:ext cx="2509450" cy="2140290"/>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49</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DF8C6942-85D7-452E-B613-94E2EAB58D01}"/>
              </a:ext>
            </a:extLst>
          </p:cNvPr>
          <p:cNvGraphicFramePr>
            <a:graphicFrameLocks noGrp="1"/>
          </p:cNvGraphicFramePr>
          <p:nvPr>
            <p:extLst>
              <p:ext uri="{D42A27DB-BD31-4B8C-83A1-F6EECF244321}">
                <p14:modId xmlns:p14="http://schemas.microsoft.com/office/powerpoint/2010/main" val="3497545813"/>
              </p:ext>
            </p:extLst>
          </p:nvPr>
        </p:nvGraphicFramePr>
        <p:xfrm>
          <a:off x="1043608" y="4581128"/>
          <a:ext cx="7056783" cy="1872208"/>
        </p:xfrm>
        <a:graphic>
          <a:graphicData uri="http://schemas.openxmlformats.org/drawingml/2006/table">
            <a:tbl>
              <a:tblPr>
                <a:tableStyleId>{5C22544A-7EE6-4342-B048-85BDC9FD1C3A}</a:tableStyleId>
              </a:tblPr>
              <a:tblGrid>
                <a:gridCol w="2286440">
                  <a:extLst>
                    <a:ext uri="{9D8B030D-6E8A-4147-A177-3AD203B41FA5}">
                      <a16:colId xmlns="" xmlns:a16="http://schemas.microsoft.com/office/drawing/2014/main" val="3109377605"/>
                    </a:ext>
                  </a:extLst>
                </a:gridCol>
                <a:gridCol w="1385968">
                  <a:extLst>
                    <a:ext uri="{9D8B030D-6E8A-4147-A177-3AD203B41FA5}">
                      <a16:colId xmlns="" xmlns:a16="http://schemas.microsoft.com/office/drawing/2014/main" val="1282133115"/>
                    </a:ext>
                  </a:extLst>
                </a:gridCol>
                <a:gridCol w="1224136">
                  <a:extLst>
                    <a:ext uri="{9D8B030D-6E8A-4147-A177-3AD203B41FA5}">
                      <a16:colId xmlns="" xmlns:a16="http://schemas.microsoft.com/office/drawing/2014/main" val="1591357809"/>
                    </a:ext>
                  </a:extLst>
                </a:gridCol>
                <a:gridCol w="1152128">
                  <a:extLst>
                    <a:ext uri="{9D8B030D-6E8A-4147-A177-3AD203B41FA5}">
                      <a16:colId xmlns="" xmlns:a16="http://schemas.microsoft.com/office/drawing/2014/main" val="4046550174"/>
                    </a:ext>
                  </a:extLst>
                </a:gridCol>
                <a:gridCol w="1008111">
                  <a:extLst>
                    <a:ext uri="{9D8B030D-6E8A-4147-A177-3AD203B41FA5}">
                      <a16:colId xmlns="" xmlns:a16="http://schemas.microsoft.com/office/drawing/2014/main" val="2341775680"/>
                    </a:ext>
                  </a:extLst>
                </a:gridCol>
              </a:tblGrid>
              <a:tr h="595703">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9220687"/>
                  </a:ext>
                </a:extLst>
              </a:tr>
              <a:tr h="31912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85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27</a:t>
                      </a:r>
                    </a:p>
                  </a:txBody>
                  <a:tcPr marL="0" marR="0" marT="0" marB="0" anchor="b"/>
                </a:tc>
                <a:extLst>
                  <a:ext uri="{0D108BD9-81ED-4DB2-BD59-A6C34878D82A}">
                    <a16:rowId xmlns="" xmlns:a16="http://schemas.microsoft.com/office/drawing/2014/main" val="52259368"/>
                  </a:ext>
                </a:extLst>
              </a:tr>
              <a:tr h="957379">
                <a:tc>
                  <a:txBody>
                    <a:bodyPr/>
                    <a:lstStyle/>
                    <a:p>
                      <a:pPr algn="ctr" fontAlgn="b"/>
                      <a:r>
                        <a:rPr lang="es-ES" sz="1400" u="none" strike="noStrike" dirty="0">
                          <a:effectLst/>
                        </a:rPr>
                        <a:t>NÚMERO DE CAPACITACIÓNES META 24</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232117112"/>
                  </a:ext>
                </a:extLst>
              </a:tr>
            </a:tbl>
          </a:graphicData>
        </a:graphic>
      </p:graphicFrame>
      <p:graphicFrame>
        <p:nvGraphicFramePr>
          <p:cNvPr id="7" name="Gráfico 6">
            <a:extLst>
              <a:ext uri="{FF2B5EF4-FFF2-40B4-BE49-F238E27FC236}">
                <a16:creationId xmlns="" xmlns:a16="http://schemas.microsoft.com/office/drawing/2014/main" id="{3F89D1D1-73D3-4E9A-8F6F-D5D71713268C}"/>
              </a:ext>
            </a:extLst>
          </p:cNvPr>
          <p:cNvGraphicFramePr>
            <a:graphicFrameLocks/>
          </p:cNvGraphicFramePr>
          <p:nvPr>
            <p:extLst>
              <p:ext uri="{D42A27DB-BD31-4B8C-83A1-F6EECF244321}">
                <p14:modId xmlns:p14="http://schemas.microsoft.com/office/powerpoint/2010/main" val="2465123427"/>
              </p:ext>
            </p:extLst>
          </p:nvPr>
        </p:nvGraphicFramePr>
        <p:xfrm>
          <a:off x="759619" y="332656"/>
          <a:ext cx="7624762"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528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5</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4000" dirty="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dirty="0"/>
          </a:p>
          <a:p>
            <a:pPr algn="just"/>
            <a:r>
              <a:rPr lang="es-CO" sz="2000" dirty="0"/>
              <a:t>.</a:t>
            </a:r>
            <a:br>
              <a:rPr lang="es-CO" sz="2000" dirty="0"/>
            </a:br>
            <a:r>
              <a:rPr lang="es-CO" sz="2000" dirty="0"/>
              <a:t/>
            </a:r>
            <a:br>
              <a:rPr lang="es-CO" sz="2000" dirty="0"/>
            </a:br>
            <a:r>
              <a:rPr lang="es-CO" sz="2000"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p>
          <a:p>
            <a:pPr algn="just"/>
            <a:r>
              <a:rPr lang="es-CO" sz="2000"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 xmlns:a16="http://schemas.microsoft.com/office/drawing/2014/main"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50</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b="1" dirty="0">
                <a:latin typeface="Arial" pitchFamily="34" charset="0"/>
                <a:ea typeface="Tahoma" pitchFamily="34" charset="0"/>
                <a:cs typeface="Arial" pitchFamily="34" charset="0"/>
              </a:rPr>
              <a:t>Se observa que el número de capacitaciones superan la meta de 24 anuales, en el año 2019 se realizaron 53, en el año 2020 se realizaron 85, en el año  2021 se realizaron 48 , en el año 2022 se realizaron 27 capacitaciones hasta junio, las capacitaciones se desarrollaron en dos modalidades presencial y virtual, dentro de la formaciones se desarrollaron, capacitaciones, cursos, diplomados y técnicos gracias a que la entidad cuenta con el Instituto Técnico, Empresarial Cámara de Comercio de Ipiales (ITECCI).</a:t>
            </a:r>
            <a:endParaRPr lang="es-ES"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51</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7C1C73CD-156D-40EC-8025-22E1FEFC8241}"/>
              </a:ext>
            </a:extLst>
          </p:cNvPr>
          <p:cNvGraphicFramePr>
            <a:graphicFrameLocks noGrp="1"/>
          </p:cNvGraphicFramePr>
          <p:nvPr>
            <p:extLst>
              <p:ext uri="{D42A27DB-BD31-4B8C-83A1-F6EECF244321}">
                <p14:modId xmlns:p14="http://schemas.microsoft.com/office/powerpoint/2010/main" val="1290480729"/>
              </p:ext>
            </p:extLst>
          </p:nvPr>
        </p:nvGraphicFramePr>
        <p:xfrm>
          <a:off x="1088277" y="4221088"/>
          <a:ext cx="6980923" cy="2387410"/>
        </p:xfrm>
        <a:graphic>
          <a:graphicData uri="http://schemas.openxmlformats.org/drawingml/2006/table">
            <a:tbl>
              <a:tblPr>
                <a:tableStyleId>{5C22544A-7EE6-4342-B048-85BDC9FD1C3A}</a:tableStyleId>
              </a:tblPr>
              <a:tblGrid>
                <a:gridCol w="2261860">
                  <a:extLst>
                    <a:ext uri="{9D8B030D-6E8A-4147-A177-3AD203B41FA5}">
                      <a16:colId xmlns="" xmlns:a16="http://schemas.microsoft.com/office/drawing/2014/main" val="2657027230"/>
                    </a:ext>
                  </a:extLst>
                </a:gridCol>
                <a:gridCol w="1293871">
                  <a:extLst>
                    <a:ext uri="{9D8B030D-6E8A-4147-A177-3AD203B41FA5}">
                      <a16:colId xmlns="" xmlns:a16="http://schemas.microsoft.com/office/drawing/2014/main" val="2148825619"/>
                    </a:ext>
                  </a:extLst>
                </a:gridCol>
                <a:gridCol w="1296144">
                  <a:extLst>
                    <a:ext uri="{9D8B030D-6E8A-4147-A177-3AD203B41FA5}">
                      <a16:colId xmlns="" xmlns:a16="http://schemas.microsoft.com/office/drawing/2014/main" val="1531190798"/>
                    </a:ext>
                  </a:extLst>
                </a:gridCol>
                <a:gridCol w="1152128">
                  <a:extLst>
                    <a:ext uri="{9D8B030D-6E8A-4147-A177-3AD203B41FA5}">
                      <a16:colId xmlns="" xmlns:a16="http://schemas.microsoft.com/office/drawing/2014/main" val="1963344565"/>
                    </a:ext>
                  </a:extLst>
                </a:gridCol>
                <a:gridCol w="976920">
                  <a:extLst>
                    <a:ext uri="{9D8B030D-6E8A-4147-A177-3AD203B41FA5}">
                      <a16:colId xmlns="" xmlns:a16="http://schemas.microsoft.com/office/drawing/2014/main" val="2123215160"/>
                    </a:ext>
                  </a:extLst>
                </a:gridCol>
              </a:tblGrid>
              <a:tr h="720080">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a:t>
                      </a:r>
                      <a:r>
                        <a:rPr lang="es-CO" sz="1400" u="none" strike="noStrike" dirty="0">
                          <a:effectLst/>
                        </a:rPr>
                        <a:t>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52198136"/>
                  </a:ext>
                </a:extLst>
              </a:tr>
              <a:tr h="33346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4267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4331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2023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1842</a:t>
                      </a:r>
                    </a:p>
                  </a:txBody>
                  <a:tcPr marL="0" marR="0" marT="0" marB="0" anchor="b"/>
                </a:tc>
                <a:extLst>
                  <a:ext uri="{0D108BD9-81ED-4DB2-BD59-A6C34878D82A}">
                    <a16:rowId xmlns="" xmlns:a16="http://schemas.microsoft.com/office/drawing/2014/main" val="2496580394"/>
                  </a:ext>
                </a:extLst>
              </a:tr>
              <a:tr h="1333864">
                <a:tc>
                  <a:txBody>
                    <a:bodyPr/>
                    <a:lstStyle/>
                    <a:p>
                      <a:pPr algn="ctr" fontAlgn="b"/>
                      <a:r>
                        <a:rPr lang="es-CO" sz="1400" u="none" strike="noStrike">
                          <a:effectLst/>
                        </a:rPr>
                        <a:t>NÚMERO DE PERSONAS CAPACITADAS META 1000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675988504"/>
                  </a:ext>
                </a:extLst>
              </a:tr>
            </a:tbl>
          </a:graphicData>
        </a:graphic>
      </p:graphicFrame>
      <p:graphicFrame>
        <p:nvGraphicFramePr>
          <p:cNvPr id="9" name="Gráfico 8">
            <a:extLst>
              <a:ext uri="{FF2B5EF4-FFF2-40B4-BE49-F238E27FC236}">
                <a16:creationId xmlns="" xmlns:a16="http://schemas.microsoft.com/office/drawing/2014/main" id="{9FC3A0CB-943E-43AD-96B8-400625E181CC}"/>
              </a:ext>
            </a:extLst>
          </p:cNvPr>
          <p:cNvGraphicFramePr>
            <a:graphicFrameLocks/>
          </p:cNvGraphicFramePr>
          <p:nvPr>
            <p:extLst>
              <p:ext uri="{D42A27DB-BD31-4B8C-83A1-F6EECF244321}">
                <p14:modId xmlns:p14="http://schemas.microsoft.com/office/powerpoint/2010/main" val="3747758234"/>
              </p:ext>
            </p:extLst>
          </p:nvPr>
        </p:nvGraphicFramePr>
        <p:xfrm>
          <a:off x="1081538" y="476672"/>
          <a:ext cx="6980923"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687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r>
              <a:rPr lang="es-ES" sz="4000" b="1" dirty="0">
                <a:solidFill>
                  <a:srgbClr val="FF0000"/>
                </a:solidFill>
              </a:rPr>
              <a:t>CONCLUSIONES</a:t>
            </a:r>
          </a:p>
          <a:p>
            <a:pPr marL="342900" indent="-342900" algn="ctr"/>
            <a:endParaRPr lang="es-ES" b="1" dirty="0"/>
          </a:p>
          <a:p>
            <a:pPr marL="342900" indent="-342900" algn="just"/>
            <a:r>
              <a:rPr lang="es-ES" sz="2400" dirty="0"/>
              <a:t>    Se observa que en el 2019 fue de 4267, en el 2020 fue de 4331, en el  2021 fue de 2023, hasta el mes de junio 2022 fueron 1842 capacitaciones, por lo tanto se supera la meta anual de 1000 capacitados, gracias a la convocatoria eficaz, reconocimiento y la buena imagen que tiene la entidad frente a las partes interesadas. ( Empresarios, profesionales y comunidad en general).</a:t>
            </a:r>
          </a:p>
          <a:p>
            <a:pPr marL="342900" indent="-342900" algn="just"/>
            <a:endParaRPr lang="es-ES" sz="2800" b="1" dirty="0"/>
          </a:p>
          <a:p>
            <a:pPr marL="342900" indent="-342900" algn="just"/>
            <a:endParaRPr lang="es-ES" b="1" dirty="0"/>
          </a:p>
        </p:txBody>
      </p:sp>
      <p:sp>
        <p:nvSpPr>
          <p:cNvPr id="4" name="CuadroTexto 3">
            <a:extLst>
              <a:ext uri="{FF2B5EF4-FFF2-40B4-BE49-F238E27FC236}">
                <a16:creationId xmlns="" xmlns:a16="http://schemas.microsoft.com/office/drawing/2014/main"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53</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3" y="116632"/>
            <a:ext cx="7978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CD1DE478-7BE4-477F-8901-A0FE1463656A}"/>
              </a:ext>
            </a:extLst>
          </p:cNvPr>
          <p:cNvGraphicFramePr>
            <a:graphicFrameLocks noGrp="1"/>
          </p:cNvGraphicFramePr>
          <p:nvPr>
            <p:extLst>
              <p:ext uri="{D42A27DB-BD31-4B8C-83A1-F6EECF244321}">
                <p14:modId xmlns:p14="http://schemas.microsoft.com/office/powerpoint/2010/main" val="770643589"/>
              </p:ext>
            </p:extLst>
          </p:nvPr>
        </p:nvGraphicFramePr>
        <p:xfrm>
          <a:off x="619125" y="4680266"/>
          <a:ext cx="7769299" cy="1917085"/>
        </p:xfrm>
        <a:graphic>
          <a:graphicData uri="http://schemas.openxmlformats.org/drawingml/2006/table">
            <a:tbl>
              <a:tblPr>
                <a:tableStyleId>{5C22544A-7EE6-4342-B048-85BDC9FD1C3A}</a:tableStyleId>
              </a:tblPr>
              <a:tblGrid>
                <a:gridCol w="2517299">
                  <a:extLst>
                    <a:ext uri="{9D8B030D-6E8A-4147-A177-3AD203B41FA5}">
                      <a16:colId xmlns="" xmlns:a16="http://schemas.microsoft.com/office/drawing/2014/main" val="3779208477"/>
                    </a:ext>
                  </a:extLst>
                </a:gridCol>
                <a:gridCol w="1219552">
                  <a:extLst>
                    <a:ext uri="{9D8B030D-6E8A-4147-A177-3AD203B41FA5}">
                      <a16:colId xmlns="" xmlns:a16="http://schemas.microsoft.com/office/drawing/2014/main" val="2608819188"/>
                    </a:ext>
                  </a:extLst>
                </a:gridCol>
                <a:gridCol w="1368152">
                  <a:extLst>
                    <a:ext uri="{9D8B030D-6E8A-4147-A177-3AD203B41FA5}">
                      <a16:colId xmlns="" xmlns:a16="http://schemas.microsoft.com/office/drawing/2014/main" val="321453214"/>
                    </a:ext>
                  </a:extLst>
                </a:gridCol>
                <a:gridCol w="1440160">
                  <a:extLst>
                    <a:ext uri="{9D8B030D-6E8A-4147-A177-3AD203B41FA5}">
                      <a16:colId xmlns="" xmlns:a16="http://schemas.microsoft.com/office/drawing/2014/main" val="2225739440"/>
                    </a:ext>
                  </a:extLst>
                </a:gridCol>
                <a:gridCol w="1224136">
                  <a:extLst>
                    <a:ext uri="{9D8B030D-6E8A-4147-A177-3AD203B41FA5}">
                      <a16:colId xmlns="" xmlns:a16="http://schemas.microsoft.com/office/drawing/2014/main" val="4095604053"/>
                    </a:ext>
                  </a:extLst>
                </a:gridCol>
              </a:tblGrid>
              <a:tr h="531469">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82931798"/>
                  </a:ext>
                </a:extLst>
              </a:tr>
              <a:tr h="531469">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85.41%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80.5%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83.5%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50.1%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35566115"/>
                  </a:ext>
                </a:extLst>
              </a:tr>
              <a:tr h="854147">
                <a:tc>
                  <a:txBody>
                    <a:bodyPr/>
                    <a:lstStyle/>
                    <a:p>
                      <a:pPr algn="ctr" fontAlgn="b"/>
                      <a:r>
                        <a:rPr lang="es-ES" sz="1400" u="none" strike="noStrike">
                          <a:effectLst/>
                        </a:rPr>
                        <a:t>%  COBERTURA DE CAPACITACIONES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858621946"/>
                  </a:ext>
                </a:extLst>
              </a:tr>
            </a:tbl>
          </a:graphicData>
        </a:graphic>
      </p:graphicFrame>
      <p:graphicFrame>
        <p:nvGraphicFramePr>
          <p:cNvPr id="7" name="Gráfico 6">
            <a:extLst>
              <a:ext uri="{FF2B5EF4-FFF2-40B4-BE49-F238E27FC236}">
                <a16:creationId xmlns="" xmlns:a16="http://schemas.microsoft.com/office/drawing/2014/main" id="{00000000-0008-0000-0200-000011000000}"/>
              </a:ext>
            </a:extLst>
          </p:cNvPr>
          <p:cNvGraphicFramePr>
            <a:graphicFrameLocks/>
          </p:cNvGraphicFramePr>
          <p:nvPr>
            <p:extLst>
              <p:ext uri="{D42A27DB-BD31-4B8C-83A1-F6EECF244321}">
                <p14:modId xmlns:p14="http://schemas.microsoft.com/office/powerpoint/2010/main" val="943339050"/>
              </p:ext>
            </p:extLst>
          </p:nvPr>
        </p:nvGraphicFramePr>
        <p:xfrm>
          <a:off x="1335582" y="636596"/>
          <a:ext cx="6472835" cy="3944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41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54</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sz="40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a:t>
            </a:r>
            <a:r>
              <a:rPr lang="es-ES" sz="2400" dirty="0">
                <a:latin typeface="Arial" pitchFamily="34" charset="0"/>
                <a:ea typeface="Tahoma" pitchFamily="34" charset="0"/>
                <a:cs typeface="Arial" pitchFamily="34" charset="0"/>
              </a:rPr>
              <a:t>En la vigencia 2019 un porcentaje de 85.41% correspondiente a 3 municipios, en el 2020 un porcentaje de 80.5 % correspondiente a 8 municipios, en el   2021 un porcentaje de 83.5% correspondiente a 2 municipios.</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En la vigencia 2022 se ha avanzado en un 50.1%, se profundiza para  trasladar capacitaciones a los municipios de la jurisdicción, teniendo en cuenta que las capacitaciones virtuales no son acogidas en algunos municipios, por falta de conectividad.</a:t>
            </a:r>
          </a:p>
          <a:p>
            <a:pPr marL="342900" indent="-342900" algn="just"/>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sz="2400"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55</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11789C4C-8A4B-4511-B98E-34811B7DC869}"/>
              </a:ext>
            </a:extLst>
          </p:cNvPr>
          <p:cNvGraphicFramePr>
            <a:graphicFrameLocks noGrp="1"/>
          </p:cNvGraphicFramePr>
          <p:nvPr>
            <p:extLst>
              <p:ext uri="{D42A27DB-BD31-4B8C-83A1-F6EECF244321}">
                <p14:modId xmlns:p14="http://schemas.microsoft.com/office/powerpoint/2010/main" val="3461301439"/>
              </p:ext>
            </p:extLst>
          </p:nvPr>
        </p:nvGraphicFramePr>
        <p:xfrm>
          <a:off x="1612628" y="4637568"/>
          <a:ext cx="6343748" cy="1599744"/>
        </p:xfrm>
        <a:graphic>
          <a:graphicData uri="http://schemas.openxmlformats.org/drawingml/2006/table">
            <a:tbl>
              <a:tblPr>
                <a:tableStyleId>{5C22544A-7EE6-4342-B048-85BDC9FD1C3A}</a:tableStyleId>
              </a:tblPr>
              <a:tblGrid>
                <a:gridCol w="1961984">
                  <a:extLst>
                    <a:ext uri="{9D8B030D-6E8A-4147-A177-3AD203B41FA5}">
                      <a16:colId xmlns="" xmlns:a16="http://schemas.microsoft.com/office/drawing/2014/main" val="570489237"/>
                    </a:ext>
                  </a:extLst>
                </a:gridCol>
                <a:gridCol w="1213412">
                  <a:extLst>
                    <a:ext uri="{9D8B030D-6E8A-4147-A177-3AD203B41FA5}">
                      <a16:colId xmlns="" xmlns:a16="http://schemas.microsoft.com/office/drawing/2014/main" val="1971029987"/>
                    </a:ext>
                  </a:extLst>
                </a:gridCol>
                <a:gridCol w="1152128">
                  <a:extLst>
                    <a:ext uri="{9D8B030D-6E8A-4147-A177-3AD203B41FA5}">
                      <a16:colId xmlns="" xmlns:a16="http://schemas.microsoft.com/office/drawing/2014/main" val="1130837559"/>
                    </a:ext>
                  </a:extLst>
                </a:gridCol>
                <a:gridCol w="1008112">
                  <a:extLst>
                    <a:ext uri="{9D8B030D-6E8A-4147-A177-3AD203B41FA5}">
                      <a16:colId xmlns="" xmlns:a16="http://schemas.microsoft.com/office/drawing/2014/main" val="3682778056"/>
                    </a:ext>
                  </a:extLst>
                </a:gridCol>
                <a:gridCol w="1008112">
                  <a:extLst>
                    <a:ext uri="{9D8B030D-6E8A-4147-A177-3AD203B41FA5}">
                      <a16:colId xmlns="" xmlns:a16="http://schemas.microsoft.com/office/drawing/2014/main" val="1858583741"/>
                    </a:ext>
                  </a:extLst>
                </a:gridCol>
              </a:tblGrid>
              <a:tr h="23882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4221443"/>
                  </a:ext>
                </a:extLst>
              </a:tr>
              <a:tr h="716465">
                <a:tc>
                  <a:txBody>
                    <a:bodyPr/>
                    <a:lstStyle/>
                    <a:p>
                      <a:pPr algn="ctr" fontAlgn="b"/>
                      <a:r>
                        <a:rPr lang="es-CO" sz="1400" u="none" strike="noStrike" dirty="0">
                          <a:effectLst/>
                        </a:rPr>
                        <a:t>PROCESO 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2</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1</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6</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12</a:t>
                      </a:r>
                      <a:endParaRPr lang="es-CO" sz="1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01254463"/>
                  </a:ext>
                </a:extLst>
              </a:tr>
              <a:tr h="644457">
                <a:tc>
                  <a:txBody>
                    <a:bodyPr/>
                    <a:lstStyle/>
                    <a:p>
                      <a:pPr algn="ctr" fontAlgn="b"/>
                      <a:r>
                        <a:rPr lang="es-CO" sz="1400" u="none" strike="noStrike" dirty="0">
                          <a:effectLst/>
                        </a:rPr>
                        <a:t>NÚMERO DE INVESTIGACIONES ECONOMICAS META 2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25495620"/>
                  </a:ext>
                </a:extLst>
              </a:tr>
            </a:tbl>
          </a:graphicData>
        </a:graphic>
      </p:graphicFrame>
      <p:graphicFrame>
        <p:nvGraphicFramePr>
          <p:cNvPr id="9" name="Gráfico 8">
            <a:extLst>
              <a:ext uri="{FF2B5EF4-FFF2-40B4-BE49-F238E27FC236}">
                <a16:creationId xmlns="" xmlns:a16="http://schemas.microsoft.com/office/drawing/2014/main" id="{00000000-0008-0000-0200-00001A000000}"/>
              </a:ext>
            </a:extLst>
          </p:cNvPr>
          <p:cNvGraphicFramePr>
            <a:graphicFrameLocks/>
          </p:cNvGraphicFramePr>
          <p:nvPr>
            <p:extLst>
              <p:ext uri="{D42A27DB-BD31-4B8C-83A1-F6EECF244321}">
                <p14:modId xmlns:p14="http://schemas.microsoft.com/office/powerpoint/2010/main" val="620700619"/>
              </p:ext>
            </p:extLst>
          </p:nvPr>
        </p:nvGraphicFramePr>
        <p:xfrm>
          <a:off x="1619672" y="548680"/>
          <a:ext cx="6264696"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2445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759619" y="-963488"/>
            <a:ext cx="7556797" cy="73398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just"/>
            <a:r>
              <a:rPr lang="es-ES" sz="2000" dirty="0">
                <a:solidFill>
                  <a:srgbClr val="FF9933"/>
                </a:solidFill>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En cuanto a las investigaciones económicas la meta son 2 anuales, en el 2019 se realizaron 2 investigaciones económicas, en el 2020 se realizo 1 investigación , en la vigencia 2020 no se logro cumplir la meta debido a la pandemia. En la vigencia  2021 se han realizado 6 investigaciones 2 que estaban pendientes de la vigencia 2020, hasta el mes de julio de 2022 se avanza con  12 investigaciones   referente </a:t>
            </a:r>
            <a:r>
              <a:rPr lang="es-ES" sz="2000" dirty="0" smtClean="0">
                <a:latin typeface="Arial" pitchFamily="34" charset="0"/>
                <a:ea typeface="Tahoma" pitchFamily="34" charset="0"/>
                <a:cs typeface="Arial" pitchFamily="34" charset="0"/>
              </a:rPr>
              <a:t>a: </a:t>
            </a:r>
            <a:r>
              <a:rPr lang="es-ES" sz="2000" dirty="0">
                <a:latin typeface="Arial" pitchFamily="34" charset="0"/>
                <a:ea typeface="Tahoma" pitchFamily="34" charset="0"/>
                <a:cs typeface="Arial" pitchFamily="34" charset="0"/>
              </a:rPr>
              <a:t>C</a:t>
            </a:r>
            <a:r>
              <a:rPr lang="es-ES" sz="2000" dirty="0" smtClean="0">
                <a:latin typeface="Arial" pitchFamily="34" charset="0"/>
                <a:ea typeface="Tahoma" pitchFamily="34" charset="0"/>
                <a:cs typeface="Arial" pitchFamily="34" charset="0"/>
              </a:rPr>
              <a:t>ostumbre </a:t>
            </a:r>
            <a:r>
              <a:rPr lang="es-ES" sz="2000" dirty="0">
                <a:latin typeface="Arial" pitchFamily="34" charset="0"/>
                <a:ea typeface="Tahoma" pitchFamily="34" charset="0"/>
                <a:cs typeface="Arial" pitchFamily="34" charset="0"/>
              </a:rPr>
              <a:t>M</a:t>
            </a:r>
            <a:r>
              <a:rPr lang="es-ES" sz="2000" dirty="0" smtClean="0">
                <a:latin typeface="Arial" pitchFamily="34" charset="0"/>
                <a:ea typeface="Tahoma" pitchFamily="34" charset="0"/>
                <a:cs typeface="Arial" pitchFamily="34" charset="0"/>
              </a:rPr>
              <a:t>ercantil, Encuesta COVID-19 Confecamaras</a:t>
            </a:r>
            <a:r>
              <a:rPr lang="es-ES" sz="2000" dirty="0" smtClean="0">
                <a:latin typeface="Arial" pitchFamily="34" charset="0"/>
                <a:ea typeface="Tahoma" pitchFamily="34" charset="0"/>
                <a:cs typeface="Arial" pitchFamily="34" charset="0"/>
              </a:rPr>
              <a:t>, Encuesta de Coyuntura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conómica 2021, Impacto </a:t>
            </a:r>
            <a:r>
              <a:rPr lang="es-ES" sz="2000" dirty="0">
                <a:latin typeface="Arial" pitchFamily="34" charset="0"/>
                <a:ea typeface="Tahoma" pitchFamily="34" charset="0"/>
                <a:cs typeface="Arial" pitchFamily="34" charset="0"/>
              </a:rPr>
              <a:t>C</a:t>
            </a:r>
            <a:r>
              <a:rPr lang="es-ES" sz="2000" dirty="0" smtClean="0">
                <a:latin typeface="Arial" pitchFamily="34" charset="0"/>
                <a:ea typeface="Tahoma" pitchFamily="34" charset="0"/>
                <a:cs typeface="Arial" pitchFamily="34" charset="0"/>
              </a:rPr>
              <a:t>omercial en el Comercio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xterior 2021, Encuesta de Opinión </a:t>
            </a:r>
            <a:r>
              <a:rPr lang="es-ES" sz="2000" dirty="0">
                <a:latin typeface="Arial" pitchFamily="34" charset="0"/>
                <a:ea typeface="Tahoma" pitchFamily="34" charset="0"/>
                <a:cs typeface="Arial" pitchFamily="34" charset="0"/>
              </a:rPr>
              <a:t>P</a:t>
            </a:r>
            <a:r>
              <a:rPr lang="es-ES" sz="2000" dirty="0" smtClean="0">
                <a:latin typeface="Arial" pitchFamily="34" charset="0"/>
                <a:ea typeface="Tahoma" pitchFamily="34" charset="0"/>
                <a:cs typeface="Arial" pitchFamily="34" charset="0"/>
              </a:rPr>
              <a:t>ública Sobre Paro 2021, Encuesta de Ritmo Empresarial, Informes </a:t>
            </a:r>
            <a:r>
              <a:rPr lang="es-ES" sz="2000" dirty="0">
                <a:latin typeface="Arial" pitchFamily="34" charset="0"/>
                <a:ea typeface="Tahoma" pitchFamily="34" charset="0"/>
                <a:cs typeface="Arial" pitchFamily="34" charset="0"/>
              </a:rPr>
              <a:t>D</a:t>
            </a:r>
            <a:r>
              <a:rPr lang="es-ES" sz="2000" dirty="0" smtClean="0">
                <a:latin typeface="Arial" pitchFamily="34" charset="0"/>
                <a:ea typeface="Tahoma" pitchFamily="34" charset="0"/>
                <a:cs typeface="Arial" pitchFamily="34" charset="0"/>
              </a:rPr>
              <a:t>ía </a:t>
            </a:r>
            <a:r>
              <a:rPr lang="es-ES" sz="2000" dirty="0">
                <a:latin typeface="Arial" pitchFamily="34" charset="0"/>
                <a:ea typeface="Tahoma" pitchFamily="34" charset="0"/>
                <a:cs typeface="Arial" pitchFamily="34" charset="0"/>
              </a:rPr>
              <a:t>S</a:t>
            </a:r>
            <a:r>
              <a:rPr lang="es-ES" sz="2000" dirty="0" smtClean="0">
                <a:latin typeface="Arial" pitchFamily="34" charset="0"/>
                <a:ea typeface="Tahoma" pitchFamily="34" charset="0"/>
                <a:cs typeface="Arial" pitchFamily="34" charset="0"/>
              </a:rPr>
              <a:t>in IVA, Estudio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conómico 2021, Estudio de Brechas de Capital </a:t>
            </a:r>
            <a:r>
              <a:rPr lang="es-ES" sz="2000" dirty="0">
                <a:latin typeface="Arial" pitchFamily="34" charset="0"/>
                <a:ea typeface="Tahoma" pitchFamily="34" charset="0"/>
                <a:cs typeface="Arial" pitchFamily="34" charset="0"/>
              </a:rPr>
              <a:t>H</a:t>
            </a:r>
            <a:r>
              <a:rPr lang="es-ES" sz="2000" dirty="0" smtClean="0">
                <a:latin typeface="Arial" pitchFamily="34" charset="0"/>
                <a:ea typeface="Tahoma" pitchFamily="34" charset="0"/>
                <a:cs typeface="Arial" pitchFamily="34" charset="0"/>
              </a:rPr>
              <a:t>umano </a:t>
            </a:r>
            <a:r>
              <a:rPr lang="es-ES" sz="2000" dirty="0">
                <a:latin typeface="Arial" pitchFamily="34" charset="0"/>
                <a:ea typeface="Tahoma" pitchFamily="34" charset="0"/>
                <a:cs typeface="Arial" pitchFamily="34" charset="0"/>
              </a:rPr>
              <a:t>R</a:t>
            </a:r>
            <a:r>
              <a:rPr lang="es-ES" sz="2000" dirty="0" smtClean="0">
                <a:latin typeface="Arial" pitchFamily="34" charset="0"/>
                <a:ea typeface="Tahoma" pitchFamily="34" charset="0"/>
                <a:cs typeface="Arial" pitchFamily="34" charset="0"/>
              </a:rPr>
              <a:t>ed Ormet, Estudio de Flujo </a:t>
            </a:r>
            <a:r>
              <a:rPr lang="es-ES" sz="2000" dirty="0">
                <a:latin typeface="Arial" pitchFamily="34" charset="0"/>
                <a:ea typeface="Tahoma" pitchFamily="34" charset="0"/>
                <a:cs typeface="Arial" pitchFamily="34" charset="0"/>
              </a:rPr>
              <a:t>V</a:t>
            </a:r>
            <a:r>
              <a:rPr lang="es-ES" sz="2000" dirty="0" smtClean="0">
                <a:latin typeface="Arial" pitchFamily="34" charset="0"/>
                <a:ea typeface="Tahoma" pitchFamily="34" charset="0"/>
                <a:cs typeface="Arial" pitchFamily="34" charset="0"/>
              </a:rPr>
              <a:t>ehicular 2022, Estudio Sobre la Inflación, Potencial de Comerciantes.</a:t>
            </a:r>
            <a:endParaRPr lang="es-ES" sz="2000"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FDC553A2-226C-43ED-AF98-16E8527C3405}"/>
              </a:ext>
            </a:extLst>
          </p:cNvPr>
          <p:cNvGraphicFramePr>
            <a:graphicFrameLocks noGrp="1"/>
          </p:cNvGraphicFramePr>
          <p:nvPr>
            <p:extLst>
              <p:ext uri="{D42A27DB-BD31-4B8C-83A1-F6EECF244321}">
                <p14:modId xmlns:p14="http://schemas.microsoft.com/office/powerpoint/2010/main" val="1469682618"/>
              </p:ext>
            </p:extLst>
          </p:nvPr>
        </p:nvGraphicFramePr>
        <p:xfrm>
          <a:off x="1763688" y="4453096"/>
          <a:ext cx="5973820" cy="1928232"/>
        </p:xfrm>
        <a:graphic>
          <a:graphicData uri="http://schemas.openxmlformats.org/drawingml/2006/table">
            <a:tbl>
              <a:tblPr>
                <a:tableStyleId>{5C22544A-7EE6-4342-B048-85BDC9FD1C3A}</a:tableStyleId>
              </a:tblPr>
              <a:tblGrid>
                <a:gridCol w="1805331">
                  <a:extLst>
                    <a:ext uri="{9D8B030D-6E8A-4147-A177-3AD203B41FA5}">
                      <a16:colId xmlns="" xmlns:a16="http://schemas.microsoft.com/office/drawing/2014/main" val="2953242479"/>
                    </a:ext>
                  </a:extLst>
                </a:gridCol>
                <a:gridCol w="1074989">
                  <a:extLst>
                    <a:ext uri="{9D8B030D-6E8A-4147-A177-3AD203B41FA5}">
                      <a16:colId xmlns="" xmlns:a16="http://schemas.microsoft.com/office/drawing/2014/main" val="1432404962"/>
                    </a:ext>
                  </a:extLst>
                </a:gridCol>
                <a:gridCol w="1008112">
                  <a:extLst>
                    <a:ext uri="{9D8B030D-6E8A-4147-A177-3AD203B41FA5}">
                      <a16:colId xmlns="" xmlns:a16="http://schemas.microsoft.com/office/drawing/2014/main" val="2378666170"/>
                    </a:ext>
                  </a:extLst>
                </a:gridCol>
                <a:gridCol w="1080120">
                  <a:extLst>
                    <a:ext uri="{9D8B030D-6E8A-4147-A177-3AD203B41FA5}">
                      <a16:colId xmlns="" xmlns:a16="http://schemas.microsoft.com/office/drawing/2014/main" val="742399061"/>
                    </a:ext>
                  </a:extLst>
                </a:gridCol>
                <a:gridCol w="1005268">
                  <a:extLst>
                    <a:ext uri="{9D8B030D-6E8A-4147-A177-3AD203B41FA5}">
                      <a16:colId xmlns="" xmlns:a16="http://schemas.microsoft.com/office/drawing/2014/main" val="1833556063"/>
                    </a:ext>
                  </a:extLst>
                </a:gridCol>
              </a:tblGrid>
              <a:tr h="32137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28887582"/>
                  </a:ext>
                </a:extLst>
              </a:tr>
              <a:tr h="642744">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4</a:t>
                      </a:r>
                    </a:p>
                  </a:txBody>
                  <a:tcPr marL="0" marR="0" marT="0" marB="0" anchor="b"/>
                </a:tc>
                <a:extLst>
                  <a:ext uri="{0D108BD9-81ED-4DB2-BD59-A6C34878D82A}">
                    <a16:rowId xmlns="" xmlns:a16="http://schemas.microsoft.com/office/drawing/2014/main" val="3988694412"/>
                  </a:ext>
                </a:extLst>
              </a:tr>
              <a:tr h="964116">
                <a:tc>
                  <a:txBody>
                    <a:bodyPr/>
                    <a:lstStyle/>
                    <a:p>
                      <a:pPr algn="ctr" fontAlgn="b"/>
                      <a:r>
                        <a:rPr lang="es-CO" sz="1400" u="none" strike="noStrike">
                          <a:effectLst/>
                        </a:rPr>
                        <a:t>NÚMERO DE EVENTOS DE PROMOCIÓN COMERCIAL META 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938715849"/>
                  </a:ext>
                </a:extLst>
              </a:tr>
            </a:tbl>
          </a:graphicData>
        </a:graphic>
      </p:graphicFrame>
      <p:graphicFrame>
        <p:nvGraphicFramePr>
          <p:cNvPr id="9" name="Gráfico 8">
            <a:extLst>
              <a:ext uri="{FF2B5EF4-FFF2-40B4-BE49-F238E27FC236}">
                <a16:creationId xmlns="" xmlns:a16="http://schemas.microsoft.com/office/drawing/2014/main" id="{55F3564E-ACBA-4726-8B91-CE01284303AD}"/>
              </a:ext>
            </a:extLst>
          </p:cNvPr>
          <p:cNvGraphicFramePr>
            <a:graphicFrameLocks/>
          </p:cNvGraphicFramePr>
          <p:nvPr>
            <p:extLst>
              <p:ext uri="{D42A27DB-BD31-4B8C-83A1-F6EECF244321}">
                <p14:modId xmlns:p14="http://schemas.microsoft.com/office/powerpoint/2010/main" val="1475673035"/>
              </p:ext>
            </p:extLst>
          </p:nvPr>
        </p:nvGraphicFramePr>
        <p:xfrm>
          <a:off x="1691680" y="692696"/>
          <a:ext cx="5973820" cy="3753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4270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759619" y="1340768"/>
            <a:ext cx="7628805" cy="4680619"/>
          </a:xfrm>
          <a:prstGeom prst="rect">
            <a:avLst/>
          </a:prstGeom>
          <a:noFill/>
          <a:ln w="9525">
            <a:noFill/>
            <a:miter lim="800000"/>
            <a:headEnd/>
            <a:tailEnd/>
          </a:ln>
        </p:spPr>
        <p:txBody>
          <a:bodyPr anchor="ctr"/>
          <a:lstStyle/>
          <a:p>
            <a:pPr marL="342900" indent="-342900"/>
            <a:r>
              <a:rPr lang="es-ES" sz="2800" b="1" dirty="0">
                <a:solidFill>
                  <a:srgbClr val="FF0000"/>
                </a:solidFill>
                <a:latin typeface="Arial" pitchFamily="34" charset="0"/>
                <a:ea typeface="Tahoma" pitchFamily="34" charset="0"/>
                <a:cs typeface="Arial" pitchFamily="34" charset="0"/>
              </a:rPr>
              <a:t>                           </a:t>
            </a:r>
            <a:r>
              <a:rPr lang="es-ES" sz="4000" b="1" dirty="0">
                <a:solidFill>
                  <a:srgbClr val="FF0000"/>
                </a:solidFill>
                <a:latin typeface="Arial" pitchFamily="34" charset="0"/>
                <a:ea typeface="Tahoma" pitchFamily="34" charset="0"/>
                <a:cs typeface="Arial" pitchFamily="34" charset="0"/>
              </a:rPr>
              <a:t>CONCLUSIÓN</a:t>
            </a: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cuanto al cumplimiento del número de eventos de promoción comercial, la meta es 3, en la tendencia de los años 2019,2020,2021  la meta con un mínimo de 3 eventos, gracias a la estrategia de promoción por medios de difusión como: radiales, televisivos, redes sociales, correos electrónicos y llamadas telefónicas se a sobrepasado la meta cumpliendo con un buen desempeño de los eventos. Hasta junio de 2022 se llevan 4 eventos de promoción comercial cumpliendo la meta </a:t>
            </a:r>
            <a:r>
              <a:rPr lang="es-ES" sz="2000" dirty="0" smtClean="0">
                <a:latin typeface="Arial" pitchFamily="34" charset="0"/>
                <a:ea typeface="Tahoma" pitchFamily="34" charset="0"/>
                <a:cs typeface="Arial" pitchFamily="34" charset="0"/>
              </a:rPr>
              <a:t>propuesta, como: Feria Gastronómica, Día sin IVA, Salón del Queso, Día de la Madre.</a:t>
            </a:r>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Los eventos de promoción comercial también han tenido buena </a:t>
            </a:r>
            <a:r>
              <a:rPr lang="es-ES" sz="2000" dirty="0" smtClean="0">
                <a:latin typeface="Arial" pitchFamily="34" charset="0"/>
                <a:ea typeface="Tahoma" pitchFamily="34" charset="0"/>
                <a:cs typeface="Arial" pitchFamily="34" charset="0"/>
              </a:rPr>
              <a:t>acogida, gracias al bueno nombre y prestigio de la entidad.</a:t>
            </a:r>
            <a:endParaRPr lang="es-ES" sz="2000" dirty="0">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492458" y="5854419"/>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166186" cy="7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2FCBBD53-E6C7-4F8E-83E1-2FB573C8F3CD}"/>
              </a:ext>
            </a:extLst>
          </p:cNvPr>
          <p:cNvGraphicFramePr>
            <a:graphicFrameLocks noGrp="1"/>
          </p:cNvGraphicFramePr>
          <p:nvPr>
            <p:extLst>
              <p:ext uri="{D42A27DB-BD31-4B8C-83A1-F6EECF244321}">
                <p14:modId xmlns:p14="http://schemas.microsoft.com/office/powerpoint/2010/main" val="1690697642"/>
              </p:ext>
            </p:extLst>
          </p:nvPr>
        </p:nvGraphicFramePr>
        <p:xfrm>
          <a:off x="1763688" y="4293097"/>
          <a:ext cx="6120679" cy="1872206"/>
        </p:xfrm>
        <a:graphic>
          <a:graphicData uri="http://schemas.openxmlformats.org/drawingml/2006/table">
            <a:tbl>
              <a:tblPr>
                <a:tableStyleId>{5C22544A-7EE6-4342-B048-85BDC9FD1C3A}</a:tableStyleId>
              </a:tblPr>
              <a:tblGrid>
                <a:gridCol w="1849713">
                  <a:extLst>
                    <a:ext uri="{9D8B030D-6E8A-4147-A177-3AD203B41FA5}">
                      <a16:colId xmlns="" xmlns:a16="http://schemas.microsoft.com/office/drawing/2014/main" val="2917811978"/>
                    </a:ext>
                  </a:extLst>
                </a:gridCol>
                <a:gridCol w="1102615">
                  <a:extLst>
                    <a:ext uri="{9D8B030D-6E8A-4147-A177-3AD203B41FA5}">
                      <a16:colId xmlns="" xmlns:a16="http://schemas.microsoft.com/office/drawing/2014/main" val="16078015"/>
                    </a:ext>
                  </a:extLst>
                </a:gridCol>
                <a:gridCol w="1080120">
                  <a:extLst>
                    <a:ext uri="{9D8B030D-6E8A-4147-A177-3AD203B41FA5}">
                      <a16:colId xmlns="" xmlns:a16="http://schemas.microsoft.com/office/drawing/2014/main" val="2489512276"/>
                    </a:ext>
                  </a:extLst>
                </a:gridCol>
                <a:gridCol w="1080120">
                  <a:extLst>
                    <a:ext uri="{9D8B030D-6E8A-4147-A177-3AD203B41FA5}">
                      <a16:colId xmlns="" xmlns:a16="http://schemas.microsoft.com/office/drawing/2014/main" val="4019787403"/>
                    </a:ext>
                  </a:extLst>
                </a:gridCol>
                <a:gridCol w="1008111">
                  <a:extLst>
                    <a:ext uri="{9D8B030D-6E8A-4147-A177-3AD203B41FA5}">
                      <a16:colId xmlns="" xmlns:a16="http://schemas.microsoft.com/office/drawing/2014/main" val="182735815"/>
                    </a:ext>
                  </a:extLst>
                </a:gridCol>
              </a:tblGrid>
              <a:tr h="37444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JUNIO</a:t>
                      </a:r>
                      <a:r>
                        <a:rPr lang="es-CO" sz="1400" b="0" i="0" u="none" strike="noStrike" baseline="0" dirty="0">
                          <a:solidFill>
                            <a:schemeClr val="dk1"/>
                          </a:solidFill>
                          <a:effectLst/>
                          <a:latin typeface="+mn-lt"/>
                        </a:rPr>
                        <a:t>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45687188"/>
                  </a:ext>
                </a:extLst>
              </a:tr>
              <a:tr h="748882">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38055224"/>
                  </a:ext>
                </a:extLst>
              </a:tr>
              <a:tr h="748882">
                <a:tc>
                  <a:txBody>
                    <a:bodyPr/>
                    <a:lstStyle/>
                    <a:p>
                      <a:pPr algn="ctr" fontAlgn="b"/>
                      <a:r>
                        <a:rPr lang="es-ES" sz="1400" u="none" strike="noStrike" dirty="0">
                          <a:effectLst/>
                        </a:rPr>
                        <a:t>% DE GESTIÓN EN PROYECTOS META 40%</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98636094"/>
                  </a:ext>
                </a:extLst>
              </a:tr>
            </a:tbl>
          </a:graphicData>
        </a:graphic>
      </p:graphicFrame>
      <p:graphicFrame>
        <p:nvGraphicFramePr>
          <p:cNvPr id="8" name="Gráfico 7">
            <a:extLst>
              <a:ext uri="{FF2B5EF4-FFF2-40B4-BE49-F238E27FC236}">
                <a16:creationId xmlns="" xmlns:a16="http://schemas.microsoft.com/office/drawing/2014/main" id="{00000000-0008-0000-0100-00001C000000}"/>
              </a:ext>
            </a:extLst>
          </p:cNvPr>
          <p:cNvGraphicFramePr>
            <a:graphicFrameLocks/>
          </p:cNvGraphicFramePr>
          <p:nvPr>
            <p:extLst>
              <p:ext uri="{D42A27DB-BD31-4B8C-83A1-F6EECF244321}">
                <p14:modId xmlns:p14="http://schemas.microsoft.com/office/powerpoint/2010/main" val="3394214946"/>
              </p:ext>
            </p:extLst>
          </p:nvPr>
        </p:nvGraphicFramePr>
        <p:xfrm>
          <a:off x="1586887" y="858384"/>
          <a:ext cx="6474280"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833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6</a:t>
            </a:fld>
            <a:endParaRPr lang="es-ES" sz="1000" dirty="0">
              <a:solidFill>
                <a:schemeClr val="bg1"/>
              </a:solidFill>
            </a:endParaRPr>
          </a:p>
        </p:txBody>
      </p:sp>
      <p:sp>
        <p:nvSpPr>
          <p:cNvPr id="21507" name="2 Subtítulo"/>
          <p:cNvSpPr>
            <a:spLocks/>
          </p:cNvSpPr>
          <p:nvPr/>
        </p:nvSpPr>
        <p:spPr bwMode="auto">
          <a:xfrm>
            <a:off x="251520" y="1340768"/>
            <a:ext cx="8640959" cy="3960689"/>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40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sz="2400" dirty="0" smtClean="0"/>
              <a:t>Con </a:t>
            </a:r>
            <a:r>
              <a:rPr lang="es-CO" sz="2400" dirty="0"/>
              <a:t>el compromiso del talento humano competente se propende por el mejoramiento </a:t>
            </a:r>
            <a:r>
              <a:rPr lang="es-CO" sz="2400" dirty="0" smtClean="0"/>
              <a:t>continuo </a:t>
            </a:r>
            <a:r>
              <a:rPr lang="es-CO" sz="2400" dirty="0"/>
              <a:t>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sz="2400" dirty="0"/>
              <a:t> </a:t>
            </a:r>
          </a:p>
          <a:p>
            <a:pPr algn="just"/>
            <a:r>
              <a:rPr lang="es-CO" sz="2400"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 xmlns:a16="http://schemas.microsoft.com/office/drawing/2014/main"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34819" name="2 Subtítulo"/>
          <p:cNvSpPr>
            <a:spLocks/>
          </p:cNvSpPr>
          <p:nvPr/>
        </p:nvSpPr>
        <p:spPr bwMode="auto">
          <a:xfrm>
            <a:off x="398151" y="-891480"/>
            <a:ext cx="7624762" cy="727280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Se observa que se ha sobrepasado la meta de porcentaje de gestión de proyectos que es de 40%, en la tendencia de los años 2019 con 3 proyectos gestionados, en 2020 con 3 proyectos, en el 2021 con 5 proyectos, para un 100% de cumplimiento, debido a las alianzas estratégica con Colciencias y Innpulsa, cabe resaltar que algunos empresarios de la jurisdicción se han beneficiado de recursos del gobierno nacional, gracias al acompañamiento de la entidad. </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la vigencia 2022 con 4 </a:t>
            </a:r>
            <a:r>
              <a:rPr lang="es-ES" sz="2000" dirty="0" smtClean="0">
                <a:latin typeface="Arial" pitchFamily="34" charset="0"/>
                <a:ea typeface="Tahoma" pitchFamily="34" charset="0"/>
                <a:cs typeface="Arial" pitchFamily="34" charset="0"/>
              </a:rPr>
              <a:t>proyectos</a:t>
            </a:r>
            <a:r>
              <a:rPr lang="es-ES" sz="2000" dirty="0" smtClean="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 Feria Gastronómica, Día sin IVA, Salón del Queso, Día de la </a:t>
            </a:r>
            <a:r>
              <a:rPr lang="es-ES" sz="2000" dirty="0" smtClean="0">
                <a:latin typeface="Arial" pitchFamily="34" charset="0"/>
                <a:ea typeface="Tahoma" pitchFamily="34" charset="0"/>
                <a:cs typeface="Arial" pitchFamily="34" charset="0"/>
              </a:rPr>
              <a:t>Madre. </a:t>
            </a:r>
            <a:endParaRPr lang="es-ES" sz="2000" dirty="0">
              <a:latin typeface="Arial" pitchFamily="34" charset="0"/>
              <a:ea typeface="Tahoma" pitchFamily="34" charset="0"/>
              <a:cs typeface="Arial" pitchFamily="34" charset="0"/>
            </a:endParaRP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136008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856051170"/>
              </p:ext>
            </p:extLst>
          </p:nvPr>
        </p:nvGraphicFramePr>
        <p:xfrm>
          <a:off x="1403647" y="4005065"/>
          <a:ext cx="6552728" cy="1198090"/>
        </p:xfrm>
        <a:graphic>
          <a:graphicData uri="http://schemas.openxmlformats.org/drawingml/2006/table">
            <a:tbl>
              <a:tblPr>
                <a:tableStyleId>{5C22544A-7EE6-4342-B048-85BDC9FD1C3A}</a:tableStyleId>
              </a:tblPr>
              <a:tblGrid>
                <a:gridCol w="1879787">
                  <a:extLst>
                    <a:ext uri="{9D8B030D-6E8A-4147-A177-3AD203B41FA5}">
                      <a16:colId xmlns="" xmlns:a16="http://schemas.microsoft.com/office/drawing/2014/main" val="20000"/>
                    </a:ext>
                  </a:extLst>
                </a:gridCol>
                <a:gridCol w="114455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1224135">
                  <a:extLst>
                    <a:ext uri="{9D8B030D-6E8A-4147-A177-3AD203B41FA5}">
                      <a16:colId xmlns="" xmlns:a16="http://schemas.microsoft.com/office/drawing/2014/main" val="20004"/>
                    </a:ext>
                  </a:extLst>
                </a:gridCol>
              </a:tblGrid>
              <a:tr h="250036">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948054">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330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209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296</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300</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10" name="Gráfico 9">
            <a:extLst>
              <a:ext uri="{FF2B5EF4-FFF2-40B4-BE49-F238E27FC236}">
                <a16:creationId xmlns="" xmlns:a16="http://schemas.microsoft.com/office/drawing/2014/main" id="{00000000-0008-0000-0100-00001D000000}"/>
              </a:ext>
            </a:extLst>
          </p:cNvPr>
          <p:cNvGraphicFramePr>
            <a:graphicFrameLocks/>
          </p:cNvGraphicFramePr>
          <p:nvPr>
            <p:extLst>
              <p:ext uri="{D42A27DB-BD31-4B8C-83A1-F6EECF244321}">
                <p14:modId xmlns:p14="http://schemas.microsoft.com/office/powerpoint/2010/main" val="3193240730"/>
              </p:ext>
            </p:extLst>
          </p:nvPr>
        </p:nvGraphicFramePr>
        <p:xfrm>
          <a:off x="1452777" y="548680"/>
          <a:ext cx="6359583" cy="3414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7311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619125" y="510497"/>
            <a:ext cx="7697291" cy="5376647"/>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Se observa que la meta de el numero de conciliaciones e insolvencia  es de 60,  sobrepasa en la tendencia de los años 2019 con 330 solicitudes de conciliaciones e insolvencia, en el 2020 con 209, en el 2021 con 296 solicitudes de conciliaciones, 2022 con 300 solicitudes de conciliación, gracias a la confianza y excelente servicio de parte de la entidad a las partes interesadas en este caso a los usuarios, ha sido posible consolidar estos resultados.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86461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042393028"/>
              </p:ext>
            </p:extLst>
          </p:nvPr>
        </p:nvGraphicFramePr>
        <p:xfrm>
          <a:off x="1619673" y="4570814"/>
          <a:ext cx="6120680" cy="839120"/>
        </p:xfrm>
        <a:graphic>
          <a:graphicData uri="http://schemas.openxmlformats.org/drawingml/2006/table">
            <a:tbl>
              <a:tblPr>
                <a:tableStyleId>{5C22544A-7EE6-4342-B048-85BDC9FD1C3A}</a:tableStyleId>
              </a:tblPr>
              <a:tblGrid>
                <a:gridCol w="1849713">
                  <a:extLst>
                    <a:ext uri="{9D8B030D-6E8A-4147-A177-3AD203B41FA5}">
                      <a16:colId xmlns="" xmlns:a16="http://schemas.microsoft.com/office/drawing/2014/main" val="20000"/>
                    </a:ext>
                  </a:extLst>
                </a:gridCol>
                <a:gridCol w="1318638">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008113">
                  <a:extLst>
                    <a:ext uri="{9D8B030D-6E8A-4147-A177-3AD203B41FA5}">
                      <a16:colId xmlns="" xmlns:a16="http://schemas.microsoft.com/office/drawing/2014/main" val="20004"/>
                    </a:ext>
                  </a:extLst>
                </a:gridCol>
              </a:tblGrid>
              <a:tr h="251790">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587330">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8" name="Gráfico 7">
            <a:extLst>
              <a:ext uri="{FF2B5EF4-FFF2-40B4-BE49-F238E27FC236}">
                <a16:creationId xmlns="" xmlns:a16="http://schemas.microsoft.com/office/drawing/2014/main" id="{00000000-0008-0000-0100-00001E000000}"/>
              </a:ext>
            </a:extLst>
          </p:cNvPr>
          <p:cNvGraphicFramePr>
            <a:graphicFrameLocks/>
          </p:cNvGraphicFramePr>
          <p:nvPr>
            <p:extLst>
              <p:ext uri="{D42A27DB-BD31-4B8C-83A1-F6EECF244321}">
                <p14:modId xmlns:p14="http://schemas.microsoft.com/office/powerpoint/2010/main" val="3613085758"/>
              </p:ext>
            </p:extLst>
          </p:nvPr>
        </p:nvGraphicFramePr>
        <p:xfrm>
          <a:off x="1727684" y="1124744"/>
          <a:ext cx="5688632" cy="3408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8362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Se observa que el número de conciliaciones gratuitas, hasta el  mes de julio de 2022 es de  3, con 65 conciliaciones  la vigencia 2021, se realizaron 35 conciliaciones en 2020, en la vigencia 2019 se realizaron 40.</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Cabe resaltar que el realizar conciliaciones gratuitas por parte de la entidad, fomenta la responsabilidad social mediante este importante 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108661442"/>
              </p:ext>
            </p:extLst>
          </p:nvPr>
        </p:nvGraphicFramePr>
        <p:xfrm>
          <a:off x="611560" y="4220989"/>
          <a:ext cx="3888431" cy="2573739"/>
        </p:xfrm>
        <a:graphic>
          <a:graphicData uri="http://schemas.openxmlformats.org/drawingml/2006/table">
            <a:tbl>
              <a:tblPr>
                <a:tableStyleId>{5C22544A-7EE6-4342-B048-85BDC9FD1C3A}</a:tableStyleId>
              </a:tblPr>
              <a:tblGrid>
                <a:gridCol w="1152128">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648071">
                  <a:extLst>
                    <a:ext uri="{9D8B030D-6E8A-4147-A177-3AD203B41FA5}">
                      <a16:colId xmlns="" xmlns:a16="http://schemas.microsoft.com/office/drawing/2014/main" val="20004"/>
                    </a:ext>
                  </a:extLst>
                </a:gridCol>
              </a:tblGrid>
              <a:tr h="408062">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653499">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43.8%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-14.94%</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-8.22%</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14,6%</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r h="1428217">
                <a:tc>
                  <a:txBody>
                    <a:bodyPr/>
                    <a:lstStyle/>
                    <a:p>
                      <a:pPr algn="ctr"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459737081"/>
              </p:ext>
            </p:extLst>
          </p:nvPr>
        </p:nvGraphicFramePr>
        <p:xfrm>
          <a:off x="4720965" y="4220988"/>
          <a:ext cx="4206990" cy="2560320"/>
        </p:xfrm>
        <a:graphic>
          <a:graphicData uri="http://schemas.openxmlformats.org/drawingml/2006/table">
            <a:tbl>
              <a:tblPr>
                <a:tableStyleId>{5C22544A-7EE6-4342-B048-85BDC9FD1C3A}</a:tableStyleId>
              </a:tblPr>
              <a:tblGrid>
                <a:gridCol w="1136913">
                  <a:extLst>
                    <a:ext uri="{9D8B030D-6E8A-4147-A177-3AD203B41FA5}">
                      <a16:colId xmlns="" xmlns:a16="http://schemas.microsoft.com/office/drawing/2014/main" val="20000"/>
                    </a:ext>
                  </a:extLst>
                </a:gridCol>
                <a:gridCol w="802354">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683547">
                  <a:extLst>
                    <a:ext uri="{9D8B030D-6E8A-4147-A177-3AD203B41FA5}">
                      <a16:colId xmlns="" xmlns:a16="http://schemas.microsoft.com/office/drawing/2014/main" val="20004"/>
                    </a:ext>
                  </a:extLst>
                </a:gridCol>
              </a:tblGrid>
              <a:tr h="817231">
                <a:tc>
                  <a:txBody>
                    <a:bodyPr/>
                    <a:lstStyle/>
                    <a:p>
                      <a:pPr algn="ctr" fontAlgn="b"/>
                      <a:r>
                        <a:rPr lang="en-US" sz="1400" u="none" strike="noStrike" dirty="0">
                          <a:effectLst/>
                        </a:rPr>
                        <a:t>TENDENCIAS MATRICULAS Y RENOVACIONES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a:t>
                      </a:r>
                      <a:r>
                        <a:rPr lang="en-US" sz="1200" u="none" strike="noStrike" baseline="0" dirty="0">
                          <a:effectLst/>
                        </a:rPr>
                        <a:t> </a:t>
                      </a:r>
                      <a:r>
                        <a:rPr lang="en-US" sz="1400" u="none" strike="noStrike" dirty="0">
                          <a:effectLst/>
                        </a:rPr>
                        <a:t>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err="1">
                          <a:effectLst/>
                        </a:rPr>
                        <a:t>JUlIO</a:t>
                      </a:r>
                      <a:r>
                        <a:rPr lang="en-US" sz="1200" u="none" strike="noStrike" baseline="0" dirty="0">
                          <a:effectLst/>
                        </a:rPr>
                        <a:t> </a:t>
                      </a:r>
                      <a:r>
                        <a:rPr lang="en-US" sz="1200" u="none" strike="noStrike" dirty="0">
                          <a:effectLst/>
                        </a:rPr>
                        <a:t>2022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410914">
                <a:tc>
                  <a:txBody>
                    <a:bodyPr/>
                    <a:lstStyle/>
                    <a:p>
                      <a:pPr algn="ctr" fontAlgn="b"/>
                      <a:r>
                        <a:rPr lang="en-US" sz="1400" u="none" strike="noStrike" dirty="0">
                          <a:effectLst/>
                        </a:rPr>
                        <a:t>REGISTRO MERCANIL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3000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2662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1464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2199</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402996">
                <a:tc>
                  <a:txBody>
                    <a:bodyPr/>
                    <a:lstStyle/>
                    <a:p>
                      <a:pPr algn="ctr" fontAlgn="b"/>
                      <a:r>
                        <a:rPr lang="en-US" sz="1400" u="none" strike="noStrike">
                          <a:effectLst/>
                        </a:rPr>
                        <a:t>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14735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13446</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12859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rgbClr val="000000"/>
                          </a:solidFill>
                          <a:effectLst/>
                          <a:latin typeface="Calibri" panose="020F0502020204030204" pitchFamily="34" charset="0"/>
                        </a:rPr>
                        <a:t>10264</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817231">
                <a:tc>
                  <a:txBody>
                    <a:bodyPr/>
                    <a:lstStyle/>
                    <a:p>
                      <a:pPr algn="ctr" fontAlgn="b"/>
                      <a:r>
                        <a:rPr lang="en-US" sz="1400" u="none" strike="noStrike">
                          <a:effectLst/>
                        </a:rPr>
                        <a:t>TOTAL MATRICULAS Y 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17735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16108</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14323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12463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bl>
          </a:graphicData>
        </a:graphic>
      </p:graphicFrame>
      <p:graphicFrame>
        <p:nvGraphicFramePr>
          <p:cNvPr id="8" name="Gráfico 7">
            <a:extLst>
              <a:ext uri="{FF2B5EF4-FFF2-40B4-BE49-F238E27FC236}">
                <a16:creationId xmlns=""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530958063"/>
              </p:ext>
            </p:extLst>
          </p:nvPr>
        </p:nvGraphicFramePr>
        <p:xfrm>
          <a:off x="1121087" y="260648"/>
          <a:ext cx="7051313" cy="37856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865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578334" y="586788"/>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                                          </a:t>
            </a:r>
            <a:r>
              <a:rPr lang="es-ES" sz="4000" b="1" dirty="0" smtClean="0">
                <a:solidFill>
                  <a:srgbClr val="FF0000"/>
                </a:solidFill>
                <a:latin typeface="Arial" pitchFamily="34" charset="0"/>
                <a:ea typeface="Tahoma" pitchFamily="34" charset="0"/>
                <a:cs typeface="Arial" pitchFamily="34" charset="0"/>
              </a:rPr>
              <a:t>         CONCLUSIÓN</a:t>
            </a:r>
            <a:endParaRPr lang="es-ES" sz="4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t>     Se observa en la tendencia de los años, 2019, 2020,2021 y junio de 2022. En el año 2019 se sobrepasa la meta de movimiento registro mercantil de &gt;=5% mas que año anterior, con un porcentaje de 43.8%, debido a factores como la tasa de cambio en incremento, zona estratégica por ser frontera, esto dinamiza la economia y por ende la creación de empresas y la renovación de las existentes.</a:t>
            </a:r>
          </a:p>
          <a:p>
            <a:pPr marL="342900" indent="-342900" algn="just"/>
            <a:r>
              <a:rPr lang="es-ES" sz="2000" dirty="0"/>
              <a:t>      En cambio en la vigencia 2020 se observa una reducción de matriculas y renovaciones con un porcentaje negativo de -14,94, debido a la emergencia sanitaria del covid 19, en el año 2021 se tiene un porcentaje de -8.22% también con disminución de matriculas y renovaciones, en el año 2022 con 14,05 en crecimiento Se espera que con las estrategias como tele mercadeó y una segunda cámara móvil en los meses de, septiembre y octubre, se obtenga un resultado positivo en este indicador.</a:t>
            </a:r>
          </a:p>
          <a:p>
            <a:pPr marL="342900" indent="-342900" algn="just"/>
            <a:r>
              <a:rPr lang="es-ES" sz="2000" dirty="0"/>
              <a:t>    </a:t>
            </a: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43BB9D47-A04C-4353-9F16-EAF800A787AD}"/>
              </a:ext>
            </a:extLst>
          </p:cNvPr>
          <p:cNvGraphicFramePr>
            <a:graphicFrameLocks noGrp="1"/>
          </p:cNvGraphicFramePr>
          <p:nvPr>
            <p:extLst>
              <p:ext uri="{D42A27DB-BD31-4B8C-83A1-F6EECF244321}">
                <p14:modId xmlns:p14="http://schemas.microsoft.com/office/powerpoint/2010/main" val="3714977192"/>
              </p:ext>
            </p:extLst>
          </p:nvPr>
        </p:nvGraphicFramePr>
        <p:xfrm>
          <a:off x="251520" y="4534280"/>
          <a:ext cx="4104458" cy="2133600"/>
        </p:xfrm>
        <a:graphic>
          <a:graphicData uri="http://schemas.openxmlformats.org/drawingml/2006/table">
            <a:tbl>
              <a:tblPr>
                <a:tableStyleId>{5C22544A-7EE6-4342-B048-85BDC9FD1C3A}</a:tableStyleId>
              </a:tblPr>
              <a:tblGrid>
                <a:gridCol w="1240396">
                  <a:extLst>
                    <a:ext uri="{9D8B030D-6E8A-4147-A177-3AD203B41FA5}">
                      <a16:colId xmlns="" xmlns:a16="http://schemas.microsoft.com/office/drawing/2014/main" val="3322829163"/>
                    </a:ext>
                  </a:extLst>
                </a:gridCol>
                <a:gridCol w="631812">
                  <a:extLst>
                    <a:ext uri="{9D8B030D-6E8A-4147-A177-3AD203B41FA5}">
                      <a16:colId xmlns="" xmlns:a16="http://schemas.microsoft.com/office/drawing/2014/main" val="473837424"/>
                    </a:ext>
                  </a:extLst>
                </a:gridCol>
                <a:gridCol w="720080">
                  <a:extLst>
                    <a:ext uri="{9D8B030D-6E8A-4147-A177-3AD203B41FA5}">
                      <a16:colId xmlns="" xmlns:a16="http://schemas.microsoft.com/office/drawing/2014/main" val="2388578850"/>
                    </a:ext>
                  </a:extLst>
                </a:gridCol>
                <a:gridCol w="634137">
                  <a:extLst>
                    <a:ext uri="{9D8B030D-6E8A-4147-A177-3AD203B41FA5}">
                      <a16:colId xmlns="" xmlns:a16="http://schemas.microsoft.com/office/drawing/2014/main" val="3136363210"/>
                    </a:ext>
                  </a:extLst>
                </a:gridCol>
                <a:gridCol w="878033">
                  <a:extLst>
                    <a:ext uri="{9D8B030D-6E8A-4147-A177-3AD203B41FA5}">
                      <a16:colId xmlns="" xmlns:a16="http://schemas.microsoft.com/office/drawing/2014/main" val="4089590987"/>
                    </a:ext>
                  </a:extLst>
                </a:gridCol>
              </a:tblGrid>
              <a:tr h="412603">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20</a:t>
                      </a:r>
                      <a:r>
                        <a:rPr lang="es-CO" sz="1400" u="none" strike="noStrike" dirty="0">
                          <a:effectLst/>
                        </a:rPr>
                        <a:t>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86786982"/>
                  </a:ext>
                </a:extLst>
              </a:tr>
              <a:tr h="61890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154,1%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-52,15%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-7,9%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2,31%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752011423"/>
                  </a:ext>
                </a:extLst>
              </a:tr>
              <a:tr h="1031508">
                <a:tc>
                  <a:txBody>
                    <a:bodyPr/>
                    <a:lstStyle/>
                    <a:p>
                      <a:pPr algn="ctr" fontAlgn="b"/>
                      <a:r>
                        <a:rPr lang="es-ES" sz="1400" u="none" strike="noStrike">
                          <a:effectLst/>
                        </a:rPr>
                        <a:t>% MOVIMIENTO REGISTRO ESAL META 5% MAS QUE EL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962930794"/>
                  </a:ext>
                </a:extLst>
              </a:tr>
            </a:tbl>
          </a:graphicData>
        </a:graphic>
      </p:graphicFrame>
      <p:graphicFrame>
        <p:nvGraphicFramePr>
          <p:cNvPr id="5" name="Tabla 4">
            <a:extLst>
              <a:ext uri="{FF2B5EF4-FFF2-40B4-BE49-F238E27FC236}">
                <a16:creationId xmlns="" xmlns:a16="http://schemas.microsoft.com/office/drawing/2014/main" id="{4E2E1F42-CB06-4C86-84F2-CCFA431A7647}"/>
              </a:ext>
            </a:extLst>
          </p:cNvPr>
          <p:cNvGraphicFramePr>
            <a:graphicFrameLocks noGrp="1"/>
          </p:cNvGraphicFramePr>
          <p:nvPr>
            <p:extLst>
              <p:ext uri="{D42A27DB-BD31-4B8C-83A1-F6EECF244321}">
                <p14:modId xmlns:p14="http://schemas.microsoft.com/office/powerpoint/2010/main" val="1946380950"/>
              </p:ext>
            </p:extLst>
          </p:nvPr>
        </p:nvGraphicFramePr>
        <p:xfrm>
          <a:off x="4788024" y="4485802"/>
          <a:ext cx="4225282" cy="2182079"/>
        </p:xfrm>
        <a:graphic>
          <a:graphicData uri="http://schemas.openxmlformats.org/drawingml/2006/table">
            <a:tbl>
              <a:tblPr>
                <a:tableStyleId>{5C22544A-7EE6-4342-B048-85BDC9FD1C3A}</a:tableStyleId>
              </a:tblPr>
              <a:tblGrid>
                <a:gridCol w="1622625">
                  <a:extLst>
                    <a:ext uri="{9D8B030D-6E8A-4147-A177-3AD203B41FA5}">
                      <a16:colId xmlns="" xmlns:a16="http://schemas.microsoft.com/office/drawing/2014/main" val="2775713774"/>
                    </a:ext>
                  </a:extLst>
                </a:gridCol>
                <a:gridCol w="609623">
                  <a:extLst>
                    <a:ext uri="{9D8B030D-6E8A-4147-A177-3AD203B41FA5}">
                      <a16:colId xmlns="" xmlns:a16="http://schemas.microsoft.com/office/drawing/2014/main" val="3121805307"/>
                    </a:ext>
                  </a:extLst>
                </a:gridCol>
                <a:gridCol w="753058">
                  <a:extLst>
                    <a:ext uri="{9D8B030D-6E8A-4147-A177-3AD203B41FA5}">
                      <a16:colId xmlns="" xmlns:a16="http://schemas.microsoft.com/office/drawing/2014/main" val="217390177"/>
                    </a:ext>
                  </a:extLst>
                </a:gridCol>
                <a:gridCol w="687102">
                  <a:extLst>
                    <a:ext uri="{9D8B030D-6E8A-4147-A177-3AD203B41FA5}">
                      <a16:colId xmlns="" xmlns:a16="http://schemas.microsoft.com/office/drawing/2014/main" val="1662340448"/>
                    </a:ext>
                  </a:extLst>
                </a:gridCol>
                <a:gridCol w="552874">
                  <a:extLst>
                    <a:ext uri="{9D8B030D-6E8A-4147-A177-3AD203B41FA5}">
                      <a16:colId xmlns="" xmlns:a16="http://schemas.microsoft.com/office/drawing/2014/main" val="3070846045"/>
                    </a:ext>
                  </a:extLst>
                </a:gridCol>
              </a:tblGrid>
              <a:tr h="872831">
                <a:tc>
                  <a:txBody>
                    <a:bodyPr/>
                    <a:lstStyle/>
                    <a:p>
                      <a:pPr algn="ctr" fontAlgn="b"/>
                      <a:r>
                        <a:rPr lang="es-CO" sz="1300" u="none" strike="noStrike" dirty="0">
                          <a:effectLst/>
                        </a:rPr>
                        <a:t>TENDENCIAS EPSAL</a:t>
                      </a:r>
                      <a:endParaRPr lang="es-CO" sz="13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a:t>
                      </a:r>
                      <a:r>
                        <a:rPr lang="es-CO" sz="1400" u="none" strike="noStrike" baseline="0" dirty="0">
                          <a:effectLst/>
                        </a:rPr>
                        <a:t> </a:t>
                      </a:r>
                      <a:r>
                        <a:rPr lang="es-CO" sz="1300" u="none" strike="noStrike" dirty="0">
                          <a:effectLst/>
                        </a:rPr>
                        <a:t>2019</a:t>
                      </a:r>
                      <a:endParaRPr lang="es-CO" sz="13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500" u="none" strike="noStrike" dirty="0">
                          <a:effectLst/>
                        </a:rPr>
                        <a:t>AÑO 2020</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500" u="none" strike="noStrike" dirty="0">
                          <a:effectLst/>
                        </a:rPr>
                        <a:t>AÑO 2021</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dirty="0">
                          <a:effectLst/>
                        </a:rPr>
                        <a:t>JUNIO2022</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077030750"/>
                  </a:ext>
                </a:extLst>
              </a:tr>
              <a:tr h="436416">
                <a:tc>
                  <a:txBody>
                    <a:bodyPr/>
                    <a:lstStyle/>
                    <a:p>
                      <a:pPr algn="ctr" fontAlgn="b"/>
                      <a:r>
                        <a:rPr lang="es-CO" sz="1300" u="none" strike="noStrike">
                          <a:effectLst/>
                        </a:rPr>
                        <a:t>CONSTITUCIONES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106</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49</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45</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rgbClr val="000000"/>
                          </a:solidFill>
                          <a:effectLst/>
                          <a:latin typeface="Calibri" panose="020F0502020204030204" pitchFamily="34" charset="0"/>
                        </a:rPr>
                        <a:t>13</a:t>
                      </a:r>
                    </a:p>
                  </a:txBody>
                  <a:tcPr marL="0" marR="0" marT="0" marB="0" anchor="b"/>
                </a:tc>
                <a:extLst>
                  <a:ext uri="{0D108BD9-81ED-4DB2-BD59-A6C34878D82A}">
                    <a16:rowId xmlns="" xmlns:a16="http://schemas.microsoft.com/office/drawing/2014/main" val="3736762205"/>
                  </a:ext>
                </a:extLst>
              </a:tr>
              <a:tr h="436416">
                <a:tc>
                  <a:txBody>
                    <a:bodyPr/>
                    <a:lstStyle/>
                    <a:p>
                      <a:pPr algn="ctr" fontAlgn="b"/>
                      <a:r>
                        <a:rPr lang="es-CO" sz="1300" u="none" strike="noStrike">
                          <a:effectLst/>
                        </a:rPr>
                        <a:t>RENOVACIONES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907</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759</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773</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701</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534027453"/>
                  </a:ext>
                </a:extLst>
              </a:tr>
              <a:tr h="436416">
                <a:tc>
                  <a:txBody>
                    <a:bodyPr/>
                    <a:lstStyle/>
                    <a:p>
                      <a:pPr algn="ctr" fontAlgn="b"/>
                      <a:r>
                        <a:rPr lang="es-CO" sz="1300" u="none" strike="noStrike">
                          <a:effectLst/>
                        </a:rPr>
                        <a:t>TOTAL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1010</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808</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818</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714</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984924799"/>
                  </a:ext>
                </a:extLst>
              </a:tr>
            </a:tbl>
          </a:graphicData>
        </a:graphic>
      </p:graphicFrame>
      <p:graphicFrame>
        <p:nvGraphicFramePr>
          <p:cNvPr id="9" name="Gráfico 8">
            <a:extLst>
              <a:ext uri="{FF2B5EF4-FFF2-40B4-BE49-F238E27FC236}">
                <a16:creationId xmlns=""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189918289"/>
              </p:ext>
            </p:extLst>
          </p:nvPr>
        </p:nvGraphicFramePr>
        <p:xfrm>
          <a:off x="1479558" y="199281"/>
          <a:ext cx="6408712" cy="43458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7888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34819" name="2 Subtítulo"/>
          <p:cNvSpPr>
            <a:spLocks/>
          </p:cNvSpPr>
          <p:nvPr/>
        </p:nvSpPr>
        <p:spPr bwMode="auto">
          <a:xfrm>
            <a:off x="251520" y="-99392"/>
            <a:ext cx="8280921" cy="6476512"/>
          </a:xfrm>
          <a:prstGeom prst="rect">
            <a:avLst/>
          </a:prstGeom>
          <a:noFill/>
          <a:ln w="9525">
            <a:noFill/>
            <a:miter lim="800000"/>
            <a:headEnd/>
            <a:tailEnd/>
          </a:ln>
        </p:spPr>
        <p:txBody>
          <a:bodyPr anchor="ctr"/>
          <a:lstStyle/>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r>
              <a:rPr lang="es-ES" sz="2800" b="1" dirty="0">
                <a:solidFill>
                  <a:srgbClr val="FF0000"/>
                </a:solidFill>
                <a:latin typeface="Arial" pitchFamily="34" charset="0"/>
                <a:ea typeface="Tahoma" pitchFamily="34" charset="0"/>
                <a:cs typeface="Arial" pitchFamily="34" charset="0"/>
              </a:rPr>
              <a:t>                    </a:t>
            </a:r>
            <a:r>
              <a:rPr lang="es-ES" sz="2800" b="1" dirty="0" smtClean="0">
                <a:solidFill>
                  <a:srgbClr val="FF0000"/>
                </a:solidFill>
                <a:latin typeface="Arial" pitchFamily="34" charset="0"/>
                <a:ea typeface="Tahoma" pitchFamily="34" charset="0"/>
                <a:cs typeface="Arial" pitchFamily="34" charset="0"/>
              </a:rPr>
              <a:t>          </a:t>
            </a:r>
            <a:r>
              <a:rPr lang="es-ES" sz="4000" b="1" dirty="0">
                <a:solidFill>
                  <a:srgbClr val="FF0000"/>
                </a:solidFill>
                <a:latin typeface="Arial" pitchFamily="34" charset="0"/>
                <a:ea typeface="Tahoma" pitchFamily="34" charset="0"/>
                <a:cs typeface="Arial" pitchFamily="34" charset="0"/>
              </a:rPr>
              <a:t>CONCLUSIÓN</a:t>
            </a: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t>     </a:t>
            </a:r>
            <a:r>
              <a:rPr lang="es-ES" sz="2400" dirty="0"/>
              <a:t>Se observa en la tendencia de los años, 2019, 2020,2021 y hasta el mes de junio de 2022 es de 2,31, en el año 2019 se sobrepasa la meta de movimiento registro ESAL de &gt;=5% mas que año anterior.</a:t>
            </a:r>
          </a:p>
          <a:p>
            <a:pPr marL="342900" indent="-342900" algn="just"/>
            <a:r>
              <a:rPr lang="es-ES" sz="2400" dirty="0"/>
              <a:t>      En cambio en la vigencia 2020 se observa una reducción de matriculas y renovaciones con un porcentaje negativo de -52,15, debido a la emergencia sanitaria del covid 19, en el año 2021 fue de  -7,9% porcentaje negativo  Se espera que al realizar estrategias como tele mercadeó hasta diciembre de 2022 se incremente este indicador</a:t>
            </a:r>
            <a:r>
              <a:rPr lang="es-ES" b="1" dirty="0"/>
              <a:t>.</a:t>
            </a:r>
          </a:p>
          <a:p>
            <a:pPr marL="342900" indent="-342900" algn="just"/>
            <a:r>
              <a:rPr lang="es-ES" b="1" dirty="0"/>
              <a:t>    </a:t>
            </a: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611560"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3"/>
            <a:ext cx="864617" cy="7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E014D94C-E5BB-4C2F-B094-E0A672449C45}"/>
              </a:ext>
            </a:extLst>
          </p:cNvPr>
          <p:cNvGraphicFramePr>
            <a:graphicFrameLocks noGrp="1"/>
          </p:cNvGraphicFramePr>
          <p:nvPr>
            <p:extLst>
              <p:ext uri="{D42A27DB-BD31-4B8C-83A1-F6EECF244321}">
                <p14:modId xmlns:p14="http://schemas.microsoft.com/office/powerpoint/2010/main" val="3544598559"/>
              </p:ext>
            </p:extLst>
          </p:nvPr>
        </p:nvGraphicFramePr>
        <p:xfrm>
          <a:off x="467803" y="3955607"/>
          <a:ext cx="4248213" cy="2556188"/>
        </p:xfrm>
        <a:graphic>
          <a:graphicData uri="http://schemas.openxmlformats.org/drawingml/2006/table">
            <a:tbl>
              <a:tblPr>
                <a:tableStyleId>{5C22544A-7EE6-4342-B048-85BDC9FD1C3A}</a:tableStyleId>
              </a:tblPr>
              <a:tblGrid>
                <a:gridCol w="1293528">
                  <a:extLst>
                    <a:ext uri="{9D8B030D-6E8A-4147-A177-3AD203B41FA5}">
                      <a16:colId xmlns="" xmlns:a16="http://schemas.microsoft.com/office/drawing/2014/main" val="1234587143"/>
                    </a:ext>
                  </a:extLst>
                </a:gridCol>
                <a:gridCol w="792088">
                  <a:extLst>
                    <a:ext uri="{9D8B030D-6E8A-4147-A177-3AD203B41FA5}">
                      <a16:colId xmlns="" xmlns:a16="http://schemas.microsoft.com/office/drawing/2014/main" val="3646653343"/>
                    </a:ext>
                  </a:extLst>
                </a:gridCol>
                <a:gridCol w="792088">
                  <a:extLst>
                    <a:ext uri="{9D8B030D-6E8A-4147-A177-3AD203B41FA5}">
                      <a16:colId xmlns="" xmlns:a16="http://schemas.microsoft.com/office/drawing/2014/main" val="3786173290"/>
                    </a:ext>
                  </a:extLst>
                </a:gridCol>
                <a:gridCol w="792088">
                  <a:extLst>
                    <a:ext uri="{9D8B030D-6E8A-4147-A177-3AD203B41FA5}">
                      <a16:colId xmlns="" xmlns:a16="http://schemas.microsoft.com/office/drawing/2014/main" val="2785694032"/>
                    </a:ext>
                  </a:extLst>
                </a:gridCol>
                <a:gridCol w="578421">
                  <a:extLst>
                    <a:ext uri="{9D8B030D-6E8A-4147-A177-3AD203B41FA5}">
                      <a16:colId xmlns="" xmlns:a16="http://schemas.microsoft.com/office/drawing/2014/main" val="1937872826"/>
                    </a:ext>
                  </a:extLst>
                </a:gridCol>
              </a:tblGrid>
              <a:tr h="587697">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20</a:t>
                      </a:r>
                      <a:r>
                        <a:rPr lang="es-CO" sz="1400" u="none" strike="noStrike" dirty="0">
                          <a:effectLst/>
                        </a:rPr>
                        <a:t>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98216205"/>
                  </a:ext>
                </a:extLst>
              </a:tr>
              <a:tr h="62967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11,66%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18,91%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4,55%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54,97%</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18247586"/>
                  </a:ext>
                </a:extLst>
              </a:tr>
              <a:tr h="1013574">
                <a:tc>
                  <a:txBody>
                    <a:bodyPr/>
                    <a:lstStyle/>
                    <a:p>
                      <a:pPr algn="ctr" fontAlgn="b"/>
                      <a:r>
                        <a:rPr lang="es-CO" sz="1400" u="none" strike="noStrike">
                          <a:effectLst/>
                        </a:rPr>
                        <a:t>% CÁMARA MOVIL-META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34321944"/>
                  </a:ext>
                </a:extLst>
              </a:tr>
              <a:tr h="31483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987043914"/>
                  </a:ext>
                </a:extLst>
              </a:tr>
            </a:tbl>
          </a:graphicData>
        </a:graphic>
      </p:graphicFrame>
      <p:graphicFrame>
        <p:nvGraphicFramePr>
          <p:cNvPr id="4" name="Tabla 3">
            <a:extLst>
              <a:ext uri="{FF2B5EF4-FFF2-40B4-BE49-F238E27FC236}">
                <a16:creationId xmlns="" xmlns:a16="http://schemas.microsoft.com/office/drawing/2014/main" id="{31E6FF7A-95F6-4A65-A745-D934CF076E96}"/>
              </a:ext>
            </a:extLst>
          </p:cNvPr>
          <p:cNvGraphicFramePr>
            <a:graphicFrameLocks noGrp="1"/>
          </p:cNvGraphicFramePr>
          <p:nvPr>
            <p:extLst>
              <p:ext uri="{D42A27DB-BD31-4B8C-83A1-F6EECF244321}">
                <p14:modId xmlns:p14="http://schemas.microsoft.com/office/powerpoint/2010/main" val="3853845472"/>
              </p:ext>
            </p:extLst>
          </p:nvPr>
        </p:nvGraphicFramePr>
        <p:xfrm>
          <a:off x="4942042" y="3955607"/>
          <a:ext cx="3803804" cy="2545783"/>
        </p:xfrm>
        <a:graphic>
          <a:graphicData uri="http://schemas.openxmlformats.org/drawingml/2006/table">
            <a:tbl>
              <a:tblPr>
                <a:tableStyleId>{5C22544A-7EE6-4342-B048-85BDC9FD1C3A}</a:tableStyleId>
              </a:tblPr>
              <a:tblGrid>
                <a:gridCol w="1450920">
                  <a:extLst>
                    <a:ext uri="{9D8B030D-6E8A-4147-A177-3AD203B41FA5}">
                      <a16:colId xmlns="" xmlns:a16="http://schemas.microsoft.com/office/drawing/2014/main" val="3771358742"/>
                    </a:ext>
                  </a:extLst>
                </a:gridCol>
                <a:gridCol w="503856">
                  <a:extLst>
                    <a:ext uri="{9D8B030D-6E8A-4147-A177-3AD203B41FA5}">
                      <a16:colId xmlns="" xmlns:a16="http://schemas.microsoft.com/office/drawing/2014/main" val="2532906908"/>
                    </a:ext>
                  </a:extLst>
                </a:gridCol>
                <a:gridCol w="648482">
                  <a:extLst>
                    <a:ext uri="{9D8B030D-6E8A-4147-A177-3AD203B41FA5}">
                      <a16:colId xmlns="" xmlns:a16="http://schemas.microsoft.com/office/drawing/2014/main" val="2303846846"/>
                    </a:ext>
                  </a:extLst>
                </a:gridCol>
                <a:gridCol w="678029">
                  <a:extLst>
                    <a:ext uri="{9D8B030D-6E8A-4147-A177-3AD203B41FA5}">
                      <a16:colId xmlns="" xmlns:a16="http://schemas.microsoft.com/office/drawing/2014/main" val="2190518570"/>
                    </a:ext>
                  </a:extLst>
                </a:gridCol>
                <a:gridCol w="522517">
                  <a:extLst>
                    <a:ext uri="{9D8B030D-6E8A-4147-A177-3AD203B41FA5}">
                      <a16:colId xmlns="" xmlns:a16="http://schemas.microsoft.com/office/drawing/2014/main" val="110585292"/>
                    </a:ext>
                  </a:extLst>
                </a:gridCol>
              </a:tblGrid>
              <a:tr h="1728663">
                <a:tc>
                  <a:txBody>
                    <a:bodyPr/>
                    <a:lstStyle/>
                    <a:p>
                      <a:pPr algn="ctr" fontAlgn="b"/>
                      <a:r>
                        <a:rPr lang="es-CO" sz="1400" u="none" strike="noStrike" dirty="0">
                          <a:effectLst/>
                        </a:rPr>
                        <a:t>TENDENCIA, NÚMERO DE TRAMITES DEL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a:t>
                      </a:r>
                      <a:r>
                        <a:rPr lang="es-CO" sz="1600" u="none" strike="noStrike" baseline="0" dirty="0">
                          <a:effectLst/>
                        </a:rPr>
                        <a:t> </a:t>
                      </a:r>
                      <a:r>
                        <a:rPr lang="es-CO" sz="1400" u="none" strike="noStrike" dirty="0">
                          <a:effectLst/>
                        </a:rPr>
                        <a:t>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594210513"/>
                  </a:ext>
                </a:extLst>
              </a:tr>
              <a:tr h="817120">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935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1153</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1208</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1872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247547176"/>
                  </a:ext>
                </a:extLst>
              </a:tr>
            </a:tbl>
          </a:graphicData>
        </a:graphic>
      </p:graphicFrame>
      <p:graphicFrame>
        <p:nvGraphicFramePr>
          <p:cNvPr id="10" name="Gráfico 9">
            <a:extLst>
              <a:ext uri="{FF2B5EF4-FFF2-40B4-BE49-F238E27FC236}">
                <a16:creationId xmlns="" xmlns:a16="http://schemas.microsoft.com/office/drawing/2014/main" id="{7EDC2B95-AFA0-23E9-248E-1EB6C1240D6B}"/>
              </a:ext>
            </a:extLst>
          </p:cNvPr>
          <p:cNvGraphicFramePr>
            <a:graphicFrameLocks/>
          </p:cNvGraphicFramePr>
          <p:nvPr>
            <p:extLst>
              <p:ext uri="{D42A27DB-BD31-4B8C-83A1-F6EECF244321}">
                <p14:modId xmlns:p14="http://schemas.microsoft.com/office/powerpoint/2010/main" val="926666486"/>
              </p:ext>
            </p:extLst>
          </p:nvPr>
        </p:nvGraphicFramePr>
        <p:xfrm>
          <a:off x="1403648" y="476672"/>
          <a:ext cx="6336704" cy="34670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04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7</a:t>
            </a:fld>
            <a:endParaRPr lang="es-ES" sz="1000" dirty="0">
              <a:solidFill>
                <a:schemeClr val="bg1"/>
              </a:solidFill>
            </a:endParaRPr>
          </a:p>
        </p:txBody>
      </p:sp>
      <p:sp>
        <p:nvSpPr>
          <p:cNvPr id="78849" name="Rectangle 1"/>
          <p:cNvSpPr>
            <a:spLocks noChangeArrowheads="1"/>
          </p:cNvSpPr>
          <p:nvPr/>
        </p:nvSpPr>
        <p:spPr bwMode="auto">
          <a:xfrm>
            <a:off x="395536" y="1614921"/>
            <a:ext cx="853244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40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sz="2400" dirty="0"/>
              <a:t>1. Mantener talento humano competente</a:t>
            </a:r>
          </a:p>
          <a:p>
            <a:pPr lvl="0"/>
            <a:r>
              <a:rPr lang="es-CO" sz="2400" dirty="0"/>
              <a:t>2. Mejorar continuamente nuestros procesos y mantener la eficacia del sistema de gestión de calidad.</a:t>
            </a:r>
          </a:p>
          <a:p>
            <a:pPr lvl="0"/>
            <a:r>
              <a:rPr lang="es-CO" sz="2400" dirty="0"/>
              <a:t>3.Liderar un crecimiento constante.</a:t>
            </a:r>
          </a:p>
          <a:p>
            <a:pPr lvl="0"/>
            <a:r>
              <a:rPr lang="es-CO" sz="2400" dirty="0"/>
              <a:t>4.Mantener una alta calificación en cuanto a satisfacción de nuestros clientes.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 xmlns:a16="http://schemas.microsoft.com/office/drawing/2014/main"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720191" y="44624"/>
            <a:ext cx="7884257" cy="6768752"/>
          </a:xfrm>
          <a:prstGeom prst="rect">
            <a:avLst/>
          </a:prstGeom>
          <a:noFill/>
          <a:ln w="9525">
            <a:noFill/>
            <a:miter lim="800000"/>
            <a:headEnd/>
            <a:tailEnd/>
          </a:ln>
        </p:spPr>
        <p:txBody>
          <a:bodyPr anchor="ctr"/>
          <a:lstStyle/>
          <a:p>
            <a:pPr marL="342900" indent="-342900" algn="ctr"/>
            <a:r>
              <a:rPr lang="es-ES" sz="3600" b="1" dirty="0">
                <a:solidFill>
                  <a:srgbClr val="FF0000"/>
                </a:solidFill>
                <a:latin typeface="Arial" pitchFamily="34" charset="0"/>
                <a:ea typeface="Tahoma" pitchFamily="34" charset="0"/>
                <a:cs typeface="Arial" pitchFamily="34" charset="0"/>
              </a:rPr>
              <a:t>                                          </a:t>
            </a:r>
            <a:r>
              <a:rPr lang="es-ES" sz="4000" b="1" dirty="0" smtClean="0">
                <a:solidFill>
                  <a:srgbClr val="FF0000"/>
                </a:solidFill>
                <a:latin typeface="Arial" pitchFamily="34" charset="0"/>
                <a:ea typeface="Tahoma" pitchFamily="34" charset="0"/>
                <a:cs typeface="Arial" pitchFamily="34" charset="0"/>
              </a:rPr>
              <a:t>CONCLUSIONES</a:t>
            </a:r>
            <a:endParaRPr lang="es-ES" sz="4000" b="1" dirty="0">
              <a:solidFill>
                <a:srgbClr val="FF0000"/>
              </a:solidFill>
              <a:latin typeface="Arial" pitchFamily="34" charset="0"/>
              <a:ea typeface="Tahoma" pitchFamily="34" charset="0"/>
              <a:cs typeface="Arial" pitchFamily="34" charset="0"/>
            </a:endParaRPr>
          </a:p>
          <a:p>
            <a:pPr marL="342900" indent="-342900"/>
            <a:endParaRPr lang="es-ES" sz="2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En el año 2019 se obtuvo un porcentaje de 11,66% correspondiente a 935 tramites, en el año 2020 se obtuvo un porcentaje de 18,91% correspondiente a 1.153 tramites y en la vigencia 2021 se obtuvo un porcentaje de 4,55% correspondiente a 1153 trámites, en el año 2022 con 54,97% 1872 trámites, esto se logro gracias a las visitas a los municipios de la jurisdicción en el programa Cámara Móvil en el cual se realiza tramites de matriculas, renovaciones y además se realiza asesoría, capacitaciones y promoción de servicios que presta la entidad. Cabe resaltar que la tendencia de los tramites del registro de los años 2019, 2020 ,2021 y 2022 están en constante crecimiento, gracias a las estrategias de publicidad y telemercadeo. </a:t>
            </a: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10A0B8FA-6BC8-458F-976F-EC56F34469F3}"/>
              </a:ext>
            </a:extLst>
          </p:cNvPr>
          <p:cNvGraphicFramePr>
            <a:graphicFrameLocks noGrp="1"/>
          </p:cNvGraphicFramePr>
          <p:nvPr>
            <p:extLst>
              <p:ext uri="{D42A27DB-BD31-4B8C-83A1-F6EECF244321}">
                <p14:modId xmlns:p14="http://schemas.microsoft.com/office/powerpoint/2010/main" val="3809609554"/>
              </p:ext>
            </p:extLst>
          </p:nvPr>
        </p:nvGraphicFramePr>
        <p:xfrm>
          <a:off x="619125" y="4759628"/>
          <a:ext cx="8129339" cy="1909732"/>
        </p:xfrm>
        <a:graphic>
          <a:graphicData uri="http://schemas.openxmlformats.org/drawingml/2006/table">
            <a:tbl>
              <a:tblPr>
                <a:tableStyleId>{5C22544A-7EE6-4342-B048-85BDC9FD1C3A}</a:tableStyleId>
              </a:tblPr>
              <a:tblGrid>
                <a:gridCol w="2739275">
                  <a:extLst>
                    <a:ext uri="{9D8B030D-6E8A-4147-A177-3AD203B41FA5}">
                      <a16:colId xmlns="" xmlns:a16="http://schemas.microsoft.com/office/drawing/2014/main" val="242821522"/>
                    </a:ext>
                  </a:extLst>
                </a:gridCol>
                <a:gridCol w="1429624">
                  <a:extLst>
                    <a:ext uri="{9D8B030D-6E8A-4147-A177-3AD203B41FA5}">
                      <a16:colId xmlns="" xmlns:a16="http://schemas.microsoft.com/office/drawing/2014/main" val="2595945516"/>
                    </a:ext>
                  </a:extLst>
                </a:gridCol>
                <a:gridCol w="1512168">
                  <a:extLst>
                    <a:ext uri="{9D8B030D-6E8A-4147-A177-3AD203B41FA5}">
                      <a16:colId xmlns="" xmlns:a16="http://schemas.microsoft.com/office/drawing/2014/main" val="4283139292"/>
                    </a:ext>
                  </a:extLst>
                </a:gridCol>
                <a:gridCol w="1512168">
                  <a:extLst>
                    <a:ext uri="{9D8B030D-6E8A-4147-A177-3AD203B41FA5}">
                      <a16:colId xmlns="" xmlns:a16="http://schemas.microsoft.com/office/drawing/2014/main" val="1367995460"/>
                    </a:ext>
                  </a:extLst>
                </a:gridCol>
                <a:gridCol w="936104">
                  <a:extLst>
                    <a:ext uri="{9D8B030D-6E8A-4147-A177-3AD203B41FA5}">
                      <a16:colId xmlns="" xmlns:a16="http://schemas.microsoft.com/office/drawing/2014/main" val="3797028183"/>
                    </a:ext>
                  </a:extLst>
                </a:gridCol>
              </a:tblGrid>
              <a:tr h="453157">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72429838"/>
                  </a:ext>
                </a:extLst>
              </a:tr>
              <a:tr h="48552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-0,22%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5,65%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25,19%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35%</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30982222"/>
                  </a:ext>
                </a:extLst>
              </a:tr>
              <a:tr h="971050">
                <a:tc>
                  <a:txBody>
                    <a:bodyPr/>
                    <a:lstStyle/>
                    <a:p>
                      <a:pPr algn="ctr" fontAlgn="b"/>
                      <a:r>
                        <a:rPr lang="es-ES" sz="1400" u="none" strike="noStrike" dirty="0">
                          <a:effectLst/>
                        </a:rPr>
                        <a:t>% CRECIMIENTO DE AFILIADOS-META 1% MAS QUE AÑO ANTERIOR</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6117378"/>
                  </a:ext>
                </a:extLst>
              </a:tr>
            </a:tbl>
          </a:graphicData>
        </a:graphic>
      </p:graphicFrame>
      <p:graphicFrame>
        <p:nvGraphicFramePr>
          <p:cNvPr id="9" name="Gráfico 8">
            <a:extLst>
              <a:ext uri="{FF2B5EF4-FFF2-40B4-BE49-F238E27FC236}">
                <a16:creationId xmlns=""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851402600"/>
              </p:ext>
            </p:extLst>
          </p:nvPr>
        </p:nvGraphicFramePr>
        <p:xfrm>
          <a:off x="1367644" y="836712"/>
          <a:ext cx="6408712" cy="3888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648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72</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el año  2019 con un porcentaje de -0,22% correspondiente a 372, en el año 2020 con un porcentaje de 5,65% correspondiente a 393 y en el año 2021 con un porcentaje de 25,19% correspondiente a 492 afiliados, en el año 2022 con un incremento de 35% </a:t>
            </a:r>
            <a:r>
              <a:rPr lang="es-ES" sz="2000" dirty="0" smtClean="0">
                <a:latin typeface="Arial" pitchFamily="34" charset="0"/>
                <a:ea typeface="Tahoma" pitchFamily="34" charset="0"/>
                <a:cs typeface="Arial" pitchFamily="34" charset="0"/>
              </a:rPr>
              <a:t>correspondiente a 664 afiliados con una diferencia de 171 al año anterior </a:t>
            </a:r>
            <a:r>
              <a:rPr lang="es-ES" sz="2000" dirty="0">
                <a:latin typeface="Arial" pitchFamily="34" charset="0"/>
                <a:ea typeface="Tahoma" pitchFamily="34" charset="0"/>
                <a:cs typeface="Arial" pitchFamily="34" charset="0"/>
              </a:rPr>
              <a:t>,  Aunque se cumple con la meta mínima de 200 afiliados en los indicadores de las vigencias 2019 se refleja negativo, por motivo de la depuración de afiliados que no cumplen con los requisitos mínimo según lo exigido por la ley. Para la vigencias 2020, 2021 y 2022 hay un incremento de afiliados, gracias a los incentivos y los convenios que se han gestionando por la entidad para beneficiar a nuestros afiliados.  </a:t>
            </a: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73</a:t>
            </a:fld>
            <a:endParaRPr lang="es-ES" sz="1000" dirty="0">
              <a:solidFill>
                <a:schemeClr val="bg1"/>
              </a:solidFill>
            </a:endParaRPr>
          </a:p>
        </p:txBody>
      </p:sp>
      <p:sp>
        <p:nvSpPr>
          <p:cNvPr id="4098" name="2 Subtítulo"/>
          <p:cNvSpPr>
            <a:spLocks/>
          </p:cNvSpPr>
          <p:nvPr/>
        </p:nvSpPr>
        <p:spPr bwMode="auto">
          <a:xfrm>
            <a:off x="1571604" y="908720"/>
            <a:ext cx="5724525" cy="3033035"/>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400" dirty="0">
                <a:solidFill>
                  <a:srgbClr val="C00000"/>
                </a:solidFill>
                <a:latin typeface="Arial Black" pitchFamily="34" charset="0"/>
                <a:cs typeface="+mn-cs"/>
              </a:rPr>
              <a:t>4.6 RESULTADOS DE LAS AUDITORÍAS INTERNAS</a:t>
            </a:r>
            <a:endParaRPr lang="es-MX" sz="44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1196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827111521"/>
              </p:ext>
            </p:extLst>
          </p:nvPr>
        </p:nvGraphicFramePr>
        <p:xfrm>
          <a:off x="899592" y="460347"/>
          <a:ext cx="7560840" cy="59373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81BD7345-947A-4929-A2EF-8693A7F73BCD}"/>
              </a:ext>
            </a:extLst>
          </p:cNvPr>
          <p:cNvGraphicFramePr>
            <a:graphicFrameLocks noGrp="1"/>
          </p:cNvGraphicFramePr>
          <p:nvPr>
            <p:extLst>
              <p:ext uri="{D42A27DB-BD31-4B8C-83A1-F6EECF244321}">
                <p14:modId xmlns:p14="http://schemas.microsoft.com/office/powerpoint/2010/main" val="454797847"/>
              </p:ext>
            </p:extLst>
          </p:nvPr>
        </p:nvGraphicFramePr>
        <p:xfrm>
          <a:off x="1043608" y="260647"/>
          <a:ext cx="7344816" cy="6249710"/>
        </p:xfrm>
        <a:graphic>
          <a:graphicData uri="http://schemas.openxmlformats.org/drawingml/2006/table">
            <a:tbl>
              <a:tblPr>
                <a:tableStyleId>{5C22544A-7EE6-4342-B048-85BDC9FD1C3A}</a:tableStyleId>
              </a:tblPr>
              <a:tblGrid>
                <a:gridCol w="2449757">
                  <a:extLst>
                    <a:ext uri="{9D8B030D-6E8A-4147-A177-3AD203B41FA5}">
                      <a16:colId xmlns="" xmlns:a16="http://schemas.microsoft.com/office/drawing/2014/main" val="5084121"/>
                    </a:ext>
                  </a:extLst>
                </a:gridCol>
                <a:gridCol w="1006627">
                  <a:extLst>
                    <a:ext uri="{9D8B030D-6E8A-4147-A177-3AD203B41FA5}">
                      <a16:colId xmlns="" xmlns:a16="http://schemas.microsoft.com/office/drawing/2014/main" val="818411015"/>
                    </a:ext>
                  </a:extLst>
                </a:gridCol>
                <a:gridCol w="1152128">
                  <a:extLst>
                    <a:ext uri="{9D8B030D-6E8A-4147-A177-3AD203B41FA5}">
                      <a16:colId xmlns="" xmlns:a16="http://schemas.microsoft.com/office/drawing/2014/main" val="3358687395"/>
                    </a:ext>
                  </a:extLst>
                </a:gridCol>
                <a:gridCol w="1296144">
                  <a:extLst>
                    <a:ext uri="{9D8B030D-6E8A-4147-A177-3AD203B41FA5}">
                      <a16:colId xmlns="" xmlns:a16="http://schemas.microsoft.com/office/drawing/2014/main" val="3239433074"/>
                    </a:ext>
                  </a:extLst>
                </a:gridCol>
                <a:gridCol w="1440160">
                  <a:extLst>
                    <a:ext uri="{9D8B030D-6E8A-4147-A177-3AD203B41FA5}">
                      <a16:colId xmlns="" xmlns:a16="http://schemas.microsoft.com/office/drawing/2014/main" val="1298446541"/>
                    </a:ext>
                  </a:extLst>
                </a:gridCol>
              </a:tblGrid>
              <a:tr h="49997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968592"/>
                  </a:ext>
                </a:extLst>
              </a:tr>
              <a:tr h="49997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773413792"/>
                  </a:ext>
                </a:extLst>
              </a:tr>
              <a:tr h="24998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1</a:t>
                      </a:r>
                    </a:p>
                  </a:txBody>
                  <a:tcPr marL="0" marR="0" marT="0" marB="0" anchor="b"/>
                </a:tc>
                <a:extLst>
                  <a:ext uri="{0D108BD9-81ED-4DB2-BD59-A6C34878D82A}">
                    <a16:rowId xmlns="" xmlns:a16="http://schemas.microsoft.com/office/drawing/2014/main" val="1512833723"/>
                  </a:ext>
                </a:extLst>
              </a:tr>
              <a:tr h="49997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955467983"/>
                  </a:ext>
                </a:extLst>
              </a:tr>
              <a:tr h="24998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83626433"/>
                  </a:ext>
                </a:extLst>
              </a:tr>
              <a:tr h="49997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95094165"/>
                  </a:ext>
                </a:extLst>
              </a:tr>
              <a:tr h="49997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83997371"/>
                  </a:ext>
                </a:extLst>
              </a:tr>
              <a:tr h="49997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77404908"/>
                  </a:ext>
                </a:extLst>
              </a:tr>
              <a:tr h="49997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15776075"/>
                  </a:ext>
                </a:extLst>
              </a:tr>
              <a:tr h="49997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77025623"/>
                  </a:ext>
                </a:extLst>
              </a:tr>
              <a:tr h="49997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18082381"/>
                  </a:ext>
                </a:extLst>
              </a:tr>
              <a:tr h="24998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87286982"/>
                  </a:ext>
                </a:extLst>
              </a:tr>
              <a:tr h="24998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660437175"/>
                  </a:ext>
                </a:extLst>
              </a:tr>
              <a:tr h="49997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81717260"/>
                  </a:ext>
                </a:extLst>
              </a:tr>
              <a:tr h="249988">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5336705"/>
                  </a:ext>
                </a:extLst>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539727211"/>
              </p:ext>
            </p:extLst>
          </p:nvPr>
        </p:nvGraphicFramePr>
        <p:xfrm>
          <a:off x="899593" y="320906"/>
          <a:ext cx="7704855" cy="621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A3CC7923-12E7-4016-A90F-1AB54B6F06D6}"/>
              </a:ext>
            </a:extLst>
          </p:cNvPr>
          <p:cNvGraphicFramePr>
            <a:graphicFrameLocks noGrp="1"/>
          </p:cNvGraphicFramePr>
          <p:nvPr>
            <p:extLst>
              <p:ext uri="{D42A27DB-BD31-4B8C-83A1-F6EECF244321}">
                <p14:modId xmlns:p14="http://schemas.microsoft.com/office/powerpoint/2010/main" val="406796852"/>
              </p:ext>
            </p:extLst>
          </p:nvPr>
        </p:nvGraphicFramePr>
        <p:xfrm>
          <a:off x="971600" y="347643"/>
          <a:ext cx="7560840" cy="6152397"/>
        </p:xfrm>
        <a:graphic>
          <a:graphicData uri="http://schemas.openxmlformats.org/drawingml/2006/table">
            <a:tbl>
              <a:tblPr>
                <a:tableStyleId>{5C22544A-7EE6-4342-B048-85BDC9FD1C3A}</a:tableStyleId>
              </a:tblPr>
              <a:tblGrid>
                <a:gridCol w="2449757">
                  <a:extLst>
                    <a:ext uri="{9D8B030D-6E8A-4147-A177-3AD203B41FA5}">
                      <a16:colId xmlns="" xmlns:a16="http://schemas.microsoft.com/office/drawing/2014/main" val="573827549"/>
                    </a:ext>
                  </a:extLst>
                </a:gridCol>
                <a:gridCol w="742351">
                  <a:extLst>
                    <a:ext uri="{9D8B030D-6E8A-4147-A177-3AD203B41FA5}">
                      <a16:colId xmlns="" xmlns:a16="http://schemas.microsoft.com/office/drawing/2014/main" val="1761903030"/>
                    </a:ext>
                  </a:extLst>
                </a:gridCol>
                <a:gridCol w="1202607">
                  <a:extLst>
                    <a:ext uri="{9D8B030D-6E8A-4147-A177-3AD203B41FA5}">
                      <a16:colId xmlns="" xmlns:a16="http://schemas.microsoft.com/office/drawing/2014/main" val="1135305133"/>
                    </a:ext>
                  </a:extLst>
                </a:gridCol>
                <a:gridCol w="1547801">
                  <a:extLst>
                    <a:ext uri="{9D8B030D-6E8A-4147-A177-3AD203B41FA5}">
                      <a16:colId xmlns="" xmlns:a16="http://schemas.microsoft.com/office/drawing/2014/main" val="3722938678"/>
                    </a:ext>
                  </a:extLst>
                </a:gridCol>
                <a:gridCol w="1618324">
                  <a:extLst>
                    <a:ext uri="{9D8B030D-6E8A-4147-A177-3AD203B41FA5}">
                      <a16:colId xmlns="" xmlns:a16="http://schemas.microsoft.com/office/drawing/2014/main" val="2442122777"/>
                    </a:ext>
                  </a:extLst>
                </a:gridCol>
              </a:tblGrid>
              <a:tr h="465628">
                <a:tc>
                  <a:txBody>
                    <a:bodyPr/>
                    <a:lstStyle/>
                    <a:p>
                      <a:pPr algn="l"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78044972"/>
                  </a:ext>
                </a:extLst>
              </a:tr>
              <a:tr h="698441">
                <a:tc>
                  <a:txBody>
                    <a:bodyPr/>
                    <a:lstStyle/>
                    <a:p>
                      <a:pPr algn="ctr" fontAlgn="b"/>
                      <a:r>
                        <a:rPr lang="es-ES" sz="1600" u="none" strike="noStrike">
                          <a:effectLst/>
                        </a:rPr>
                        <a:t>OPORTUNIDAD DE MEJORA POR PROCESO</a:t>
                      </a:r>
                      <a:endParaRPr lang="es-ES"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18648958"/>
                  </a:ext>
                </a:extLst>
              </a:tr>
              <a:tr h="232813">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2</a:t>
                      </a:r>
                    </a:p>
                  </a:txBody>
                  <a:tcPr marL="0" marR="0" marT="0" marB="0" anchor="b"/>
                </a:tc>
                <a:extLst>
                  <a:ext uri="{0D108BD9-81ED-4DB2-BD59-A6C34878D82A}">
                    <a16:rowId xmlns="" xmlns:a16="http://schemas.microsoft.com/office/drawing/2014/main" val="1684178421"/>
                  </a:ext>
                </a:extLst>
              </a:tr>
              <a:tr h="465628">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8778547"/>
                  </a:ext>
                </a:extLst>
              </a:tr>
              <a:tr h="232813">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67611449"/>
                  </a:ext>
                </a:extLst>
              </a:tr>
              <a:tr h="465628">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51027266"/>
                  </a:ext>
                </a:extLst>
              </a:tr>
              <a:tr h="465628">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32095971"/>
                  </a:ext>
                </a:extLst>
              </a:tr>
              <a:tr h="465628">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82875646"/>
                  </a:ext>
                </a:extLst>
              </a:tr>
              <a:tr h="465628">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88694293"/>
                  </a:ext>
                </a:extLst>
              </a:tr>
              <a:tr h="465628">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232655639"/>
                  </a:ext>
                </a:extLst>
              </a:tr>
              <a:tr h="465628">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63875696"/>
                  </a:ext>
                </a:extLst>
              </a:tr>
              <a:tr h="232813">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78152542"/>
                  </a:ext>
                </a:extLst>
              </a:tr>
              <a:tr h="232813">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73014518"/>
                  </a:ext>
                </a:extLst>
              </a:tr>
              <a:tr h="465628">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20210705"/>
                  </a:ext>
                </a:extLst>
              </a:tr>
              <a:tr h="232813">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33</a:t>
                      </a:r>
                    </a:p>
                  </a:txBody>
                  <a:tcPr marL="0" marR="0" marT="0" marB="0" anchor="b"/>
                </a:tc>
                <a:extLst>
                  <a:ext uri="{0D108BD9-81ED-4DB2-BD59-A6C34878D82A}">
                    <a16:rowId xmlns="" xmlns:a16="http://schemas.microsoft.com/office/drawing/2014/main" val="3428812092"/>
                  </a:ext>
                </a:extLst>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78</a:t>
            </a:fld>
            <a:endParaRPr lang="es-ES" sz="1000" dirty="0">
              <a:solidFill>
                <a:schemeClr val="bg1"/>
              </a:solidFill>
            </a:endParaRPr>
          </a:p>
        </p:txBody>
      </p:sp>
      <p:sp>
        <p:nvSpPr>
          <p:cNvPr id="4098" name="2 Subtítulo"/>
          <p:cNvSpPr>
            <a:spLocks/>
          </p:cNvSpPr>
          <p:nvPr/>
        </p:nvSpPr>
        <p:spPr bwMode="auto">
          <a:xfrm>
            <a:off x="323528" y="73496"/>
            <a:ext cx="8496944" cy="6019800"/>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r>
              <a:rPr lang="es-ES" sz="3600" b="1" dirty="0">
                <a:solidFill>
                  <a:srgbClr val="FF0000"/>
                </a:solidFill>
                <a:latin typeface="Arial" pitchFamily="34" charset="0"/>
                <a:cs typeface="Arial" pitchFamily="34" charset="0"/>
              </a:rPr>
              <a:t>CONCLUSIONES</a:t>
            </a:r>
          </a:p>
          <a:p>
            <a:pPr algn="ctr"/>
            <a:endParaRPr lang="es-ES" sz="2400" dirty="0">
              <a:latin typeface="Arial" pitchFamily="34" charset="0"/>
              <a:cs typeface="Arial" pitchFamily="34" charset="0"/>
            </a:endParaRPr>
          </a:p>
          <a:p>
            <a:pPr algn="just">
              <a:buFont typeface="Arial" pitchFamily="34" charset="0"/>
              <a:buChar char="•"/>
            </a:pPr>
            <a:r>
              <a:rPr lang="es-ES" sz="1200" dirty="0">
                <a:latin typeface="Arial" pitchFamily="34" charset="0"/>
                <a:cs typeface="Arial" pitchFamily="34" charset="0"/>
              </a:rPr>
              <a:t> </a:t>
            </a:r>
            <a:r>
              <a:rPr lang="es-ES" sz="1600" dirty="0">
                <a:latin typeface="Arial" pitchFamily="34" charset="0"/>
                <a:ea typeface="Tahoma" pitchFamily="34" charset="0"/>
                <a:cs typeface="Arial" pitchFamily="34" charset="0"/>
              </a:rPr>
              <a:t>El ciclos de auditoria del año,2019, 2020 , 2021 y 2022 fue realizado por los auditores internos de la entidad</a:t>
            </a:r>
            <a:r>
              <a:rPr lang="es-ES" sz="1600" dirty="0" smtClean="0">
                <a:latin typeface="Arial" pitchFamily="34" charset="0"/>
                <a:ea typeface="Tahoma" pitchFamily="34" charset="0"/>
                <a:cs typeface="Arial" pitchFamily="34" charset="0"/>
              </a:rPr>
              <a:t>.</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Para la vigencia 2022 se presentaron 40 no conformidades y 33 oportunidades de mejora, en  la vigencia 2020 se presentaron 40 No conformidades y 36 oportunidades de mejora   , en la vigencia 2019  fueron 44 No conformidades y 32 oportunidades de mejora.</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Se observa que en el  proceso de control y mejoramiento  fue que el en proceso de auditoria de la vigencia 2022, no se evidenciaron no conformidades y en los procesos financiero se evidenciaron 7 no conformidades y en el proceso de promoción comercial se evidenciaron 5 no conformidades.</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 Se observa que en el proceso de promoción comercial 6 oportunidades de mejora seguido por control y mejoramiento y gestión de mantenimiento con 4 oportunidades de mejora.</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r>
              <a:rPr lang="es-ES" sz="1600" dirty="0" smtClean="0">
                <a:latin typeface="Arial" pitchFamily="34" charset="0"/>
                <a:ea typeface="Tahoma" pitchFamily="34" charset="0"/>
                <a:cs typeface="Arial" pitchFamily="34" charset="0"/>
              </a:rPr>
              <a:t>.</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Con estos resultados y la implementación de las acciones fortalecemos la versión 2015</a:t>
            </a:r>
          </a:p>
          <a:p>
            <a:pPr algn="just">
              <a:buFont typeface="Arial" pitchFamily="34" charset="0"/>
              <a:buChar char="•"/>
            </a:pPr>
            <a:endParaRPr lang="es-ES" sz="1400" b="1" dirty="0">
              <a:latin typeface="Arial" pitchFamily="34" charset="0"/>
              <a:ea typeface="Tahoma" pitchFamily="34" charset="0"/>
              <a:cs typeface="Arial" pitchFamily="34" charset="0"/>
            </a:endParaRPr>
          </a:p>
          <a:p>
            <a:pPr algn="just"/>
            <a:endParaRPr lang="es-ES" sz="1400" dirty="0">
              <a:latin typeface="Tahoma" pitchFamily="34" charset="0"/>
              <a:ea typeface="Tahoma" pitchFamily="34" charset="0"/>
              <a:cs typeface="Tahoma" pitchFamily="34" charset="0"/>
            </a:endParaRPr>
          </a:p>
          <a:p>
            <a:pPr algn="just"/>
            <a:endParaRPr lang="es-ES" sz="1400" dirty="0">
              <a:latin typeface="Tahoma" pitchFamily="34" charset="0"/>
              <a:ea typeface="Tahoma" pitchFamily="34" charset="0"/>
              <a:cs typeface="Tahoma" pitchFamily="34" charset="0"/>
            </a:endParaRPr>
          </a:p>
          <a:p>
            <a:pPr algn="just">
              <a:buFont typeface="Arial" pitchFamily="34" charset="0"/>
              <a:buChar char="•"/>
            </a:pPr>
            <a:endParaRPr lang="es-ES" sz="1400"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79</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400" dirty="0">
                <a:solidFill>
                  <a:srgbClr val="C00000"/>
                </a:solidFill>
                <a:latin typeface="Arial Black" pitchFamily="34" charset="0"/>
                <a:cs typeface="+mn-cs"/>
              </a:rPr>
              <a:t>4.7 DESEMPEÑO DE LOS PROVEEDORES EXTERNOS</a:t>
            </a:r>
            <a:endParaRPr lang="es-MX" sz="44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a:t>
            </a:fld>
            <a:endParaRPr lang="es-ES" sz="1000" dirty="0">
              <a:solidFill>
                <a:schemeClr val="bg1"/>
              </a:solidFill>
            </a:endParaRPr>
          </a:p>
        </p:txBody>
      </p:sp>
      <p:sp>
        <p:nvSpPr>
          <p:cNvPr id="4098" name="2 Subtítulo"/>
          <p:cNvSpPr>
            <a:spLocks/>
          </p:cNvSpPr>
          <p:nvPr/>
        </p:nvSpPr>
        <p:spPr bwMode="auto">
          <a:xfrm>
            <a:off x="395536" y="1098223"/>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cs typeface="Arial" pitchFamily="34" charset="0"/>
              </a:rPr>
              <a:t> </a:t>
            </a:r>
            <a:r>
              <a:rPr lang="es-ES" sz="2000" dirty="0">
                <a:latin typeface="Arial" pitchFamily="34" charset="0"/>
                <a:ea typeface="Tahoma" pitchFamily="34" charset="0"/>
                <a:cs typeface="Arial" pitchFamily="34" charset="0"/>
              </a:rPr>
              <a:t>La misión, visión, política y objetivos de la calidad  son adecuados al propósito de la organización, no han tenido ajustes durante el periodo de análisis.</a:t>
            </a:r>
          </a:p>
          <a:p>
            <a:pPr algn="just">
              <a:buFont typeface="Arial" pitchFamily="34" charset="0"/>
              <a:buChar char="•"/>
            </a:pPr>
            <a:endParaRPr lang="es-ES" sz="2000" dirty="0">
              <a:latin typeface="Arial" pitchFamily="34" charset="0"/>
              <a:ea typeface="Tahoma" pitchFamily="34" charset="0"/>
              <a:cs typeface="Arial" pitchFamily="34" charset="0"/>
            </a:endParaRPr>
          </a:p>
          <a:p>
            <a:pPr algn="just">
              <a:buFont typeface="Arial" pitchFamily="34" charset="0"/>
              <a:buChar char="•"/>
            </a:pPr>
            <a:r>
              <a:rPr lang="es-ES" sz="2000" dirty="0">
                <a:latin typeface="Arial" pitchFamily="34" charset="0"/>
                <a:ea typeface="Tahoma" pitchFamily="34" charset="0"/>
                <a:cs typeface="Arial" pitchFamily="34" charset="0"/>
              </a:rPr>
              <a:t>La visión trazada para el año 2024, se está desarrollando actualmente , con el plan estratégico año 2020-2024</a:t>
            </a:r>
          </a:p>
          <a:p>
            <a:pPr algn="just">
              <a:buFont typeface="Arial" pitchFamily="34" charset="0"/>
              <a:buChar char="•"/>
            </a:pPr>
            <a:endParaRPr lang="es-ES" sz="2000" dirty="0">
              <a:latin typeface="Arial" pitchFamily="34" charset="0"/>
              <a:ea typeface="Tahoma" pitchFamily="34" charset="0"/>
              <a:cs typeface="Arial" pitchFamily="34" charset="0"/>
            </a:endParaRPr>
          </a:p>
          <a:p>
            <a:pPr algn="just">
              <a:buFont typeface="Arial" pitchFamily="34" charset="0"/>
              <a:buChar char="•"/>
            </a:pPr>
            <a:r>
              <a:rPr lang="es-ES" sz="2000" dirty="0">
                <a:latin typeface="Arial" pitchFamily="34" charset="0"/>
                <a:ea typeface="Tahoma" pitchFamily="34" charset="0"/>
                <a:cs typeface="Arial" pitchFamily="34" charset="0"/>
              </a:rPr>
              <a:t>Los objetivos de la calidad se están cumpliendo de acuerdo al cronograma establecido. Por lo tanto se esta generado un impacto positivo en el mejoramiento continuo de los procesos hacia las partes interesadas.  </a:t>
            </a:r>
          </a:p>
          <a:p>
            <a:pPr algn="just">
              <a:buFont typeface="Arial" pitchFamily="34" charset="0"/>
              <a:buChar char="•"/>
            </a:pPr>
            <a:endParaRPr lang="es-ES" sz="2000" dirty="0">
              <a:latin typeface="Arial" pitchFamily="34" charset="0"/>
              <a:ea typeface="Tahoma" pitchFamily="34" charset="0"/>
              <a:cs typeface="Arial" pitchFamily="34" charset="0"/>
            </a:endParaRPr>
          </a:p>
        </p:txBody>
      </p:sp>
      <p:sp>
        <p:nvSpPr>
          <p:cNvPr id="2" name="1 Rectángulo"/>
          <p:cNvSpPr/>
          <p:nvPr/>
        </p:nvSpPr>
        <p:spPr>
          <a:xfrm>
            <a:off x="2503465" y="575003"/>
            <a:ext cx="4314002" cy="707886"/>
          </a:xfrm>
          <a:prstGeom prst="rect">
            <a:avLst/>
          </a:prstGeom>
        </p:spPr>
        <p:txBody>
          <a:bodyPr wrap="none">
            <a:spAutoFit/>
          </a:bodyPr>
          <a:lstStyle/>
          <a:p>
            <a:pPr algn="ctr"/>
            <a:r>
              <a:rPr lang="es-ES" sz="40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80</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a 3">
            <a:extLst>
              <a:ext uri="{FF2B5EF4-FFF2-40B4-BE49-F238E27FC236}">
                <a16:creationId xmlns="" xmlns:a16="http://schemas.microsoft.com/office/drawing/2014/main" id="{C9D82A9D-D377-4987-B9BF-7F3EB72866C3}"/>
              </a:ext>
            </a:extLst>
          </p:cNvPr>
          <p:cNvGraphicFramePr>
            <a:graphicFrameLocks noGrp="1"/>
          </p:cNvGraphicFramePr>
          <p:nvPr>
            <p:extLst>
              <p:ext uri="{D42A27DB-BD31-4B8C-83A1-F6EECF244321}">
                <p14:modId xmlns:p14="http://schemas.microsoft.com/office/powerpoint/2010/main" val="3797321091"/>
              </p:ext>
            </p:extLst>
          </p:nvPr>
        </p:nvGraphicFramePr>
        <p:xfrm>
          <a:off x="1691680" y="4438952"/>
          <a:ext cx="5976664" cy="1817319"/>
        </p:xfrm>
        <a:graphic>
          <a:graphicData uri="http://schemas.openxmlformats.org/drawingml/2006/table">
            <a:tbl>
              <a:tblPr>
                <a:tableStyleId>{5C22544A-7EE6-4342-B048-85BDC9FD1C3A}</a:tableStyleId>
              </a:tblPr>
              <a:tblGrid>
                <a:gridCol w="2323085">
                  <a:extLst>
                    <a:ext uri="{9D8B030D-6E8A-4147-A177-3AD203B41FA5}">
                      <a16:colId xmlns="" xmlns:a16="http://schemas.microsoft.com/office/drawing/2014/main" val="1715115320"/>
                    </a:ext>
                  </a:extLst>
                </a:gridCol>
                <a:gridCol w="1277315">
                  <a:extLst>
                    <a:ext uri="{9D8B030D-6E8A-4147-A177-3AD203B41FA5}">
                      <a16:colId xmlns="" xmlns:a16="http://schemas.microsoft.com/office/drawing/2014/main" val="2381326821"/>
                    </a:ext>
                  </a:extLst>
                </a:gridCol>
                <a:gridCol w="1152128">
                  <a:extLst>
                    <a:ext uri="{9D8B030D-6E8A-4147-A177-3AD203B41FA5}">
                      <a16:colId xmlns="" xmlns:a16="http://schemas.microsoft.com/office/drawing/2014/main" val="2416535337"/>
                    </a:ext>
                  </a:extLst>
                </a:gridCol>
                <a:gridCol w="1224136">
                  <a:extLst>
                    <a:ext uri="{9D8B030D-6E8A-4147-A177-3AD203B41FA5}">
                      <a16:colId xmlns="" xmlns:a16="http://schemas.microsoft.com/office/drawing/2014/main" val="2433033108"/>
                    </a:ext>
                  </a:extLst>
                </a:gridCol>
              </a:tblGrid>
              <a:tr h="881124">
                <a:tc>
                  <a:txBody>
                    <a:bodyPr/>
                    <a:lstStyle/>
                    <a:p>
                      <a:pPr algn="l" fontAlgn="b"/>
                      <a:r>
                        <a:rPr lang="es-CO" sz="1200" u="none" strike="noStrike" dirty="0">
                          <a:effectLst/>
                        </a:rPr>
                        <a:t>PROCESO GESTIÓN DE COMPRAS</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2019</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2021</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95798913"/>
                  </a:ext>
                </a:extLst>
              </a:tr>
              <a:tr h="936195">
                <a:tc>
                  <a:txBody>
                    <a:bodyPr/>
                    <a:lstStyle/>
                    <a:p>
                      <a:pPr algn="l" fontAlgn="b"/>
                      <a:r>
                        <a:rPr lang="es-CO" sz="1200" u="none" strike="noStrike">
                          <a:effectLst/>
                        </a:rPr>
                        <a:t>RESULTADOS DE REEVALUACIÓN</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95.73%</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95.07%</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94%</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359404883"/>
                  </a:ext>
                </a:extLst>
              </a:tr>
            </a:tbl>
          </a:graphicData>
        </a:graphic>
      </p:graphicFrame>
      <p:graphicFrame>
        <p:nvGraphicFramePr>
          <p:cNvPr id="10" name="Gráfico 9">
            <a:extLst>
              <a:ext uri="{FF2B5EF4-FFF2-40B4-BE49-F238E27FC236}">
                <a16:creationId xmlns="" xmlns:a16="http://schemas.microsoft.com/office/drawing/2014/main" id="{B9C0A6A1-AFD9-4DB8-BCFC-09B4EE906B8D}"/>
              </a:ext>
            </a:extLst>
          </p:cNvPr>
          <p:cNvGraphicFramePr>
            <a:graphicFrameLocks/>
          </p:cNvGraphicFramePr>
          <p:nvPr>
            <p:extLst>
              <p:ext uri="{D42A27DB-BD31-4B8C-83A1-F6EECF244321}">
                <p14:modId xmlns:p14="http://schemas.microsoft.com/office/powerpoint/2010/main" val="3568065325"/>
              </p:ext>
            </p:extLst>
          </p:nvPr>
        </p:nvGraphicFramePr>
        <p:xfrm>
          <a:off x="1475656" y="764704"/>
          <a:ext cx="6408712"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54676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81</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6278642"/>
          </a:xfrm>
          <a:prstGeom prst="rect">
            <a:avLst/>
          </a:prstGeom>
        </p:spPr>
        <p:txBody>
          <a:bodyPr wrap="square">
            <a:spAutoFit/>
          </a:bodyPr>
          <a:lstStyle/>
          <a:p>
            <a:pPr algn="ctr"/>
            <a:r>
              <a:rPr lang="es-ES_tradnl" sz="4000" b="1" dirty="0">
                <a:solidFill>
                  <a:srgbClr val="FF0000"/>
                </a:solidFill>
              </a:rPr>
              <a:t>CONCLUSIONES</a:t>
            </a:r>
          </a:p>
          <a:p>
            <a:pPr algn="just"/>
            <a:endParaRPr lang="es-ES_tradnl" sz="2000" b="1" dirty="0">
              <a:solidFill>
                <a:srgbClr val="000000"/>
              </a:solidFill>
            </a:endParaRPr>
          </a:p>
          <a:p>
            <a:pPr algn="just"/>
            <a:r>
              <a:rPr lang="es-ES_tradnl" sz="2000" dirty="0">
                <a:solidFill>
                  <a:srgbClr val="000000"/>
                </a:solidFill>
              </a:rPr>
              <a:t>Para el año 2019, se reevaluaron 59 proveedores críticos de los cuáles 59 son confiables para un cumplimiento del 95,73%, 33 con calificación de 100% y 26 proveedores con  calificación de 90%, debido a que no se evidencia soporte de pago de seguridad social, para ello como acción de mejora se envió al correo electrónico la solicitud de entrega de soporte de seguridad social.</a:t>
            </a:r>
          </a:p>
          <a:p>
            <a:pPr algn="just"/>
            <a:endParaRPr lang="es-ES_tradnl" sz="2000" dirty="0">
              <a:solidFill>
                <a:srgbClr val="000000"/>
              </a:solidFill>
            </a:endParaRPr>
          </a:p>
          <a:p>
            <a:pPr algn="just"/>
            <a:r>
              <a:rPr lang="es-ES" sz="2000" dirty="0">
                <a:solidFill>
                  <a:srgbClr val="222222"/>
                </a:solidFill>
                <a:latin typeface="Arial" panose="020B0604020202020204" pitchFamily="34" charset="0"/>
              </a:rPr>
              <a:t>Para el año 2020, se reevaluaron </a:t>
            </a:r>
            <a:r>
              <a:rPr lang="es-ES" sz="2000" i="0" dirty="0">
                <a:solidFill>
                  <a:srgbClr val="222222"/>
                </a:solidFill>
                <a:effectLst/>
                <a:latin typeface="Arial" panose="020B0604020202020204" pitchFamily="34" charset="0"/>
              </a:rPr>
              <a:t>97 proveedores, en donde todos prestaron un excelente servicio, a nuestra entidad, ya que los promedios de calificación están entre 90% y 100%, por lo que se los cataloga como </a:t>
            </a:r>
            <a:r>
              <a:rPr lang="es-ES" sz="2000" dirty="0">
                <a:solidFill>
                  <a:srgbClr val="222222"/>
                </a:solidFill>
                <a:latin typeface="Arial" panose="020B0604020202020204" pitchFamily="34" charset="0"/>
              </a:rPr>
              <a:t>confiables</a:t>
            </a:r>
            <a:r>
              <a:rPr lang="es-ES" sz="2000" i="0" dirty="0">
                <a:solidFill>
                  <a:srgbClr val="222222"/>
                </a:solidFill>
                <a:effectLst/>
                <a:latin typeface="Arial" panose="020B0604020202020204" pitchFamily="34" charset="0"/>
              </a:rPr>
              <a:t>.</a:t>
            </a:r>
          </a:p>
          <a:p>
            <a:pPr algn="just"/>
            <a:endParaRPr lang="es-ES_tradnl" sz="2000" dirty="0">
              <a:solidFill>
                <a:srgbClr val="000000"/>
              </a:solidFill>
            </a:endParaRPr>
          </a:p>
          <a:p>
            <a:pPr algn="just"/>
            <a:r>
              <a:rPr lang="es-ES_tradnl" sz="2000" dirty="0">
                <a:solidFill>
                  <a:srgbClr val="000000"/>
                </a:solidFill>
              </a:rPr>
              <a:t>Para el año 2021, se reevaluaron 161 proveedores, se mira un incremento de los mismos y la calificación está en 94%  manteniendo su rango por encima del 90% para catalogarlos como confiables. </a:t>
            </a:r>
          </a:p>
          <a:p>
            <a:pPr algn="just"/>
            <a:endParaRPr lang="es-ES_tradnl" sz="16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82</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800" dirty="0">
                <a:solidFill>
                  <a:srgbClr val="C00000"/>
                </a:solidFill>
                <a:latin typeface="Arial Black" pitchFamily="34" charset="0"/>
                <a:cs typeface="+mn-cs"/>
              </a:rPr>
              <a:t>5. ADECUACIÓN DE RECURSOS</a:t>
            </a:r>
            <a:endParaRPr lang="es-MX" sz="48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 xmlns:a16="http://schemas.microsoft.com/office/drawing/2014/main"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83</a:t>
            </a:fld>
            <a:endParaRPr lang="es-ES" sz="1000" dirty="0">
              <a:solidFill>
                <a:schemeClr val="bg1"/>
              </a:solidFill>
            </a:endParaRPr>
          </a:p>
        </p:txBody>
      </p:sp>
      <p:sp>
        <p:nvSpPr>
          <p:cNvPr id="4098" name="2 Subtítulo"/>
          <p:cNvSpPr>
            <a:spLocks/>
          </p:cNvSpPr>
          <p:nvPr/>
        </p:nvSpPr>
        <p:spPr bwMode="auto">
          <a:xfrm>
            <a:off x="78212" y="914917"/>
            <a:ext cx="7920037" cy="5000660"/>
          </a:xfrm>
          <a:prstGeom prst="rect">
            <a:avLst/>
          </a:prstGeom>
          <a:noFill/>
          <a:ln w="9525" algn="ctr">
            <a:noFill/>
            <a:miter lim="800000"/>
            <a:headEnd/>
            <a:tailEnd/>
          </a:ln>
          <a:effectLst/>
        </p:spPr>
        <p:txBody>
          <a:bodyPr anchor="ctr"/>
          <a:lstStyle/>
          <a:p>
            <a:pPr algn="ctr"/>
            <a:r>
              <a:rPr lang="es-ES" sz="4000" b="1" dirty="0">
                <a:solidFill>
                  <a:srgbClr val="FF0000"/>
                </a:solidFill>
                <a:latin typeface="Arial" pitchFamily="34" charset="0"/>
                <a:cs typeface="Arial" pitchFamily="34" charset="0"/>
              </a:rPr>
              <a:t>CONCLUSIONES</a:t>
            </a:r>
            <a:endParaRPr lang="es-ES" sz="4000" dirty="0">
              <a:solidFill>
                <a:srgbClr val="FF0000"/>
              </a:solidFill>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r>
              <a:rPr lang="es-ES" sz="2000" dirty="0">
                <a:latin typeface="Arial" panose="020B0604020202020204" pitchFamily="34" charset="0"/>
                <a:ea typeface="Tahoma" pitchFamily="34" charset="0"/>
                <a:cs typeface="Arial" panose="020B0604020202020204"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Se realizó la adecuación de la infraestructura del Departamento de capacitación, la de la oficina de correspondencia, la implementación de la nueva sede de la cámara de comercio de Ipiales en mistares, donde funciona el centro de conciliación, el centro de estudios económicos, y se implementa un nuevo servicio para los afiliados en la misma sede que es el CENTRO DE </a:t>
            </a:r>
            <a:r>
              <a:rPr lang="es-ES" sz="2000" dirty="0" smtClean="0">
                <a:latin typeface="Arial" panose="020B0604020202020204" pitchFamily="34" charset="0"/>
                <a:cs typeface="Arial" panose="020B0604020202020204" pitchFamily="34" charset="0"/>
              </a:rPr>
              <a:t>ACONDICIONAMIENTO </a:t>
            </a:r>
            <a:r>
              <a:rPr lang="es-ES" sz="2000" dirty="0">
                <a:latin typeface="Arial" panose="020B0604020202020204" pitchFamily="34" charset="0"/>
                <a:cs typeface="Arial" panose="020B0604020202020204" pitchFamily="34" charset="0"/>
              </a:rPr>
              <a:t>FISICO</a:t>
            </a:r>
          </a:p>
          <a:p>
            <a:r>
              <a:rPr lang="es-ES" sz="2000" dirty="0">
                <a:latin typeface="Arial" panose="020B0604020202020204" pitchFamily="34" charset="0"/>
                <a:cs typeface="Arial" panose="020B0604020202020204" pitchFamily="34" charset="0"/>
              </a:rPr>
              <a:t>Se adecua la infraestructura del departamento de promoción comercial y las áreas de almacén.</a:t>
            </a:r>
          </a:p>
          <a:p>
            <a:endParaRPr lang="es-ES" sz="2400" dirty="0">
              <a:solidFill>
                <a:srgbClr val="C00000"/>
              </a:solidFill>
              <a:latin typeface="+mn-lt"/>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91" y="243800"/>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84</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000" dirty="0">
                <a:solidFill>
                  <a:srgbClr val="C00000"/>
                </a:solidFill>
                <a:latin typeface="Arial Black" pitchFamily="34" charset="0"/>
                <a:cs typeface="+mn-cs"/>
              </a:rPr>
              <a:t>6. EFICACIA DE LAS ACCIONES TOMADAS PARA ABORDAR RIESGOS</a:t>
            </a:r>
            <a:r>
              <a:rPr lang="es-MX" sz="4000" dirty="0">
                <a:solidFill>
                  <a:srgbClr val="C00000"/>
                </a:solidFill>
                <a:latin typeface="Arial Black" pitchFamily="34" charset="0"/>
                <a:cs typeface="+mn-cs"/>
              </a:rPr>
              <a:t> Y LAS OPOTUNIDADES</a:t>
            </a:r>
            <a:endParaRPr lang="es-ES" sz="40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 xmlns:a16="http://schemas.microsoft.com/office/drawing/2014/main"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85</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4110963845"/>
              </p:ext>
            </p:extLst>
          </p:nvPr>
        </p:nvGraphicFramePr>
        <p:xfrm>
          <a:off x="179512" y="836611"/>
          <a:ext cx="8712968" cy="6107775"/>
        </p:xfrm>
        <a:graphic>
          <a:graphicData uri="http://schemas.openxmlformats.org/drawingml/2006/table">
            <a:tbl>
              <a:tblPr/>
              <a:tblGrid>
                <a:gridCol w="2409751">
                  <a:extLst>
                    <a:ext uri="{9D8B030D-6E8A-4147-A177-3AD203B41FA5}">
                      <a16:colId xmlns="" xmlns:a16="http://schemas.microsoft.com/office/drawing/2014/main" val="20000"/>
                    </a:ext>
                  </a:extLst>
                </a:gridCol>
                <a:gridCol w="3422897">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 xmlns:a16="http://schemas.microsoft.com/office/drawing/2014/main" val="10000"/>
                  </a:ext>
                </a:extLst>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71417">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8398">
                <a:tc>
                  <a:txBody>
                    <a:bodyPr/>
                    <a:lstStyle/>
                    <a:p>
                      <a:pPr algn="l" fontAlgn="ctr"/>
                      <a:r>
                        <a:rPr lang="es-CO" sz="1400" b="1" i="0" u="none" strike="noStrike" dirty="0">
                          <a:solidFill>
                            <a:srgbClr val="000000"/>
                          </a:solidFill>
                          <a:effectLst/>
                          <a:latin typeface="Calibri" panose="020F0502020204030204" pitchFamily="34" charset="0"/>
                        </a:rPr>
                        <a:t>GESTIÓN</a:t>
                      </a:r>
                      <a:r>
                        <a:rPr lang="es-CO" sz="1400" b="1" i="0" u="none" strike="noStrike" baseline="0" dirty="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86</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4000" b="1" dirty="0">
                <a:solidFill>
                  <a:srgbClr val="FF0000"/>
                </a:solidFill>
                <a:latin typeface="Arial" pitchFamily="34" charset="0"/>
                <a:cs typeface="Arial" pitchFamily="34" charset="0"/>
              </a:rPr>
              <a:t>CONCLUSIÓN</a:t>
            </a:r>
            <a:r>
              <a:rPr lang="es-ES" sz="4000" b="1" dirty="0">
                <a:latin typeface="Arial" pitchFamily="34" charset="0"/>
                <a:cs typeface="Arial" pitchFamily="34" charset="0"/>
              </a:rPr>
              <a:t> </a:t>
            </a:r>
          </a:p>
          <a:p>
            <a:pPr marL="342900" indent="-342900" algn="just"/>
            <a:endParaRPr lang="es-ES" sz="2000" b="1" dirty="0">
              <a:latin typeface="Arial" pitchFamily="34" charset="0"/>
              <a:cs typeface="Arial" pitchFamily="34" charset="0"/>
            </a:endParaRPr>
          </a:p>
          <a:p>
            <a:pPr marL="342900" indent="-342900" algn="just"/>
            <a:r>
              <a:rPr lang="es-ES" sz="2000" dirty="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 sin embargo se encuentra abierta la del proceso de Conciliación </a:t>
            </a:r>
            <a:r>
              <a:rPr lang="es-ES" sz="2000" dirty="0" smtClean="0">
                <a:latin typeface="Arial" pitchFamily="34" charset="0"/>
                <a:cs typeface="Arial" pitchFamily="34" charset="0"/>
              </a:rPr>
              <a:t>por la digitalización de los expedientes para que no halla pérdida de los mismos y así </a:t>
            </a:r>
            <a:r>
              <a:rPr lang="es-ES" sz="2000" dirty="0">
                <a:latin typeface="Arial" pitchFamily="34" charset="0"/>
                <a:cs typeface="Arial" pitchFamily="34" charset="0"/>
              </a:rPr>
              <a:t>abordar el riesgo en el transcurso del año </a:t>
            </a:r>
            <a:r>
              <a:rPr lang="es-ES" sz="2000" dirty="0" smtClean="0">
                <a:latin typeface="Arial" pitchFamily="34" charset="0"/>
                <a:cs typeface="Arial" pitchFamily="34" charset="0"/>
              </a:rPr>
              <a:t>2022</a:t>
            </a:r>
            <a:endParaRPr lang="es-ES" sz="2000" dirty="0"/>
          </a:p>
          <a:p>
            <a:pPr marL="342900" indent="-342900" algn="just"/>
            <a:endParaRPr lang="es-ES" sz="2000" dirty="0">
              <a:solidFill>
                <a:srgbClr val="C00000"/>
              </a:solidFill>
            </a:endParaRPr>
          </a:p>
          <a:p>
            <a:pPr marL="342900" indent="-342900" algn="just"/>
            <a:r>
              <a:rPr lang="es-ES" sz="2000" dirty="0">
                <a:solidFill>
                  <a:srgbClr val="C00000"/>
                </a:solidFill>
              </a:rPr>
              <a:t> </a:t>
            </a:r>
            <a:endParaRPr lang="es-MX" sz="2000"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4147732868"/>
              </p:ext>
            </p:extLst>
          </p:nvPr>
        </p:nvGraphicFramePr>
        <p:xfrm>
          <a:off x="203109" y="1844825"/>
          <a:ext cx="8691839" cy="4590034"/>
        </p:xfrm>
        <a:graphic>
          <a:graphicData uri="http://schemas.openxmlformats.org/drawingml/2006/table">
            <a:tbl>
              <a:tblPr/>
              <a:tblGrid>
                <a:gridCol w="1488571">
                  <a:extLst>
                    <a:ext uri="{9D8B030D-6E8A-4147-A177-3AD203B41FA5}">
                      <a16:colId xmlns="" xmlns:a16="http://schemas.microsoft.com/office/drawing/2014/main" val="20000"/>
                    </a:ext>
                  </a:extLst>
                </a:gridCol>
                <a:gridCol w="806289">
                  <a:extLst>
                    <a:ext uri="{9D8B030D-6E8A-4147-A177-3AD203B41FA5}">
                      <a16:colId xmlns="" xmlns:a16="http://schemas.microsoft.com/office/drawing/2014/main" val="20001"/>
                    </a:ext>
                  </a:extLst>
                </a:gridCol>
                <a:gridCol w="1137927">
                  <a:extLst>
                    <a:ext uri="{9D8B030D-6E8A-4147-A177-3AD203B41FA5}">
                      <a16:colId xmlns="" xmlns:a16="http://schemas.microsoft.com/office/drawing/2014/main" val="20002"/>
                    </a:ext>
                  </a:extLst>
                </a:gridCol>
                <a:gridCol w="137062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1004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8983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Reunión de sensibilización con auditores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Lideres de proceso,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septiembre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pic>
        <p:nvPicPr>
          <p:cNvPr id="5" name="Picture 49">
            <a:extLst>
              <a:ext uri="{FF2B5EF4-FFF2-40B4-BE49-F238E27FC236}">
                <a16:creationId xmlns=""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63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a:ln>
                  <a:noFill/>
                </a:ln>
                <a:solidFill>
                  <a:srgbClr val="FFFFFF"/>
                </a:solidFill>
                <a:effectLst/>
                <a:uLnTx/>
                <a:uFillTx/>
                <a:latin typeface="Arial" charset="0"/>
                <a:ea typeface="+mn-ea"/>
                <a:cs typeface="Arial" charset="0"/>
              </a:rPr>
              <a:t>ENLACE  – Consultores en Gestión Empresa rial Ltda. - </a:t>
            </a:r>
            <a:fld id="{2C269DBC-4E04-43FC-B41F-4B84C0700DE5}"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88</a:t>
            </a:fld>
            <a:endParaRPr kumimoji="0" lang="es-ES" sz="10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C00000"/>
                </a:solidFill>
                <a:effectLst/>
                <a:uLnTx/>
                <a:uFillTx/>
                <a:latin typeface="Arial Black" pitchFamily="34" charset="0"/>
                <a:ea typeface="+mn-ea"/>
                <a:cs typeface="Arial" charset="0"/>
              </a:rPr>
              <a:t> </a:t>
            </a:r>
            <a:r>
              <a:rPr kumimoji="0" lang="es-ES" sz="4400" b="0" i="0" u="none" strike="noStrike" kern="1200" cap="none" spc="0" normalizeH="0" baseline="0" noProof="0" dirty="0">
                <a:ln>
                  <a:noFill/>
                </a:ln>
                <a:solidFill>
                  <a:srgbClr val="C00000"/>
                </a:solidFill>
                <a:effectLst/>
                <a:uLnTx/>
                <a:uFillTx/>
                <a:latin typeface="Arial Black" pitchFamily="34" charset="0"/>
                <a:ea typeface="+mn-ea"/>
                <a:cs typeface="Arial" charset="0"/>
              </a:rPr>
              <a:t>9.3.3.a OPORTUNIDADES PARA LA MEJORA</a:t>
            </a:r>
            <a:endParaRPr kumimoji="0" lang="es-MX" sz="4400" b="0" i="0" u="none" strike="noStrike" kern="1200" cap="none" spc="0" normalizeH="0" baseline="0" noProof="0" dirty="0">
              <a:ln>
                <a:noFill/>
              </a:ln>
              <a:solidFill>
                <a:srgbClr val="C00000"/>
              </a:solidFill>
              <a:effectLst/>
              <a:uLnTx/>
              <a:uFillTx/>
              <a:latin typeface="Arial Black" pitchFamily="34" charset="0"/>
              <a:ea typeface="+mn-ea"/>
              <a:cs typeface="Arial" charset="0"/>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690897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89</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OPORTUNIDADES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928811137"/>
              </p:ext>
            </p:extLst>
          </p:nvPr>
        </p:nvGraphicFramePr>
        <p:xfrm>
          <a:off x="179513" y="692696"/>
          <a:ext cx="8856983" cy="5688632"/>
        </p:xfrm>
        <a:graphic>
          <a:graphicData uri="http://schemas.openxmlformats.org/drawingml/2006/table">
            <a:tbl>
              <a:tblPr/>
              <a:tblGrid>
                <a:gridCol w="1080119">
                  <a:extLst>
                    <a:ext uri="{9D8B030D-6E8A-4147-A177-3AD203B41FA5}">
                      <a16:colId xmlns="" xmlns:a16="http://schemas.microsoft.com/office/drawing/2014/main" val="20000"/>
                    </a:ext>
                  </a:extLst>
                </a:gridCol>
                <a:gridCol w="5733062">
                  <a:extLst>
                    <a:ext uri="{9D8B030D-6E8A-4147-A177-3AD203B41FA5}">
                      <a16:colId xmlns="" xmlns:a16="http://schemas.microsoft.com/office/drawing/2014/main" val="20001"/>
                    </a:ext>
                  </a:extLst>
                </a:gridCol>
                <a:gridCol w="862460">
                  <a:extLst>
                    <a:ext uri="{9D8B030D-6E8A-4147-A177-3AD203B41FA5}">
                      <a16:colId xmlns="" xmlns:a16="http://schemas.microsoft.com/office/drawing/2014/main" val="20002"/>
                    </a:ext>
                  </a:extLst>
                </a:gridCol>
                <a:gridCol w="1181342">
                  <a:extLst>
                    <a:ext uri="{9D8B030D-6E8A-4147-A177-3AD203B41FA5}">
                      <a16:colId xmlns="" xmlns:a16="http://schemas.microsoft.com/office/drawing/2014/main" val="20003"/>
                    </a:ext>
                  </a:extLst>
                </a:gridCol>
              </a:tblGrid>
              <a:tr h="776950">
                <a:tc>
                  <a:txBody>
                    <a:bodyPr/>
                    <a:lstStyle/>
                    <a:p>
                      <a:pPr algn="l" fontAlgn="b"/>
                      <a:r>
                        <a:rPr lang="en-US" sz="18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chemeClr val="tx1"/>
                          </a:solidFill>
                          <a:effectLst/>
                          <a:latin typeface="Calibri" panose="020F0502020204030204" pitchFamily="34" charset="0"/>
                        </a:rPr>
                        <a:t>SEGUIMIENTO</a:t>
                      </a:r>
                      <a:endParaRPr lang="en-US" sz="16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69417">
                <a:tc>
                  <a:txBody>
                    <a:bodyPr/>
                    <a:lstStyle/>
                    <a:p>
                      <a:pPr algn="l" fontAlgn="ctr"/>
                      <a:r>
                        <a:rPr lang="es-MX" sz="1200" b="1" i="0" u="none" strike="noStrike" baseline="0" dirty="0">
                          <a:solidFill>
                            <a:schemeClr val="tx1"/>
                          </a:solidFill>
                          <a:effectLst/>
                          <a:latin typeface="Calibri" panose="020F0502020204030204" pitchFamily="34" charset="0"/>
                        </a:rPr>
                        <a:t>P</a:t>
                      </a:r>
                      <a:r>
                        <a:rPr lang="es-CO" sz="1200" b="1" i="0" u="none" strike="noStrike" baseline="0" dirty="0">
                          <a:solidFill>
                            <a:schemeClr val="tx1"/>
                          </a:solidFill>
                          <a:effectLst/>
                          <a:latin typeface="Calibri" panose="020F0502020204030204" pitchFamily="34" charset="0"/>
                        </a:rPr>
                        <a:t>LANEACIÓN</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COMPLIANCE</a:t>
                      </a:r>
                      <a:r>
                        <a:rPr lang="es-CO" sz="1200" b="1" i="0" u="none" strike="noStrike" baseline="0" dirty="0">
                          <a:solidFill>
                            <a:schemeClr val="tx1"/>
                          </a:solidFill>
                          <a:effectLst/>
                          <a:latin typeface="Calibri" panose="020F0502020204030204" pitchFamily="34" charset="0"/>
                        </a:rPr>
                        <a:t> LEGAL Y GOBIERNO CORPORATIVO</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b="1" i="0" u="none" strike="noStrike" dirty="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454125">
                <a:tc>
                  <a:txBody>
                    <a:bodyPr/>
                    <a:lstStyle/>
                    <a:p>
                      <a:pPr algn="l" fontAlgn="ctr"/>
                      <a:r>
                        <a:rPr lang="es-MX" sz="1200" b="1" i="0" u="none" strike="noStrike" dirty="0">
                          <a:solidFill>
                            <a:schemeClr val="tx1"/>
                          </a:solidFill>
                          <a:effectLst/>
                          <a:latin typeface="Calibri" panose="020F0502020204030204" pitchFamily="34" charset="0"/>
                        </a:rPr>
                        <a:t>C</a:t>
                      </a:r>
                      <a:r>
                        <a:rPr lang="es-CO" sz="1200" b="1" i="0" u="none" strike="noStrike" dirty="0">
                          <a:solidFill>
                            <a:schemeClr val="tx1"/>
                          </a:solidFill>
                          <a:effectLst/>
                          <a:latin typeface="Calibri" panose="020F0502020204030204" pitchFamily="34" charset="0"/>
                        </a:rPr>
                        <a:t>ONTROL Y MEJORAMIENTO</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IMPLEMENTACIÓN DEL</a:t>
                      </a:r>
                      <a:r>
                        <a:rPr lang="es-CO" sz="1200" b="1" i="0" u="none" strike="noStrike" baseline="0" dirty="0">
                          <a:solidFill>
                            <a:schemeClr val="tx1"/>
                          </a:solidFill>
                          <a:effectLst/>
                          <a:latin typeface="Calibri" panose="020F0502020204030204" pitchFamily="34" charset="0"/>
                        </a:rPr>
                        <a:t> SISTEMA DE GESTIÓN AMBIENTAL</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chemeClr val="tx1"/>
                          </a:solidFill>
                          <a:effectLst/>
                          <a:latin typeface="Calibri" panose="020F0502020204030204" pitchFamily="34" charset="0"/>
                        </a:rPr>
                        <a:t>V=2023</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PENDIENTE</a:t>
                      </a:r>
                      <a:r>
                        <a:rPr lang="es-CO" sz="1200" b="1" i="0" u="none" strike="noStrike" baseline="0" dirty="0">
                          <a:solidFill>
                            <a:schemeClr val="tx1"/>
                          </a:solidFill>
                          <a:effectLst/>
                          <a:latin typeface="Calibri" panose="020F0502020204030204" pitchFamily="34" charset="0"/>
                        </a:rPr>
                        <a:t> POR EJECUTAR</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080206">
                <a:tc>
                  <a:txBody>
                    <a:bodyPr/>
                    <a:lstStyle/>
                    <a:p>
                      <a:pPr algn="l" fontAlgn="ctr"/>
                      <a:r>
                        <a:rPr lang="en-US" sz="12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chemeClr val="tx1"/>
                          </a:solidFill>
                          <a:effectLst/>
                          <a:latin typeface="Calibri" panose="020F0502020204030204" pitchFamily="34" charset="0"/>
                        </a:rPr>
                        <a:t>IMPLEMENTACIÓN CENTRO DE ACONDICIONAMIENTO EMPRESARIAL</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Calibri" panose="020F0502020204030204" pitchFamily="34" charset="0"/>
                        </a:rPr>
                        <a:t>V=2022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407934">
                <a:tc>
                  <a:txBody>
                    <a:bodyPr/>
                    <a:lstStyle/>
                    <a:p>
                      <a:pPr algn="l" fontAlgn="ctr"/>
                      <a:r>
                        <a:rPr lang="en-US" sz="1200" b="1" i="0" u="none" strike="noStrike" dirty="0">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DIGITALIZAR TODA LA DOCUMENTACIÓN DEL</a:t>
                      </a:r>
                      <a:r>
                        <a:rPr lang="es-CO" sz="1200" b="1" i="0" u="none" strike="noStrike" baseline="0" dirty="0">
                          <a:solidFill>
                            <a:schemeClr val="tx1"/>
                          </a:solidFill>
                          <a:effectLst/>
                          <a:latin typeface="Calibri" panose="020F0502020204030204" pitchFamily="34" charset="0"/>
                        </a:rPr>
                        <a:t> CENTRO DE CONCILIACIÓN Y ARBITRAJE</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chemeClr val="tx1"/>
                          </a:solidFill>
                          <a:effectLst/>
                          <a:latin typeface="Calibri" panose="020F0502020204030204" pitchFamily="34" charset="0"/>
                        </a:rPr>
                        <a:t>V= 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415432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1860" y="1186840"/>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2000" b="1" dirty="0">
                <a:solidFill>
                  <a:srgbClr val="FF0000"/>
                </a:solidFill>
                <a:latin typeface="Arial" pitchFamily="34" charset="0"/>
                <a:ea typeface="Rockwell"/>
                <a:cs typeface="Arial" pitchFamily="34" charset="0"/>
              </a:rPr>
              <a:t>PLAN DE MEJORA REVISIÓN DE LA ADECUACIÓN DE LA PLATAFORMA ESTRATÉGICA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F3F38ED5-4319-1246-9E21-DC4DB7BC92B2}"/>
              </a:ext>
            </a:extLst>
          </p:cNvPr>
          <p:cNvGraphicFramePr>
            <a:graphicFrameLocks noGrp="1"/>
          </p:cNvGraphicFramePr>
          <p:nvPr>
            <p:extLst>
              <p:ext uri="{D42A27DB-BD31-4B8C-83A1-F6EECF244321}">
                <p14:modId xmlns:p14="http://schemas.microsoft.com/office/powerpoint/2010/main" val="2224105965"/>
              </p:ext>
            </p:extLst>
          </p:nvPr>
        </p:nvGraphicFramePr>
        <p:xfrm>
          <a:off x="323528" y="2132857"/>
          <a:ext cx="8532440" cy="4041434"/>
        </p:xfrm>
        <a:graphic>
          <a:graphicData uri="http://schemas.openxmlformats.org/drawingml/2006/table">
            <a:tbl>
              <a:tblPr/>
              <a:tblGrid>
                <a:gridCol w="1465451">
                  <a:extLst>
                    <a:ext uri="{9D8B030D-6E8A-4147-A177-3AD203B41FA5}">
                      <a16:colId xmlns="" xmlns:a16="http://schemas.microsoft.com/office/drawing/2014/main" val="20000"/>
                    </a:ext>
                  </a:extLst>
                </a:gridCol>
                <a:gridCol w="878903">
                  <a:extLst>
                    <a:ext uri="{9D8B030D-6E8A-4147-A177-3AD203B41FA5}">
                      <a16:colId xmlns="" xmlns:a16="http://schemas.microsoft.com/office/drawing/2014/main" val="20001"/>
                    </a:ext>
                  </a:extLst>
                </a:gridCol>
                <a:gridCol w="1611190">
                  <a:extLst>
                    <a:ext uri="{9D8B030D-6E8A-4147-A177-3AD203B41FA5}">
                      <a16:colId xmlns="" xmlns:a16="http://schemas.microsoft.com/office/drawing/2014/main" val="20002"/>
                    </a:ext>
                  </a:extLst>
                </a:gridCol>
                <a:gridCol w="815441">
                  <a:extLst>
                    <a:ext uri="{9D8B030D-6E8A-4147-A177-3AD203B41FA5}">
                      <a16:colId xmlns="" xmlns:a16="http://schemas.microsoft.com/office/drawing/2014/main" val="20003"/>
                    </a:ext>
                  </a:extLst>
                </a:gridCol>
                <a:gridCol w="1184162">
                  <a:extLst>
                    <a:ext uri="{9D8B030D-6E8A-4147-A177-3AD203B41FA5}">
                      <a16:colId xmlns="" xmlns:a16="http://schemas.microsoft.com/office/drawing/2014/main" val="20004"/>
                    </a:ext>
                  </a:extLst>
                </a:gridCol>
                <a:gridCol w="1253818">
                  <a:extLst>
                    <a:ext uri="{9D8B030D-6E8A-4147-A177-3AD203B41FA5}">
                      <a16:colId xmlns="" xmlns:a16="http://schemas.microsoft.com/office/drawing/2014/main" val="20005"/>
                    </a:ext>
                  </a:extLst>
                </a:gridCol>
                <a:gridCol w="1323475">
                  <a:extLst>
                    <a:ext uri="{9D8B030D-6E8A-4147-A177-3AD203B41FA5}">
                      <a16:colId xmlns="" xmlns:a16="http://schemas.microsoft.com/office/drawing/2014/main" val="20006"/>
                    </a:ext>
                  </a:extLst>
                </a:gridCol>
              </a:tblGrid>
              <a:tr h="10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3193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050" b="1" i="0" u="none" strike="noStrike" cap="none" normalizeH="0" baseline="0" dirty="0">
                          <a:ln>
                            <a:noFill/>
                          </a:ln>
                          <a:solidFill>
                            <a:srgbClr val="000000"/>
                          </a:solidFill>
                          <a:effectLst/>
                          <a:latin typeface="Arial" charset="0"/>
                        </a:rPr>
                        <a:t>Actualizar el organigrama y con el  manual de funciones de los posibles nuevos cargos en la reorganización que se propone hacer.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Presidencia Ejecutiva, y Coordinador de calidad y control Interno, Talento Humano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rPr>
                        <a:t>5/09/2022</a:t>
                      </a:r>
                      <a:endParaRPr kumimoji="0" lang="es-CO" sz="12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Humano, tecnológicos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rPr>
                        <a:t>S</a:t>
                      </a:r>
                      <a:r>
                        <a:rPr kumimoji="0" lang="es-CO" sz="1200" b="1" i="0" u="none" strike="noStrike" cap="none" normalizeH="0" baseline="0" dirty="0">
                          <a:ln>
                            <a:noFill/>
                          </a:ln>
                          <a:solidFill>
                            <a:srgbClr val="000000"/>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15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47068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90</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OPORTUNIDADES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572453364"/>
              </p:ext>
            </p:extLst>
          </p:nvPr>
        </p:nvGraphicFramePr>
        <p:xfrm>
          <a:off x="179513" y="692696"/>
          <a:ext cx="8767954" cy="3255498"/>
        </p:xfrm>
        <a:graphic>
          <a:graphicData uri="http://schemas.openxmlformats.org/drawingml/2006/table">
            <a:tbl>
              <a:tblPr/>
              <a:tblGrid>
                <a:gridCol w="1218769">
                  <a:extLst>
                    <a:ext uri="{9D8B030D-6E8A-4147-A177-3AD203B41FA5}">
                      <a16:colId xmlns="" xmlns:a16="http://schemas.microsoft.com/office/drawing/2014/main" val="20000"/>
                    </a:ext>
                  </a:extLst>
                </a:gridCol>
                <a:gridCol w="5594412">
                  <a:extLst>
                    <a:ext uri="{9D8B030D-6E8A-4147-A177-3AD203B41FA5}">
                      <a16:colId xmlns="" xmlns:a16="http://schemas.microsoft.com/office/drawing/2014/main" val="20001"/>
                    </a:ext>
                  </a:extLst>
                </a:gridCol>
                <a:gridCol w="862460">
                  <a:extLst>
                    <a:ext uri="{9D8B030D-6E8A-4147-A177-3AD203B41FA5}">
                      <a16:colId xmlns="" xmlns:a16="http://schemas.microsoft.com/office/drawing/2014/main" val="20002"/>
                    </a:ext>
                  </a:extLst>
                </a:gridCol>
                <a:gridCol w="1092313">
                  <a:extLst>
                    <a:ext uri="{9D8B030D-6E8A-4147-A177-3AD203B41FA5}">
                      <a16:colId xmlns="" xmlns:a16="http://schemas.microsoft.com/office/drawing/2014/main" val="20003"/>
                    </a:ext>
                  </a:extLst>
                </a:gridCol>
              </a:tblGrid>
              <a:tr h="1584176">
                <a:tc>
                  <a:txBody>
                    <a:bodyPr/>
                    <a:lstStyle/>
                    <a:p>
                      <a:pPr algn="l" fontAlgn="b"/>
                      <a:r>
                        <a:rPr lang="es-CO" sz="1200" b="1" i="0" u="none" strike="noStrike" dirty="0" smtClean="0">
                          <a:solidFill>
                            <a:schemeClr val="tx1"/>
                          </a:solidFill>
                          <a:effectLst/>
                          <a:latin typeface="Calibri" panose="020F0502020204030204" pitchFamily="34" charset="0"/>
                        </a:rPr>
                        <a:t>PLANEACIÓN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smtClean="0">
                          <a:solidFill>
                            <a:schemeClr val="tx1"/>
                          </a:solidFill>
                          <a:effectLst/>
                          <a:latin typeface="Calibri" panose="020F0502020204030204" pitchFamily="34" charset="0"/>
                        </a:rPr>
                        <a:t>IMPLEMENTACIÓN DE LA NUEVA SEDE,</a:t>
                      </a:r>
                      <a:r>
                        <a:rPr lang="es-CO" sz="1200" b="1" i="0" u="none" strike="noStrike" baseline="0" dirty="0" smtClean="0">
                          <a:solidFill>
                            <a:schemeClr val="tx1"/>
                          </a:solidFill>
                          <a:effectLst/>
                          <a:latin typeface="Calibri" panose="020F0502020204030204" pitchFamily="34" charset="0"/>
                        </a:rPr>
                        <a:t> TRASLADO DEL CENTRO DE CONCILIACIÓN Y ARBITRAJE</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smtClean="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smtClean="0">
                          <a:solidFill>
                            <a:schemeClr val="tx1"/>
                          </a:solidFill>
                          <a:effectLst/>
                          <a:latin typeface="Calibri" panose="020F0502020204030204" pitchFamily="34" charset="0"/>
                        </a:rPr>
                        <a:t>EJECUTADO</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71322">
                <a:tc>
                  <a:txBody>
                    <a:bodyPr/>
                    <a:lstStyle/>
                    <a:p>
                      <a:pPr algn="l" fontAlgn="ctr"/>
                      <a:r>
                        <a:rPr lang="es-MX" sz="1200" b="1" i="0" u="none" strike="noStrike" baseline="0" dirty="0" smtClean="0">
                          <a:solidFill>
                            <a:schemeClr val="tx1"/>
                          </a:solidFill>
                          <a:effectLst/>
                          <a:latin typeface="Calibri" panose="020F0502020204030204" pitchFamily="34" charset="0"/>
                        </a:rPr>
                        <a:t>P</a:t>
                      </a:r>
                      <a:r>
                        <a:rPr lang="es-CO" sz="1200" b="1" i="0" u="none" strike="noStrike" baseline="0" dirty="0" smtClean="0">
                          <a:solidFill>
                            <a:schemeClr val="tx1"/>
                          </a:solidFill>
                          <a:effectLst/>
                          <a:latin typeface="Calibri" panose="020F0502020204030204" pitchFamily="34" charset="0"/>
                        </a:rPr>
                        <a:t>LANEACIÓN </a:t>
                      </a:r>
                      <a:r>
                        <a:rPr lang="es-CO" sz="1200" b="1" i="0" u="none" strike="noStrike" baseline="0" dirty="0">
                          <a:solidFill>
                            <a:schemeClr val="tx1"/>
                          </a:solidFill>
                          <a:effectLst/>
                          <a:latin typeface="Calibri" panose="020F0502020204030204" pitchFamily="34" charset="0"/>
                        </a:rPr>
                        <a:t>Y TALENTO HUMANO</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chemeClr val="tx1"/>
                          </a:solidFill>
                          <a:effectLst/>
                          <a:latin typeface="Calibri" panose="020F0502020204030204" pitchFamily="34" charset="0"/>
                        </a:rPr>
                        <a:t>A</a:t>
                      </a:r>
                      <a:r>
                        <a:rPr lang="es-CO" sz="1200" b="1" i="0" u="none" strike="noStrike" dirty="0">
                          <a:solidFill>
                            <a:schemeClr val="tx1"/>
                          </a:solidFill>
                          <a:effectLst/>
                          <a:latin typeface="Calibri" panose="020F0502020204030204" pitchFamily="34" charset="0"/>
                        </a:rPr>
                        <a:t>CTUALIZAR ORGANIGRAMA Y MANUAL DE FUNCIONES CON UN EXPERTO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b="1" i="0" u="none" strike="noStrike" dirty="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07074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91</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51520" y="404664"/>
            <a:ext cx="8715436" cy="5688632"/>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CONCLUSIÓN</a:t>
            </a:r>
            <a:endParaRPr kumimoji="0" lang="es-ES" sz="3600" b="1"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indent="-342900" algn="just">
              <a:defRPr/>
            </a:pPr>
            <a:r>
              <a:rPr kumimoji="0" lang="es-ES" sz="2000" b="1" i="0" u="none" strike="noStrike" kern="1200" cap="none" spc="0" normalizeH="0" baseline="0" noProof="0" dirty="0">
                <a:ln>
                  <a:noFill/>
                </a:ln>
                <a:solidFill>
                  <a:srgbClr val="2F2B20"/>
                </a:solidFill>
                <a:effectLst/>
                <a:uLnTx/>
                <a:uFillTx/>
                <a:latin typeface="+mj-lt"/>
                <a:cs typeface="Arial" pitchFamily="34" charset="0"/>
              </a:rPr>
              <a:t>    </a:t>
            </a:r>
            <a:r>
              <a:rPr kumimoji="0" lang="es-ES" sz="2000" i="0" u="none" strike="noStrike" kern="1200" cap="none" spc="0" normalizeH="0" baseline="0" noProof="0" dirty="0">
                <a:ln>
                  <a:noFill/>
                </a:ln>
                <a:solidFill>
                  <a:srgbClr val="2F2B20"/>
                </a:solidFill>
                <a:effectLst/>
                <a:uLnTx/>
                <a:uFillTx/>
                <a:latin typeface="Arial" panose="020B0604020202020204" pitchFamily="34" charset="0"/>
                <a:cs typeface="Arial" panose="020B0604020202020204" pitchFamily="34" charset="0"/>
              </a:rPr>
              <a:t>Están en proceso de ejecución 3 actividades para la vigencia 2022, referentes </a:t>
            </a:r>
            <a:r>
              <a:rPr lang="es-ES" sz="2000" dirty="0">
                <a:solidFill>
                  <a:srgbClr val="2F2B20"/>
                </a:solidFill>
                <a:latin typeface="Arial" panose="020B0604020202020204" pitchFamily="34" charset="0"/>
                <a:cs typeface="Arial" panose="020B0604020202020204" pitchFamily="34" charset="0"/>
              </a:rPr>
              <a:t>a la D</a:t>
            </a:r>
            <a:r>
              <a:rPr kumimoji="0" lang="es-ES" sz="2000" i="0" u="none" strike="noStrike" kern="1200" cap="none" spc="0" normalizeH="0" baseline="0" noProof="0" dirty="0" err="1">
                <a:ln>
                  <a:noFill/>
                </a:ln>
                <a:solidFill>
                  <a:srgbClr val="2F2B20"/>
                </a:solidFill>
                <a:effectLst/>
                <a:uLnTx/>
                <a:uFillTx/>
                <a:latin typeface="Arial" panose="020B0604020202020204" pitchFamily="34" charset="0"/>
                <a:cs typeface="Arial" panose="020B0604020202020204" pitchFamily="34" charset="0"/>
              </a:rPr>
              <a:t>igitalización</a:t>
            </a:r>
            <a:r>
              <a:rPr kumimoji="0" lang="es-ES" sz="2000" i="0" u="none" strike="noStrike" kern="1200" cap="none" spc="0" normalizeH="0" baseline="0" noProof="0" dirty="0">
                <a:ln>
                  <a:noFill/>
                </a:ln>
                <a:solidFill>
                  <a:srgbClr val="2F2B20"/>
                </a:solidFill>
                <a:effectLst/>
                <a:uLnTx/>
                <a:uFillTx/>
                <a:latin typeface="Arial" panose="020B0604020202020204" pitchFamily="34" charset="0"/>
                <a:cs typeface="Arial" panose="020B0604020202020204" pitchFamily="34" charset="0"/>
              </a:rPr>
              <a:t> de la Documentación del Centro de Conciliación, </a:t>
            </a:r>
            <a:r>
              <a:rPr kumimoji="0" lang="es-CO" sz="2000" kern="1200" cap="none" spc="0" normalizeH="0" baseline="0" noProof="0" dirty="0">
                <a:ln>
                  <a:noFill/>
                </a:ln>
                <a:uLnTx/>
                <a:uFillTx/>
                <a:latin typeface="Arial" panose="020B0604020202020204" pitchFamily="34" charset="0"/>
                <a:cs typeface="Arial" panose="020B0604020202020204" pitchFamily="34" charset="0"/>
              </a:rPr>
              <a:t>Compliance</a:t>
            </a:r>
            <a:r>
              <a:rPr lang="es-CO" sz="2000" i="0" u="none" strike="noStrike" baseline="0" dirty="0">
                <a:solidFill>
                  <a:schemeClr val="tx1"/>
                </a:solidFill>
                <a:effectLst/>
                <a:latin typeface="Arial" panose="020B0604020202020204" pitchFamily="34" charset="0"/>
                <a:cs typeface="Arial" panose="020B0604020202020204" pitchFamily="34" charset="0"/>
              </a:rPr>
              <a:t> Legal Y Gobierno Corporativo, </a:t>
            </a:r>
            <a:r>
              <a:rPr lang="es-MX" sz="2000" i="0" u="none" strike="noStrike" dirty="0">
                <a:solidFill>
                  <a:schemeClr val="tx1"/>
                </a:solidFill>
                <a:effectLst/>
                <a:latin typeface="Arial" panose="020B0604020202020204" pitchFamily="34" charset="0"/>
                <a:cs typeface="Arial" panose="020B0604020202020204" pitchFamily="34" charset="0"/>
              </a:rPr>
              <a:t>A</a:t>
            </a:r>
            <a:r>
              <a:rPr lang="es-CO" sz="2000" dirty="0">
                <a:latin typeface="Arial" panose="020B0604020202020204" pitchFamily="34" charset="0"/>
                <a:cs typeface="Arial" panose="020B0604020202020204" pitchFamily="34" charset="0"/>
              </a:rPr>
              <a:t>actualizar</a:t>
            </a:r>
            <a:r>
              <a:rPr lang="es-CO" sz="2000" i="0" u="none" strike="noStrike" dirty="0">
                <a:solidFill>
                  <a:schemeClr val="tx1"/>
                </a:solidFill>
                <a:effectLst/>
                <a:latin typeface="Arial" panose="020B0604020202020204" pitchFamily="34" charset="0"/>
                <a:cs typeface="Arial" panose="020B0604020202020204" pitchFamily="34" charset="0"/>
              </a:rPr>
              <a:t> Organigrama Y Manual De Funciones con un experto externo, </a:t>
            </a:r>
            <a:r>
              <a:rPr lang="es-CO" sz="2000" i="0" u="none" strike="noStrike" dirty="0" smtClean="0">
                <a:solidFill>
                  <a:schemeClr val="tx1"/>
                </a:solidFill>
                <a:effectLst/>
                <a:latin typeface="Arial" panose="020B0604020202020204" pitchFamily="34" charset="0"/>
                <a:cs typeface="Arial" panose="020B0604020202020204" pitchFamily="34" charset="0"/>
              </a:rPr>
              <a:t>una </a:t>
            </a:r>
            <a:r>
              <a:rPr lang="es-CO" sz="2000" i="0" u="none" strike="noStrike" dirty="0">
                <a:solidFill>
                  <a:schemeClr val="tx1"/>
                </a:solidFill>
                <a:effectLst/>
                <a:latin typeface="Arial" panose="020B0604020202020204" pitchFamily="34" charset="0"/>
                <a:cs typeface="Arial" panose="020B0604020202020204" pitchFamily="34" charset="0"/>
              </a:rPr>
              <a:t>pendiente por ejecutar referente a la </a:t>
            </a:r>
            <a:r>
              <a:rPr lang="es-CO" sz="2000" dirty="0">
                <a:latin typeface="Arial" panose="020B0604020202020204" pitchFamily="34" charset="0"/>
                <a:cs typeface="Arial" panose="020B0604020202020204" pitchFamily="34" charset="0"/>
              </a:rPr>
              <a:t>I</a:t>
            </a:r>
            <a:r>
              <a:rPr lang="es-CO" sz="2000" i="0" u="none" strike="noStrike" dirty="0">
                <a:solidFill>
                  <a:schemeClr val="tx1"/>
                </a:solidFill>
                <a:effectLst/>
                <a:latin typeface="Arial" panose="020B0604020202020204" pitchFamily="34" charset="0"/>
                <a:cs typeface="Arial" panose="020B0604020202020204" pitchFamily="34" charset="0"/>
              </a:rPr>
              <a:t>mplementación del Sistema de Gestión </a:t>
            </a:r>
            <a:r>
              <a:rPr lang="es-CO" sz="2000" i="0" u="none" strike="noStrike" dirty="0" smtClean="0">
                <a:solidFill>
                  <a:schemeClr val="tx1"/>
                </a:solidFill>
                <a:effectLst/>
                <a:latin typeface="Arial" panose="020B0604020202020204" pitchFamily="34" charset="0"/>
                <a:cs typeface="Arial" panose="020B0604020202020204" pitchFamily="34" charset="0"/>
              </a:rPr>
              <a:t>Ambiental, y dos ejecutadas que son la Implementación del Centro de Acondicionamiento </a:t>
            </a:r>
            <a:r>
              <a:rPr lang="es-CO" sz="2000" dirty="0">
                <a:latin typeface="Arial" panose="020B0604020202020204" pitchFamily="34" charset="0"/>
                <a:cs typeface="Arial" panose="020B0604020202020204" pitchFamily="34" charset="0"/>
              </a:rPr>
              <a:t>E</a:t>
            </a:r>
            <a:r>
              <a:rPr lang="es-CO" sz="2000" i="0" u="none" strike="noStrike" dirty="0" smtClean="0">
                <a:solidFill>
                  <a:schemeClr val="tx1"/>
                </a:solidFill>
                <a:effectLst/>
                <a:latin typeface="Arial" panose="020B0604020202020204" pitchFamily="34" charset="0"/>
                <a:cs typeface="Arial" panose="020B0604020202020204" pitchFamily="34" charset="0"/>
              </a:rPr>
              <a:t>mpresarial y el traslado del Centro de Conciliación y Arbitraje.</a:t>
            </a:r>
            <a:endParaRPr lang="es-CO" sz="2000" i="0" u="none" strike="noStrike" dirty="0">
              <a:solidFill>
                <a:schemeClr val="tx1"/>
              </a:solidFill>
              <a:effectLst/>
              <a:latin typeface="Arial" panose="020B0604020202020204" pitchFamily="34" charset="0"/>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i="0" u="none" strike="noStrike" kern="1200" cap="none" spc="0" normalizeH="0" baseline="0" noProof="0" dirty="0">
                <a:ln>
                  <a:noFill/>
                </a:ln>
                <a:solidFill>
                  <a:srgbClr val="2F2B20"/>
                </a:solidFill>
                <a:effectLst/>
                <a:uLnTx/>
                <a:uFillTx/>
                <a:latin typeface="Arial" pitchFamily="34" charset="0"/>
                <a:cs typeface="Arial" pitchFamily="34" charset="0"/>
              </a:rPr>
              <a:t>    Cabe resaltar que presidencia ejecutiva es una apoyo permanente, para llevar a cabo las oportunidades que se presentan en cada proceso.</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2F2B20"/>
                </a:solidFill>
                <a:effectLst/>
                <a:uLnTx/>
                <a:uFillTx/>
                <a:latin typeface="Arial" pitchFamily="34" charset="0"/>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C00000"/>
                </a:solidFill>
                <a:effectLst/>
                <a:uLnTx/>
                <a:uFillTx/>
                <a:latin typeface="Arial" pitchFamily="34" charset="0"/>
                <a:cs typeface="Arial" pitchFamily="34" charset="0"/>
              </a:rPr>
              <a:t>   </a:t>
            </a:r>
            <a:endParaRPr kumimoji="0" lang="es-ES" sz="2000" b="1" i="0" u="none" strike="noStrike" kern="1200" cap="none" spc="0" normalizeH="0" baseline="0" noProof="0" dirty="0">
              <a:ln>
                <a:noFill/>
              </a:ln>
              <a:solidFill>
                <a:srgbClr val="C00000"/>
              </a:solidFill>
              <a:effectLst/>
              <a:uLnTx/>
              <a:uFillTx/>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686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5 Rectángulo redondeado">
            <a:extLst>
              <a:ext uri="{FF2B5EF4-FFF2-40B4-BE49-F238E27FC236}">
                <a16:creationId xmlns="" xmlns:a16="http://schemas.microsoft.com/office/drawing/2014/main" id="{834B1F0B-3D7A-9331-8854-518FACD88336}"/>
              </a:ext>
            </a:extLst>
          </p:cNvPr>
          <p:cNvSpPr>
            <a:spLocks noChangeArrowheads="1"/>
          </p:cNvSpPr>
          <p:nvPr/>
        </p:nvSpPr>
        <p:spPr bwMode="auto">
          <a:xfrm>
            <a:off x="1403648" y="1268760"/>
            <a:ext cx="6264696" cy="3960440"/>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sz="4000" b="0" i="0" u="none" strike="noStrike" kern="1200" cap="none" spc="0" normalizeH="0" baseline="0" noProof="0" dirty="0">
                <a:ln>
                  <a:noFill/>
                </a:ln>
                <a:solidFill>
                  <a:srgbClr val="0033CC"/>
                </a:solidFill>
                <a:effectLst/>
                <a:uLnTx/>
                <a:uFillTx/>
                <a:latin typeface="Arial" charset="0"/>
                <a:ea typeface="+mn-ea"/>
                <a:cs typeface="Arial" charset="0"/>
              </a:rPr>
              <a:t>9.3.3 b. Necesidades de cambios del SGC.</a:t>
            </a:r>
          </a:p>
        </p:txBody>
      </p:sp>
    </p:spTree>
    <p:extLst>
      <p:ext uri="{BB962C8B-B14F-4D97-AF65-F5344CB8AC3E}">
        <p14:creationId xmlns:p14="http://schemas.microsoft.com/office/powerpoint/2010/main" val="1231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5 Rectángulo redondeado">
            <a:extLst>
              <a:ext uri="{FF2B5EF4-FFF2-40B4-BE49-F238E27FC236}">
                <a16:creationId xmlns="" xmlns:a16="http://schemas.microsoft.com/office/drawing/2014/main" id="{834B1F0B-3D7A-9331-8854-518FACD88336}"/>
              </a:ext>
            </a:extLst>
          </p:cNvPr>
          <p:cNvSpPr>
            <a:spLocks noChangeArrowheads="1"/>
          </p:cNvSpPr>
          <p:nvPr/>
        </p:nvSpPr>
        <p:spPr bwMode="auto">
          <a:xfrm>
            <a:off x="1547664" y="146538"/>
            <a:ext cx="6809863" cy="2067618"/>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sz="4000" b="0" i="0" u="none" strike="noStrike" kern="1200" cap="none" spc="0" normalizeH="0" baseline="0" noProof="0" dirty="0">
                <a:ln>
                  <a:noFill/>
                </a:ln>
                <a:solidFill>
                  <a:srgbClr val="0033CC"/>
                </a:solidFill>
                <a:effectLst/>
                <a:uLnTx/>
                <a:uFillTx/>
                <a:latin typeface="Arial" charset="0"/>
                <a:ea typeface="+mn-ea"/>
                <a:cs typeface="Arial" charset="0"/>
              </a:rPr>
              <a:t>Necesidades de cambios del SGC.</a:t>
            </a:r>
          </a:p>
        </p:txBody>
      </p:sp>
      <p:sp>
        <p:nvSpPr>
          <p:cNvPr id="3" name="CuadroTexto 2">
            <a:extLst>
              <a:ext uri="{FF2B5EF4-FFF2-40B4-BE49-F238E27FC236}">
                <a16:creationId xmlns="" xmlns:a16="http://schemas.microsoft.com/office/drawing/2014/main" id="{EB84A2DA-D97A-3D7B-F3BA-3EFC6BF1B2D9}"/>
              </a:ext>
            </a:extLst>
          </p:cNvPr>
          <p:cNvSpPr txBox="1"/>
          <p:nvPr/>
        </p:nvSpPr>
        <p:spPr>
          <a:xfrm>
            <a:off x="580663" y="1844824"/>
            <a:ext cx="798267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smtClean="0">
                <a:ln>
                  <a:noFill/>
                </a:ln>
                <a:solidFill>
                  <a:srgbClr val="2F2B20"/>
                </a:solidFill>
                <a:effectLst/>
                <a:uLnTx/>
                <a:uFillTx/>
                <a:latin typeface="Arial" charset="0"/>
                <a:ea typeface="+mn-ea"/>
                <a:cs typeface="Arial" charset="0"/>
              </a:rPr>
              <a:t> </a:t>
            </a:r>
            <a:endParaRPr kumimoji="0" lang="es-ES" sz="1800" b="0" i="0" u="none" strike="noStrike" kern="1200" cap="none" spc="0" normalizeH="0" baseline="0" noProof="0" dirty="0">
              <a:ln>
                <a:noFill/>
              </a:ln>
              <a:solidFill>
                <a:srgbClr val="2F2B20"/>
              </a:solidFill>
              <a:effectLst/>
              <a:uLnTx/>
              <a:uFillTx/>
              <a:latin typeface="Arial" charset="0"/>
              <a:ea typeface="+mn-ea"/>
              <a:cs typeface="Arial" charset="0"/>
            </a:endParaRPr>
          </a:p>
        </p:txBody>
      </p:sp>
      <p:sp>
        <p:nvSpPr>
          <p:cNvPr id="4" name="Rectángulo 3"/>
          <p:cNvSpPr/>
          <p:nvPr/>
        </p:nvSpPr>
        <p:spPr>
          <a:xfrm>
            <a:off x="755576" y="3068960"/>
            <a:ext cx="7920879" cy="1938992"/>
          </a:xfrm>
          <a:prstGeom prst="rect">
            <a:avLst/>
          </a:prstGeom>
        </p:spPr>
        <p:txBody>
          <a:bodyPr wrap="square">
            <a:spAutoFit/>
          </a:bodyPr>
          <a:lstStyle/>
          <a:p>
            <a:pPr algn="just"/>
            <a:r>
              <a:rPr lang="es-ES" sz="2400" dirty="0">
                <a:latin typeface="Arial" pitchFamily="34" charset="0"/>
                <a:ea typeface="Tahoma" pitchFamily="34" charset="0"/>
                <a:cs typeface="Arial" pitchFamily="34" charset="0"/>
              </a:rPr>
              <a:t>Son adecuados los recursos humanos, técnicos y financieros para el desempeño eficaz del sistema de </a:t>
            </a:r>
            <a:r>
              <a:rPr lang="es-ES" sz="2400" dirty="0" smtClean="0">
                <a:latin typeface="Arial" pitchFamily="34" charset="0"/>
                <a:ea typeface="Tahoma" pitchFamily="34" charset="0"/>
                <a:cs typeface="Arial" pitchFamily="34" charset="0"/>
              </a:rPr>
              <a:t>gestión </a:t>
            </a:r>
            <a:r>
              <a:rPr lang="es-ES" sz="2400" dirty="0">
                <a:latin typeface="Arial" pitchFamily="34" charset="0"/>
                <a:ea typeface="Tahoma" pitchFamily="34" charset="0"/>
                <a:cs typeface="Arial" pitchFamily="34" charset="0"/>
              </a:rPr>
              <a:t>de </a:t>
            </a:r>
            <a:r>
              <a:rPr lang="es-ES" sz="2400" dirty="0" smtClean="0">
                <a:latin typeface="Arial" pitchFamily="34" charset="0"/>
                <a:ea typeface="Tahoma" pitchFamily="34" charset="0"/>
                <a:cs typeface="Arial" pitchFamily="34" charset="0"/>
              </a:rPr>
              <a:t>la calidad. </a:t>
            </a:r>
            <a:r>
              <a:rPr lang="es-ES" sz="2400" dirty="0">
                <a:latin typeface="Arial" pitchFamily="34" charset="0"/>
                <a:ea typeface="Tahoma" pitchFamily="34" charset="0"/>
                <a:cs typeface="Arial" pitchFamily="34" charset="0"/>
              </a:rPr>
              <a:t>Para fortalecer los recursos humanos, técnicos y financieros se plantearon acciones de mejora y oportunidades. </a:t>
            </a:r>
            <a:endParaRPr lang="es-ES" sz="2400" dirty="0">
              <a:latin typeface="Arial Black" pitchFamily="34" charset="0"/>
            </a:endParaRPr>
          </a:p>
        </p:txBody>
      </p:sp>
    </p:spTree>
    <p:extLst>
      <p:ext uri="{BB962C8B-B14F-4D97-AF65-F5344CB8AC3E}">
        <p14:creationId xmlns:p14="http://schemas.microsoft.com/office/powerpoint/2010/main" val="1130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35 Rectángulo redondeado">
            <a:extLst>
              <a:ext uri="{FF2B5EF4-FFF2-40B4-BE49-F238E27FC236}">
                <a16:creationId xmlns="" xmlns:a16="http://schemas.microsoft.com/office/drawing/2014/main" id="{87498D2A-6E00-0BDD-FA65-05CCB9EF1379}"/>
              </a:ext>
            </a:extLst>
          </p:cNvPr>
          <p:cNvSpPr>
            <a:spLocks noChangeArrowheads="1"/>
          </p:cNvSpPr>
          <p:nvPr/>
        </p:nvSpPr>
        <p:spPr bwMode="auto">
          <a:xfrm>
            <a:off x="2627784" y="188640"/>
            <a:ext cx="4176464" cy="1000121"/>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CO" sz="1400" b="0" i="0" u="none" strike="noStrike" kern="1200" cap="none" spc="0" normalizeH="0" baseline="0" noProof="0" dirty="0">
                <a:ln>
                  <a:noFill/>
                </a:ln>
                <a:solidFill>
                  <a:srgbClr val="0033CC"/>
                </a:solidFill>
                <a:effectLst/>
                <a:uLnTx/>
                <a:uFillTx/>
                <a:latin typeface="Arial" charset="0"/>
                <a:ea typeface="+mn-ea"/>
                <a:cs typeface="Arial" charset="0"/>
              </a:rPr>
              <a:t>	9.3.3 c </a:t>
            </a:r>
            <a:r>
              <a:rPr kumimoji="0" lang="es-CO" sz="1800" b="0" i="0" u="none" strike="noStrike" kern="1200" cap="none" spc="0" normalizeH="0" baseline="0" noProof="0" dirty="0">
                <a:ln>
                  <a:noFill/>
                </a:ln>
                <a:solidFill>
                  <a:srgbClr val="0033CC"/>
                </a:solidFill>
                <a:effectLst/>
                <a:uLnTx/>
                <a:uFillTx/>
                <a:latin typeface="Arial" charset="0"/>
                <a:ea typeface="+mn-ea"/>
                <a:cs typeface="Arial" charset="0"/>
              </a:rPr>
              <a:t>Necesidades de recursos (Humanos, financieros y técnicos)</a:t>
            </a:r>
            <a:endParaRPr kumimoji="0" lang="es-CO" sz="1400" b="0" i="0" u="none" strike="noStrike" kern="1200" cap="none" spc="0" normalizeH="0" baseline="0" noProof="0" dirty="0">
              <a:ln>
                <a:noFill/>
              </a:ln>
              <a:solidFill>
                <a:srgbClr val="0033CC"/>
              </a:solidFill>
              <a:effectLst/>
              <a:uLnTx/>
              <a:uFillTx/>
              <a:latin typeface="Arial" charset="0"/>
              <a:ea typeface="+mn-ea"/>
              <a:cs typeface="Arial" charset="0"/>
            </a:endParaRPr>
          </a:p>
        </p:txBody>
      </p:sp>
      <p:graphicFrame>
        <p:nvGraphicFramePr>
          <p:cNvPr id="3" name="Tabla 3">
            <a:extLst>
              <a:ext uri="{FF2B5EF4-FFF2-40B4-BE49-F238E27FC236}">
                <a16:creationId xmlns="" xmlns:a16="http://schemas.microsoft.com/office/drawing/2014/main" id="{A5A5EFEB-560C-ACBD-3753-C39BCB462F99}"/>
              </a:ext>
            </a:extLst>
          </p:cNvPr>
          <p:cNvGraphicFramePr>
            <a:graphicFrameLocks noGrp="1"/>
          </p:cNvGraphicFramePr>
          <p:nvPr>
            <p:extLst>
              <p:ext uri="{D42A27DB-BD31-4B8C-83A1-F6EECF244321}">
                <p14:modId xmlns:p14="http://schemas.microsoft.com/office/powerpoint/2010/main" val="1336574939"/>
              </p:ext>
            </p:extLst>
          </p:nvPr>
        </p:nvGraphicFramePr>
        <p:xfrm>
          <a:off x="251520" y="1340768"/>
          <a:ext cx="8712968" cy="3291840"/>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285602962"/>
                    </a:ext>
                  </a:extLst>
                </a:gridCol>
                <a:gridCol w="4878542">
                  <a:extLst>
                    <a:ext uri="{9D8B030D-6E8A-4147-A177-3AD203B41FA5}">
                      <a16:colId xmlns="" xmlns:a16="http://schemas.microsoft.com/office/drawing/2014/main" val="1874931881"/>
                    </a:ext>
                  </a:extLst>
                </a:gridCol>
                <a:gridCol w="2178242">
                  <a:extLst>
                    <a:ext uri="{9D8B030D-6E8A-4147-A177-3AD203B41FA5}">
                      <a16:colId xmlns="" xmlns:a16="http://schemas.microsoft.com/office/drawing/2014/main" val="3978371859"/>
                    </a:ext>
                  </a:extLst>
                </a:gridCol>
              </a:tblGrid>
              <a:tr h="272030">
                <a:tc>
                  <a:txBody>
                    <a:bodyPr/>
                    <a:lstStyle/>
                    <a:p>
                      <a:r>
                        <a:rPr lang="es-ES" dirty="0"/>
                        <a:t>PROCESO</a:t>
                      </a:r>
                      <a:endParaRPr lang="es-CO" dirty="0"/>
                    </a:p>
                  </a:txBody>
                  <a:tcPr/>
                </a:tc>
                <a:tc>
                  <a:txBody>
                    <a:bodyPr/>
                    <a:lstStyle/>
                    <a:p>
                      <a:r>
                        <a:rPr lang="es-ES" dirty="0"/>
                        <a:t>NECESIDAD DE RECURSOS</a:t>
                      </a:r>
                      <a:endParaRPr lang="es-CO" dirty="0"/>
                    </a:p>
                  </a:txBody>
                  <a:tcPr/>
                </a:tc>
                <a:tc>
                  <a:txBody>
                    <a:bodyPr/>
                    <a:lstStyle/>
                    <a:p>
                      <a:r>
                        <a:rPr lang="es-ES"/>
                        <a:t>APROBACION</a:t>
                      </a:r>
                      <a:endParaRPr lang="es-CO" dirty="0"/>
                    </a:p>
                  </a:txBody>
                  <a:tcPr/>
                </a:tc>
                <a:extLst>
                  <a:ext uri="{0D108BD9-81ED-4DB2-BD59-A6C34878D82A}">
                    <a16:rowId xmlns="" xmlns:a16="http://schemas.microsoft.com/office/drawing/2014/main" val="2622913954"/>
                  </a:ext>
                </a:extLst>
              </a:tr>
              <a:tr h="1904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CAPACITACION</a:t>
                      </a:r>
                    </a:p>
                    <a:p>
                      <a:endParaRPr lang="es-CO" dirty="0"/>
                    </a:p>
                  </a:txBody>
                  <a:tcPr/>
                </a:tc>
                <a:tc>
                  <a:txBody>
                    <a:bodyPr/>
                    <a:lstStyle/>
                    <a:p>
                      <a:r>
                        <a:rPr lang="es-ES" dirty="0"/>
                        <a:t>.Arreglar el sonido del tercer piso </a:t>
                      </a:r>
                    </a:p>
                    <a:p>
                      <a:r>
                        <a:rPr lang="es-ES" dirty="0"/>
                        <a:t>.Cambio de puertas de los auditores del 2do piso </a:t>
                      </a:r>
                    </a:p>
                    <a:p>
                      <a:r>
                        <a:rPr lang="es-ES" dirty="0"/>
                        <a:t>.Necesitamos 10</a:t>
                      </a:r>
                      <a:r>
                        <a:rPr lang="es-ES" baseline="0" dirty="0"/>
                        <a:t> computadores</a:t>
                      </a:r>
                      <a:r>
                        <a:rPr lang="es-ES" dirty="0"/>
                        <a:t> para abrir el Técnico en Sistemas y Diseño Grafico para</a:t>
                      </a:r>
                      <a:r>
                        <a:rPr lang="es-ES" baseline="0" dirty="0"/>
                        <a:t> el otro año.</a:t>
                      </a:r>
                      <a:endParaRPr lang="es-ES" dirty="0"/>
                    </a:p>
                    <a:p>
                      <a:r>
                        <a:rPr lang="es-ES" dirty="0"/>
                        <a:t>.Necesitamos 10 mesas de trabajo para auditorio 2do piso para</a:t>
                      </a:r>
                      <a:r>
                        <a:rPr lang="es-ES" baseline="0" dirty="0"/>
                        <a:t> los  técnicos  mencionados.</a:t>
                      </a:r>
                      <a:endParaRPr lang="es-ES" dirty="0"/>
                    </a:p>
                    <a:p>
                      <a:endParaRPr lang="es-ES" dirty="0"/>
                    </a:p>
                    <a:p>
                      <a:endParaRPr lang="es-CO" dirty="0"/>
                    </a:p>
                  </a:txBody>
                  <a:tcPr/>
                </a:tc>
                <a:tc>
                  <a:txBody>
                    <a:bodyPr/>
                    <a:lstStyle/>
                    <a:p>
                      <a:r>
                        <a:rPr lang="es-ES"/>
                        <a:t>SI</a:t>
                      </a:r>
                      <a:endParaRPr lang="es-ES" dirty="0"/>
                    </a:p>
                  </a:txBody>
                  <a:tcPr/>
                </a:tc>
                <a:extLst>
                  <a:ext uri="{0D108BD9-81ED-4DB2-BD59-A6C34878D82A}">
                    <a16:rowId xmlns="" xmlns:a16="http://schemas.microsoft.com/office/drawing/2014/main" val="3370272911"/>
                  </a:ext>
                </a:extLst>
              </a:tr>
              <a:tr h="272030">
                <a:tc>
                  <a:txBody>
                    <a:bodyPr/>
                    <a:lstStyle/>
                    <a:p>
                      <a:r>
                        <a:rPr lang="es-CO" dirty="0"/>
                        <a:t>Mantenimiento </a:t>
                      </a:r>
                    </a:p>
                  </a:txBody>
                  <a:tcPr/>
                </a:tc>
                <a:tc>
                  <a:txBody>
                    <a:bodyPr/>
                    <a:lstStyle/>
                    <a:p>
                      <a:r>
                        <a:rPr lang="es-CO" dirty="0"/>
                        <a:t>.Cableado estructurado y centro de datos </a:t>
                      </a:r>
                    </a:p>
                  </a:txBody>
                  <a:tcPr/>
                </a:tc>
                <a:tc>
                  <a:txBody>
                    <a:bodyPr/>
                    <a:lstStyle/>
                    <a:p>
                      <a:r>
                        <a:rPr lang="es-ES" dirty="0"/>
                        <a:t>SI</a:t>
                      </a:r>
                    </a:p>
                  </a:txBody>
                  <a:tcPr/>
                </a:tc>
                <a:extLst>
                  <a:ext uri="{0D108BD9-81ED-4DB2-BD59-A6C34878D82A}">
                    <a16:rowId xmlns="" xmlns:a16="http://schemas.microsoft.com/office/drawing/2014/main" val="487182855"/>
                  </a:ext>
                </a:extLst>
              </a:tr>
            </a:tbl>
          </a:graphicData>
        </a:graphic>
      </p:graphicFrame>
      <p:sp>
        <p:nvSpPr>
          <p:cNvPr id="2" name="Rectángulo 1"/>
          <p:cNvSpPr/>
          <p:nvPr/>
        </p:nvSpPr>
        <p:spPr>
          <a:xfrm flipH="1" flipV="1">
            <a:off x="8964487" y="4642768"/>
            <a:ext cx="45719" cy="91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96967499"/>
              </p:ext>
            </p:extLst>
          </p:nvPr>
        </p:nvGraphicFramePr>
        <p:xfrm>
          <a:off x="251520" y="4642768"/>
          <a:ext cx="8758686" cy="2026593"/>
        </p:xfrm>
        <a:graphic>
          <a:graphicData uri="http://schemas.openxmlformats.org/drawingml/2006/table">
            <a:tbl>
              <a:tblPr firstRow="1" bandRow="1">
                <a:tableStyleId>{5C22544A-7EE6-4342-B048-85BDC9FD1C3A}</a:tableStyleId>
              </a:tblPr>
              <a:tblGrid>
                <a:gridCol w="1664874">
                  <a:extLst>
                    <a:ext uri="{9D8B030D-6E8A-4147-A177-3AD203B41FA5}">
                      <a16:colId xmlns="" xmlns:a16="http://schemas.microsoft.com/office/drawing/2014/main" val="20000"/>
                    </a:ext>
                  </a:extLst>
                </a:gridCol>
                <a:gridCol w="4904140">
                  <a:extLst>
                    <a:ext uri="{9D8B030D-6E8A-4147-A177-3AD203B41FA5}">
                      <a16:colId xmlns="" xmlns:a16="http://schemas.microsoft.com/office/drawing/2014/main" val="20001"/>
                    </a:ext>
                  </a:extLst>
                </a:gridCol>
                <a:gridCol w="2189672">
                  <a:extLst>
                    <a:ext uri="{9D8B030D-6E8A-4147-A177-3AD203B41FA5}">
                      <a16:colId xmlns="" xmlns:a16="http://schemas.microsoft.com/office/drawing/2014/main" val="20002"/>
                    </a:ext>
                  </a:extLst>
                </a:gridCol>
              </a:tblGrid>
              <a:tr h="126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r>
                        <a:rPr lang="es-CO" dirty="0"/>
                        <a:t>CALIDAD Y CONTROL INTERNO</a:t>
                      </a:r>
                    </a:p>
                  </a:txBody>
                  <a:tcPr/>
                </a:tc>
                <a:tc>
                  <a:txBody>
                    <a:bodyPr/>
                    <a:lstStyle/>
                    <a:p>
                      <a:endParaRPr lang="es-ES" dirty="0"/>
                    </a:p>
                    <a:p>
                      <a:r>
                        <a:rPr lang="es-ES" dirty="0"/>
                        <a:t>.Equipo</a:t>
                      </a:r>
                      <a:r>
                        <a:rPr lang="es-ES" baseline="0" dirty="0"/>
                        <a:t> de computo para la oficina.</a:t>
                      </a:r>
                      <a:endParaRPr lang="es-ES" dirty="0"/>
                    </a:p>
                    <a:p>
                      <a:endParaRPr lang="es-CO" dirty="0"/>
                    </a:p>
                  </a:txBody>
                  <a:tcPr/>
                </a:tc>
                <a:tc>
                  <a:txBody>
                    <a:bodyPr/>
                    <a:lstStyle/>
                    <a:p>
                      <a:r>
                        <a:rPr lang="es-ES" dirty="0"/>
                        <a:t>SI</a:t>
                      </a:r>
                    </a:p>
                  </a:txBody>
                  <a:tcPr/>
                </a:tc>
                <a:extLst>
                  <a:ext uri="{0D108BD9-81ED-4DB2-BD59-A6C34878D82A}">
                    <a16:rowId xmlns="" xmlns:a16="http://schemas.microsoft.com/office/drawing/2014/main" val="10000"/>
                  </a:ext>
                </a:extLst>
              </a:tr>
              <a:tr h="764216">
                <a:tc>
                  <a:txBody>
                    <a:bodyPr/>
                    <a:lstStyle/>
                    <a:p>
                      <a:r>
                        <a:rPr lang="es-CO" b="1" dirty="0"/>
                        <a:t>GESTIÓN</a:t>
                      </a:r>
                      <a:r>
                        <a:rPr lang="es-CO" b="1" baseline="0" dirty="0"/>
                        <a:t> DE COMPRAS</a:t>
                      </a:r>
                      <a:endParaRPr lang="es-CO" b="1" dirty="0"/>
                    </a:p>
                  </a:txBody>
                  <a:tcPr/>
                </a:tc>
                <a:tc>
                  <a:txBody>
                    <a:bodyPr/>
                    <a:lstStyle/>
                    <a:p>
                      <a:r>
                        <a:rPr lang="es-CO" dirty="0"/>
                        <a:t>.Equipo de computo para la oficina.</a:t>
                      </a:r>
                    </a:p>
                    <a:p>
                      <a:r>
                        <a:rPr lang="es-CO" dirty="0"/>
                        <a:t>.Etiquetadora</a:t>
                      </a:r>
                      <a:r>
                        <a:rPr lang="es-CO" baseline="0" dirty="0"/>
                        <a:t> de recibos.</a:t>
                      </a:r>
                      <a:endParaRPr lang="es-CO" dirty="0"/>
                    </a:p>
                  </a:txBody>
                  <a:tcPr/>
                </a:tc>
                <a:tc>
                  <a:txBody>
                    <a:bodyPr/>
                    <a:lstStyle/>
                    <a:p>
                      <a:r>
                        <a:rPr lang="es-ES" dirty="0"/>
                        <a:t>SI</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628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80224259"/>
              </p:ext>
            </p:extLst>
          </p:nvPr>
        </p:nvGraphicFramePr>
        <p:xfrm>
          <a:off x="457200" y="188640"/>
          <a:ext cx="8712968" cy="3017520"/>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288032">
                <a:tc>
                  <a:txBody>
                    <a:bodyPr/>
                    <a:lstStyle/>
                    <a:p>
                      <a:r>
                        <a:rPr lang="es-ES" dirty="0"/>
                        <a:t>PROCESO</a:t>
                      </a:r>
                      <a:endParaRPr lang="es-CO" dirty="0"/>
                    </a:p>
                  </a:txBody>
                  <a:tcPr/>
                </a:tc>
                <a:tc>
                  <a:txBody>
                    <a:bodyPr/>
                    <a:lstStyle/>
                    <a:p>
                      <a:r>
                        <a:rPr lang="es-ES" dirty="0"/>
                        <a:t>NECESIDAD DE RECURSOS</a:t>
                      </a:r>
                      <a:endParaRPr lang="es-CO" dirty="0"/>
                    </a:p>
                  </a:txBody>
                  <a:tcPr/>
                </a:tc>
                <a:tc>
                  <a:txBody>
                    <a:bodyPr/>
                    <a:lstStyle/>
                    <a:p>
                      <a:r>
                        <a:rPr lang="es-ES" dirty="0"/>
                        <a:t>APROBACION</a:t>
                      </a:r>
                      <a:endParaRPr lang="es-CO" dirty="0"/>
                    </a:p>
                  </a:txBody>
                  <a:tcPr/>
                </a:tc>
                <a:extLst>
                  <a:ext uri="{0D108BD9-81ED-4DB2-BD59-A6C34878D82A}">
                    <a16:rowId xmlns="" xmlns:a16="http://schemas.microsoft.com/office/drawing/2014/main" val="10000"/>
                  </a:ext>
                </a:extLst>
              </a:tr>
              <a:tr h="1776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ATENCIÓN</a:t>
                      </a:r>
                      <a:r>
                        <a:rPr lang="es-ES" b="1" baseline="0" dirty="0"/>
                        <a:t> AL CLIENTE</a:t>
                      </a:r>
                      <a:endParaRPr lang="es-ES" b="1" dirty="0"/>
                    </a:p>
                    <a:p>
                      <a:endParaRPr lang="es-CO" dirty="0"/>
                    </a:p>
                  </a:txBody>
                  <a:tcPr/>
                </a:tc>
                <a:tc>
                  <a:txBody>
                    <a:bodyPr/>
                    <a:lstStyle/>
                    <a:p>
                      <a:r>
                        <a:rPr lang="es-ES" dirty="0"/>
                        <a:t>.Adecuación</a:t>
                      </a:r>
                      <a:r>
                        <a:rPr lang="es-ES" baseline="0" dirty="0"/>
                        <a:t> de los muebles por estética y comodidad de los funcionarios y usuario.</a:t>
                      </a:r>
                    </a:p>
                    <a:p>
                      <a:r>
                        <a:rPr lang="es-ES" baseline="0" dirty="0"/>
                        <a:t>.El funcionamiento del módulo de auto consulta.</a:t>
                      </a:r>
                    </a:p>
                    <a:p>
                      <a:r>
                        <a:rPr lang="es-ES" baseline="0" dirty="0"/>
                        <a:t>.Mantenimiento correctivo y preventivo del digiturno.</a:t>
                      </a:r>
                      <a:endParaRPr lang="es-ES" dirty="0"/>
                    </a:p>
                    <a:p>
                      <a:endParaRPr lang="es-ES" dirty="0"/>
                    </a:p>
                    <a:p>
                      <a:endParaRPr lang="es-CO" dirty="0"/>
                    </a:p>
                  </a:txBody>
                  <a:tcPr/>
                </a:tc>
                <a:tc>
                  <a:txBody>
                    <a:bodyPr/>
                    <a:lstStyle/>
                    <a:p>
                      <a:r>
                        <a:rPr lang="es-ES" dirty="0"/>
                        <a:t>SI</a:t>
                      </a:r>
                    </a:p>
                  </a:txBody>
                  <a:tcPr/>
                </a:tc>
                <a:extLst>
                  <a:ext uri="{0D108BD9-81ED-4DB2-BD59-A6C34878D82A}">
                    <a16:rowId xmlns="" xmlns:a16="http://schemas.microsoft.com/office/drawing/2014/main" val="10001"/>
                  </a:ext>
                </a:extLst>
              </a:tr>
              <a:tr h="565154">
                <a:tc>
                  <a:txBody>
                    <a:bodyPr/>
                    <a:lstStyle/>
                    <a:p>
                      <a:r>
                        <a:rPr lang="es-CO" dirty="0"/>
                        <a:t> </a:t>
                      </a:r>
                      <a:r>
                        <a:rPr lang="es-CO" b="1" dirty="0"/>
                        <a:t>GESTIÓN DOCUMENTAL</a:t>
                      </a:r>
                    </a:p>
                  </a:txBody>
                  <a:tcPr/>
                </a:tc>
                <a:tc>
                  <a:txBody>
                    <a:bodyPr/>
                    <a:lstStyle/>
                    <a:p>
                      <a:r>
                        <a:rPr lang="es-CO" dirty="0"/>
                        <a:t>.Contratación</a:t>
                      </a:r>
                      <a:r>
                        <a:rPr lang="es-CO" baseline="0" dirty="0"/>
                        <a:t> del personal idóneo de gestión documental.</a:t>
                      </a:r>
                      <a:endParaRPr lang="es-CO" dirty="0"/>
                    </a:p>
                  </a:txBody>
                  <a:tcPr/>
                </a:tc>
                <a:tc>
                  <a:txBody>
                    <a:bodyPr/>
                    <a:lstStyle/>
                    <a:p>
                      <a:r>
                        <a:rPr lang="es-ES" dirty="0"/>
                        <a:t>Pendiente analizar viabilidad</a:t>
                      </a:r>
                    </a:p>
                  </a:txBody>
                  <a:tcPr/>
                </a:tc>
                <a:extLst>
                  <a:ext uri="{0D108BD9-81ED-4DB2-BD59-A6C34878D82A}">
                    <a16:rowId xmlns="" xmlns:a16="http://schemas.microsoft.com/office/drawing/2014/main" val="10002"/>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240027828"/>
              </p:ext>
            </p:extLst>
          </p:nvPr>
        </p:nvGraphicFramePr>
        <p:xfrm>
          <a:off x="457200" y="3356992"/>
          <a:ext cx="8712968" cy="3024336"/>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1612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PROMOCIÓN</a:t>
                      </a:r>
                      <a:r>
                        <a:rPr lang="es-ES" b="1" baseline="0" dirty="0"/>
                        <a:t> COMERCIAL</a:t>
                      </a:r>
                      <a:endParaRPr lang="es-ES" b="1" dirty="0"/>
                    </a:p>
                  </a:txBody>
                  <a:tcPr/>
                </a:tc>
                <a:tc>
                  <a:txBody>
                    <a:bodyPr/>
                    <a:lstStyle/>
                    <a:p>
                      <a:r>
                        <a:rPr lang="es-CO" dirty="0"/>
                        <a:t>.Formación en proyectos de cooperación internacional y actualización MGA</a:t>
                      </a:r>
                      <a:r>
                        <a:rPr lang="es-CO" baseline="0" dirty="0"/>
                        <a:t> y calidad para los auxiliares  de Promoción Comercial.</a:t>
                      </a:r>
                      <a:endParaRPr lang="es-ES" dirty="0"/>
                    </a:p>
                  </a:txBody>
                  <a:tcPr/>
                </a:tc>
                <a:tc>
                  <a:txBody>
                    <a:bodyPr/>
                    <a:lstStyle/>
                    <a:p>
                      <a:r>
                        <a:rPr lang="es-ES" dirty="0"/>
                        <a:t>SI</a:t>
                      </a:r>
                    </a:p>
                  </a:txBody>
                  <a:tcPr/>
                </a:tc>
                <a:extLst>
                  <a:ext uri="{0D108BD9-81ED-4DB2-BD59-A6C34878D82A}">
                    <a16:rowId xmlns="" xmlns:a16="http://schemas.microsoft.com/office/drawing/2014/main" val="10000"/>
                  </a:ext>
                </a:extLst>
              </a:tr>
              <a:tr h="1411785">
                <a:tc>
                  <a:txBody>
                    <a:bodyPr/>
                    <a:lstStyle/>
                    <a:p>
                      <a:r>
                        <a:rPr lang="es-CO" b="1" dirty="0"/>
                        <a:t>TALENTO</a:t>
                      </a:r>
                      <a:r>
                        <a:rPr lang="es-CO" b="1" baseline="0" dirty="0"/>
                        <a:t> HUMANO</a:t>
                      </a:r>
                      <a:endParaRPr lang="es-CO" b="1" dirty="0"/>
                    </a:p>
                  </a:txBody>
                  <a:tcPr/>
                </a:tc>
                <a:tc>
                  <a:txBody>
                    <a:bodyPr/>
                    <a:lstStyle/>
                    <a:p>
                      <a:r>
                        <a:rPr lang="es-CO" dirty="0"/>
                        <a:t>.Equipo de computo.</a:t>
                      </a:r>
                    </a:p>
                  </a:txBody>
                  <a:tcPr/>
                </a:tc>
                <a:tc>
                  <a:txBody>
                    <a:bodyPr/>
                    <a:lstStyle/>
                    <a:p>
                      <a:r>
                        <a:rPr lang="es-ES" dirty="0"/>
                        <a:t>SI</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1416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13453267"/>
              </p:ext>
            </p:extLst>
          </p:nvPr>
        </p:nvGraphicFramePr>
        <p:xfrm>
          <a:off x="457200" y="188640"/>
          <a:ext cx="8712968" cy="2448272"/>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1506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CONCILIACIÓN</a:t>
                      </a:r>
                      <a:r>
                        <a:rPr lang="es-ES" b="1" baseline="0" dirty="0"/>
                        <a:t> Y ARBITRAJE</a:t>
                      </a:r>
                      <a:endParaRPr lang="es-ES" b="1" dirty="0"/>
                    </a:p>
                    <a:p>
                      <a:endParaRPr lang="es-CO" dirty="0"/>
                    </a:p>
                  </a:txBody>
                  <a:tcPr/>
                </a:tc>
                <a:tc>
                  <a:txBody>
                    <a:bodyPr/>
                    <a:lstStyle/>
                    <a:p>
                      <a:r>
                        <a:rPr lang="es-ES" dirty="0"/>
                        <a:t>.Contratación</a:t>
                      </a:r>
                      <a:r>
                        <a:rPr lang="es-ES" baseline="0" dirty="0"/>
                        <a:t> del personal idóneo de gestión documental.</a:t>
                      </a:r>
                    </a:p>
                    <a:p>
                      <a:r>
                        <a:rPr lang="es-ES" baseline="0" dirty="0"/>
                        <a:t>.contratación de personal de vigilancia.</a:t>
                      </a:r>
                      <a:endParaRPr lang="es-ES" dirty="0"/>
                    </a:p>
                    <a:p>
                      <a:endParaRPr lang="es-ES" dirty="0"/>
                    </a:p>
                    <a:p>
                      <a:endParaRPr lang="es-CO" dirty="0"/>
                    </a:p>
                  </a:txBody>
                  <a:tcPr/>
                </a:tc>
                <a:tc>
                  <a:txBody>
                    <a:bodyPr/>
                    <a:lstStyle/>
                    <a:p>
                      <a:r>
                        <a:rPr lang="es-ES" dirty="0"/>
                        <a:t>Pendiente analizar viabilidad</a:t>
                      </a:r>
                    </a:p>
                  </a:txBody>
                  <a:tcPr/>
                </a:tc>
                <a:extLst>
                  <a:ext uri="{0D108BD9-81ED-4DB2-BD59-A6C34878D82A}">
                    <a16:rowId xmlns="" xmlns:a16="http://schemas.microsoft.com/office/drawing/2014/main" val="10000"/>
                  </a:ext>
                </a:extLst>
              </a:tr>
              <a:tr h="941643">
                <a:tc>
                  <a:txBody>
                    <a:bodyPr/>
                    <a:lstStyle/>
                    <a:p>
                      <a:r>
                        <a:rPr lang="es-CO" b="1" dirty="0"/>
                        <a:t>REGISTRO PÚBLICO</a:t>
                      </a:r>
                    </a:p>
                  </a:txBody>
                  <a:tcPr/>
                </a:tc>
                <a:tc>
                  <a:txBody>
                    <a:bodyPr/>
                    <a:lstStyle/>
                    <a:p>
                      <a:r>
                        <a:rPr lang="es-CO" dirty="0"/>
                        <a:t>.Adecuación de las oficinas.</a:t>
                      </a:r>
                    </a:p>
                    <a:p>
                      <a:r>
                        <a:rPr lang="es-CO" dirty="0"/>
                        <a:t>.Equipo de computo para las salidas de cámara móvil.</a:t>
                      </a:r>
                    </a:p>
                  </a:txBody>
                  <a:tcPr/>
                </a:tc>
                <a:tc>
                  <a:txBody>
                    <a:bodyPr/>
                    <a:lstStyle/>
                    <a:p>
                      <a:r>
                        <a:rPr lang="es-ES" dirty="0"/>
                        <a:t>SI</a:t>
                      </a:r>
                    </a:p>
                    <a:p>
                      <a:endParaRPr lang="es-E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514565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a:ln>
                  <a:noFill/>
                </a:ln>
                <a:solidFill>
                  <a:srgbClr val="FFFFFF"/>
                </a:solidFill>
                <a:effectLst/>
                <a:uLnTx/>
                <a:uFillTx/>
                <a:latin typeface="Arial" charset="0"/>
                <a:ea typeface="+mn-ea"/>
                <a:cs typeface="Arial" charset="0"/>
              </a:rPr>
              <a:t>ENLACE  – Consultores en Gestión Empresa rial Ltda. - </a:t>
            </a:r>
            <a:fld id="{FB9D7CA5-1954-4813-AA29-64A9DE7D804A}"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97</a:t>
            </a:fld>
            <a:endParaRPr kumimoji="0" lang="es-ES" sz="10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CONCLUSIONES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La Norma ISO 9001:2015, es un estándar dinámico que nos ayudará a proyectar una entidad más dinámica y que este en mejor capacidad de cumplir con las necesidades y expectativas de las partes interesadas.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2F2B2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2F2B20"/>
              </a:solidFill>
              <a:effectLst/>
              <a:uLnTx/>
              <a:uFillTx/>
              <a:latin typeface="Arial" charset="0"/>
              <a:ea typeface="+mn-ea"/>
              <a:cs typeface="Arial" charset="0"/>
            </a:endParaRPr>
          </a:p>
        </p:txBody>
      </p:sp>
      <p:pic>
        <p:nvPicPr>
          <p:cNvPr id="4" name="Picture 49">
            <a:extLst>
              <a:ext uri="{FF2B5EF4-FFF2-40B4-BE49-F238E27FC236}">
                <a16:creationId xmlns="" xmlns:a16="http://schemas.microsoft.com/office/drawing/2014/main"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900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45069</TotalTime>
  <Words>8573</Words>
  <Application>Microsoft Office PowerPoint</Application>
  <PresentationFormat>Presentación en pantalla (4:3)</PresentationFormat>
  <Paragraphs>1719</Paragraphs>
  <Slides>97</Slides>
  <Notes>80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97</vt:i4>
      </vt:variant>
    </vt:vector>
  </HeadingPairs>
  <TitlesOfParts>
    <vt:vector size="107" baseType="lpstr">
      <vt:lpstr>Arial</vt:lpstr>
      <vt:lpstr>Arial Black</vt:lpstr>
      <vt:lpstr>Arial Narrow</vt:lpstr>
      <vt:lpstr>Calibri</vt:lpstr>
      <vt:lpstr>Cambria</vt:lpstr>
      <vt:lpstr>Rockwell</vt:lpstr>
      <vt:lpstr>Tahoma</vt:lpstr>
      <vt:lpstr>Times New Roman</vt:lpstr>
      <vt:lpstr>Adyacencia</vt:lpstr>
      <vt:lpstr>1_Adyacencia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PC</cp:lastModifiedBy>
  <cp:revision>2334</cp:revision>
  <dcterms:created xsi:type="dcterms:W3CDTF">2005-02-01T22:52:50Z</dcterms:created>
  <dcterms:modified xsi:type="dcterms:W3CDTF">2022-09-27T21:16:50Z</dcterms:modified>
</cp:coreProperties>
</file>