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9.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442" r:id="rId1"/>
    <p:sldMasterId id="2147485560" r:id="rId2"/>
  </p:sldMasterIdLst>
  <p:notesMasterIdLst>
    <p:notesMasterId r:id="rId104"/>
  </p:notesMasterIdLst>
  <p:handoutMasterIdLst>
    <p:handoutMasterId r:id="rId105"/>
  </p:handoutMasterIdLst>
  <p:sldIdLst>
    <p:sldId id="506" r:id="rId3"/>
    <p:sldId id="1006" r:id="rId4"/>
    <p:sldId id="946" r:id="rId5"/>
    <p:sldId id="899" r:id="rId6"/>
    <p:sldId id="1097" r:id="rId7"/>
    <p:sldId id="924" r:id="rId8"/>
    <p:sldId id="919" r:id="rId9"/>
    <p:sldId id="1057" r:id="rId10"/>
    <p:sldId id="921" r:id="rId11"/>
    <p:sldId id="922" r:id="rId12"/>
    <p:sldId id="925" r:id="rId13"/>
    <p:sldId id="1099" r:id="rId14"/>
    <p:sldId id="1100" r:id="rId15"/>
    <p:sldId id="1101" r:id="rId16"/>
    <p:sldId id="1333" r:id="rId17"/>
    <p:sldId id="1231" r:id="rId18"/>
    <p:sldId id="1230" r:id="rId19"/>
    <p:sldId id="1331" r:id="rId20"/>
    <p:sldId id="1325" r:id="rId21"/>
    <p:sldId id="1102" r:id="rId22"/>
    <p:sldId id="1103" r:id="rId23"/>
    <p:sldId id="1104" r:id="rId24"/>
    <p:sldId id="1105" r:id="rId25"/>
    <p:sldId id="1200" r:id="rId26"/>
    <p:sldId id="1234" r:id="rId27"/>
    <p:sldId id="1170" r:id="rId28"/>
    <p:sldId id="1232" r:id="rId29"/>
    <p:sldId id="1295" r:id="rId30"/>
    <p:sldId id="1296" r:id="rId31"/>
    <p:sldId id="1174" r:id="rId32"/>
    <p:sldId id="1311" r:id="rId33"/>
    <p:sldId id="1212" r:id="rId34"/>
    <p:sldId id="1213" r:id="rId35"/>
    <p:sldId id="1215" r:id="rId36"/>
    <p:sldId id="1317" r:id="rId37"/>
    <p:sldId id="1216" r:id="rId38"/>
    <p:sldId id="1312" r:id="rId39"/>
    <p:sldId id="1211" r:id="rId40"/>
    <p:sldId id="1314" r:id="rId41"/>
    <p:sldId id="1270" r:id="rId42"/>
    <p:sldId id="1322" r:id="rId43"/>
    <p:sldId id="1323" r:id="rId44"/>
    <p:sldId id="1324" r:id="rId45"/>
    <p:sldId id="1302" r:id="rId46"/>
    <p:sldId id="1303" r:id="rId47"/>
    <p:sldId id="1304" r:id="rId48"/>
    <p:sldId id="1307" r:id="rId49"/>
    <p:sldId id="1308" r:id="rId50"/>
    <p:sldId id="1305" r:id="rId51"/>
    <p:sldId id="1306" r:id="rId52"/>
    <p:sldId id="1301" r:id="rId53"/>
    <p:sldId id="1202" r:id="rId54"/>
    <p:sldId id="1240" r:id="rId55"/>
    <p:sldId id="1271" r:id="rId56"/>
    <p:sldId id="1272" r:id="rId57"/>
    <p:sldId id="1241" r:id="rId58"/>
    <p:sldId id="1242" r:id="rId59"/>
    <p:sldId id="1273" r:id="rId60"/>
    <p:sldId id="1243" r:id="rId61"/>
    <p:sldId id="1275" r:id="rId62"/>
    <p:sldId id="1276" r:id="rId63"/>
    <p:sldId id="1277" r:id="rId64"/>
    <p:sldId id="1278" r:id="rId65"/>
    <p:sldId id="1279" r:id="rId66"/>
    <p:sldId id="1280" r:id="rId67"/>
    <p:sldId id="1281" r:id="rId68"/>
    <p:sldId id="1282" r:id="rId69"/>
    <p:sldId id="1283" r:id="rId70"/>
    <p:sldId id="1284" r:id="rId71"/>
    <p:sldId id="1299" r:id="rId72"/>
    <p:sldId id="1300" r:id="rId73"/>
    <p:sldId id="1285" r:id="rId74"/>
    <p:sldId id="1288" r:id="rId75"/>
    <p:sldId id="1289" r:id="rId76"/>
    <p:sldId id="1287" r:id="rId77"/>
    <p:sldId id="1220" r:id="rId78"/>
    <p:sldId id="889" r:id="rId79"/>
    <p:sldId id="1290" r:id="rId80"/>
    <p:sldId id="1309" r:id="rId81"/>
    <p:sldId id="1310" r:id="rId82"/>
    <p:sldId id="1008" r:id="rId83"/>
    <p:sldId id="961" r:id="rId84"/>
    <p:sldId id="1315" r:id="rId85"/>
    <p:sldId id="1316" r:id="rId86"/>
    <p:sldId id="962" r:id="rId87"/>
    <p:sldId id="1225" r:id="rId88"/>
    <p:sldId id="1009" r:id="rId89"/>
    <p:sldId id="1056" r:id="rId90"/>
    <p:sldId id="1292" r:id="rId91"/>
    <p:sldId id="1321" r:id="rId92"/>
    <p:sldId id="900" r:id="rId93"/>
    <p:sldId id="1326" r:id="rId94"/>
    <p:sldId id="1255" r:id="rId95"/>
    <p:sldId id="1332" r:id="rId96"/>
    <p:sldId id="1293" r:id="rId97"/>
    <p:sldId id="1327" r:id="rId98"/>
    <p:sldId id="1328" r:id="rId99"/>
    <p:sldId id="1226" r:id="rId100"/>
    <p:sldId id="1329" r:id="rId101"/>
    <p:sldId id="1330" r:id="rId102"/>
    <p:sldId id="930" r:id="rId103"/>
  </p:sldIdLst>
  <p:sldSz cx="9144000" cy="6858000" type="screen4x3"/>
  <p:notesSz cx="7099300" cy="10234613"/>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FF0000"/>
    <a:srgbClr val="4B1405"/>
    <a:srgbClr val="6666FF"/>
    <a:srgbClr val="006600"/>
    <a:srgbClr val="FF9933"/>
    <a:srgbClr val="FF9900"/>
    <a:srgbClr val="0000FF"/>
    <a:srgbClr val="FF6600"/>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Estilo claro 1 - Acento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71" autoAdjust="0"/>
    <p:restoredTop sz="50000" autoAdjust="0"/>
  </p:normalViewPr>
  <p:slideViewPr>
    <p:cSldViewPr>
      <p:cViewPr varScale="1">
        <p:scale>
          <a:sx n="74" d="100"/>
          <a:sy n="74" d="100"/>
        </p:scale>
        <p:origin x="1536" y="72"/>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404" y="-7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viewProps" Target="viewProp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ableStyles" Target="tableStyle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_rels/viewProps.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slide" Target="slides/slide50.xml"/></Relationships>
</file>

<file path=ppt/charts/_rels/chart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23.xml"/><Relationship Id="rId1" Type="http://schemas.microsoft.com/office/2011/relationships/chartStyle" Target="style23.xml"/></Relationships>
</file>

<file path=ppt/charts/_rels/chart3.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Libro1"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ysClr val="windowText" lastClr="000000">
                    <a:lumMod val="65000"/>
                    <a:lumOff val="35000"/>
                  </a:sysClr>
                </a:solidFill>
                <a:latin typeface="+mn-lt"/>
                <a:ea typeface="+mn-ea"/>
                <a:cs typeface="+mn-cs"/>
              </a:defRPr>
            </a:pPr>
            <a:r>
              <a:rPr lang="en-US" sz="1600" b="1" i="0" baseline="0">
                <a:effectLst/>
              </a:rPr>
              <a:t>TENDENCIAS-SATISFACCIÓN DEL USUARIO</a:t>
            </a:r>
            <a:endParaRPr lang="en-US" sz="1400">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n-US"/>
          </a:p>
        </c:rich>
      </c:tx>
      <c:layout>
        <c:manualLayout>
          <c:xMode val="edge"/>
          <c:yMode val="edge"/>
          <c:x val="0.21072119065249817"/>
          <c:y val="2.2566317431680621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sysClr val="windowText" lastClr="000000">
                  <a:lumMod val="65000"/>
                  <a:lumOff val="35000"/>
                </a:sysClr>
              </a:solidFill>
              <a:latin typeface="+mn-lt"/>
              <a:ea typeface="+mn-ea"/>
              <a:cs typeface="+mn-cs"/>
            </a:defRPr>
          </a:pPr>
          <a:endParaRPr lang="en-US"/>
        </a:p>
      </c:txPr>
    </c:title>
    <c:autoTitleDeleted val="0"/>
    <c:plotArea>
      <c:layout/>
      <c:barChart>
        <c:barDir val="bar"/>
        <c:grouping val="clustered"/>
        <c:varyColors val="0"/>
        <c:ser>
          <c:idx val="0"/>
          <c:order val="0"/>
          <c:tx>
            <c:strRef>
              <c:f>Hoja1!$B$1</c:f>
              <c:strCache>
                <c:ptCount val="1"/>
                <c:pt idx="0">
                  <c:v>AÑO 2019</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REGISTRO PUBLICO-ATENCIÓN AL USUARIO</c:v>
                </c:pt>
                <c:pt idx="1">
                  <c:v>CAPACITACIÓN</c:v>
                </c:pt>
                <c:pt idx="2">
                  <c:v>PROMOCIÓN COMERCIAL</c:v>
                </c:pt>
                <c:pt idx="3">
                  <c:v>CONCILIACIÓN Y ARBITRAJE</c:v>
                </c:pt>
              </c:strCache>
            </c:strRef>
          </c:cat>
          <c:val>
            <c:numRef>
              <c:f>Hoja1!$B$2:$B$5</c:f>
              <c:numCache>
                <c:formatCode>0.00%</c:formatCode>
                <c:ptCount val="4"/>
                <c:pt idx="0">
                  <c:v>0.91579999999999995</c:v>
                </c:pt>
                <c:pt idx="1">
                  <c:v>0.94520000000000004</c:v>
                </c:pt>
                <c:pt idx="2">
                  <c:v>0.86160000000000003</c:v>
                </c:pt>
                <c:pt idx="3" formatCode="0%">
                  <c:v>1</c:v>
                </c:pt>
              </c:numCache>
            </c:numRef>
          </c:val>
          <c:extLst xmlns:c16r2="http://schemas.microsoft.com/office/drawing/2015/06/chart">
            <c:ext xmlns:c16="http://schemas.microsoft.com/office/drawing/2014/chart" uri="{C3380CC4-5D6E-409C-BE32-E72D297353CC}">
              <c16:uniqueId val="{00000000-EF7C-469C-89F7-DF26C6E891BB}"/>
            </c:ext>
          </c:extLst>
        </c:ser>
        <c:ser>
          <c:idx val="1"/>
          <c:order val="1"/>
          <c:tx>
            <c:strRef>
              <c:f>Hoja1!$C$1</c:f>
              <c:strCache>
                <c:ptCount val="1"/>
                <c:pt idx="0">
                  <c:v>AÑO 2020</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REGISTRO PUBLICO-ATENCIÓN AL USUARIO</c:v>
                </c:pt>
                <c:pt idx="1">
                  <c:v>CAPACITACIÓN</c:v>
                </c:pt>
                <c:pt idx="2">
                  <c:v>PROMOCIÓN COMERCIAL</c:v>
                </c:pt>
                <c:pt idx="3">
                  <c:v>CONCILIACIÓN Y ARBITRAJE</c:v>
                </c:pt>
              </c:strCache>
            </c:strRef>
          </c:cat>
          <c:val>
            <c:numRef>
              <c:f>Hoja1!$C$2:$C$5</c:f>
              <c:numCache>
                <c:formatCode>0.00%</c:formatCode>
                <c:ptCount val="4"/>
                <c:pt idx="0">
                  <c:v>0.97250000000000003</c:v>
                </c:pt>
                <c:pt idx="1">
                  <c:v>0.92269999999999996</c:v>
                </c:pt>
                <c:pt idx="2" formatCode="0%">
                  <c:v>0.92</c:v>
                </c:pt>
                <c:pt idx="3" formatCode="0%">
                  <c:v>1</c:v>
                </c:pt>
              </c:numCache>
            </c:numRef>
          </c:val>
          <c:extLst xmlns:c16r2="http://schemas.microsoft.com/office/drawing/2015/06/chart">
            <c:ext xmlns:c16="http://schemas.microsoft.com/office/drawing/2014/chart" uri="{C3380CC4-5D6E-409C-BE32-E72D297353CC}">
              <c16:uniqueId val="{00000001-EF7C-469C-89F7-DF26C6E891BB}"/>
            </c:ext>
          </c:extLst>
        </c:ser>
        <c:ser>
          <c:idx val="2"/>
          <c:order val="2"/>
          <c:tx>
            <c:strRef>
              <c:f>Hoja1!$D$1</c:f>
              <c:strCache>
                <c:ptCount val="1"/>
                <c:pt idx="0">
                  <c:v>AÑO 2021</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REGISTRO PUBLICO-ATENCIÓN AL USUARIO</c:v>
                </c:pt>
                <c:pt idx="1">
                  <c:v>CAPACITACIÓN</c:v>
                </c:pt>
                <c:pt idx="2">
                  <c:v>PROMOCIÓN COMERCIAL</c:v>
                </c:pt>
                <c:pt idx="3">
                  <c:v>CONCILIACIÓN Y ARBITRAJE</c:v>
                </c:pt>
              </c:strCache>
            </c:strRef>
          </c:cat>
          <c:val>
            <c:numRef>
              <c:f>Hoja1!$D$2:$D$5</c:f>
              <c:numCache>
                <c:formatCode>0.00%</c:formatCode>
                <c:ptCount val="4"/>
                <c:pt idx="0" formatCode="0%">
                  <c:v>0.99</c:v>
                </c:pt>
                <c:pt idx="1">
                  <c:v>0.94120000000000004</c:v>
                </c:pt>
                <c:pt idx="2" formatCode="0%">
                  <c:v>0.89</c:v>
                </c:pt>
                <c:pt idx="3" formatCode="0%">
                  <c:v>1</c:v>
                </c:pt>
              </c:numCache>
            </c:numRef>
          </c:val>
          <c:extLst xmlns:c16r2="http://schemas.microsoft.com/office/drawing/2015/06/chart">
            <c:ext xmlns:c16="http://schemas.microsoft.com/office/drawing/2014/chart" uri="{C3380CC4-5D6E-409C-BE32-E72D297353CC}">
              <c16:uniqueId val="{00000002-EF7C-469C-89F7-DF26C6E891BB}"/>
            </c:ext>
          </c:extLst>
        </c:ser>
        <c:ser>
          <c:idx val="3"/>
          <c:order val="3"/>
          <c:tx>
            <c:strRef>
              <c:f>Hoja1!$E$1</c:f>
              <c:strCache>
                <c:ptCount val="1"/>
                <c:pt idx="0">
                  <c:v>jun-22</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horzOverflow="clip" vert="horz" wrap="square" lIns="0" tIns="19050" rIns="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REGISTRO PUBLICO-ATENCIÓN AL USUARIO</c:v>
                </c:pt>
                <c:pt idx="1">
                  <c:v>CAPACITACIÓN</c:v>
                </c:pt>
                <c:pt idx="2">
                  <c:v>PROMOCIÓN COMERCIAL</c:v>
                </c:pt>
                <c:pt idx="3">
                  <c:v>CONCILIACIÓN Y ARBITRAJE</c:v>
                </c:pt>
              </c:strCache>
            </c:strRef>
          </c:cat>
          <c:val>
            <c:numRef>
              <c:f>Hoja1!$E$2:$E$5</c:f>
              <c:numCache>
                <c:formatCode>0.00%</c:formatCode>
                <c:ptCount val="4"/>
                <c:pt idx="0" formatCode="0%">
                  <c:v>0.92</c:v>
                </c:pt>
                <c:pt idx="1">
                  <c:v>0.92859999999999998</c:v>
                </c:pt>
                <c:pt idx="2" formatCode="0%">
                  <c:v>0.85</c:v>
                </c:pt>
                <c:pt idx="3" formatCode="0%">
                  <c:v>1</c:v>
                </c:pt>
              </c:numCache>
            </c:numRef>
          </c:val>
          <c:extLst xmlns:c16r2="http://schemas.microsoft.com/office/drawing/2015/06/chart">
            <c:ext xmlns:c16="http://schemas.microsoft.com/office/drawing/2014/chart" uri="{C3380CC4-5D6E-409C-BE32-E72D297353CC}">
              <c16:uniqueId val="{00000003-EF7C-469C-89F7-DF26C6E891BB}"/>
            </c:ext>
          </c:extLst>
        </c:ser>
        <c:dLbls>
          <c:showLegendKey val="0"/>
          <c:showVal val="0"/>
          <c:showCatName val="0"/>
          <c:showSerName val="0"/>
          <c:showPercent val="0"/>
          <c:showBubbleSize val="0"/>
        </c:dLbls>
        <c:gapWidth val="115"/>
        <c:overlap val="-20"/>
        <c:axId val="186671592"/>
        <c:axId val="186671984"/>
      </c:barChart>
      <c:catAx>
        <c:axId val="186671592"/>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671984"/>
        <c:crosses val="autoZero"/>
        <c:auto val="1"/>
        <c:lblAlgn val="ctr"/>
        <c:lblOffset val="100"/>
        <c:noMultiLvlLbl val="0"/>
      </c:catAx>
      <c:valAx>
        <c:axId val="186671984"/>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6715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spc="20" baseline="0">
                <a:solidFill>
                  <a:schemeClr val="tx1">
                    <a:lumMod val="50000"/>
                    <a:lumOff val="50000"/>
                  </a:schemeClr>
                </a:solidFill>
                <a:latin typeface="+mn-lt"/>
                <a:ea typeface="+mn-ea"/>
                <a:cs typeface="+mn-cs"/>
              </a:defRPr>
            </a:pPr>
            <a:r>
              <a:rPr lang="es-CO" b="1" dirty="0"/>
              <a:t>TENDENCIAS</a:t>
            </a:r>
            <a:r>
              <a:rPr lang="es-CO" b="1" baseline="0" dirty="0"/>
              <a:t> NÚMERO DE PERSONAS CAPACITADAS META 1000</a:t>
            </a:r>
            <a:endParaRPr lang="es-CO" b="1" dirty="0"/>
          </a:p>
        </c:rich>
      </c:tx>
      <c:layout/>
      <c:overlay val="0"/>
      <c:spPr>
        <a:noFill/>
        <a:ln>
          <a:noFill/>
        </a:ln>
        <a:effectLst/>
      </c:spPr>
      <c:txPr>
        <a:bodyPr rot="0" spcFirstLastPara="1" vertOverflow="ellipsis" vert="horz" wrap="square" anchor="ctr" anchorCtr="1"/>
        <a:lstStyle/>
        <a:p>
          <a:pPr>
            <a:defRPr sz="1400" b="1"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Hoja9!$B$1</c:f>
              <c:strCache>
                <c:ptCount val="1"/>
                <c:pt idx="0">
                  <c:v>AÑO 2019</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Hoja9!$A$2</c:f>
              <c:strCache>
                <c:ptCount val="1"/>
                <c:pt idx="0">
                  <c:v>PROCESO CAPACITACIÓN</c:v>
                </c:pt>
              </c:strCache>
            </c:strRef>
          </c:cat>
          <c:val>
            <c:numRef>
              <c:f>Hoja9!$B$2</c:f>
              <c:numCache>
                <c:formatCode>General</c:formatCode>
                <c:ptCount val="1"/>
                <c:pt idx="0">
                  <c:v>4267</c:v>
                </c:pt>
              </c:numCache>
            </c:numRef>
          </c:val>
          <c:extLst xmlns:c16r2="http://schemas.microsoft.com/office/drawing/2015/06/chart">
            <c:ext xmlns:c16="http://schemas.microsoft.com/office/drawing/2014/chart" uri="{C3380CC4-5D6E-409C-BE32-E72D297353CC}">
              <c16:uniqueId val="{00000000-F698-4F8D-94DE-B5BEDDCB4E23}"/>
            </c:ext>
          </c:extLst>
        </c:ser>
        <c:ser>
          <c:idx val="1"/>
          <c:order val="1"/>
          <c:tx>
            <c:strRef>
              <c:f>Hoja9!$C$1</c:f>
              <c:strCache>
                <c:ptCount val="1"/>
                <c:pt idx="0">
                  <c:v>AÑO 2020</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Hoja9!$A$2</c:f>
              <c:strCache>
                <c:ptCount val="1"/>
                <c:pt idx="0">
                  <c:v>PROCESO CAPACITACIÓN</c:v>
                </c:pt>
              </c:strCache>
            </c:strRef>
          </c:cat>
          <c:val>
            <c:numRef>
              <c:f>Hoja9!$C$2</c:f>
              <c:numCache>
                <c:formatCode>General</c:formatCode>
                <c:ptCount val="1"/>
                <c:pt idx="0">
                  <c:v>4331</c:v>
                </c:pt>
              </c:numCache>
            </c:numRef>
          </c:val>
          <c:extLst xmlns:c16r2="http://schemas.microsoft.com/office/drawing/2015/06/chart">
            <c:ext xmlns:c16="http://schemas.microsoft.com/office/drawing/2014/chart" uri="{C3380CC4-5D6E-409C-BE32-E72D297353CC}">
              <c16:uniqueId val="{00000001-F698-4F8D-94DE-B5BEDDCB4E23}"/>
            </c:ext>
          </c:extLst>
        </c:ser>
        <c:ser>
          <c:idx val="2"/>
          <c:order val="2"/>
          <c:tx>
            <c:strRef>
              <c:f>Hoja9!$D$1</c:f>
              <c:strCache>
                <c:ptCount val="1"/>
                <c:pt idx="0">
                  <c:v>AÑO 2021</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Hoja9!$A$2</c:f>
              <c:strCache>
                <c:ptCount val="1"/>
                <c:pt idx="0">
                  <c:v>PROCESO CAPACITACIÓN</c:v>
                </c:pt>
              </c:strCache>
            </c:strRef>
          </c:cat>
          <c:val>
            <c:numRef>
              <c:f>Hoja9!$D$2</c:f>
              <c:numCache>
                <c:formatCode>General</c:formatCode>
                <c:ptCount val="1"/>
                <c:pt idx="0">
                  <c:v>2023</c:v>
                </c:pt>
              </c:numCache>
            </c:numRef>
          </c:val>
          <c:extLst xmlns:c16r2="http://schemas.microsoft.com/office/drawing/2015/06/chart">
            <c:ext xmlns:c16="http://schemas.microsoft.com/office/drawing/2014/chart" uri="{C3380CC4-5D6E-409C-BE32-E72D297353CC}">
              <c16:uniqueId val="{00000002-F698-4F8D-94DE-B5BEDDCB4E23}"/>
            </c:ext>
          </c:extLst>
        </c:ser>
        <c:ser>
          <c:idx val="3"/>
          <c:order val="3"/>
          <c:tx>
            <c:strRef>
              <c:f>Hoja9!$E$1</c:f>
              <c:strCache>
                <c:ptCount val="1"/>
                <c:pt idx="0">
                  <c:v>jun-22</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dLbls>
            <c:delete val="1"/>
          </c:dLbls>
          <c:cat>
            <c:strRef>
              <c:f>Hoja9!$A$2</c:f>
              <c:strCache>
                <c:ptCount val="1"/>
                <c:pt idx="0">
                  <c:v>PROCESO CAPACITACIÓN</c:v>
                </c:pt>
              </c:strCache>
            </c:strRef>
          </c:cat>
          <c:val>
            <c:numRef>
              <c:f>Hoja9!$E$2</c:f>
              <c:numCache>
                <c:formatCode>General</c:formatCode>
                <c:ptCount val="1"/>
                <c:pt idx="0">
                  <c:v>2515</c:v>
                </c:pt>
              </c:numCache>
            </c:numRef>
          </c:val>
          <c:extLst xmlns:c16r2="http://schemas.microsoft.com/office/drawing/2015/06/chart">
            <c:ext xmlns:c16="http://schemas.microsoft.com/office/drawing/2014/chart" uri="{C3380CC4-5D6E-409C-BE32-E72D297353CC}">
              <c16:uniqueId val="{00000003-F698-4F8D-94DE-B5BEDDCB4E23}"/>
            </c:ext>
          </c:extLst>
        </c:ser>
        <c:dLbls>
          <c:dLblPos val="outEnd"/>
          <c:showLegendKey val="0"/>
          <c:showVal val="1"/>
          <c:showCatName val="0"/>
          <c:showSerName val="0"/>
          <c:showPercent val="0"/>
          <c:showBubbleSize val="0"/>
        </c:dLbls>
        <c:gapWidth val="100"/>
        <c:overlap val="-24"/>
        <c:axId val="189657640"/>
        <c:axId val="189658032"/>
      </c:barChart>
      <c:catAx>
        <c:axId val="189657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50000"/>
                    <a:lumOff val="50000"/>
                  </a:schemeClr>
                </a:solidFill>
                <a:latin typeface="+mn-lt"/>
                <a:ea typeface="+mn-ea"/>
                <a:cs typeface="+mn-cs"/>
              </a:defRPr>
            </a:pPr>
            <a:endParaRPr lang="en-US"/>
          </a:p>
        </c:txPr>
        <c:crossAx val="189658032"/>
        <c:crosses val="autoZero"/>
        <c:auto val="1"/>
        <c:lblAlgn val="ctr"/>
        <c:lblOffset val="100"/>
        <c:noMultiLvlLbl val="0"/>
      </c:catAx>
      <c:valAx>
        <c:axId val="1896580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896576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solidFill>
                  <a:sysClr val="windowText" lastClr="000000"/>
                </a:solidFill>
              </a:rPr>
              <a:t>TENDENCIA</a:t>
            </a:r>
            <a:r>
              <a:rPr lang="en-US" baseline="0">
                <a:solidFill>
                  <a:sysClr val="windowText" lastClr="000000"/>
                </a:solidFill>
              </a:rPr>
              <a:t> % COBERTURA DE CAPACITACIONES FUERA DE IPIALES</a:t>
            </a:r>
            <a:endParaRPr lang="en-US">
              <a:solidFill>
                <a:sysClr val="windowText" lastClr="000000"/>
              </a:solidFill>
            </a:endParaRPr>
          </a:p>
        </c:rich>
      </c:tx>
      <c:layout>
        <c:manualLayout>
          <c:xMode val="edge"/>
          <c:yMode val="edge"/>
          <c:x val="9.8447071772387054E-2"/>
          <c:y val="2.2537527899380714E-2"/>
        </c:manualLayout>
      </c:layout>
      <c:overlay val="0"/>
      <c:spPr>
        <a:solidFill>
          <a:sysClr val="window" lastClr="FFFFFF"/>
        </a:solid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Hoja5!$B$1</c:f>
              <c:strCache>
                <c:ptCount val="1"/>
                <c:pt idx="0">
                  <c:v>AÑO 2019</c:v>
                </c:pt>
              </c:strCache>
            </c:strRef>
          </c:tx>
          <c:spPr>
            <a:solidFill>
              <a:schemeClr val="accent1"/>
            </a:solidFill>
            <a:ln>
              <a:noFill/>
            </a:ln>
            <a:effectLst/>
          </c:spPr>
          <c:invertIfNegative val="0"/>
          <c:dLbls>
            <c:dLbl>
              <c:idx val="0"/>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ABB-4BBF-8674-09BE74E887C6}"/>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Hoja5!$A$2</c:f>
              <c:strCache>
                <c:ptCount val="1"/>
                <c:pt idx="0">
                  <c:v>PROCESO CAPACITACIÓN</c:v>
                </c:pt>
              </c:strCache>
            </c:strRef>
          </c:cat>
          <c:val>
            <c:numRef>
              <c:f>Hoja5!$B$2</c:f>
              <c:numCache>
                <c:formatCode>0.00%</c:formatCode>
                <c:ptCount val="1"/>
                <c:pt idx="0">
                  <c:v>0.85409999999999997</c:v>
                </c:pt>
              </c:numCache>
            </c:numRef>
          </c:val>
          <c:extLst xmlns:c16r2="http://schemas.microsoft.com/office/drawing/2015/06/chart">
            <c:ext xmlns:c16="http://schemas.microsoft.com/office/drawing/2014/chart" uri="{C3380CC4-5D6E-409C-BE32-E72D297353CC}">
              <c16:uniqueId val="{00000001-FABB-4BBF-8674-09BE74E887C6}"/>
            </c:ext>
          </c:extLst>
        </c:ser>
        <c:ser>
          <c:idx val="1"/>
          <c:order val="1"/>
          <c:tx>
            <c:strRef>
              <c:f>Hoja5!$C$1</c:f>
              <c:strCache>
                <c:ptCount val="1"/>
                <c:pt idx="0">
                  <c:v>AÑO 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Hoja5!$A$2</c:f>
              <c:strCache>
                <c:ptCount val="1"/>
                <c:pt idx="0">
                  <c:v>PROCESO CAPACITACIÓN</c:v>
                </c:pt>
              </c:strCache>
            </c:strRef>
          </c:cat>
          <c:val>
            <c:numRef>
              <c:f>Hoja5!$C$2</c:f>
              <c:numCache>
                <c:formatCode>0.00%</c:formatCode>
                <c:ptCount val="1"/>
                <c:pt idx="0">
                  <c:v>0.80500000000000005</c:v>
                </c:pt>
              </c:numCache>
            </c:numRef>
          </c:val>
          <c:extLst xmlns:c16r2="http://schemas.microsoft.com/office/drawing/2015/06/chart">
            <c:ext xmlns:c16="http://schemas.microsoft.com/office/drawing/2014/chart" uri="{C3380CC4-5D6E-409C-BE32-E72D297353CC}">
              <c16:uniqueId val="{00000002-FABB-4BBF-8674-09BE74E887C6}"/>
            </c:ext>
          </c:extLst>
        </c:ser>
        <c:ser>
          <c:idx val="2"/>
          <c:order val="2"/>
          <c:tx>
            <c:strRef>
              <c:f>Hoja5!$D$1</c:f>
              <c:strCache>
                <c:ptCount val="1"/>
                <c:pt idx="0">
                  <c:v>AÑO 2021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Hoja5!$A$2</c:f>
              <c:strCache>
                <c:ptCount val="1"/>
                <c:pt idx="0">
                  <c:v>PROCESO CAPACITACIÓN</c:v>
                </c:pt>
              </c:strCache>
            </c:strRef>
          </c:cat>
          <c:val>
            <c:numRef>
              <c:f>Hoja5!$D$2</c:f>
              <c:numCache>
                <c:formatCode>0.00%</c:formatCode>
                <c:ptCount val="1"/>
                <c:pt idx="0">
                  <c:v>0.83499999999999996</c:v>
                </c:pt>
              </c:numCache>
            </c:numRef>
          </c:val>
          <c:extLst xmlns:c16r2="http://schemas.microsoft.com/office/drawing/2015/06/chart">
            <c:ext xmlns:c16="http://schemas.microsoft.com/office/drawing/2014/chart" uri="{C3380CC4-5D6E-409C-BE32-E72D297353CC}">
              <c16:uniqueId val="{00000003-FABB-4BBF-8674-09BE74E887C6}"/>
            </c:ext>
          </c:extLst>
        </c:ser>
        <c:ser>
          <c:idx val="3"/>
          <c:order val="3"/>
          <c:tx>
            <c:strRef>
              <c:f>Hoja5!$E$1</c:f>
              <c:strCache>
                <c:ptCount val="1"/>
                <c:pt idx="0">
                  <c:v>JUNIO 2022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Hoja5!$A$2</c:f>
              <c:strCache>
                <c:ptCount val="1"/>
                <c:pt idx="0">
                  <c:v>PROCESO CAPACITACIÓN</c:v>
                </c:pt>
              </c:strCache>
            </c:strRef>
          </c:cat>
          <c:val>
            <c:numRef>
              <c:f>Hoja5!$E$2</c:f>
              <c:numCache>
                <c:formatCode>0.0%</c:formatCode>
                <c:ptCount val="1"/>
                <c:pt idx="0">
                  <c:v>0.501</c:v>
                </c:pt>
              </c:numCache>
            </c:numRef>
          </c:val>
          <c:extLst xmlns:c16r2="http://schemas.microsoft.com/office/drawing/2015/06/chart">
            <c:ext xmlns:c16="http://schemas.microsoft.com/office/drawing/2014/chart" uri="{C3380CC4-5D6E-409C-BE32-E72D297353CC}">
              <c16:uniqueId val="{00000004-FABB-4BBF-8674-09BE74E887C6}"/>
            </c:ext>
          </c:extLst>
        </c:ser>
        <c:dLbls>
          <c:showLegendKey val="0"/>
          <c:showVal val="0"/>
          <c:showCatName val="0"/>
          <c:showSerName val="0"/>
          <c:showPercent val="0"/>
          <c:showBubbleSize val="0"/>
        </c:dLbls>
        <c:gapWidth val="219"/>
        <c:overlap val="-27"/>
        <c:axId val="189658816"/>
        <c:axId val="189659208"/>
      </c:barChart>
      <c:catAx>
        <c:axId val="189658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659208"/>
        <c:crosses val="autoZero"/>
        <c:auto val="1"/>
        <c:lblAlgn val="ctr"/>
        <c:lblOffset val="100"/>
        <c:noMultiLvlLbl val="0"/>
      </c:catAx>
      <c:valAx>
        <c:axId val="18965920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6588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spc="20" baseline="0">
                <a:solidFill>
                  <a:schemeClr val="tx1">
                    <a:lumMod val="50000"/>
                    <a:lumOff val="50000"/>
                  </a:schemeClr>
                </a:solidFill>
                <a:latin typeface="+mn-lt"/>
                <a:ea typeface="+mn-ea"/>
                <a:cs typeface="+mn-cs"/>
              </a:defRPr>
            </a:pPr>
            <a:r>
              <a:rPr lang="es-CO" b="1"/>
              <a:t>TENDENCIAS</a:t>
            </a:r>
            <a:r>
              <a:rPr lang="es-CO" b="1" baseline="0"/>
              <a:t> NÚMERO DE INVESTIGACIONES ECONÓMICAS META 2</a:t>
            </a:r>
            <a:endParaRPr lang="es-CO" b="1"/>
          </a:p>
        </c:rich>
      </c:tx>
      <c:layout/>
      <c:overlay val="0"/>
      <c:spPr>
        <a:noFill/>
        <a:ln>
          <a:noFill/>
        </a:ln>
        <a:effectLst/>
      </c:spPr>
      <c:txPr>
        <a:bodyPr rot="0" spcFirstLastPara="1" vertOverflow="ellipsis" vert="horz" wrap="square" anchor="ctr" anchorCtr="1"/>
        <a:lstStyle/>
        <a:p>
          <a:pPr>
            <a:defRPr sz="1400" b="1"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barChart>
        <c:barDir val="bar"/>
        <c:grouping val="clustered"/>
        <c:varyColors val="0"/>
        <c:ser>
          <c:idx val="0"/>
          <c:order val="0"/>
          <c:tx>
            <c:strRef>
              <c:f>Hoja11!$B$1</c:f>
              <c:strCache>
                <c:ptCount val="1"/>
                <c:pt idx="0">
                  <c:v>AÑO 2019</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50000"/>
                        <a:lumOff val="5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Hoja11!$A$2</c:f>
              <c:strCache>
                <c:ptCount val="1"/>
                <c:pt idx="0">
                  <c:v>PROCESO PROMOCIÓN COMERCIAL</c:v>
                </c:pt>
              </c:strCache>
            </c:strRef>
          </c:cat>
          <c:val>
            <c:numRef>
              <c:f>Hoja11!$B$2</c:f>
              <c:numCache>
                <c:formatCode>General</c:formatCode>
                <c:ptCount val="1"/>
                <c:pt idx="0">
                  <c:v>2</c:v>
                </c:pt>
              </c:numCache>
            </c:numRef>
          </c:val>
          <c:extLst xmlns:c16r2="http://schemas.microsoft.com/office/drawing/2015/06/chart">
            <c:ext xmlns:c16="http://schemas.microsoft.com/office/drawing/2014/chart" uri="{C3380CC4-5D6E-409C-BE32-E72D297353CC}">
              <c16:uniqueId val="{00000000-D70B-4A8F-9A32-38CFD4747B19}"/>
            </c:ext>
          </c:extLst>
        </c:ser>
        <c:ser>
          <c:idx val="1"/>
          <c:order val="1"/>
          <c:tx>
            <c:strRef>
              <c:f>Hoja11!$C$1</c:f>
              <c:strCache>
                <c:ptCount val="1"/>
                <c:pt idx="0">
                  <c:v>AÑO 2020</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50000"/>
                        <a:lumOff val="5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Hoja11!$A$2</c:f>
              <c:strCache>
                <c:ptCount val="1"/>
                <c:pt idx="0">
                  <c:v>PROCESO PROMOCIÓN COMERCIAL</c:v>
                </c:pt>
              </c:strCache>
            </c:strRef>
          </c:cat>
          <c:val>
            <c:numRef>
              <c:f>Hoja11!$C$2</c:f>
              <c:numCache>
                <c:formatCode>General</c:formatCode>
                <c:ptCount val="1"/>
                <c:pt idx="0">
                  <c:v>1</c:v>
                </c:pt>
              </c:numCache>
            </c:numRef>
          </c:val>
          <c:extLst xmlns:c16r2="http://schemas.microsoft.com/office/drawing/2015/06/chart">
            <c:ext xmlns:c16="http://schemas.microsoft.com/office/drawing/2014/chart" uri="{C3380CC4-5D6E-409C-BE32-E72D297353CC}">
              <c16:uniqueId val="{00000001-D70B-4A8F-9A32-38CFD4747B19}"/>
            </c:ext>
          </c:extLst>
        </c:ser>
        <c:ser>
          <c:idx val="2"/>
          <c:order val="2"/>
          <c:tx>
            <c:strRef>
              <c:f>Hoja11!$D$1</c:f>
              <c:strCache>
                <c:ptCount val="1"/>
                <c:pt idx="0">
                  <c:v>AÑO 2021</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50000"/>
                        <a:lumOff val="5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Hoja11!$A$2</c:f>
              <c:strCache>
                <c:ptCount val="1"/>
                <c:pt idx="0">
                  <c:v>PROCESO PROMOCIÓN COMERCIAL</c:v>
                </c:pt>
              </c:strCache>
            </c:strRef>
          </c:cat>
          <c:val>
            <c:numRef>
              <c:f>Hoja11!$D$2</c:f>
              <c:numCache>
                <c:formatCode>General</c:formatCode>
                <c:ptCount val="1"/>
                <c:pt idx="0">
                  <c:v>6</c:v>
                </c:pt>
              </c:numCache>
            </c:numRef>
          </c:val>
          <c:extLst xmlns:c16r2="http://schemas.microsoft.com/office/drawing/2015/06/chart">
            <c:ext xmlns:c16="http://schemas.microsoft.com/office/drawing/2014/chart" uri="{C3380CC4-5D6E-409C-BE32-E72D297353CC}">
              <c16:uniqueId val="{00000002-D70B-4A8F-9A32-38CFD4747B19}"/>
            </c:ext>
          </c:extLst>
        </c:ser>
        <c:ser>
          <c:idx val="3"/>
          <c:order val="3"/>
          <c:tx>
            <c:strRef>
              <c:f>Hoja11!$E$1</c:f>
              <c:strCache>
                <c:ptCount val="1"/>
                <c:pt idx="0">
                  <c:v>jun-22</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50000"/>
                        <a:lumOff val="50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Hoja11!$A$2</c:f>
              <c:strCache>
                <c:ptCount val="1"/>
                <c:pt idx="0">
                  <c:v>PROCESO PROMOCIÓN COMERCIAL</c:v>
                </c:pt>
              </c:strCache>
            </c:strRef>
          </c:cat>
          <c:val>
            <c:numRef>
              <c:f>Hoja11!$E$2</c:f>
              <c:numCache>
                <c:formatCode>General</c:formatCode>
                <c:ptCount val="1"/>
                <c:pt idx="0">
                  <c:v>12</c:v>
                </c:pt>
              </c:numCache>
            </c:numRef>
          </c:val>
          <c:extLst xmlns:c16r2="http://schemas.microsoft.com/office/drawing/2015/06/chart">
            <c:ext xmlns:c16="http://schemas.microsoft.com/office/drawing/2014/chart" uri="{C3380CC4-5D6E-409C-BE32-E72D297353CC}">
              <c16:uniqueId val="{00000003-D70B-4A8F-9A32-38CFD4747B19}"/>
            </c:ext>
          </c:extLst>
        </c:ser>
        <c:dLbls>
          <c:dLblPos val="inEnd"/>
          <c:showLegendKey val="0"/>
          <c:showVal val="1"/>
          <c:showCatName val="0"/>
          <c:showSerName val="0"/>
          <c:showPercent val="0"/>
          <c:showBubbleSize val="0"/>
        </c:dLbls>
        <c:gapWidth val="100"/>
        <c:axId val="189659992"/>
        <c:axId val="189660384"/>
      </c:barChart>
      <c:catAx>
        <c:axId val="189659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50000"/>
                    <a:lumOff val="50000"/>
                  </a:schemeClr>
                </a:solidFill>
                <a:latin typeface="+mn-lt"/>
                <a:ea typeface="+mn-ea"/>
                <a:cs typeface="+mn-cs"/>
              </a:defRPr>
            </a:pPr>
            <a:endParaRPr lang="en-US"/>
          </a:p>
        </c:txPr>
        <c:crossAx val="189660384"/>
        <c:crosses val="autoZero"/>
        <c:auto val="1"/>
        <c:lblAlgn val="ctr"/>
        <c:lblOffset val="100"/>
        <c:noMultiLvlLbl val="0"/>
      </c:catAx>
      <c:valAx>
        <c:axId val="1896603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896599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CO"/>
              <a:t>TENDENCIAS</a:t>
            </a:r>
            <a:r>
              <a:rPr lang="es-CO" baseline="0"/>
              <a:t> </a:t>
            </a:r>
            <a:r>
              <a:rPr lang="es-CO"/>
              <a:t>PROMOCIÓN COMERCIAL</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Hoja12!$B$1</c:f>
              <c:strCache>
                <c:ptCount val="1"/>
                <c:pt idx="0">
                  <c:v>AÑO 2019</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Hoja12!$A$2</c:f>
              <c:strCache>
                <c:ptCount val="1"/>
                <c:pt idx="0">
                  <c:v>PROCESO PROMOCIÓN COMERCIAL</c:v>
                </c:pt>
              </c:strCache>
            </c:strRef>
          </c:cat>
          <c:val>
            <c:numRef>
              <c:f>Hoja12!$B$2</c:f>
              <c:numCache>
                <c:formatCode>General</c:formatCode>
                <c:ptCount val="1"/>
                <c:pt idx="0">
                  <c:v>7</c:v>
                </c:pt>
              </c:numCache>
            </c:numRef>
          </c:val>
          <c:extLst xmlns:c16r2="http://schemas.microsoft.com/office/drawing/2015/06/chart">
            <c:ext xmlns:c16="http://schemas.microsoft.com/office/drawing/2014/chart" uri="{C3380CC4-5D6E-409C-BE32-E72D297353CC}">
              <c16:uniqueId val="{00000000-DA02-4824-A12B-3E3D983B9EB9}"/>
            </c:ext>
          </c:extLst>
        </c:ser>
        <c:ser>
          <c:idx val="1"/>
          <c:order val="1"/>
          <c:tx>
            <c:strRef>
              <c:f>Hoja12!$C$1</c:f>
              <c:strCache>
                <c:ptCount val="1"/>
                <c:pt idx="0">
                  <c:v>AÑO 2020</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Hoja12!$A$2</c:f>
              <c:strCache>
                <c:ptCount val="1"/>
                <c:pt idx="0">
                  <c:v>PROCESO PROMOCIÓN COMERCIAL</c:v>
                </c:pt>
              </c:strCache>
            </c:strRef>
          </c:cat>
          <c:val>
            <c:numRef>
              <c:f>Hoja12!$C$2</c:f>
              <c:numCache>
                <c:formatCode>General</c:formatCode>
                <c:ptCount val="1"/>
                <c:pt idx="0">
                  <c:v>7</c:v>
                </c:pt>
              </c:numCache>
            </c:numRef>
          </c:val>
          <c:extLst xmlns:c16r2="http://schemas.microsoft.com/office/drawing/2015/06/chart">
            <c:ext xmlns:c16="http://schemas.microsoft.com/office/drawing/2014/chart" uri="{C3380CC4-5D6E-409C-BE32-E72D297353CC}">
              <c16:uniqueId val="{00000001-DA02-4824-A12B-3E3D983B9EB9}"/>
            </c:ext>
          </c:extLst>
        </c:ser>
        <c:ser>
          <c:idx val="2"/>
          <c:order val="2"/>
          <c:tx>
            <c:strRef>
              <c:f>Hoja12!$D$1</c:f>
              <c:strCache>
                <c:ptCount val="1"/>
                <c:pt idx="0">
                  <c:v>AÑO 2021 </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Hoja12!$A$2</c:f>
              <c:strCache>
                <c:ptCount val="1"/>
                <c:pt idx="0">
                  <c:v>PROCESO PROMOCIÓN COMERCIAL</c:v>
                </c:pt>
              </c:strCache>
            </c:strRef>
          </c:cat>
          <c:val>
            <c:numRef>
              <c:f>Hoja12!$D$2</c:f>
              <c:numCache>
                <c:formatCode>General</c:formatCode>
                <c:ptCount val="1"/>
                <c:pt idx="0">
                  <c:v>5</c:v>
                </c:pt>
              </c:numCache>
            </c:numRef>
          </c:val>
          <c:extLst xmlns:c16r2="http://schemas.microsoft.com/office/drawing/2015/06/chart">
            <c:ext xmlns:c16="http://schemas.microsoft.com/office/drawing/2014/chart" uri="{C3380CC4-5D6E-409C-BE32-E72D297353CC}">
              <c16:uniqueId val="{00000002-DA02-4824-A12B-3E3D983B9EB9}"/>
            </c:ext>
          </c:extLst>
        </c:ser>
        <c:ser>
          <c:idx val="3"/>
          <c:order val="3"/>
          <c:tx>
            <c:strRef>
              <c:f>Hoja12!$E$1</c:f>
              <c:strCache>
                <c:ptCount val="1"/>
                <c:pt idx="0">
                  <c:v>jun-22</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Hoja12!$A$2</c:f>
              <c:strCache>
                <c:ptCount val="1"/>
                <c:pt idx="0">
                  <c:v>PROCESO PROMOCIÓN COMERCIAL</c:v>
                </c:pt>
              </c:strCache>
            </c:strRef>
          </c:cat>
          <c:val>
            <c:numRef>
              <c:f>Hoja12!$E$2</c:f>
              <c:numCache>
                <c:formatCode>General</c:formatCode>
                <c:ptCount val="1"/>
                <c:pt idx="0">
                  <c:v>4</c:v>
                </c:pt>
              </c:numCache>
            </c:numRef>
          </c:val>
          <c:extLst xmlns:c16r2="http://schemas.microsoft.com/office/drawing/2015/06/chart">
            <c:ext xmlns:c16="http://schemas.microsoft.com/office/drawing/2014/chart" uri="{C3380CC4-5D6E-409C-BE32-E72D297353CC}">
              <c16:uniqueId val="{00000003-DA02-4824-A12B-3E3D983B9EB9}"/>
            </c:ext>
          </c:extLst>
        </c:ser>
        <c:dLbls>
          <c:dLblPos val="inEnd"/>
          <c:showLegendKey val="0"/>
          <c:showVal val="1"/>
          <c:showCatName val="0"/>
          <c:showSerName val="0"/>
          <c:showPercent val="0"/>
          <c:showBubbleSize val="0"/>
        </c:dLbls>
        <c:gapWidth val="115"/>
        <c:overlap val="-20"/>
        <c:axId val="190416304"/>
        <c:axId val="190416696"/>
      </c:barChart>
      <c:catAx>
        <c:axId val="19041630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416696"/>
        <c:crosses val="autoZero"/>
        <c:auto val="1"/>
        <c:lblAlgn val="ctr"/>
        <c:lblOffset val="100"/>
        <c:noMultiLvlLbl val="0"/>
      </c:catAx>
      <c:valAx>
        <c:axId val="1904166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04163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n-US" dirty="0"/>
              <a:t>TENDENCIAS PROCESO DE PROMOCIÓN COMERCIAL</a:t>
            </a:r>
          </a:p>
        </c:rich>
      </c:tx>
      <c:layout/>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clustered"/>
        <c:varyColors val="0"/>
        <c:ser>
          <c:idx val="0"/>
          <c:order val="0"/>
          <c:tx>
            <c:strRef>
              <c:f>Hoja13!$B$1</c:f>
              <c:strCache>
                <c:ptCount val="1"/>
                <c:pt idx="0">
                  <c:v>AÑO 2019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Hoja13!$A$2:$A$3</c:f>
              <c:strCache>
                <c:ptCount val="2"/>
                <c:pt idx="0">
                  <c:v>PROCESO PROMOCIÓN COMERCIAL</c:v>
                </c:pt>
                <c:pt idx="1">
                  <c:v>% DE GESTIÓN EN PROYECTOS META 40%</c:v>
                </c:pt>
              </c:strCache>
            </c:strRef>
          </c:cat>
          <c:val>
            <c:numRef>
              <c:f>Hoja13!$B$2:$B$3</c:f>
              <c:numCache>
                <c:formatCode>General</c:formatCode>
                <c:ptCount val="2"/>
                <c:pt idx="0" formatCode="0%">
                  <c:v>1</c:v>
                </c:pt>
                <c:pt idx="1">
                  <c:v>3</c:v>
                </c:pt>
              </c:numCache>
            </c:numRef>
          </c:val>
          <c:extLst xmlns:c16r2="http://schemas.microsoft.com/office/drawing/2015/06/chart">
            <c:ext xmlns:c16="http://schemas.microsoft.com/office/drawing/2014/chart" uri="{C3380CC4-5D6E-409C-BE32-E72D297353CC}">
              <c16:uniqueId val="{00000000-E7B2-48C5-B426-A55534D087F0}"/>
            </c:ext>
          </c:extLst>
        </c:ser>
        <c:ser>
          <c:idx val="1"/>
          <c:order val="1"/>
          <c:tx>
            <c:strRef>
              <c:f>Hoja13!$C$1</c:f>
              <c:strCache>
                <c:ptCount val="1"/>
                <c:pt idx="0">
                  <c:v>AÑO 2020</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Hoja13!$A$2:$A$3</c:f>
              <c:strCache>
                <c:ptCount val="2"/>
                <c:pt idx="0">
                  <c:v>PROCESO PROMOCIÓN COMERCIAL</c:v>
                </c:pt>
                <c:pt idx="1">
                  <c:v>% DE GESTIÓN EN PROYECTOS META 40%</c:v>
                </c:pt>
              </c:strCache>
            </c:strRef>
          </c:cat>
          <c:val>
            <c:numRef>
              <c:f>Hoja13!$C$2:$C$3</c:f>
              <c:numCache>
                <c:formatCode>General</c:formatCode>
                <c:ptCount val="2"/>
                <c:pt idx="0" formatCode="0%">
                  <c:v>1</c:v>
                </c:pt>
                <c:pt idx="1">
                  <c:v>3</c:v>
                </c:pt>
              </c:numCache>
            </c:numRef>
          </c:val>
          <c:extLst xmlns:c16r2="http://schemas.microsoft.com/office/drawing/2015/06/chart">
            <c:ext xmlns:c16="http://schemas.microsoft.com/office/drawing/2014/chart" uri="{C3380CC4-5D6E-409C-BE32-E72D297353CC}">
              <c16:uniqueId val="{00000001-E7B2-48C5-B426-A55534D087F0}"/>
            </c:ext>
          </c:extLst>
        </c:ser>
        <c:ser>
          <c:idx val="2"/>
          <c:order val="2"/>
          <c:tx>
            <c:strRef>
              <c:f>Hoja13!$D$1</c:f>
              <c:strCache>
                <c:ptCount val="1"/>
                <c:pt idx="0">
                  <c:v>AÑO 2021</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Hoja13!$A$2:$A$3</c:f>
              <c:strCache>
                <c:ptCount val="2"/>
                <c:pt idx="0">
                  <c:v>PROCESO PROMOCIÓN COMERCIAL</c:v>
                </c:pt>
                <c:pt idx="1">
                  <c:v>% DE GESTIÓN EN PROYECTOS META 40%</c:v>
                </c:pt>
              </c:strCache>
            </c:strRef>
          </c:cat>
          <c:val>
            <c:numRef>
              <c:f>Hoja13!$D$2:$D$3</c:f>
              <c:numCache>
                <c:formatCode>General</c:formatCode>
                <c:ptCount val="2"/>
                <c:pt idx="0" formatCode="0%">
                  <c:v>1</c:v>
                </c:pt>
                <c:pt idx="1">
                  <c:v>5</c:v>
                </c:pt>
              </c:numCache>
            </c:numRef>
          </c:val>
          <c:extLst xmlns:c16r2="http://schemas.microsoft.com/office/drawing/2015/06/chart">
            <c:ext xmlns:c16="http://schemas.microsoft.com/office/drawing/2014/chart" uri="{C3380CC4-5D6E-409C-BE32-E72D297353CC}">
              <c16:uniqueId val="{00000002-E7B2-48C5-B426-A55534D087F0}"/>
            </c:ext>
          </c:extLst>
        </c:ser>
        <c:ser>
          <c:idx val="3"/>
          <c:order val="3"/>
          <c:tx>
            <c:strRef>
              <c:f>Hoja13!$E$1</c:f>
              <c:strCache>
                <c:ptCount val="1"/>
                <c:pt idx="0">
                  <c:v>jun-22</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Hoja13!$A$2:$A$3</c:f>
              <c:strCache>
                <c:ptCount val="2"/>
                <c:pt idx="0">
                  <c:v>PROCESO PROMOCIÓN COMERCIAL</c:v>
                </c:pt>
                <c:pt idx="1">
                  <c:v>% DE GESTIÓN EN PROYECTOS META 40%</c:v>
                </c:pt>
              </c:strCache>
            </c:strRef>
          </c:cat>
          <c:val>
            <c:numRef>
              <c:f>Hoja13!$E$2:$E$3</c:f>
              <c:numCache>
                <c:formatCode>General</c:formatCode>
                <c:ptCount val="2"/>
                <c:pt idx="0" formatCode="0%">
                  <c:v>1</c:v>
                </c:pt>
                <c:pt idx="1">
                  <c:v>4</c:v>
                </c:pt>
              </c:numCache>
            </c:numRef>
          </c:val>
          <c:extLst xmlns:c16r2="http://schemas.microsoft.com/office/drawing/2015/06/chart">
            <c:ext xmlns:c16="http://schemas.microsoft.com/office/drawing/2014/chart" uri="{C3380CC4-5D6E-409C-BE32-E72D297353CC}">
              <c16:uniqueId val="{00000003-E7B2-48C5-B426-A55534D087F0}"/>
            </c:ext>
          </c:extLst>
        </c:ser>
        <c:dLbls>
          <c:dLblPos val="inEnd"/>
          <c:showLegendKey val="0"/>
          <c:showVal val="1"/>
          <c:showCatName val="0"/>
          <c:showSerName val="0"/>
          <c:showPercent val="0"/>
          <c:showBubbleSize val="0"/>
        </c:dLbls>
        <c:gapWidth val="80"/>
        <c:overlap val="25"/>
        <c:axId val="190417480"/>
        <c:axId val="190417872"/>
      </c:barChart>
      <c:catAx>
        <c:axId val="190417480"/>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n-US"/>
          </a:p>
        </c:txPr>
        <c:crossAx val="190417872"/>
        <c:crosses val="autoZero"/>
        <c:auto val="1"/>
        <c:lblAlgn val="ctr"/>
        <c:lblOffset val="100"/>
        <c:noMultiLvlLbl val="0"/>
      </c:catAx>
      <c:valAx>
        <c:axId val="190417872"/>
        <c:scaling>
          <c:orientation val="minMax"/>
        </c:scaling>
        <c:delete val="0"/>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1904174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n-US" dirty="0">
                <a:solidFill>
                  <a:schemeClr val="tx1"/>
                </a:solidFill>
              </a:rPr>
              <a:t>TENDENCIAS</a:t>
            </a:r>
            <a:r>
              <a:rPr lang="en-US" baseline="0" dirty="0">
                <a:solidFill>
                  <a:schemeClr val="tx1"/>
                </a:solidFill>
              </a:rPr>
              <a:t> NÚMERO DE SOLICITUDES DE CONCILIACIÓN E INSOLVENCIA</a:t>
            </a:r>
            <a:r>
              <a:rPr lang="en-US" dirty="0">
                <a:solidFill>
                  <a:schemeClr val="tx1"/>
                </a:solidFill>
              </a:rPr>
              <a:t> META</a:t>
            </a:r>
            <a:r>
              <a:rPr lang="en-US" baseline="0" dirty="0">
                <a:solidFill>
                  <a:schemeClr val="tx1"/>
                </a:solidFill>
              </a:rPr>
              <a:t> ANUAL 60</a:t>
            </a:r>
            <a:endParaRPr lang="en-US" dirty="0">
              <a:solidFill>
                <a:schemeClr val="tx1"/>
              </a:solidFill>
            </a:endParaRPr>
          </a:p>
        </c:rich>
      </c:tx>
      <c:layout/>
      <c:overlay val="0"/>
      <c:spPr>
        <a:solidFill>
          <a:schemeClr val="bg1"/>
        </a:solid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manualLayout>
          <c:layoutTarget val="inner"/>
          <c:xMode val="edge"/>
          <c:yMode val="edge"/>
          <c:x val="8.0834063142953536E-2"/>
          <c:y val="0.25623853741940783"/>
          <c:w val="0.8886406662156705"/>
          <c:h val="0.56647092348745443"/>
        </c:manualLayout>
      </c:layout>
      <c:barChart>
        <c:barDir val="col"/>
        <c:grouping val="clustered"/>
        <c:varyColors val="0"/>
        <c:ser>
          <c:idx val="0"/>
          <c:order val="0"/>
          <c:tx>
            <c:strRef>
              <c:f>Hoja14!$B$1</c:f>
              <c:strCache>
                <c:ptCount val="1"/>
                <c:pt idx="0">
                  <c:v>AÑO 2019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Hoja14!$A$2</c:f>
              <c:strCache>
                <c:ptCount val="1"/>
                <c:pt idx="0">
                  <c:v>PROCESO CONCILIACIÓN Y ARBITRAJE</c:v>
                </c:pt>
              </c:strCache>
            </c:strRef>
          </c:cat>
          <c:val>
            <c:numRef>
              <c:f>Hoja14!$B$2</c:f>
              <c:numCache>
                <c:formatCode>General</c:formatCode>
                <c:ptCount val="1"/>
                <c:pt idx="0">
                  <c:v>330</c:v>
                </c:pt>
              </c:numCache>
            </c:numRef>
          </c:val>
          <c:extLst xmlns:c16r2="http://schemas.microsoft.com/office/drawing/2015/06/chart">
            <c:ext xmlns:c16="http://schemas.microsoft.com/office/drawing/2014/chart" uri="{C3380CC4-5D6E-409C-BE32-E72D297353CC}">
              <c16:uniqueId val="{00000000-E008-41DC-B20B-08A61EB0E9A7}"/>
            </c:ext>
          </c:extLst>
        </c:ser>
        <c:ser>
          <c:idx val="1"/>
          <c:order val="1"/>
          <c:tx>
            <c:strRef>
              <c:f>Hoja14!$C$1</c:f>
              <c:strCache>
                <c:ptCount val="1"/>
                <c:pt idx="0">
                  <c:v>AÑO 2020</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Hoja14!$A$2</c:f>
              <c:strCache>
                <c:ptCount val="1"/>
                <c:pt idx="0">
                  <c:v>PROCESO CONCILIACIÓN Y ARBITRAJE</c:v>
                </c:pt>
              </c:strCache>
            </c:strRef>
          </c:cat>
          <c:val>
            <c:numRef>
              <c:f>Hoja14!$C$2</c:f>
              <c:numCache>
                <c:formatCode>General</c:formatCode>
                <c:ptCount val="1"/>
                <c:pt idx="0">
                  <c:v>209</c:v>
                </c:pt>
              </c:numCache>
            </c:numRef>
          </c:val>
          <c:extLst xmlns:c16r2="http://schemas.microsoft.com/office/drawing/2015/06/chart">
            <c:ext xmlns:c16="http://schemas.microsoft.com/office/drawing/2014/chart" uri="{C3380CC4-5D6E-409C-BE32-E72D297353CC}">
              <c16:uniqueId val="{00000001-E008-41DC-B20B-08A61EB0E9A7}"/>
            </c:ext>
          </c:extLst>
        </c:ser>
        <c:ser>
          <c:idx val="2"/>
          <c:order val="2"/>
          <c:tx>
            <c:strRef>
              <c:f>Hoja14!$D$1</c:f>
              <c:strCache>
                <c:ptCount val="1"/>
                <c:pt idx="0">
                  <c:v>AÑO 2021</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Hoja14!$A$2</c:f>
              <c:strCache>
                <c:ptCount val="1"/>
                <c:pt idx="0">
                  <c:v>PROCESO CONCILIACIÓN Y ARBITRAJE</c:v>
                </c:pt>
              </c:strCache>
            </c:strRef>
          </c:cat>
          <c:val>
            <c:numRef>
              <c:f>Hoja14!$D$2</c:f>
              <c:numCache>
                <c:formatCode>General</c:formatCode>
                <c:ptCount val="1"/>
                <c:pt idx="0">
                  <c:v>296</c:v>
                </c:pt>
              </c:numCache>
            </c:numRef>
          </c:val>
          <c:extLst xmlns:c16r2="http://schemas.microsoft.com/office/drawing/2015/06/chart">
            <c:ext xmlns:c16="http://schemas.microsoft.com/office/drawing/2014/chart" uri="{C3380CC4-5D6E-409C-BE32-E72D297353CC}">
              <c16:uniqueId val="{00000002-E008-41DC-B20B-08A61EB0E9A7}"/>
            </c:ext>
          </c:extLst>
        </c:ser>
        <c:ser>
          <c:idx val="3"/>
          <c:order val="3"/>
          <c:tx>
            <c:strRef>
              <c:f>Hoja14!$E$1</c:f>
              <c:strCache>
                <c:ptCount val="1"/>
                <c:pt idx="0">
                  <c:v>jun-22</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Hoja14!$A$2</c:f>
              <c:strCache>
                <c:ptCount val="1"/>
                <c:pt idx="0">
                  <c:v>PROCESO CONCILIACIÓN Y ARBITRAJE</c:v>
                </c:pt>
              </c:strCache>
            </c:strRef>
          </c:cat>
          <c:val>
            <c:numRef>
              <c:f>Hoja14!$E$2</c:f>
              <c:numCache>
                <c:formatCode>General</c:formatCode>
                <c:ptCount val="1"/>
                <c:pt idx="0">
                  <c:v>300</c:v>
                </c:pt>
              </c:numCache>
            </c:numRef>
          </c:val>
          <c:extLst xmlns:c16r2="http://schemas.microsoft.com/office/drawing/2015/06/chart">
            <c:ext xmlns:c16="http://schemas.microsoft.com/office/drawing/2014/chart" uri="{C3380CC4-5D6E-409C-BE32-E72D297353CC}">
              <c16:uniqueId val="{00000003-E008-41DC-B20B-08A61EB0E9A7}"/>
            </c:ext>
          </c:extLst>
        </c:ser>
        <c:dLbls>
          <c:dLblPos val="inEnd"/>
          <c:showLegendKey val="0"/>
          <c:showVal val="1"/>
          <c:showCatName val="0"/>
          <c:showSerName val="0"/>
          <c:showPercent val="0"/>
          <c:showBubbleSize val="0"/>
        </c:dLbls>
        <c:gapWidth val="80"/>
        <c:overlap val="25"/>
        <c:axId val="190418656"/>
        <c:axId val="190419048"/>
      </c:barChart>
      <c:catAx>
        <c:axId val="19041865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n-US"/>
          </a:p>
        </c:txPr>
        <c:crossAx val="190419048"/>
        <c:crosses val="autoZero"/>
        <c:auto val="1"/>
        <c:lblAlgn val="ctr"/>
        <c:lblOffset val="100"/>
        <c:noMultiLvlLbl val="0"/>
      </c:catAx>
      <c:valAx>
        <c:axId val="190419048"/>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1904186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n-US" dirty="0"/>
              <a:t>TENDENCIAS</a:t>
            </a:r>
            <a:r>
              <a:rPr lang="en-US" baseline="0" dirty="0"/>
              <a:t> NÚMERO DE CONCILIACIONES GRATUITAS</a:t>
            </a:r>
            <a:endParaRPr lang="en-US" dirty="0"/>
          </a:p>
        </c:rich>
      </c:tx>
      <c:layout>
        <c:manualLayout>
          <c:xMode val="edge"/>
          <c:yMode val="edge"/>
          <c:x val="0.13143827900978652"/>
          <c:y val="2.9804335709466397E-2"/>
        </c:manualLayout>
      </c:layout>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clustered"/>
        <c:varyColors val="0"/>
        <c:ser>
          <c:idx val="0"/>
          <c:order val="0"/>
          <c:tx>
            <c:strRef>
              <c:f>Hoja6!$B$1</c:f>
              <c:strCache>
                <c:ptCount val="1"/>
                <c:pt idx="0">
                  <c:v>AÑO 2019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Hoja6!$A$2</c:f>
              <c:strCache>
                <c:ptCount val="1"/>
                <c:pt idx="0">
                  <c:v>PROCESO CONCILIACIÓN Y ARBITRAJE</c:v>
                </c:pt>
              </c:strCache>
            </c:strRef>
          </c:cat>
          <c:val>
            <c:numRef>
              <c:f>Hoja6!$B$2</c:f>
              <c:numCache>
                <c:formatCode>General</c:formatCode>
                <c:ptCount val="1"/>
                <c:pt idx="0">
                  <c:v>40</c:v>
                </c:pt>
              </c:numCache>
            </c:numRef>
          </c:val>
          <c:extLst xmlns:c16r2="http://schemas.microsoft.com/office/drawing/2015/06/chart">
            <c:ext xmlns:c16="http://schemas.microsoft.com/office/drawing/2014/chart" uri="{C3380CC4-5D6E-409C-BE32-E72D297353CC}">
              <c16:uniqueId val="{00000000-C48D-496F-9022-CB1F8141C3A2}"/>
            </c:ext>
          </c:extLst>
        </c:ser>
        <c:ser>
          <c:idx val="1"/>
          <c:order val="1"/>
          <c:tx>
            <c:strRef>
              <c:f>Hoja6!$C$1</c:f>
              <c:strCache>
                <c:ptCount val="1"/>
                <c:pt idx="0">
                  <c:v>AÑO 2020</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Hoja6!$A$2</c:f>
              <c:strCache>
                <c:ptCount val="1"/>
                <c:pt idx="0">
                  <c:v>PROCESO CONCILIACIÓN Y ARBITRAJE</c:v>
                </c:pt>
              </c:strCache>
            </c:strRef>
          </c:cat>
          <c:val>
            <c:numRef>
              <c:f>Hoja6!$C$2</c:f>
              <c:numCache>
                <c:formatCode>General</c:formatCode>
                <c:ptCount val="1"/>
                <c:pt idx="0">
                  <c:v>35</c:v>
                </c:pt>
              </c:numCache>
            </c:numRef>
          </c:val>
          <c:extLst xmlns:c16r2="http://schemas.microsoft.com/office/drawing/2015/06/chart">
            <c:ext xmlns:c16="http://schemas.microsoft.com/office/drawing/2014/chart" uri="{C3380CC4-5D6E-409C-BE32-E72D297353CC}">
              <c16:uniqueId val="{00000001-C48D-496F-9022-CB1F8141C3A2}"/>
            </c:ext>
          </c:extLst>
        </c:ser>
        <c:ser>
          <c:idx val="2"/>
          <c:order val="2"/>
          <c:tx>
            <c:strRef>
              <c:f>Hoja6!$D$1</c:f>
              <c:strCache>
                <c:ptCount val="1"/>
                <c:pt idx="0">
                  <c:v>AÑO 2021</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Hoja6!$A$2</c:f>
              <c:strCache>
                <c:ptCount val="1"/>
                <c:pt idx="0">
                  <c:v>PROCESO CONCILIACIÓN Y ARBITRAJE</c:v>
                </c:pt>
              </c:strCache>
            </c:strRef>
          </c:cat>
          <c:val>
            <c:numRef>
              <c:f>Hoja6!$D$2</c:f>
              <c:numCache>
                <c:formatCode>General</c:formatCode>
                <c:ptCount val="1"/>
                <c:pt idx="0">
                  <c:v>65</c:v>
                </c:pt>
              </c:numCache>
            </c:numRef>
          </c:val>
          <c:extLst xmlns:c16r2="http://schemas.microsoft.com/office/drawing/2015/06/chart">
            <c:ext xmlns:c16="http://schemas.microsoft.com/office/drawing/2014/chart" uri="{C3380CC4-5D6E-409C-BE32-E72D297353CC}">
              <c16:uniqueId val="{00000002-C48D-496F-9022-CB1F8141C3A2}"/>
            </c:ext>
          </c:extLst>
        </c:ser>
        <c:ser>
          <c:idx val="3"/>
          <c:order val="3"/>
          <c:tx>
            <c:strRef>
              <c:f>Hoja6!$E$1</c:f>
              <c:strCache>
                <c:ptCount val="1"/>
                <c:pt idx="0">
                  <c:v>jun-22</c:v>
                </c:pt>
              </c:strCache>
            </c:strRef>
          </c:tx>
          <c:spPr>
            <a:solidFill>
              <a:schemeClr val="accent4">
                <a:alpha val="70000"/>
              </a:schemeClr>
            </a:solidFill>
            <a:ln>
              <a:noFill/>
            </a:ln>
            <a:effectLst/>
          </c:spPr>
          <c:invertIfNegative val="0"/>
          <c:dLbls>
            <c:dLbl>
              <c:idx val="0"/>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48D-496F-9022-CB1F8141C3A2}"/>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Hoja6!$A$2</c:f>
              <c:strCache>
                <c:ptCount val="1"/>
                <c:pt idx="0">
                  <c:v>PROCESO CONCILIACIÓN Y ARBITRAJE</c:v>
                </c:pt>
              </c:strCache>
            </c:strRef>
          </c:cat>
          <c:val>
            <c:numRef>
              <c:f>Hoja6!$E$2</c:f>
              <c:numCache>
                <c:formatCode>General</c:formatCode>
                <c:ptCount val="1"/>
                <c:pt idx="0">
                  <c:v>3</c:v>
                </c:pt>
              </c:numCache>
            </c:numRef>
          </c:val>
          <c:extLst xmlns:c16r2="http://schemas.microsoft.com/office/drawing/2015/06/chart">
            <c:ext xmlns:c16="http://schemas.microsoft.com/office/drawing/2014/chart" uri="{C3380CC4-5D6E-409C-BE32-E72D297353CC}">
              <c16:uniqueId val="{00000004-C48D-496F-9022-CB1F8141C3A2}"/>
            </c:ext>
          </c:extLst>
        </c:ser>
        <c:dLbls>
          <c:dLblPos val="inEnd"/>
          <c:showLegendKey val="0"/>
          <c:showVal val="1"/>
          <c:showCatName val="0"/>
          <c:showSerName val="0"/>
          <c:showPercent val="0"/>
          <c:showBubbleSize val="0"/>
        </c:dLbls>
        <c:gapWidth val="80"/>
        <c:overlap val="25"/>
        <c:axId val="190419832"/>
        <c:axId val="191041128"/>
      </c:barChart>
      <c:catAx>
        <c:axId val="190419832"/>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n-US"/>
          </a:p>
        </c:txPr>
        <c:crossAx val="191041128"/>
        <c:crosses val="autoZero"/>
        <c:auto val="1"/>
        <c:lblAlgn val="ctr"/>
        <c:lblOffset val="100"/>
        <c:noMultiLvlLbl val="0"/>
      </c:catAx>
      <c:valAx>
        <c:axId val="191041128"/>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1904198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dirty="0"/>
              <a:t>TENDENCIAS </a:t>
            </a:r>
            <a:r>
              <a:rPr lang="en-US" baseline="0" dirty="0"/>
              <a:t> % MOVIMIENTO REGISTRO MERCANTIL META 5% MAS QUE EL AÑO ANTERIOR</a:t>
            </a:r>
            <a:endParaRPr lang="en-US" dirty="0"/>
          </a:p>
        </c:rich>
      </c:tx>
      <c:layout>
        <c:manualLayout>
          <c:xMode val="edge"/>
          <c:yMode val="edge"/>
          <c:x val="0.16344923547134274"/>
          <c:y val="5.724872542699886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Hoja7!$B$1</c:f>
              <c:strCache>
                <c:ptCount val="1"/>
                <c:pt idx="0">
                  <c:v>AÑO 2019</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Hoja7!$A$2</c:f>
              <c:strCache>
                <c:ptCount val="1"/>
                <c:pt idx="0">
                  <c:v>PROCESO REGISTRO PÚBLICO</c:v>
                </c:pt>
              </c:strCache>
            </c:strRef>
          </c:cat>
          <c:val>
            <c:numRef>
              <c:f>Hoja7!$B$2</c:f>
              <c:numCache>
                <c:formatCode>0.00%</c:formatCode>
                <c:ptCount val="1"/>
                <c:pt idx="0">
                  <c:v>0.438</c:v>
                </c:pt>
              </c:numCache>
            </c:numRef>
          </c:val>
          <c:extLst xmlns:c16r2="http://schemas.microsoft.com/office/drawing/2015/06/chart">
            <c:ext xmlns:c16="http://schemas.microsoft.com/office/drawing/2014/chart" uri="{C3380CC4-5D6E-409C-BE32-E72D297353CC}">
              <c16:uniqueId val="{00000000-D42B-43AD-AED8-4088326DA6E0}"/>
            </c:ext>
          </c:extLst>
        </c:ser>
        <c:ser>
          <c:idx val="1"/>
          <c:order val="1"/>
          <c:tx>
            <c:strRef>
              <c:f>Hoja7!$C$1</c:f>
              <c:strCache>
                <c:ptCount val="1"/>
                <c:pt idx="0">
                  <c:v>AÑO 2020</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Hoja7!$A$2</c:f>
              <c:strCache>
                <c:ptCount val="1"/>
                <c:pt idx="0">
                  <c:v>PROCESO REGISTRO PÚBLICO</c:v>
                </c:pt>
              </c:strCache>
            </c:strRef>
          </c:cat>
          <c:val>
            <c:numRef>
              <c:f>Hoja7!$C$2</c:f>
              <c:numCache>
                <c:formatCode>0.00%</c:formatCode>
                <c:ptCount val="1"/>
                <c:pt idx="0">
                  <c:v>-0.14940000000000001</c:v>
                </c:pt>
              </c:numCache>
            </c:numRef>
          </c:val>
          <c:extLst xmlns:c16r2="http://schemas.microsoft.com/office/drawing/2015/06/chart">
            <c:ext xmlns:c16="http://schemas.microsoft.com/office/drawing/2014/chart" uri="{C3380CC4-5D6E-409C-BE32-E72D297353CC}">
              <c16:uniqueId val="{00000001-D42B-43AD-AED8-4088326DA6E0}"/>
            </c:ext>
          </c:extLst>
        </c:ser>
        <c:ser>
          <c:idx val="2"/>
          <c:order val="2"/>
          <c:tx>
            <c:strRef>
              <c:f>Hoja7!$D$1</c:f>
              <c:strCache>
                <c:ptCount val="1"/>
                <c:pt idx="0">
                  <c:v>AÑO 2021</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Hoja7!$A$2</c:f>
              <c:strCache>
                <c:ptCount val="1"/>
                <c:pt idx="0">
                  <c:v>PROCESO REGISTRO PÚBLICO</c:v>
                </c:pt>
              </c:strCache>
            </c:strRef>
          </c:cat>
          <c:val>
            <c:numRef>
              <c:f>Hoja7!$D$2</c:f>
              <c:numCache>
                <c:formatCode>0.00%</c:formatCode>
                <c:ptCount val="1"/>
                <c:pt idx="0">
                  <c:v>-8.2199999999999995E-2</c:v>
                </c:pt>
              </c:numCache>
            </c:numRef>
          </c:val>
          <c:extLst xmlns:c16r2="http://schemas.microsoft.com/office/drawing/2015/06/chart">
            <c:ext xmlns:c16="http://schemas.microsoft.com/office/drawing/2014/chart" uri="{C3380CC4-5D6E-409C-BE32-E72D297353CC}">
              <c16:uniqueId val="{00000002-D42B-43AD-AED8-4088326DA6E0}"/>
            </c:ext>
          </c:extLst>
        </c:ser>
        <c:ser>
          <c:idx val="3"/>
          <c:order val="3"/>
          <c:tx>
            <c:strRef>
              <c:f>Hoja7!$E$1</c:f>
              <c:strCache>
                <c:ptCount val="1"/>
                <c:pt idx="0">
                  <c:v>jun-22</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Hoja7!$A$2</c:f>
              <c:strCache>
                <c:ptCount val="1"/>
                <c:pt idx="0">
                  <c:v>PROCESO REGISTRO PÚBLICO</c:v>
                </c:pt>
              </c:strCache>
            </c:strRef>
          </c:cat>
          <c:val>
            <c:numRef>
              <c:f>Hoja7!$E$2</c:f>
              <c:numCache>
                <c:formatCode>0.00%</c:formatCode>
                <c:ptCount val="1"/>
                <c:pt idx="0">
                  <c:v>0.14599999999999999</c:v>
                </c:pt>
              </c:numCache>
            </c:numRef>
          </c:val>
          <c:extLst xmlns:c16r2="http://schemas.microsoft.com/office/drawing/2015/06/chart">
            <c:ext xmlns:c16="http://schemas.microsoft.com/office/drawing/2014/chart" uri="{C3380CC4-5D6E-409C-BE32-E72D297353CC}">
              <c16:uniqueId val="{00000003-D42B-43AD-AED8-4088326DA6E0}"/>
            </c:ext>
          </c:extLst>
        </c:ser>
        <c:dLbls>
          <c:showLegendKey val="0"/>
          <c:showVal val="0"/>
          <c:showCatName val="0"/>
          <c:showSerName val="0"/>
          <c:showPercent val="0"/>
          <c:showBubbleSize val="0"/>
        </c:dLbls>
        <c:gapWidth val="115"/>
        <c:overlap val="-20"/>
        <c:axId val="191041912"/>
        <c:axId val="191042304"/>
      </c:barChart>
      <c:catAx>
        <c:axId val="191041912"/>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042304"/>
        <c:crosses val="autoZero"/>
        <c:auto val="1"/>
        <c:lblAlgn val="ctr"/>
        <c:lblOffset val="100"/>
        <c:noMultiLvlLbl val="0"/>
      </c:catAx>
      <c:valAx>
        <c:axId val="191042304"/>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0419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n-US" dirty="0"/>
              <a:t> </a:t>
            </a:r>
            <a:r>
              <a:rPr lang="en-US" b="1" dirty="0"/>
              <a:t>TENDENCIAS</a:t>
            </a:r>
            <a:r>
              <a:rPr lang="en-US" b="1" baseline="0" dirty="0"/>
              <a:t> % MOVIMIENTO REGISTRO ESAL META 5% MAS QUE EL AÑO ANTERIOR</a:t>
            </a:r>
            <a:r>
              <a:rPr lang="en-US" b="1" dirty="0"/>
              <a:t>   </a:t>
            </a:r>
          </a:p>
        </c:rich>
      </c:tx>
      <c:layout/>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manualLayout>
          <c:layoutTarget val="inner"/>
          <c:xMode val="edge"/>
          <c:yMode val="edge"/>
          <c:x val="0.1236631066029933"/>
          <c:y val="0.1405511111111111"/>
          <c:w val="0.85734257524068191"/>
          <c:h val="0.73900402449693792"/>
        </c:manualLayout>
      </c:layout>
      <c:barChart>
        <c:barDir val="col"/>
        <c:grouping val="clustered"/>
        <c:varyColors val="0"/>
        <c:ser>
          <c:idx val="0"/>
          <c:order val="0"/>
          <c:tx>
            <c:strRef>
              <c:f>Hoja17!$B$1</c:f>
              <c:strCache>
                <c:ptCount val="1"/>
                <c:pt idx="0">
                  <c:v>AÑO 2019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Hoja17!$A$2</c:f>
              <c:strCache>
                <c:ptCount val="1"/>
                <c:pt idx="0">
                  <c:v>PROCESO REGISTRO PÚBLICO</c:v>
                </c:pt>
              </c:strCache>
            </c:strRef>
          </c:cat>
          <c:val>
            <c:numRef>
              <c:f>Hoja17!$B$2</c:f>
              <c:numCache>
                <c:formatCode>0.00%</c:formatCode>
                <c:ptCount val="1"/>
                <c:pt idx="0">
                  <c:v>1.5409999999999999</c:v>
                </c:pt>
              </c:numCache>
            </c:numRef>
          </c:val>
          <c:extLst xmlns:c16r2="http://schemas.microsoft.com/office/drawing/2015/06/chart">
            <c:ext xmlns:c16="http://schemas.microsoft.com/office/drawing/2014/chart" uri="{C3380CC4-5D6E-409C-BE32-E72D297353CC}">
              <c16:uniqueId val="{00000000-81C2-4681-B8F3-90FF1AF30B96}"/>
            </c:ext>
          </c:extLst>
        </c:ser>
        <c:ser>
          <c:idx val="1"/>
          <c:order val="1"/>
          <c:tx>
            <c:strRef>
              <c:f>Hoja17!$C$1</c:f>
              <c:strCache>
                <c:ptCount val="1"/>
                <c:pt idx="0">
                  <c:v>AÑO 2020</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Hoja17!$A$2</c:f>
              <c:strCache>
                <c:ptCount val="1"/>
                <c:pt idx="0">
                  <c:v>PROCESO REGISTRO PÚBLICO</c:v>
                </c:pt>
              </c:strCache>
            </c:strRef>
          </c:cat>
          <c:val>
            <c:numRef>
              <c:f>Hoja17!$C$2</c:f>
              <c:numCache>
                <c:formatCode>0.00%</c:formatCode>
                <c:ptCount val="1"/>
                <c:pt idx="0">
                  <c:v>-0.52149999999999996</c:v>
                </c:pt>
              </c:numCache>
            </c:numRef>
          </c:val>
          <c:extLst xmlns:c16r2="http://schemas.microsoft.com/office/drawing/2015/06/chart">
            <c:ext xmlns:c16="http://schemas.microsoft.com/office/drawing/2014/chart" uri="{C3380CC4-5D6E-409C-BE32-E72D297353CC}">
              <c16:uniqueId val="{00000001-81C2-4681-B8F3-90FF1AF30B96}"/>
            </c:ext>
          </c:extLst>
        </c:ser>
        <c:ser>
          <c:idx val="2"/>
          <c:order val="2"/>
          <c:tx>
            <c:strRef>
              <c:f>Hoja17!$D$1</c:f>
              <c:strCache>
                <c:ptCount val="1"/>
                <c:pt idx="0">
                  <c:v>AÑO 2021 </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Hoja17!$A$2</c:f>
              <c:strCache>
                <c:ptCount val="1"/>
                <c:pt idx="0">
                  <c:v>PROCESO REGISTRO PÚBLICO</c:v>
                </c:pt>
              </c:strCache>
            </c:strRef>
          </c:cat>
          <c:val>
            <c:numRef>
              <c:f>Hoja17!$D$2</c:f>
              <c:numCache>
                <c:formatCode>0.00%</c:formatCode>
                <c:ptCount val="1"/>
                <c:pt idx="0">
                  <c:v>-7.9000000000000001E-2</c:v>
                </c:pt>
              </c:numCache>
            </c:numRef>
          </c:val>
          <c:extLst xmlns:c16r2="http://schemas.microsoft.com/office/drawing/2015/06/chart">
            <c:ext xmlns:c16="http://schemas.microsoft.com/office/drawing/2014/chart" uri="{C3380CC4-5D6E-409C-BE32-E72D297353CC}">
              <c16:uniqueId val="{00000002-81C2-4681-B8F3-90FF1AF30B96}"/>
            </c:ext>
          </c:extLst>
        </c:ser>
        <c:ser>
          <c:idx val="3"/>
          <c:order val="3"/>
          <c:tx>
            <c:strRef>
              <c:f>Hoja17!$E$1</c:f>
              <c:strCache>
                <c:ptCount val="1"/>
                <c:pt idx="0">
                  <c:v>jun-22</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Hoja17!$A$2</c:f>
              <c:strCache>
                <c:ptCount val="1"/>
                <c:pt idx="0">
                  <c:v>PROCESO REGISTRO PÚBLICO</c:v>
                </c:pt>
              </c:strCache>
            </c:strRef>
          </c:cat>
          <c:val>
            <c:numRef>
              <c:f>Hoja17!$E$2</c:f>
              <c:numCache>
                <c:formatCode>0.00%</c:formatCode>
                <c:ptCount val="1"/>
                <c:pt idx="0">
                  <c:v>2.3099999999999999E-2</c:v>
                </c:pt>
              </c:numCache>
            </c:numRef>
          </c:val>
          <c:extLst xmlns:c16r2="http://schemas.microsoft.com/office/drawing/2015/06/chart">
            <c:ext xmlns:c16="http://schemas.microsoft.com/office/drawing/2014/chart" uri="{C3380CC4-5D6E-409C-BE32-E72D297353CC}">
              <c16:uniqueId val="{00000003-81C2-4681-B8F3-90FF1AF30B96}"/>
            </c:ext>
          </c:extLst>
        </c:ser>
        <c:dLbls>
          <c:dLblPos val="inEnd"/>
          <c:showLegendKey val="0"/>
          <c:showVal val="1"/>
          <c:showCatName val="0"/>
          <c:showSerName val="0"/>
          <c:showPercent val="0"/>
          <c:showBubbleSize val="0"/>
        </c:dLbls>
        <c:gapWidth val="80"/>
        <c:overlap val="25"/>
        <c:axId val="191043088"/>
        <c:axId val="191043480"/>
      </c:barChart>
      <c:catAx>
        <c:axId val="19104308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n-US"/>
          </a:p>
        </c:txPr>
        <c:crossAx val="191043480"/>
        <c:crosses val="autoZero"/>
        <c:auto val="1"/>
        <c:lblAlgn val="ctr"/>
        <c:lblOffset val="100"/>
        <c:noMultiLvlLbl val="0"/>
      </c:catAx>
      <c:valAx>
        <c:axId val="191043480"/>
        <c:scaling>
          <c:orientation val="minMax"/>
        </c:scaling>
        <c:delete val="0"/>
        <c:axPos val="l"/>
        <c:majorGridlines>
          <c:spPr>
            <a:ln w="9525" cap="flat" cmpd="sng" algn="ctr">
              <a:solidFill>
                <a:schemeClr val="tx1">
                  <a:lumMod val="5000"/>
                  <a:lumOff val="9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1910430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n-US" dirty="0"/>
              <a:t>TENDENCIAS %</a:t>
            </a:r>
            <a:r>
              <a:rPr lang="en-US" baseline="0" dirty="0"/>
              <a:t> CÁMARA MOVIL META 5% MAS QUE EL AÑO ANTERIOR</a:t>
            </a:r>
            <a:endParaRPr lang="en-US" dirty="0"/>
          </a:p>
        </c:rich>
      </c:tx>
      <c:layout/>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clustered"/>
        <c:varyColors val="0"/>
        <c:ser>
          <c:idx val="0"/>
          <c:order val="0"/>
          <c:tx>
            <c:strRef>
              <c:f>Hoja18!$B$1</c:f>
              <c:strCache>
                <c:ptCount val="1"/>
                <c:pt idx="0">
                  <c:v>AÑO 2019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Hoja18!$A$2</c:f>
              <c:strCache>
                <c:ptCount val="1"/>
                <c:pt idx="0">
                  <c:v>PROCESO REGISTRO PÚBLICO</c:v>
                </c:pt>
              </c:strCache>
            </c:strRef>
          </c:cat>
          <c:val>
            <c:numRef>
              <c:f>Hoja18!$B$2</c:f>
              <c:numCache>
                <c:formatCode>0.00%</c:formatCode>
                <c:ptCount val="1"/>
                <c:pt idx="0">
                  <c:v>0.1166</c:v>
                </c:pt>
              </c:numCache>
            </c:numRef>
          </c:val>
          <c:extLst xmlns:c16r2="http://schemas.microsoft.com/office/drawing/2015/06/chart">
            <c:ext xmlns:c16="http://schemas.microsoft.com/office/drawing/2014/chart" uri="{C3380CC4-5D6E-409C-BE32-E72D297353CC}">
              <c16:uniqueId val="{00000000-20C0-4B13-88D0-248026E7875A}"/>
            </c:ext>
          </c:extLst>
        </c:ser>
        <c:ser>
          <c:idx val="1"/>
          <c:order val="1"/>
          <c:tx>
            <c:strRef>
              <c:f>Hoja18!$C$1</c:f>
              <c:strCache>
                <c:ptCount val="1"/>
                <c:pt idx="0">
                  <c:v>AÑO 2020</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Hoja18!$A$2</c:f>
              <c:strCache>
                <c:ptCount val="1"/>
                <c:pt idx="0">
                  <c:v>PROCESO REGISTRO PÚBLICO</c:v>
                </c:pt>
              </c:strCache>
            </c:strRef>
          </c:cat>
          <c:val>
            <c:numRef>
              <c:f>Hoja18!$C$2</c:f>
              <c:numCache>
                <c:formatCode>0.00%</c:formatCode>
                <c:ptCount val="1"/>
                <c:pt idx="0">
                  <c:v>0.18909999999999999</c:v>
                </c:pt>
              </c:numCache>
            </c:numRef>
          </c:val>
          <c:extLst xmlns:c16r2="http://schemas.microsoft.com/office/drawing/2015/06/chart">
            <c:ext xmlns:c16="http://schemas.microsoft.com/office/drawing/2014/chart" uri="{C3380CC4-5D6E-409C-BE32-E72D297353CC}">
              <c16:uniqueId val="{00000001-20C0-4B13-88D0-248026E7875A}"/>
            </c:ext>
          </c:extLst>
        </c:ser>
        <c:ser>
          <c:idx val="2"/>
          <c:order val="2"/>
          <c:tx>
            <c:strRef>
              <c:f>Hoja18!$D$1</c:f>
              <c:strCache>
                <c:ptCount val="1"/>
                <c:pt idx="0">
                  <c:v>AÑO 2021</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Hoja18!$A$2</c:f>
              <c:strCache>
                <c:ptCount val="1"/>
                <c:pt idx="0">
                  <c:v>PROCESO REGISTRO PÚBLICO</c:v>
                </c:pt>
              </c:strCache>
            </c:strRef>
          </c:cat>
          <c:val>
            <c:numRef>
              <c:f>Hoja18!$D$2</c:f>
              <c:numCache>
                <c:formatCode>0.00%</c:formatCode>
                <c:ptCount val="1"/>
                <c:pt idx="0">
                  <c:v>4.5499999999999999E-2</c:v>
                </c:pt>
              </c:numCache>
            </c:numRef>
          </c:val>
          <c:extLst xmlns:c16r2="http://schemas.microsoft.com/office/drawing/2015/06/chart">
            <c:ext xmlns:c16="http://schemas.microsoft.com/office/drawing/2014/chart" uri="{C3380CC4-5D6E-409C-BE32-E72D297353CC}">
              <c16:uniqueId val="{00000002-20C0-4B13-88D0-248026E7875A}"/>
            </c:ext>
          </c:extLst>
        </c:ser>
        <c:ser>
          <c:idx val="3"/>
          <c:order val="3"/>
          <c:tx>
            <c:strRef>
              <c:f>Hoja18!$E$1</c:f>
              <c:strCache>
                <c:ptCount val="1"/>
                <c:pt idx="0">
                  <c:v>jun-22</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Hoja18!$A$2</c:f>
              <c:strCache>
                <c:ptCount val="1"/>
                <c:pt idx="0">
                  <c:v>PROCESO REGISTRO PÚBLICO</c:v>
                </c:pt>
              </c:strCache>
            </c:strRef>
          </c:cat>
          <c:val>
            <c:numRef>
              <c:f>Hoja18!$E$2</c:f>
              <c:numCache>
                <c:formatCode>0.00%</c:formatCode>
                <c:ptCount val="1"/>
                <c:pt idx="0">
                  <c:v>0.54969999999999997</c:v>
                </c:pt>
              </c:numCache>
            </c:numRef>
          </c:val>
          <c:extLst xmlns:c16r2="http://schemas.microsoft.com/office/drawing/2015/06/chart">
            <c:ext xmlns:c16="http://schemas.microsoft.com/office/drawing/2014/chart" uri="{C3380CC4-5D6E-409C-BE32-E72D297353CC}">
              <c16:uniqueId val="{00000003-20C0-4B13-88D0-248026E7875A}"/>
            </c:ext>
          </c:extLst>
        </c:ser>
        <c:dLbls>
          <c:dLblPos val="inEnd"/>
          <c:showLegendKey val="0"/>
          <c:showVal val="1"/>
          <c:showCatName val="0"/>
          <c:showSerName val="0"/>
          <c:showPercent val="0"/>
          <c:showBubbleSize val="0"/>
        </c:dLbls>
        <c:gapWidth val="80"/>
        <c:overlap val="25"/>
        <c:axId val="191044264"/>
        <c:axId val="191044656"/>
      </c:barChart>
      <c:catAx>
        <c:axId val="19104426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n-US"/>
          </a:p>
        </c:txPr>
        <c:crossAx val="191044656"/>
        <c:crosses val="autoZero"/>
        <c:auto val="1"/>
        <c:lblAlgn val="ctr"/>
        <c:lblOffset val="100"/>
        <c:noMultiLvlLbl val="0"/>
      </c:catAx>
      <c:valAx>
        <c:axId val="191044656"/>
        <c:scaling>
          <c:orientation val="minMax"/>
        </c:scaling>
        <c:delete val="0"/>
        <c:axPos val="l"/>
        <c:majorGridlines>
          <c:spPr>
            <a:ln w="9525" cap="flat" cmpd="sng" algn="ctr">
              <a:solidFill>
                <a:schemeClr val="tx1">
                  <a:lumMod val="5000"/>
                  <a:lumOff val="9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1910442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s-CO" sz="1800">
                <a:effectLst/>
              </a:rPr>
              <a:t>PROCESO ATENCIÓN AL CLIENTE</a:t>
            </a:r>
            <a:endParaRPr lang="es-CO">
              <a:effectLst/>
            </a:endParaRP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Hoja1!$B$1</c:f>
              <c:strCache>
                <c:ptCount val="1"/>
                <c:pt idx="0">
                  <c:v>AÑO 2019</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NÚMERO DE PETICIONES</c:v>
                </c:pt>
                <c:pt idx="1">
                  <c:v>NÚMERO DE QUEJAS</c:v>
                </c:pt>
                <c:pt idx="2">
                  <c:v>NÚMERO DE RECLAMOS</c:v>
                </c:pt>
              </c:strCache>
            </c:strRef>
          </c:cat>
          <c:val>
            <c:numRef>
              <c:f>Hoja1!$B$2:$B$4</c:f>
              <c:numCache>
                <c:formatCode>General</c:formatCode>
                <c:ptCount val="3"/>
                <c:pt idx="0">
                  <c:v>5</c:v>
                </c:pt>
                <c:pt idx="1">
                  <c:v>1</c:v>
                </c:pt>
                <c:pt idx="2">
                  <c:v>5</c:v>
                </c:pt>
              </c:numCache>
            </c:numRef>
          </c:val>
          <c:extLst xmlns:c16r2="http://schemas.microsoft.com/office/drawing/2015/06/chart">
            <c:ext xmlns:c16="http://schemas.microsoft.com/office/drawing/2014/chart" uri="{C3380CC4-5D6E-409C-BE32-E72D297353CC}">
              <c16:uniqueId val="{00000000-6491-4F7B-B8F4-5B5CC105B19F}"/>
            </c:ext>
          </c:extLst>
        </c:ser>
        <c:ser>
          <c:idx val="1"/>
          <c:order val="1"/>
          <c:tx>
            <c:strRef>
              <c:f>Hoja1!$C$1</c:f>
              <c:strCache>
                <c:ptCount val="1"/>
                <c:pt idx="0">
                  <c:v>AÑO 2020</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NÚMERO DE PETICIONES</c:v>
                </c:pt>
                <c:pt idx="1">
                  <c:v>NÚMERO DE QUEJAS</c:v>
                </c:pt>
                <c:pt idx="2">
                  <c:v>NÚMERO DE RECLAMOS</c:v>
                </c:pt>
              </c:strCache>
            </c:strRef>
          </c:cat>
          <c:val>
            <c:numRef>
              <c:f>Hoja1!$C$2:$C$4</c:f>
              <c:numCache>
                <c:formatCode>General</c:formatCode>
                <c:ptCount val="3"/>
                <c:pt idx="0">
                  <c:v>96</c:v>
                </c:pt>
                <c:pt idx="1">
                  <c:v>2</c:v>
                </c:pt>
                <c:pt idx="2">
                  <c:v>0</c:v>
                </c:pt>
              </c:numCache>
            </c:numRef>
          </c:val>
          <c:extLst xmlns:c16r2="http://schemas.microsoft.com/office/drawing/2015/06/chart">
            <c:ext xmlns:c16="http://schemas.microsoft.com/office/drawing/2014/chart" uri="{C3380CC4-5D6E-409C-BE32-E72D297353CC}">
              <c16:uniqueId val="{00000001-6491-4F7B-B8F4-5B5CC105B19F}"/>
            </c:ext>
          </c:extLst>
        </c:ser>
        <c:ser>
          <c:idx val="2"/>
          <c:order val="2"/>
          <c:tx>
            <c:strRef>
              <c:f>Hoja1!$D$1</c:f>
              <c:strCache>
                <c:ptCount val="1"/>
                <c:pt idx="0">
                  <c:v>AÑO  2021</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NÚMERO DE PETICIONES</c:v>
                </c:pt>
                <c:pt idx="1">
                  <c:v>NÚMERO DE QUEJAS</c:v>
                </c:pt>
                <c:pt idx="2">
                  <c:v>NÚMERO DE RECLAMOS</c:v>
                </c:pt>
              </c:strCache>
            </c:strRef>
          </c:cat>
          <c:val>
            <c:numRef>
              <c:f>Hoja1!$D$2:$D$4</c:f>
              <c:numCache>
                <c:formatCode>General</c:formatCode>
                <c:ptCount val="3"/>
                <c:pt idx="0">
                  <c:v>145</c:v>
                </c:pt>
                <c:pt idx="1">
                  <c:v>2</c:v>
                </c:pt>
                <c:pt idx="2">
                  <c:v>1</c:v>
                </c:pt>
              </c:numCache>
            </c:numRef>
          </c:val>
          <c:extLst xmlns:c16r2="http://schemas.microsoft.com/office/drawing/2015/06/chart">
            <c:ext xmlns:c16="http://schemas.microsoft.com/office/drawing/2014/chart" uri="{C3380CC4-5D6E-409C-BE32-E72D297353CC}">
              <c16:uniqueId val="{00000002-6491-4F7B-B8F4-5B5CC105B19F}"/>
            </c:ext>
          </c:extLst>
        </c:ser>
        <c:ser>
          <c:idx val="3"/>
          <c:order val="3"/>
          <c:tx>
            <c:strRef>
              <c:f>Hoja1!$E$1</c:f>
              <c:strCache>
                <c:ptCount val="1"/>
                <c:pt idx="0">
                  <c:v>jun-22</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NÚMERO DE PETICIONES</c:v>
                </c:pt>
                <c:pt idx="1">
                  <c:v>NÚMERO DE QUEJAS</c:v>
                </c:pt>
                <c:pt idx="2">
                  <c:v>NÚMERO DE RECLAMOS</c:v>
                </c:pt>
              </c:strCache>
            </c:strRef>
          </c:cat>
          <c:val>
            <c:numRef>
              <c:f>Hoja1!$E$2:$E$4</c:f>
              <c:numCache>
                <c:formatCode>General</c:formatCode>
                <c:ptCount val="3"/>
                <c:pt idx="0">
                  <c:v>54</c:v>
                </c:pt>
                <c:pt idx="1">
                  <c:v>0</c:v>
                </c:pt>
                <c:pt idx="2">
                  <c:v>0</c:v>
                </c:pt>
              </c:numCache>
            </c:numRef>
          </c:val>
          <c:extLst xmlns:c16r2="http://schemas.microsoft.com/office/drawing/2015/06/chart">
            <c:ext xmlns:c16="http://schemas.microsoft.com/office/drawing/2014/chart" uri="{C3380CC4-5D6E-409C-BE32-E72D297353CC}">
              <c16:uniqueId val="{00000003-6491-4F7B-B8F4-5B5CC105B19F}"/>
            </c:ext>
          </c:extLst>
        </c:ser>
        <c:dLbls>
          <c:dLblPos val="outEnd"/>
          <c:showLegendKey val="0"/>
          <c:showVal val="1"/>
          <c:showCatName val="0"/>
          <c:showSerName val="0"/>
          <c:showPercent val="0"/>
          <c:showBubbleSize val="0"/>
        </c:dLbls>
        <c:gapWidth val="115"/>
        <c:overlap val="-20"/>
        <c:axId val="186672768"/>
        <c:axId val="186673160"/>
      </c:barChart>
      <c:catAx>
        <c:axId val="186672768"/>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673160"/>
        <c:crosses val="autoZero"/>
        <c:auto val="1"/>
        <c:lblAlgn val="ctr"/>
        <c:lblOffset val="100"/>
        <c:noMultiLvlLbl val="0"/>
      </c:catAx>
      <c:valAx>
        <c:axId val="1866731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6727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TENDENCIAS %</a:t>
            </a:r>
            <a:r>
              <a:rPr lang="en-US" baseline="0" dirty="0"/>
              <a:t> CRECIMIENTO DE AFILIADOS, META 1% MAS QUE EL AÑO ANTERIOR</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Hoja19!$B$1</c:f>
              <c:strCache>
                <c:ptCount val="1"/>
                <c:pt idx="0">
                  <c:v>AÑO 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Hoja19!$A$2</c:f>
              <c:strCache>
                <c:ptCount val="1"/>
                <c:pt idx="0">
                  <c:v>PROCESO REGISTRO PÚBLICO</c:v>
                </c:pt>
              </c:strCache>
            </c:strRef>
          </c:cat>
          <c:val>
            <c:numRef>
              <c:f>Hoja19!$B$2</c:f>
              <c:numCache>
                <c:formatCode>0.00%</c:formatCode>
                <c:ptCount val="1"/>
                <c:pt idx="0">
                  <c:v>-2.2000000000000001E-3</c:v>
                </c:pt>
              </c:numCache>
            </c:numRef>
          </c:val>
          <c:extLst xmlns:c16r2="http://schemas.microsoft.com/office/drawing/2015/06/chart">
            <c:ext xmlns:c16="http://schemas.microsoft.com/office/drawing/2014/chart" uri="{C3380CC4-5D6E-409C-BE32-E72D297353CC}">
              <c16:uniqueId val="{00000000-EFEE-4E1D-AABD-AFA8431BB25B}"/>
            </c:ext>
          </c:extLst>
        </c:ser>
        <c:ser>
          <c:idx val="1"/>
          <c:order val="1"/>
          <c:tx>
            <c:strRef>
              <c:f>Hoja19!$C$1</c:f>
              <c:strCache>
                <c:ptCount val="1"/>
                <c:pt idx="0">
                  <c:v>AÑO 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Hoja19!$A$2</c:f>
              <c:strCache>
                <c:ptCount val="1"/>
                <c:pt idx="0">
                  <c:v>PROCESO REGISTRO PÚBLICO</c:v>
                </c:pt>
              </c:strCache>
            </c:strRef>
          </c:cat>
          <c:val>
            <c:numRef>
              <c:f>Hoja19!$C$2</c:f>
              <c:numCache>
                <c:formatCode>0.00%</c:formatCode>
                <c:ptCount val="1"/>
                <c:pt idx="0">
                  <c:v>5.6500000000000002E-2</c:v>
                </c:pt>
              </c:numCache>
            </c:numRef>
          </c:val>
          <c:extLst xmlns:c16r2="http://schemas.microsoft.com/office/drawing/2015/06/chart">
            <c:ext xmlns:c16="http://schemas.microsoft.com/office/drawing/2014/chart" uri="{C3380CC4-5D6E-409C-BE32-E72D297353CC}">
              <c16:uniqueId val="{00000001-EFEE-4E1D-AABD-AFA8431BB25B}"/>
            </c:ext>
          </c:extLst>
        </c:ser>
        <c:ser>
          <c:idx val="2"/>
          <c:order val="2"/>
          <c:tx>
            <c:strRef>
              <c:f>Hoja19!$D$1</c:f>
              <c:strCache>
                <c:ptCount val="1"/>
                <c:pt idx="0">
                  <c:v>AÑO 2021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Hoja19!$A$2</c:f>
              <c:strCache>
                <c:ptCount val="1"/>
                <c:pt idx="0">
                  <c:v>PROCESO REGISTRO PÚBLICO</c:v>
                </c:pt>
              </c:strCache>
            </c:strRef>
          </c:cat>
          <c:val>
            <c:numRef>
              <c:f>Hoja19!$D$2</c:f>
              <c:numCache>
                <c:formatCode>0.00%</c:formatCode>
                <c:ptCount val="1"/>
                <c:pt idx="0">
                  <c:v>0.25190000000000001</c:v>
                </c:pt>
              </c:numCache>
            </c:numRef>
          </c:val>
          <c:extLst xmlns:c16r2="http://schemas.microsoft.com/office/drawing/2015/06/chart">
            <c:ext xmlns:c16="http://schemas.microsoft.com/office/drawing/2014/chart" uri="{C3380CC4-5D6E-409C-BE32-E72D297353CC}">
              <c16:uniqueId val="{00000002-EFEE-4E1D-AABD-AFA8431BB25B}"/>
            </c:ext>
          </c:extLst>
        </c:ser>
        <c:ser>
          <c:idx val="3"/>
          <c:order val="3"/>
          <c:tx>
            <c:strRef>
              <c:f>Hoja19!$E$1</c:f>
              <c:strCache>
                <c:ptCount val="1"/>
                <c:pt idx="0">
                  <c:v>jun-22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Hoja19!$A$2</c:f>
              <c:strCache>
                <c:ptCount val="1"/>
                <c:pt idx="0">
                  <c:v>PROCESO REGISTRO PÚBLICO</c:v>
                </c:pt>
              </c:strCache>
            </c:strRef>
          </c:cat>
          <c:val>
            <c:numRef>
              <c:f>Hoja19!$E$2</c:f>
              <c:numCache>
                <c:formatCode>0%</c:formatCode>
                <c:ptCount val="1"/>
                <c:pt idx="0">
                  <c:v>0.35</c:v>
                </c:pt>
              </c:numCache>
            </c:numRef>
          </c:val>
          <c:extLst xmlns:c16r2="http://schemas.microsoft.com/office/drawing/2015/06/chart">
            <c:ext xmlns:c16="http://schemas.microsoft.com/office/drawing/2014/chart" uri="{C3380CC4-5D6E-409C-BE32-E72D297353CC}">
              <c16:uniqueId val="{00000003-EFEE-4E1D-AABD-AFA8431BB25B}"/>
            </c:ext>
          </c:extLst>
        </c:ser>
        <c:dLbls>
          <c:dLblPos val="inEnd"/>
          <c:showLegendKey val="0"/>
          <c:showVal val="1"/>
          <c:showCatName val="0"/>
          <c:showSerName val="0"/>
          <c:showPercent val="0"/>
          <c:showBubbleSize val="0"/>
        </c:dLbls>
        <c:gapWidth val="182"/>
        <c:axId val="191501504"/>
        <c:axId val="191501896"/>
      </c:barChart>
      <c:catAx>
        <c:axId val="191501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501896"/>
        <c:crosses val="autoZero"/>
        <c:auto val="1"/>
        <c:lblAlgn val="ctr"/>
        <c:lblOffset val="100"/>
        <c:noMultiLvlLbl val="0"/>
      </c:catAx>
      <c:valAx>
        <c:axId val="191501896"/>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5015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1" dirty="0"/>
              <a:t>TENDENCIAS NO CONFORMIDADES DE AUDITORIAS INTERNAS</a:t>
            </a:r>
          </a:p>
        </c:rich>
      </c:tx>
      <c:layout>
        <c:manualLayout>
          <c:xMode val="edge"/>
          <c:yMode val="edge"/>
          <c:x val="0.14252040778537833"/>
          <c:y val="1.2834103547972767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3101533780204636E-2"/>
          <c:y val="2.0847739600155128E-2"/>
          <c:w val="0.92464252287128756"/>
          <c:h val="0.71522370712677596"/>
        </c:manualLayout>
      </c:layout>
      <c:barChart>
        <c:barDir val="col"/>
        <c:grouping val="clustered"/>
        <c:varyColors val="0"/>
        <c:ser>
          <c:idx val="0"/>
          <c:order val="0"/>
          <c:tx>
            <c:strRef>
              <c:f>Hoja20!$B$1</c:f>
              <c:strCache>
                <c:ptCount val="1"/>
                <c:pt idx="0">
                  <c:v>AÑO 2019</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Hoja20!$A$2:$A$15</c:f>
              <c:strCache>
                <c:ptCount val="14"/>
                <c:pt idx="0">
                  <c:v>NO CONFORMIDADES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Hoja20!$B$2:$B$15</c:f>
              <c:numCache>
                <c:formatCode>General</c:formatCode>
                <c:ptCount val="14"/>
                <c:pt idx="1">
                  <c:v>3</c:v>
                </c:pt>
                <c:pt idx="2">
                  <c:v>1</c:v>
                </c:pt>
                <c:pt idx="3">
                  <c:v>8</c:v>
                </c:pt>
                <c:pt idx="4">
                  <c:v>1</c:v>
                </c:pt>
                <c:pt idx="5">
                  <c:v>2</c:v>
                </c:pt>
                <c:pt idx="6">
                  <c:v>8</c:v>
                </c:pt>
                <c:pt idx="7">
                  <c:v>1</c:v>
                </c:pt>
                <c:pt idx="8">
                  <c:v>4</c:v>
                </c:pt>
                <c:pt idx="9">
                  <c:v>4</c:v>
                </c:pt>
                <c:pt idx="10">
                  <c:v>3</c:v>
                </c:pt>
                <c:pt idx="11">
                  <c:v>5</c:v>
                </c:pt>
                <c:pt idx="12">
                  <c:v>4</c:v>
                </c:pt>
                <c:pt idx="13">
                  <c:v>44</c:v>
                </c:pt>
              </c:numCache>
            </c:numRef>
          </c:val>
          <c:extLst xmlns:c16r2="http://schemas.microsoft.com/office/drawing/2015/06/chart">
            <c:ext xmlns:c16="http://schemas.microsoft.com/office/drawing/2014/chart" uri="{C3380CC4-5D6E-409C-BE32-E72D297353CC}">
              <c16:uniqueId val="{00000000-44E1-4FE5-B5E4-ACF7C2341782}"/>
            </c:ext>
          </c:extLst>
        </c:ser>
        <c:ser>
          <c:idx val="1"/>
          <c:order val="1"/>
          <c:tx>
            <c:strRef>
              <c:f>Hoja20!$C$1</c:f>
              <c:strCache>
                <c:ptCount val="1"/>
                <c:pt idx="0">
                  <c:v>AÑO 2020</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Hoja20!$A$2:$A$15</c:f>
              <c:strCache>
                <c:ptCount val="14"/>
                <c:pt idx="0">
                  <c:v>NO CONFORMIDADES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Hoja20!$C$2:$C$15</c:f>
              <c:numCache>
                <c:formatCode>General</c:formatCode>
                <c:ptCount val="14"/>
                <c:pt idx="1">
                  <c:v>0</c:v>
                </c:pt>
                <c:pt idx="2">
                  <c:v>0</c:v>
                </c:pt>
                <c:pt idx="3">
                  <c:v>4</c:v>
                </c:pt>
                <c:pt idx="4">
                  <c:v>7</c:v>
                </c:pt>
                <c:pt idx="5">
                  <c:v>0</c:v>
                </c:pt>
                <c:pt idx="6">
                  <c:v>2</c:v>
                </c:pt>
                <c:pt idx="7">
                  <c:v>5</c:v>
                </c:pt>
                <c:pt idx="8">
                  <c:v>4</c:v>
                </c:pt>
                <c:pt idx="9">
                  <c:v>5</c:v>
                </c:pt>
                <c:pt idx="10">
                  <c:v>1</c:v>
                </c:pt>
                <c:pt idx="11">
                  <c:v>9</c:v>
                </c:pt>
                <c:pt idx="12">
                  <c:v>3</c:v>
                </c:pt>
                <c:pt idx="13">
                  <c:v>40</c:v>
                </c:pt>
              </c:numCache>
            </c:numRef>
          </c:val>
          <c:extLst xmlns:c16r2="http://schemas.microsoft.com/office/drawing/2015/06/chart">
            <c:ext xmlns:c16="http://schemas.microsoft.com/office/drawing/2014/chart" uri="{C3380CC4-5D6E-409C-BE32-E72D297353CC}">
              <c16:uniqueId val="{00000001-44E1-4FE5-B5E4-ACF7C2341782}"/>
            </c:ext>
          </c:extLst>
        </c:ser>
        <c:ser>
          <c:idx val="2"/>
          <c:order val="2"/>
          <c:tx>
            <c:strRef>
              <c:f>Hoja20!$D$1</c:f>
              <c:strCache>
                <c:ptCount val="1"/>
                <c:pt idx="0">
                  <c:v>AÑO 2021</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Hoja20!$A$2:$A$15</c:f>
              <c:strCache>
                <c:ptCount val="14"/>
                <c:pt idx="0">
                  <c:v>NO CONFORMIDADES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Hoja20!$D$2:$D$15</c:f>
              <c:numCache>
                <c:formatCode>General</c:formatCode>
                <c:ptCount val="14"/>
                <c:pt idx="1">
                  <c:v>2</c:v>
                </c:pt>
                <c:pt idx="2">
                  <c:v>0</c:v>
                </c:pt>
                <c:pt idx="3">
                  <c:v>4</c:v>
                </c:pt>
                <c:pt idx="4">
                  <c:v>5</c:v>
                </c:pt>
                <c:pt idx="5">
                  <c:v>2</c:v>
                </c:pt>
                <c:pt idx="6">
                  <c:v>2</c:v>
                </c:pt>
                <c:pt idx="7">
                  <c:v>5</c:v>
                </c:pt>
                <c:pt idx="8">
                  <c:v>4</c:v>
                </c:pt>
                <c:pt idx="9">
                  <c:v>4</c:v>
                </c:pt>
                <c:pt idx="10">
                  <c:v>3</c:v>
                </c:pt>
                <c:pt idx="11">
                  <c:v>9</c:v>
                </c:pt>
                <c:pt idx="12">
                  <c:v>0</c:v>
                </c:pt>
                <c:pt idx="13">
                  <c:v>36</c:v>
                </c:pt>
              </c:numCache>
            </c:numRef>
          </c:val>
          <c:extLst xmlns:c16r2="http://schemas.microsoft.com/office/drawing/2015/06/chart">
            <c:ext xmlns:c16="http://schemas.microsoft.com/office/drawing/2014/chart" uri="{C3380CC4-5D6E-409C-BE32-E72D297353CC}">
              <c16:uniqueId val="{00000002-44E1-4FE5-B5E4-ACF7C2341782}"/>
            </c:ext>
          </c:extLst>
        </c:ser>
        <c:ser>
          <c:idx val="3"/>
          <c:order val="3"/>
          <c:tx>
            <c:strRef>
              <c:f>Hoja20!$E$1</c:f>
              <c:strCache>
                <c:ptCount val="1"/>
                <c:pt idx="0">
                  <c:v>jun-22</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Hoja20!$A$2:$A$15</c:f>
              <c:strCache>
                <c:ptCount val="14"/>
                <c:pt idx="0">
                  <c:v>NO CONFORMIDADES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Hoja20!$E$2:$E$15</c:f>
              <c:numCache>
                <c:formatCode>General</c:formatCode>
                <c:ptCount val="14"/>
                <c:pt idx="1">
                  <c:v>1</c:v>
                </c:pt>
                <c:pt idx="2">
                  <c:v>0</c:v>
                </c:pt>
                <c:pt idx="3">
                  <c:v>3</c:v>
                </c:pt>
                <c:pt idx="4">
                  <c:v>5</c:v>
                </c:pt>
                <c:pt idx="5">
                  <c:v>5</c:v>
                </c:pt>
                <c:pt idx="6">
                  <c:v>5</c:v>
                </c:pt>
                <c:pt idx="7">
                  <c:v>4</c:v>
                </c:pt>
                <c:pt idx="8">
                  <c:v>2</c:v>
                </c:pt>
                <c:pt idx="9">
                  <c:v>1</c:v>
                </c:pt>
                <c:pt idx="10">
                  <c:v>3</c:v>
                </c:pt>
                <c:pt idx="11">
                  <c:v>7</c:v>
                </c:pt>
                <c:pt idx="12">
                  <c:v>4</c:v>
                </c:pt>
                <c:pt idx="13">
                  <c:v>40</c:v>
                </c:pt>
              </c:numCache>
            </c:numRef>
          </c:val>
          <c:extLst xmlns:c16r2="http://schemas.microsoft.com/office/drawing/2015/06/chart">
            <c:ext xmlns:c16="http://schemas.microsoft.com/office/drawing/2014/chart" uri="{C3380CC4-5D6E-409C-BE32-E72D297353CC}">
              <c16:uniqueId val="{00000003-44E1-4FE5-B5E4-ACF7C2341782}"/>
            </c:ext>
          </c:extLst>
        </c:ser>
        <c:dLbls>
          <c:dLblPos val="inEnd"/>
          <c:showLegendKey val="0"/>
          <c:showVal val="1"/>
          <c:showCatName val="0"/>
          <c:showSerName val="0"/>
          <c:showPercent val="0"/>
          <c:showBubbleSize val="0"/>
        </c:dLbls>
        <c:gapWidth val="100"/>
        <c:overlap val="-24"/>
        <c:axId val="191502680"/>
        <c:axId val="191503072"/>
      </c:barChart>
      <c:catAx>
        <c:axId val="1915026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91503072"/>
        <c:crosses val="autoZero"/>
        <c:auto val="1"/>
        <c:lblAlgn val="ctr"/>
        <c:lblOffset val="100"/>
        <c:noMultiLvlLbl val="0"/>
      </c:catAx>
      <c:valAx>
        <c:axId val="191503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5026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a:t>TENDENCIAS OPORTUNIDADES DE MEJORA</a:t>
            </a:r>
          </a:p>
        </c:rich>
      </c:tx>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7266870577693206"/>
          <c:y val="0.11870372248530314"/>
          <c:w val="0.5801207899972034"/>
          <c:h val="0.81087347523292386"/>
        </c:manualLayout>
      </c:layout>
      <c:barChart>
        <c:barDir val="bar"/>
        <c:grouping val="clustered"/>
        <c:varyColors val="0"/>
        <c:ser>
          <c:idx val="0"/>
          <c:order val="0"/>
          <c:tx>
            <c:strRef>
              <c:f>Hoja21!$B$1</c:f>
              <c:strCache>
                <c:ptCount val="1"/>
                <c:pt idx="0">
                  <c:v>AÑO 2019</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Hoja21!$A$2:$A$15</c:f>
              <c:strCache>
                <c:ptCount val="14"/>
                <c:pt idx="0">
                  <c:v>OPORTUNIDAD DE MEJORA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Hoja21!$B$2:$B$15</c:f>
              <c:numCache>
                <c:formatCode>General</c:formatCode>
                <c:ptCount val="14"/>
                <c:pt idx="1">
                  <c:v>0</c:v>
                </c:pt>
                <c:pt idx="2">
                  <c:v>1</c:v>
                </c:pt>
                <c:pt idx="3">
                  <c:v>2</c:v>
                </c:pt>
                <c:pt idx="4">
                  <c:v>2</c:v>
                </c:pt>
                <c:pt idx="5">
                  <c:v>4</c:v>
                </c:pt>
                <c:pt idx="6">
                  <c:v>2</c:v>
                </c:pt>
                <c:pt idx="7">
                  <c:v>4</c:v>
                </c:pt>
                <c:pt idx="8">
                  <c:v>3</c:v>
                </c:pt>
                <c:pt idx="9">
                  <c:v>1</c:v>
                </c:pt>
                <c:pt idx="10">
                  <c:v>4</c:v>
                </c:pt>
                <c:pt idx="11">
                  <c:v>2</c:v>
                </c:pt>
                <c:pt idx="12">
                  <c:v>7</c:v>
                </c:pt>
                <c:pt idx="13">
                  <c:v>32</c:v>
                </c:pt>
              </c:numCache>
            </c:numRef>
          </c:val>
          <c:extLst xmlns:c16r2="http://schemas.microsoft.com/office/drawing/2015/06/chart">
            <c:ext xmlns:c16="http://schemas.microsoft.com/office/drawing/2014/chart" uri="{C3380CC4-5D6E-409C-BE32-E72D297353CC}">
              <c16:uniqueId val="{00000000-5890-4AF8-9447-AFD4C788BF58}"/>
            </c:ext>
          </c:extLst>
        </c:ser>
        <c:ser>
          <c:idx val="1"/>
          <c:order val="1"/>
          <c:tx>
            <c:strRef>
              <c:f>Hoja21!$C$1</c:f>
              <c:strCache>
                <c:ptCount val="1"/>
                <c:pt idx="0">
                  <c:v>AÑO 2020</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Hoja21!$A$2:$A$15</c:f>
              <c:strCache>
                <c:ptCount val="14"/>
                <c:pt idx="0">
                  <c:v>OPORTUNIDAD DE MEJORA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Hoja21!$C$2:$C$15</c:f>
              <c:numCache>
                <c:formatCode>General</c:formatCode>
                <c:ptCount val="14"/>
                <c:pt idx="1">
                  <c:v>4</c:v>
                </c:pt>
                <c:pt idx="2">
                  <c:v>2</c:v>
                </c:pt>
                <c:pt idx="3">
                  <c:v>2</c:v>
                </c:pt>
                <c:pt idx="4">
                  <c:v>4</c:v>
                </c:pt>
                <c:pt idx="5">
                  <c:v>3</c:v>
                </c:pt>
                <c:pt idx="6">
                  <c:v>2</c:v>
                </c:pt>
                <c:pt idx="7">
                  <c:v>2</c:v>
                </c:pt>
                <c:pt idx="8">
                  <c:v>2</c:v>
                </c:pt>
                <c:pt idx="9">
                  <c:v>2</c:v>
                </c:pt>
                <c:pt idx="10">
                  <c:v>2</c:v>
                </c:pt>
                <c:pt idx="11">
                  <c:v>4</c:v>
                </c:pt>
                <c:pt idx="12">
                  <c:v>7</c:v>
                </c:pt>
                <c:pt idx="13">
                  <c:v>36</c:v>
                </c:pt>
              </c:numCache>
            </c:numRef>
          </c:val>
          <c:extLst xmlns:c16r2="http://schemas.microsoft.com/office/drawing/2015/06/chart">
            <c:ext xmlns:c16="http://schemas.microsoft.com/office/drawing/2014/chart" uri="{C3380CC4-5D6E-409C-BE32-E72D297353CC}">
              <c16:uniqueId val="{00000001-5890-4AF8-9447-AFD4C788BF58}"/>
            </c:ext>
          </c:extLst>
        </c:ser>
        <c:ser>
          <c:idx val="2"/>
          <c:order val="2"/>
          <c:tx>
            <c:strRef>
              <c:f>Hoja21!$D$1</c:f>
              <c:strCache>
                <c:ptCount val="1"/>
                <c:pt idx="0">
                  <c:v>AÑO 2021 </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Hoja21!$A$2:$A$15</c:f>
              <c:strCache>
                <c:ptCount val="14"/>
                <c:pt idx="0">
                  <c:v>OPORTUNIDAD DE MEJORA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Hoja21!$D$2:$D$15</c:f>
              <c:numCache>
                <c:formatCode>General</c:formatCode>
                <c:ptCount val="14"/>
                <c:pt idx="1">
                  <c:v>2</c:v>
                </c:pt>
                <c:pt idx="2">
                  <c:v>1</c:v>
                </c:pt>
                <c:pt idx="3">
                  <c:v>2</c:v>
                </c:pt>
                <c:pt idx="4">
                  <c:v>2</c:v>
                </c:pt>
                <c:pt idx="5">
                  <c:v>2</c:v>
                </c:pt>
                <c:pt idx="6">
                  <c:v>1</c:v>
                </c:pt>
                <c:pt idx="7">
                  <c:v>4</c:v>
                </c:pt>
                <c:pt idx="8">
                  <c:v>1</c:v>
                </c:pt>
                <c:pt idx="9">
                  <c:v>2</c:v>
                </c:pt>
                <c:pt idx="10">
                  <c:v>1</c:v>
                </c:pt>
                <c:pt idx="11">
                  <c:v>4</c:v>
                </c:pt>
                <c:pt idx="12">
                  <c:v>3</c:v>
                </c:pt>
                <c:pt idx="13">
                  <c:v>25</c:v>
                </c:pt>
              </c:numCache>
            </c:numRef>
          </c:val>
          <c:extLst xmlns:c16r2="http://schemas.microsoft.com/office/drawing/2015/06/chart">
            <c:ext xmlns:c16="http://schemas.microsoft.com/office/drawing/2014/chart" uri="{C3380CC4-5D6E-409C-BE32-E72D297353CC}">
              <c16:uniqueId val="{00000002-5890-4AF8-9447-AFD4C788BF58}"/>
            </c:ext>
          </c:extLst>
        </c:ser>
        <c:ser>
          <c:idx val="3"/>
          <c:order val="3"/>
          <c:tx>
            <c:strRef>
              <c:f>Hoja21!$E$1</c:f>
              <c:strCache>
                <c:ptCount val="1"/>
                <c:pt idx="0">
                  <c:v>jun-22</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Hoja21!$A$2:$A$15</c:f>
              <c:strCache>
                <c:ptCount val="14"/>
                <c:pt idx="0">
                  <c:v>OPORTUNIDAD DE MEJORA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Hoja21!$E$2:$E$15</c:f>
              <c:numCache>
                <c:formatCode>General</c:formatCode>
                <c:ptCount val="14"/>
                <c:pt idx="1">
                  <c:v>2</c:v>
                </c:pt>
                <c:pt idx="2">
                  <c:v>4</c:v>
                </c:pt>
                <c:pt idx="3">
                  <c:v>3</c:v>
                </c:pt>
                <c:pt idx="4">
                  <c:v>6</c:v>
                </c:pt>
                <c:pt idx="5">
                  <c:v>3</c:v>
                </c:pt>
                <c:pt idx="6">
                  <c:v>3</c:v>
                </c:pt>
                <c:pt idx="7">
                  <c:v>4</c:v>
                </c:pt>
                <c:pt idx="8">
                  <c:v>2</c:v>
                </c:pt>
                <c:pt idx="9">
                  <c:v>2</c:v>
                </c:pt>
                <c:pt idx="10">
                  <c:v>3</c:v>
                </c:pt>
                <c:pt idx="11">
                  <c:v>1</c:v>
                </c:pt>
                <c:pt idx="12">
                  <c:v>0</c:v>
                </c:pt>
                <c:pt idx="13">
                  <c:v>33</c:v>
                </c:pt>
              </c:numCache>
            </c:numRef>
          </c:val>
          <c:extLst xmlns:c16r2="http://schemas.microsoft.com/office/drawing/2015/06/chart">
            <c:ext xmlns:c16="http://schemas.microsoft.com/office/drawing/2014/chart" uri="{C3380CC4-5D6E-409C-BE32-E72D297353CC}">
              <c16:uniqueId val="{00000003-5890-4AF8-9447-AFD4C788BF58}"/>
            </c:ext>
          </c:extLst>
        </c:ser>
        <c:dLbls>
          <c:showLegendKey val="0"/>
          <c:showVal val="0"/>
          <c:showCatName val="0"/>
          <c:showSerName val="0"/>
          <c:showPercent val="0"/>
          <c:showBubbleSize val="0"/>
        </c:dLbls>
        <c:gapWidth val="115"/>
        <c:axId val="191503856"/>
        <c:axId val="191504248"/>
      </c:barChart>
      <c:catAx>
        <c:axId val="191503856"/>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91504248"/>
        <c:crosses val="autoZero"/>
        <c:auto val="1"/>
        <c:lblAlgn val="ctr"/>
        <c:lblOffset val="100"/>
        <c:noMultiLvlLbl val="0"/>
      </c:catAx>
      <c:valAx>
        <c:axId val="19150424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15038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spc="20" baseline="0">
                <a:solidFill>
                  <a:schemeClr val="tx1">
                    <a:lumMod val="50000"/>
                    <a:lumOff val="50000"/>
                  </a:schemeClr>
                </a:solidFill>
                <a:latin typeface="+mn-lt"/>
                <a:ea typeface="+mn-ea"/>
                <a:cs typeface="+mn-cs"/>
              </a:defRPr>
            </a:pPr>
            <a:r>
              <a:rPr lang="es-CO" b="1"/>
              <a:t>TENDENCIA</a:t>
            </a:r>
            <a:r>
              <a:rPr lang="es-CO" b="1" baseline="0"/>
              <a:t> DE DESEMPEÑO DE PROVEDORES EXTERNOS</a:t>
            </a:r>
            <a:endParaRPr lang="es-CO" b="1"/>
          </a:p>
        </c:rich>
      </c:tx>
      <c:layout/>
      <c:overlay val="0"/>
      <c:spPr>
        <a:noFill/>
        <a:ln>
          <a:noFill/>
        </a:ln>
        <a:effectLst/>
      </c:spPr>
      <c:txPr>
        <a:bodyPr rot="0" spcFirstLastPara="1" vertOverflow="ellipsis" vert="horz" wrap="square" anchor="ctr" anchorCtr="1"/>
        <a:lstStyle/>
        <a:p>
          <a:pPr>
            <a:defRPr sz="1400" b="1"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barChart>
        <c:barDir val="col"/>
        <c:grouping val="clustered"/>
        <c:varyColors val="0"/>
        <c:ser>
          <c:idx val="0"/>
          <c:order val="0"/>
          <c:tx>
            <c:strRef>
              <c:f>Hoja22!$B$4</c:f>
              <c:strCache>
                <c:ptCount val="1"/>
                <c:pt idx="0">
                  <c:v>AÑO 2019</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Hoja22!$A$5</c:f>
              <c:strCache>
                <c:ptCount val="1"/>
                <c:pt idx="0">
                  <c:v>RESULTADOS DE REEVALUACIÓN</c:v>
                </c:pt>
              </c:strCache>
            </c:strRef>
          </c:cat>
          <c:val>
            <c:numRef>
              <c:f>Hoja22!$B$5</c:f>
              <c:numCache>
                <c:formatCode>0.00%</c:formatCode>
                <c:ptCount val="1"/>
                <c:pt idx="0">
                  <c:v>0.95730000000000004</c:v>
                </c:pt>
              </c:numCache>
            </c:numRef>
          </c:val>
          <c:extLst xmlns:c16r2="http://schemas.microsoft.com/office/drawing/2015/06/chart">
            <c:ext xmlns:c16="http://schemas.microsoft.com/office/drawing/2014/chart" uri="{C3380CC4-5D6E-409C-BE32-E72D297353CC}">
              <c16:uniqueId val="{00000000-52C0-4F05-87AF-2F61B2EE31FC}"/>
            </c:ext>
          </c:extLst>
        </c:ser>
        <c:ser>
          <c:idx val="1"/>
          <c:order val="1"/>
          <c:tx>
            <c:strRef>
              <c:f>Hoja22!$C$4</c:f>
              <c:strCache>
                <c:ptCount val="1"/>
                <c:pt idx="0">
                  <c:v>AÑO 2020</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Hoja22!$A$5</c:f>
              <c:strCache>
                <c:ptCount val="1"/>
                <c:pt idx="0">
                  <c:v>RESULTADOS DE REEVALUACIÓN</c:v>
                </c:pt>
              </c:strCache>
            </c:strRef>
          </c:cat>
          <c:val>
            <c:numRef>
              <c:f>Hoja22!$C$5</c:f>
              <c:numCache>
                <c:formatCode>0.00%</c:formatCode>
                <c:ptCount val="1"/>
                <c:pt idx="0">
                  <c:v>0.95069999999999999</c:v>
                </c:pt>
              </c:numCache>
            </c:numRef>
          </c:val>
          <c:extLst xmlns:c16r2="http://schemas.microsoft.com/office/drawing/2015/06/chart">
            <c:ext xmlns:c16="http://schemas.microsoft.com/office/drawing/2014/chart" uri="{C3380CC4-5D6E-409C-BE32-E72D297353CC}">
              <c16:uniqueId val="{00000001-52C0-4F05-87AF-2F61B2EE31FC}"/>
            </c:ext>
          </c:extLst>
        </c:ser>
        <c:ser>
          <c:idx val="2"/>
          <c:order val="2"/>
          <c:tx>
            <c:strRef>
              <c:f>Hoja22!$D$4</c:f>
              <c:strCache>
                <c:ptCount val="1"/>
                <c:pt idx="0">
                  <c:v>AÑO 2021</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Hoja22!$A$5</c:f>
              <c:strCache>
                <c:ptCount val="1"/>
                <c:pt idx="0">
                  <c:v>RESULTADOS DE REEVALUACIÓN</c:v>
                </c:pt>
              </c:strCache>
            </c:strRef>
          </c:cat>
          <c:val>
            <c:numRef>
              <c:f>Hoja22!$D$5</c:f>
              <c:numCache>
                <c:formatCode>0%</c:formatCode>
                <c:ptCount val="1"/>
                <c:pt idx="0">
                  <c:v>0.94</c:v>
                </c:pt>
              </c:numCache>
            </c:numRef>
          </c:val>
          <c:extLst xmlns:c16r2="http://schemas.microsoft.com/office/drawing/2015/06/chart">
            <c:ext xmlns:c16="http://schemas.microsoft.com/office/drawing/2014/chart" uri="{C3380CC4-5D6E-409C-BE32-E72D297353CC}">
              <c16:uniqueId val="{00000002-52C0-4F05-87AF-2F61B2EE31FC}"/>
            </c:ext>
          </c:extLst>
        </c:ser>
        <c:dLbls>
          <c:dLblPos val="outEnd"/>
          <c:showLegendKey val="0"/>
          <c:showVal val="1"/>
          <c:showCatName val="0"/>
          <c:showSerName val="0"/>
          <c:showPercent val="0"/>
          <c:showBubbleSize val="0"/>
        </c:dLbls>
        <c:gapWidth val="100"/>
        <c:overlap val="-24"/>
        <c:axId val="192997264"/>
        <c:axId val="192997656"/>
      </c:barChart>
      <c:catAx>
        <c:axId val="192997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50000"/>
                    <a:lumOff val="50000"/>
                  </a:schemeClr>
                </a:solidFill>
                <a:latin typeface="+mn-lt"/>
                <a:ea typeface="+mn-ea"/>
                <a:cs typeface="+mn-cs"/>
              </a:defRPr>
            </a:pPr>
            <a:endParaRPr lang="en-US"/>
          </a:p>
        </c:txPr>
        <c:crossAx val="192997656"/>
        <c:crosses val="autoZero"/>
        <c:auto val="1"/>
        <c:lblAlgn val="ctr"/>
        <c:lblOffset val="100"/>
        <c:noMultiLvlLbl val="0"/>
      </c:catAx>
      <c:valAx>
        <c:axId val="19299765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929972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n-US" b="1"/>
              <a:t>TENDENCIAS DEMANDA</a:t>
            </a:r>
            <a:r>
              <a:rPr lang="en-US" b="1" baseline="0"/>
              <a:t> DE SERVICIOS VIRTUALES META 5%</a:t>
            </a:r>
            <a:r>
              <a:rPr lang="en-US" b="1"/>
              <a:t> </a:t>
            </a:r>
          </a:p>
        </c:rich>
      </c:tx>
      <c:layout/>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manualLayout>
          <c:layoutTarget val="inner"/>
          <c:xMode val="edge"/>
          <c:yMode val="edge"/>
          <c:x val="7.5554131364367699E-2"/>
          <c:y val="0.1791601908971425"/>
          <c:w val="0.92444586863563227"/>
          <c:h val="0.54339883537929634"/>
        </c:manualLayout>
      </c:layout>
      <c:barChart>
        <c:barDir val="col"/>
        <c:grouping val="clustered"/>
        <c:varyColors val="0"/>
        <c:ser>
          <c:idx val="0"/>
          <c:order val="0"/>
          <c:tx>
            <c:strRef>
              <c:f>Hoja2!$B$1</c:f>
              <c:strCache>
                <c:ptCount val="1"/>
                <c:pt idx="0">
                  <c:v>AÑO 2019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Hoja2!$A$2</c:f>
              <c:strCache>
                <c:ptCount val="1"/>
                <c:pt idx="0">
                  <c:v>PROCESO ATENCIÓN AL CLIENTE</c:v>
                </c:pt>
              </c:strCache>
            </c:strRef>
          </c:cat>
          <c:val>
            <c:numRef>
              <c:f>Hoja2!$B$2</c:f>
              <c:numCache>
                <c:formatCode>0.00%</c:formatCode>
                <c:ptCount val="1"/>
                <c:pt idx="0">
                  <c:v>5.67E-2</c:v>
                </c:pt>
              </c:numCache>
            </c:numRef>
          </c:val>
          <c:extLst xmlns:c16r2="http://schemas.microsoft.com/office/drawing/2015/06/chart">
            <c:ext xmlns:c16="http://schemas.microsoft.com/office/drawing/2014/chart" uri="{C3380CC4-5D6E-409C-BE32-E72D297353CC}">
              <c16:uniqueId val="{00000000-075E-4F71-AC44-03DF8320DEB8}"/>
            </c:ext>
          </c:extLst>
        </c:ser>
        <c:ser>
          <c:idx val="1"/>
          <c:order val="1"/>
          <c:tx>
            <c:strRef>
              <c:f>Hoja2!$C$1</c:f>
              <c:strCache>
                <c:ptCount val="1"/>
                <c:pt idx="0">
                  <c:v>AÑO 2020</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Hoja2!$A$2</c:f>
              <c:strCache>
                <c:ptCount val="1"/>
                <c:pt idx="0">
                  <c:v>PROCESO ATENCIÓN AL CLIENTE</c:v>
                </c:pt>
              </c:strCache>
            </c:strRef>
          </c:cat>
          <c:val>
            <c:numRef>
              <c:f>Hoja2!$C$2</c:f>
              <c:numCache>
                <c:formatCode>0.00%</c:formatCode>
                <c:ptCount val="1"/>
                <c:pt idx="0">
                  <c:v>0.1993</c:v>
                </c:pt>
              </c:numCache>
            </c:numRef>
          </c:val>
          <c:extLst xmlns:c16r2="http://schemas.microsoft.com/office/drawing/2015/06/chart">
            <c:ext xmlns:c16="http://schemas.microsoft.com/office/drawing/2014/chart" uri="{C3380CC4-5D6E-409C-BE32-E72D297353CC}">
              <c16:uniqueId val="{00000001-075E-4F71-AC44-03DF8320DEB8}"/>
            </c:ext>
          </c:extLst>
        </c:ser>
        <c:ser>
          <c:idx val="2"/>
          <c:order val="2"/>
          <c:tx>
            <c:strRef>
              <c:f>Hoja2!$D$1</c:f>
              <c:strCache>
                <c:ptCount val="1"/>
                <c:pt idx="0">
                  <c:v>AÑO 2021</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Hoja2!$A$2</c:f>
              <c:strCache>
                <c:ptCount val="1"/>
                <c:pt idx="0">
                  <c:v>PROCESO ATENCIÓN AL CLIENTE</c:v>
                </c:pt>
              </c:strCache>
            </c:strRef>
          </c:cat>
          <c:val>
            <c:numRef>
              <c:f>Hoja2!$D$2</c:f>
              <c:numCache>
                <c:formatCode>0.00%</c:formatCode>
                <c:ptCount val="1"/>
                <c:pt idx="0">
                  <c:v>0.19114999999999999</c:v>
                </c:pt>
              </c:numCache>
            </c:numRef>
          </c:val>
          <c:extLst xmlns:c16r2="http://schemas.microsoft.com/office/drawing/2015/06/chart">
            <c:ext xmlns:c16="http://schemas.microsoft.com/office/drawing/2014/chart" uri="{C3380CC4-5D6E-409C-BE32-E72D297353CC}">
              <c16:uniqueId val="{00000002-075E-4F71-AC44-03DF8320DEB8}"/>
            </c:ext>
          </c:extLst>
        </c:ser>
        <c:ser>
          <c:idx val="3"/>
          <c:order val="3"/>
          <c:tx>
            <c:strRef>
              <c:f>Hoja2!$E$1</c:f>
              <c:strCache>
                <c:ptCount val="1"/>
                <c:pt idx="0">
                  <c:v>jun-22</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Hoja2!$A$2</c:f>
              <c:strCache>
                <c:ptCount val="1"/>
                <c:pt idx="0">
                  <c:v>PROCESO ATENCIÓN AL CLIENTE</c:v>
                </c:pt>
              </c:strCache>
            </c:strRef>
          </c:cat>
          <c:val>
            <c:numRef>
              <c:f>Hoja2!$E$2</c:f>
              <c:numCache>
                <c:formatCode>0.00%</c:formatCode>
                <c:ptCount val="1"/>
                <c:pt idx="0">
                  <c:v>0.17730000000000001</c:v>
                </c:pt>
              </c:numCache>
            </c:numRef>
          </c:val>
          <c:extLst xmlns:c16r2="http://schemas.microsoft.com/office/drawing/2015/06/chart">
            <c:ext xmlns:c16="http://schemas.microsoft.com/office/drawing/2014/chart" uri="{C3380CC4-5D6E-409C-BE32-E72D297353CC}">
              <c16:uniqueId val="{00000003-075E-4F71-AC44-03DF8320DEB8}"/>
            </c:ext>
          </c:extLst>
        </c:ser>
        <c:dLbls>
          <c:dLblPos val="inEnd"/>
          <c:showLegendKey val="0"/>
          <c:showVal val="1"/>
          <c:showCatName val="0"/>
          <c:showSerName val="0"/>
          <c:showPercent val="0"/>
          <c:showBubbleSize val="0"/>
        </c:dLbls>
        <c:gapWidth val="80"/>
        <c:overlap val="25"/>
        <c:axId val="186673944"/>
        <c:axId val="186674336"/>
      </c:barChart>
      <c:catAx>
        <c:axId val="186673944"/>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n-US"/>
          </a:p>
        </c:txPr>
        <c:crossAx val="186674336"/>
        <c:crosses val="autoZero"/>
        <c:auto val="1"/>
        <c:lblAlgn val="ctr"/>
        <c:lblOffset val="100"/>
        <c:noMultiLvlLbl val="0"/>
      </c:catAx>
      <c:valAx>
        <c:axId val="186674336"/>
        <c:scaling>
          <c:orientation val="minMax"/>
        </c:scaling>
        <c:delete val="0"/>
        <c:axPos val="l"/>
        <c:majorGridlines>
          <c:spPr>
            <a:ln w="9525" cap="flat" cmpd="sng" algn="ctr">
              <a:solidFill>
                <a:schemeClr val="tx1">
                  <a:lumMod val="5000"/>
                  <a:lumOff val="9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1866739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TENDENCIAS-OBJETIVOS DE  CALIDAD</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Hoja2!$B$1</c:f>
              <c:strCache>
                <c:ptCount val="1"/>
                <c:pt idx="0">
                  <c:v>AÑO 2019</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Hoja2!$A$2:$A$6</c:f>
              <c:strCache>
                <c:ptCount val="5"/>
                <c:pt idx="0">
                  <c:v>1. Mantener el talento humano competente</c:v>
                </c:pt>
                <c:pt idx="1">
                  <c:v>2. Mejorar continuamente nuestros procesos y mantener la eficacia del sistema de gestión de la calidad</c:v>
                </c:pt>
                <c:pt idx="2">
                  <c:v>3. Liderar un crecimiento Constante</c:v>
                </c:pt>
                <c:pt idx="3">
                  <c:v>4. Mantener una alta calificación en cuánto a la satisfacción de nuestros clientes</c:v>
                </c:pt>
                <c:pt idx="4">
                  <c:v>Total</c:v>
                </c:pt>
              </c:strCache>
            </c:strRef>
          </c:cat>
          <c:val>
            <c:numRef>
              <c:f>Hoja2!$B$2:$B$6</c:f>
              <c:numCache>
                <c:formatCode>0%</c:formatCode>
                <c:ptCount val="5"/>
                <c:pt idx="0">
                  <c:v>1</c:v>
                </c:pt>
                <c:pt idx="1">
                  <c:v>1</c:v>
                </c:pt>
                <c:pt idx="2">
                  <c:v>1</c:v>
                </c:pt>
                <c:pt idx="3">
                  <c:v>1</c:v>
                </c:pt>
                <c:pt idx="4">
                  <c:v>1</c:v>
                </c:pt>
              </c:numCache>
            </c:numRef>
          </c:val>
          <c:extLst xmlns:c16r2="http://schemas.microsoft.com/office/drawing/2015/06/chart">
            <c:ext xmlns:c16="http://schemas.microsoft.com/office/drawing/2014/chart" uri="{C3380CC4-5D6E-409C-BE32-E72D297353CC}">
              <c16:uniqueId val="{00000000-F0E0-417B-AB51-552851099117}"/>
            </c:ext>
          </c:extLst>
        </c:ser>
        <c:ser>
          <c:idx val="1"/>
          <c:order val="1"/>
          <c:tx>
            <c:strRef>
              <c:f>Hoja2!$C$1</c:f>
              <c:strCache>
                <c:ptCount val="1"/>
                <c:pt idx="0">
                  <c:v>AÑO 2020</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Hoja2!$A$2:$A$6</c:f>
              <c:strCache>
                <c:ptCount val="5"/>
                <c:pt idx="0">
                  <c:v>1. Mantener el talento humano competente</c:v>
                </c:pt>
                <c:pt idx="1">
                  <c:v>2. Mejorar continuamente nuestros procesos y mantener la eficacia del sistema de gestión de la calidad</c:v>
                </c:pt>
                <c:pt idx="2">
                  <c:v>3. Liderar un crecimiento Constante</c:v>
                </c:pt>
                <c:pt idx="3">
                  <c:v>4. Mantener una alta calificación en cuánto a la satisfacción de nuestros clientes</c:v>
                </c:pt>
                <c:pt idx="4">
                  <c:v>Total</c:v>
                </c:pt>
              </c:strCache>
            </c:strRef>
          </c:cat>
          <c:val>
            <c:numRef>
              <c:f>Hoja2!$C$2:$C$6</c:f>
              <c:numCache>
                <c:formatCode>0%</c:formatCode>
                <c:ptCount val="5"/>
                <c:pt idx="0">
                  <c:v>1</c:v>
                </c:pt>
                <c:pt idx="1">
                  <c:v>1</c:v>
                </c:pt>
                <c:pt idx="2" formatCode="0.00%">
                  <c:v>0.88880000000000003</c:v>
                </c:pt>
                <c:pt idx="3">
                  <c:v>1</c:v>
                </c:pt>
                <c:pt idx="4" formatCode="0.00%">
                  <c:v>0.97219999999999995</c:v>
                </c:pt>
              </c:numCache>
            </c:numRef>
          </c:val>
          <c:extLst xmlns:c16r2="http://schemas.microsoft.com/office/drawing/2015/06/chart">
            <c:ext xmlns:c16="http://schemas.microsoft.com/office/drawing/2014/chart" uri="{C3380CC4-5D6E-409C-BE32-E72D297353CC}">
              <c16:uniqueId val="{00000001-F0E0-417B-AB51-552851099117}"/>
            </c:ext>
          </c:extLst>
        </c:ser>
        <c:ser>
          <c:idx val="2"/>
          <c:order val="2"/>
          <c:tx>
            <c:strRef>
              <c:f>Hoja2!$D$1</c:f>
              <c:strCache>
                <c:ptCount val="1"/>
                <c:pt idx="0">
                  <c:v>AÑO  2021</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Hoja2!$A$2:$A$6</c:f>
              <c:strCache>
                <c:ptCount val="5"/>
                <c:pt idx="0">
                  <c:v>1. Mantener el talento humano competente</c:v>
                </c:pt>
                <c:pt idx="1">
                  <c:v>2. Mejorar continuamente nuestros procesos y mantener la eficacia del sistema de gestión de la calidad</c:v>
                </c:pt>
                <c:pt idx="2">
                  <c:v>3. Liderar un crecimiento Constante</c:v>
                </c:pt>
                <c:pt idx="3">
                  <c:v>4. Mantener una alta calificación en cuánto a la satisfacción de nuestros clientes</c:v>
                </c:pt>
                <c:pt idx="4">
                  <c:v>Total</c:v>
                </c:pt>
              </c:strCache>
            </c:strRef>
          </c:cat>
          <c:val>
            <c:numRef>
              <c:f>Hoja2!$D$2:$D$6</c:f>
              <c:numCache>
                <c:formatCode>0%</c:formatCode>
                <c:ptCount val="5"/>
                <c:pt idx="0">
                  <c:v>1</c:v>
                </c:pt>
                <c:pt idx="1">
                  <c:v>0.96</c:v>
                </c:pt>
                <c:pt idx="2" formatCode="0.00%">
                  <c:v>0.96150000000000002</c:v>
                </c:pt>
                <c:pt idx="3" formatCode="0.00%">
                  <c:v>0.96499999999999997</c:v>
                </c:pt>
                <c:pt idx="4" formatCode="0.00%">
                  <c:v>0.97160000000000002</c:v>
                </c:pt>
              </c:numCache>
            </c:numRef>
          </c:val>
          <c:extLst xmlns:c16r2="http://schemas.microsoft.com/office/drawing/2015/06/chart">
            <c:ext xmlns:c16="http://schemas.microsoft.com/office/drawing/2014/chart" uri="{C3380CC4-5D6E-409C-BE32-E72D297353CC}">
              <c16:uniqueId val="{00000002-F0E0-417B-AB51-552851099117}"/>
            </c:ext>
          </c:extLst>
        </c:ser>
        <c:ser>
          <c:idx val="3"/>
          <c:order val="3"/>
          <c:tx>
            <c:strRef>
              <c:f>Hoja2!$E$1</c:f>
              <c:strCache>
                <c:ptCount val="1"/>
                <c:pt idx="0">
                  <c:v>jun-22</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Hoja2!$A$2:$A$6</c:f>
              <c:strCache>
                <c:ptCount val="5"/>
                <c:pt idx="0">
                  <c:v>1. Mantener el talento humano competente</c:v>
                </c:pt>
                <c:pt idx="1">
                  <c:v>2. Mejorar continuamente nuestros procesos y mantener la eficacia del sistema de gestión de la calidad</c:v>
                </c:pt>
                <c:pt idx="2">
                  <c:v>3. Liderar un crecimiento Constante</c:v>
                </c:pt>
                <c:pt idx="3">
                  <c:v>4. Mantener una alta calificación en cuánto a la satisfacción de nuestros clientes</c:v>
                </c:pt>
                <c:pt idx="4">
                  <c:v>Total</c:v>
                </c:pt>
              </c:strCache>
            </c:strRef>
          </c:cat>
          <c:val>
            <c:numRef>
              <c:f>Hoja2!$E$2:$E$6</c:f>
              <c:numCache>
                <c:formatCode>0%</c:formatCode>
                <c:ptCount val="5"/>
                <c:pt idx="0">
                  <c:v>1</c:v>
                </c:pt>
                <c:pt idx="1">
                  <c:v>1</c:v>
                </c:pt>
                <c:pt idx="2">
                  <c:v>1</c:v>
                </c:pt>
                <c:pt idx="3">
                  <c:v>1</c:v>
                </c:pt>
                <c:pt idx="4">
                  <c:v>1</c:v>
                </c:pt>
              </c:numCache>
            </c:numRef>
          </c:val>
          <c:extLst xmlns:c16r2="http://schemas.microsoft.com/office/drawing/2015/06/chart">
            <c:ext xmlns:c16="http://schemas.microsoft.com/office/drawing/2014/chart" uri="{C3380CC4-5D6E-409C-BE32-E72D297353CC}">
              <c16:uniqueId val="{00000003-F0E0-417B-AB51-552851099117}"/>
            </c:ext>
          </c:extLst>
        </c:ser>
        <c:dLbls>
          <c:dLblPos val="inEnd"/>
          <c:showLegendKey val="0"/>
          <c:showVal val="1"/>
          <c:showCatName val="0"/>
          <c:showSerName val="0"/>
          <c:showPercent val="0"/>
          <c:showBubbleSize val="0"/>
        </c:dLbls>
        <c:gapWidth val="115"/>
        <c:overlap val="-20"/>
        <c:axId val="187844896"/>
        <c:axId val="187845288"/>
      </c:barChart>
      <c:catAx>
        <c:axId val="187844896"/>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845288"/>
        <c:crosses val="autoZero"/>
        <c:auto val="1"/>
        <c:lblAlgn val="ctr"/>
        <c:lblOffset val="100"/>
        <c:noMultiLvlLbl val="0"/>
      </c:catAx>
      <c:valAx>
        <c:axId val="187845288"/>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84489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r>
              <a:rPr lang="en-US"/>
              <a:t>TENDENCIA-DESEMPEÑO DE LOS PROCESOS</a:t>
            </a:r>
          </a:p>
        </c:rich>
      </c:tx>
      <c:layout>
        <c:manualLayout>
          <c:xMode val="edge"/>
          <c:yMode val="edge"/>
          <c:x val="0.17187489063867017"/>
          <c:y val="1.740075234276468E-2"/>
        </c:manualLayout>
      </c:layout>
      <c:overlay val="0"/>
      <c:spPr>
        <a:noFill/>
        <a:ln>
          <a:noFill/>
        </a:ln>
        <a:effectLst/>
      </c:spPr>
      <c:txPr>
        <a:bodyPr rot="0" spcFirstLastPara="1" vertOverflow="ellipsis" vert="horz" wrap="square" anchor="ctr" anchorCtr="1"/>
        <a:lstStyle/>
        <a:p>
          <a:pPr>
            <a:defRPr sz="1600"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clustered"/>
        <c:varyColors val="0"/>
        <c:ser>
          <c:idx val="0"/>
          <c:order val="0"/>
          <c:tx>
            <c:strRef>
              <c:f>Hoja4!$B$1</c:f>
              <c:strCache>
                <c:ptCount val="1"/>
                <c:pt idx="0">
                  <c:v>AÑO 2019</c:v>
                </c:pt>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Hoja4!$A$2</c:f>
              <c:strCache>
                <c:ptCount val="1"/>
                <c:pt idx="0">
                  <c:v>MEJORA DEL SGC-META 80%</c:v>
                </c:pt>
              </c:strCache>
            </c:strRef>
          </c:cat>
          <c:val>
            <c:numRef>
              <c:f>Hoja4!$B$2</c:f>
              <c:numCache>
                <c:formatCode>0.00%</c:formatCode>
                <c:ptCount val="1"/>
                <c:pt idx="0">
                  <c:v>0.95420000000000005</c:v>
                </c:pt>
              </c:numCache>
            </c:numRef>
          </c:val>
          <c:extLst xmlns:c16r2="http://schemas.microsoft.com/office/drawing/2015/06/chart">
            <c:ext xmlns:c16="http://schemas.microsoft.com/office/drawing/2014/chart" uri="{C3380CC4-5D6E-409C-BE32-E72D297353CC}">
              <c16:uniqueId val="{00000000-8FBD-4E1A-87E2-A84FC23DB681}"/>
            </c:ext>
          </c:extLst>
        </c:ser>
        <c:ser>
          <c:idx val="1"/>
          <c:order val="1"/>
          <c:tx>
            <c:strRef>
              <c:f>Hoja4!$C$1</c:f>
              <c:strCache>
                <c:ptCount val="1"/>
                <c:pt idx="0">
                  <c:v>AÑO 2020</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Hoja4!$A$2</c:f>
              <c:strCache>
                <c:ptCount val="1"/>
                <c:pt idx="0">
                  <c:v>MEJORA DEL SGC-META 80%</c:v>
                </c:pt>
              </c:strCache>
            </c:strRef>
          </c:cat>
          <c:val>
            <c:numRef>
              <c:f>Hoja4!$C$2</c:f>
              <c:numCache>
                <c:formatCode>0.00%</c:formatCode>
                <c:ptCount val="1"/>
                <c:pt idx="0">
                  <c:v>0.96640000000000004</c:v>
                </c:pt>
              </c:numCache>
            </c:numRef>
          </c:val>
          <c:extLst xmlns:c16r2="http://schemas.microsoft.com/office/drawing/2015/06/chart">
            <c:ext xmlns:c16="http://schemas.microsoft.com/office/drawing/2014/chart" uri="{C3380CC4-5D6E-409C-BE32-E72D297353CC}">
              <c16:uniqueId val="{00000001-8FBD-4E1A-87E2-A84FC23DB681}"/>
            </c:ext>
          </c:extLst>
        </c:ser>
        <c:ser>
          <c:idx val="2"/>
          <c:order val="2"/>
          <c:tx>
            <c:strRef>
              <c:f>Hoja4!$D$1</c:f>
              <c:strCache>
                <c:ptCount val="1"/>
                <c:pt idx="0">
                  <c:v>AÑO  2021</c:v>
                </c:pt>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Hoja4!$A$2</c:f>
              <c:strCache>
                <c:ptCount val="1"/>
                <c:pt idx="0">
                  <c:v>MEJORA DEL SGC-META 80%</c:v>
                </c:pt>
              </c:strCache>
            </c:strRef>
          </c:cat>
          <c:val>
            <c:numRef>
              <c:f>Hoja4!$D$2</c:f>
              <c:numCache>
                <c:formatCode>0%</c:formatCode>
                <c:ptCount val="1"/>
                <c:pt idx="0">
                  <c:v>0.96</c:v>
                </c:pt>
              </c:numCache>
            </c:numRef>
          </c:val>
          <c:extLst xmlns:c16r2="http://schemas.microsoft.com/office/drawing/2015/06/chart">
            <c:ext xmlns:c16="http://schemas.microsoft.com/office/drawing/2014/chart" uri="{C3380CC4-5D6E-409C-BE32-E72D297353CC}">
              <c16:uniqueId val="{00000002-8FBD-4E1A-87E2-A84FC23DB681}"/>
            </c:ext>
          </c:extLst>
        </c:ser>
        <c:ser>
          <c:idx val="3"/>
          <c:order val="3"/>
          <c:tx>
            <c:strRef>
              <c:f>Hoja4!$E$1</c:f>
              <c:strCache>
                <c:ptCount val="1"/>
                <c:pt idx="0">
                  <c:v> JUNIO 2022</c:v>
                </c:pt>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Hoja4!$A$2</c:f>
              <c:strCache>
                <c:ptCount val="1"/>
                <c:pt idx="0">
                  <c:v>MEJORA DEL SGC-META 80%</c:v>
                </c:pt>
              </c:strCache>
            </c:strRef>
          </c:cat>
          <c:val>
            <c:numRef>
              <c:f>Hoja4!$E$2</c:f>
              <c:numCache>
                <c:formatCode>0%</c:formatCode>
                <c:ptCount val="1"/>
                <c:pt idx="0">
                  <c:v>0.97</c:v>
                </c:pt>
              </c:numCache>
            </c:numRef>
          </c:val>
          <c:extLst xmlns:c16r2="http://schemas.microsoft.com/office/drawing/2015/06/chart">
            <c:ext xmlns:c16="http://schemas.microsoft.com/office/drawing/2014/chart" uri="{C3380CC4-5D6E-409C-BE32-E72D297353CC}">
              <c16:uniqueId val="{00000003-8FBD-4E1A-87E2-A84FC23DB681}"/>
            </c:ext>
          </c:extLst>
        </c:ser>
        <c:dLbls>
          <c:dLblPos val="inEnd"/>
          <c:showLegendKey val="0"/>
          <c:showVal val="1"/>
          <c:showCatName val="0"/>
          <c:showSerName val="0"/>
          <c:showPercent val="0"/>
          <c:showBubbleSize val="0"/>
        </c:dLbls>
        <c:gapWidth val="80"/>
        <c:overlap val="25"/>
        <c:axId val="187847248"/>
        <c:axId val="187847640"/>
      </c:barChart>
      <c:catAx>
        <c:axId val="187847248"/>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en-US"/>
          </a:p>
        </c:txPr>
        <c:crossAx val="187847640"/>
        <c:crosses val="autoZero"/>
        <c:auto val="1"/>
        <c:lblAlgn val="ctr"/>
        <c:lblOffset val="100"/>
        <c:noMultiLvlLbl val="0"/>
      </c:catAx>
      <c:valAx>
        <c:axId val="187847640"/>
        <c:scaling>
          <c:orientation val="minMax"/>
        </c:scaling>
        <c:delete val="0"/>
        <c:axPos val="l"/>
        <c:majorGridlines>
          <c:spPr>
            <a:ln w="9525" cap="flat" cmpd="sng" algn="ctr">
              <a:solidFill>
                <a:schemeClr val="tx1">
                  <a:lumMod val="5000"/>
                  <a:lumOff val="9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en-US"/>
          </a:p>
        </c:txPr>
        <c:crossAx val="18784724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cap="none" spc="20" baseline="0">
                <a:solidFill>
                  <a:schemeClr val="tx1">
                    <a:lumMod val="50000"/>
                    <a:lumOff val="50000"/>
                  </a:schemeClr>
                </a:solidFill>
                <a:latin typeface="+mn-lt"/>
                <a:ea typeface="+mn-ea"/>
                <a:cs typeface="+mn-cs"/>
              </a:defRPr>
            </a:pPr>
            <a:r>
              <a:rPr lang="es-CO" sz="1800">
                <a:solidFill>
                  <a:sysClr val="windowText" lastClr="000000"/>
                </a:solidFill>
              </a:rPr>
              <a:t>TENDENCIAS</a:t>
            </a:r>
            <a:r>
              <a:rPr lang="es-CO" sz="1800" baseline="0">
                <a:solidFill>
                  <a:sysClr val="windowText" lastClr="000000"/>
                </a:solidFill>
              </a:rPr>
              <a:t> SALIDAS NO CONFORMES POR PROCESO</a:t>
            </a:r>
            <a:endParaRPr lang="es-CO" sz="1800">
              <a:solidFill>
                <a:sysClr val="windowText" lastClr="000000"/>
              </a:solidFill>
            </a:endParaRPr>
          </a:p>
        </c:rich>
      </c:tx>
      <c:layout>
        <c:manualLayout>
          <c:xMode val="edge"/>
          <c:yMode val="edge"/>
          <c:x val="0.17496824465498806"/>
          <c:y val="1.1306005343497067E-2"/>
        </c:manualLayout>
      </c:layout>
      <c:overlay val="0"/>
      <c:spPr>
        <a:solidFill>
          <a:sysClr val="window" lastClr="FFFFFF"/>
        </a:solidFill>
        <a:ln>
          <a:noFill/>
        </a:ln>
        <a:effectLst/>
      </c:spPr>
      <c:txPr>
        <a:bodyPr rot="0" spcFirstLastPara="1" vertOverflow="ellipsis" vert="horz" wrap="square" anchor="ctr" anchorCtr="1"/>
        <a:lstStyle/>
        <a:p>
          <a:pPr>
            <a:defRPr sz="1800" b="0"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barChart>
        <c:barDir val="bar"/>
        <c:grouping val="clustered"/>
        <c:varyColors val="0"/>
        <c:ser>
          <c:idx val="0"/>
          <c:order val="0"/>
          <c:tx>
            <c:strRef>
              <c:f>Hoja5!$B$1</c:f>
              <c:strCache>
                <c:ptCount val="1"/>
                <c:pt idx="0">
                  <c:v>AÑO 2019</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Hoja5!$A$2:$A$15</c:f>
              <c:strCache>
                <c:ptCount val="14"/>
                <c:pt idx="0">
                  <c:v>SALIDAS NO CONFORMES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Hoja5!$B$2:$B$15</c:f>
              <c:numCache>
                <c:formatCode>General</c:formatCode>
                <c:ptCount val="14"/>
                <c:pt idx="1">
                  <c:v>0</c:v>
                </c:pt>
                <c:pt idx="2">
                  <c:v>1</c:v>
                </c:pt>
                <c:pt idx="3">
                  <c:v>12</c:v>
                </c:pt>
                <c:pt idx="4">
                  <c:v>7</c:v>
                </c:pt>
                <c:pt idx="5">
                  <c:v>5</c:v>
                </c:pt>
                <c:pt idx="6">
                  <c:v>3</c:v>
                </c:pt>
                <c:pt idx="7">
                  <c:v>4</c:v>
                </c:pt>
                <c:pt idx="8">
                  <c:v>7</c:v>
                </c:pt>
                <c:pt idx="9">
                  <c:v>6</c:v>
                </c:pt>
                <c:pt idx="10">
                  <c:v>1</c:v>
                </c:pt>
                <c:pt idx="11">
                  <c:v>1</c:v>
                </c:pt>
                <c:pt idx="12">
                  <c:v>6</c:v>
                </c:pt>
                <c:pt idx="13">
                  <c:v>70</c:v>
                </c:pt>
              </c:numCache>
            </c:numRef>
          </c:val>
          <c:extLst xmlns:c16r2="http://schemas.microsoft.com/office/drawing/2015/06/chart">
            <c:ext xmlns:c16="http://schemas.microsoft.com/office/drawing/2014/chart" uri="{C3380CC4-5D6E-409C-BE32-E72D297353CC}">
              <c16:uniqueId val="{00000000-F943-4BD3-B26F-5D4C86722861}"/>
            </c:ext>
          </c:extLst>
        </c:ser>
        <c:ser>
          <c:idx val="1"/>
          <c:order val="1"/>
          <c:tx>
            <c:strRef>
              <c:f>Hoja5!$C$1</c:f>
              <c:strCache>
                <c:ptCount val="1"/>
                <c:pt idx="0">
                  <c:v>AÑO 2020</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Hoja5!$A$2:$A$15</c:f>
              <c:strCache>
                <c:ptCount val="14"/>
                <c:pt idx="0">
                  <c:v>SALIDAS NO CONFORMES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Hoja5!$C$2:$C$15</c:f>
              <c:numCache>
                <c:formatCode>General</c:formatCode>
                <c:ptCount val="14"/>
                <c:pt idx="1">
                  <c:v>3</c:v>
                </c:pt>
                <c:pt idx="2">
                  <c:v>2</c:v>
                </c:pt>
                <c:pt idx="3">
                  <c:v>23</c:v>
                </c:pt>
                <c:pt idx="4">
                  <c:v>3</c:v>
                </c:pt>
                <c:pt idx="5">
                  <c:v>4</c:v>
                </c:pt>
                <c:pt idx="6">
                  <c:v>1</c:v>
                </c:pt>
                <c:pt idx="7">
                  <c:v>3</c:v>
                </c:pt>
                <c:pt idx="8">
                  <c:v>8</c:v>
                </c:pt>
                <c:pt idx="9">
                  <c:v>1</c:v>
                </c:pt>
                <c:pt idx="10">
                  <c:v>0</c:v>
                </c:pt>
                <c:pt idx="11">
                  <c:v>16</c:v>
                </c:pt>
                <c:pt idx="12">
                  <c:v>0</c:v>
                </c:pt>
                <c:pt idx="13">
                  <c:v>64</c:v>
                </c:pt>
              </c:numCache>
            </c:numRef>
          </c:val>
          <c:extLst xmlns:c16r2="http://schemas.microsoft.com/office/drawing/2015/06/chart">
            <c:ext xmlns:c16="http://schemas.microsoft.com/office/drawing/2014/chart" uri="{C3380CC4-5D6E-409C-BE32-E72D297353CC}">
              <c16:uniqueId val="{00000001-F943-4BD3-B26F-5D4C86722861}"/>
            </c:ext>
          </c:extLst>
        </c:ser>
        <c:ser>
          <c:idx val="2"/>
          <c:order val="2"/>
          <c:tx>
            <c:strRef>
              <c:f>Hoja5!$D$1</c:f>
              <c:strCache>
                <c:ptCount val="1"/>
                <c:pt idx="0">
                  <c:v>AÑO 2021</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Hoja5!$A$2:$A$15</c:f>
              <c:strCache>
                <c:ptCount val="14"/>
                <c:pt idx="0">
                  <c:v>SALIDAS NO CONFORMES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Hoja5!$D$2:$D$15</c:f>
              <c:numCache>
                <c:formatCode>General</c:formatCode>
                <c:ptCount val="14"/>
                <c:pt idx="1">
                  <c:v>1</c:v>
                </c:pt>
                <c:pt idx="2">
                  <c:v>2</c:v>
                </c:pt>
                <c:pt idx="3">
                  <c:v>16</c:v>
                </c:pt>
                <c:pt idx="4">
                  <c:v>0</c:v>
                </c:pt>
                <c:pt idx="5">
                  <c:v>3</c:v>
                </c:pt>
                <c:pt idx="6">
                  <c:v>0</c:v>
                </c:pt>
                <c:pt idx="7">
                  <c:v>6</c:v>
                </c:pt>
                <c:pt idx="8">
                  <c:v>6</c:v>
                </c:pt>
                <c:pt idx="9">
                  <c:v>0</c:v>
                </c:pt>
                <c:pt idx="10">
                  <c:v>0</c:v>
                </c:pt>
                <c:pt idx="11">
                  <c:v>6</c:v>
                </c:pt>
                <c:pt idx="12">
                  <c:v>1</c:v>
                </c:pt>
                <c:pt idx="13">
                  <c:v>41</c:v>
                </c:pt>
              </c:numCache>
            </c:numRef>
          </c:val>
          <c:extLst xmlns:c16r2="http://schemas.microsoft.com/office/drawing/2015/06/chart">
            <c:ext xmlns:c16="http://schemas.microsoft.com/office/drawing/2014/chart" uri="{C3380CC4-5D6E-409C-BE32-E72D297353CC}">
              <c16:uniqueId val="{00000002-F943-4BD3-B26F-5D4C86722861}"/>
            </c:ext>
          </c:extLst>
        </c:ser>
        <c:ser>
          <c:idx val="3"/>
          <c:order val="3"/>
          <c:tx>
            <c:strRef>
              <c:f>Hoja5!$E$1</c:f>
              <c:strCache>
                <c:ptCount val="1"/>
                <c:pt idx="0">
                  <c:v>jun-22</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ysClr val="windowText" lastClr="000000"/>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Hoja5!$A$2:$A$15</c:f>
              <c:strCache>
                <c:ptCount val="14"/>
                <c:pt idx="0">
                  <c:v>SALIDAS NO CONFORMES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Hoja5!$E$2:$E$15</c:f>
              <c:numCache>
                <c:formatCode>General</c:formatCode>
                <c:ptCount val="14"/>
                <c:pt idx="1">
                  <c:v>1</c:v>
                </c:pt>
                <c:pt idx="2">
                  <c:v>2</c:v>
                </c:pt>
                <c:pt idx="3">
                  <c:v>31</c:v>
                </c:pt>
                <c:pt idx="4">
                  <c:v>7</c:v>
                </c:pt>
                <c:pt idx="5">
                  <c:v>6</c:v>
                </c:pt>
                <c:pt idx="6">
                  <c:v>1</c:v>
                </c:pt>
                <c:pt idx="7">
                  <c:v>3</c:v>
                </c:pt>
                <c:pt idx="8">
                  <c:v>8</c:v>
                </c:pt>
                <c:pt idx="9">
                  <c:v>1</c:v>
                </c:pt>
                <c:pt idx="10">
                  <c:v>0</c:v>
                </c:pt>
                <c:pt idx="11">
                  <c:v>4</c:v>
                </c:pt>
                <c:pt idx="12">
                  <c:v>0</c:v>
                </c:pt>
                <c:pt idx="13">
                  <c:v>64</c:v>
                </c:pt>
              </c:numCache>
            </c:numRef>
          </c:val>
          <c:extLst xmlns:c16r2="http://schemas.microsoft.com/office/drawing/2015/06/chart">
            <c:ext xmlns:c16="http://schemas.microsoft.com/office/drawing/2014/chart" uri="{C3380CC4-5D6E-409C-BE32-E72D297353CC}">
              <c16:uniqueId val="{00000003-F943-4BD3-B26F-5D4C86722861}"/>
            </c:ext>
          </c:extLst>
        </c:ser>
        <c:dLbls>
          <c:dLblPos val="inEnd"/>
          <c:showLegendKey val="0"/>
          <c:showVal val="1"/>
          <c:showCatName val="0"/>
          <c:showSerName val="0"/>
          <c:showPercent val="0"/>
          <c:showBubbleSize val="0"/>
        </c:dLbls>
        <c:gapWidth val="100"/>
        <c:axId val="187848424"/>
        <c:axId val="188406592"/>
      </c:barChart>
      <c:catAx>
        <c:axId val="1878484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88406592"/>
        <c:crosses val="autoZero"/>
        <c:auto val="1"/>
        <c:lblAlgn val="ctr"/>
        <c:lblOffset val="100"/>
        <c:noMultiLvlLbl val="0"/>
      </c:catAx>
      <c:valAx>
        <c:axId val="1884065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87848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TENDENCIAS NO CONFORMIDADES DE AUDITORIAS INTERNAS</a:t>
            </a:r>
          </a:p>
        </c:rich>
      </c:tx>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3101533780204636E-2"/>
          <c:y val="2.0847739600155128E-2"/>
          <c:w val="0.92464252287128756"/>
          <c:h val="0.71522370712677596"/>
        </c:manualLayout>
      </c:layout>
      <c:barChart>
        <c:barDir val="col"/>
        <c:grouping val="clustered"/>
        <c:varyColors val="0"/>
        <c:ser>
          <c:idx val="0"/>
          <c:order val="0"/>
          <c:tx>
            <c:strRef>
              <c:f>Hoja6!$B$1</c:f>
              <c:strCache>
                <c:ptCount val="1"/>
                <c:pt idx="0">
                  <c:v>AÑO 2019</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Hoja6!$A$2:$A$15</c:f>
              <c:strCache>
                <c:ptCount val="14"/>
                <c:pt idx="0">
                  <c:v>NO CONFORMIDADES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Hoja6!$B$2:$B$15</c:f>
              <c:numCache>
                <c:formatCode>General</c:formatCode>
                <c:ptCount val="14"/>
                <c:pt idx="1">
                  <c:v>3</c:v>
                </c:pt>
                <c:pt idx="2">
                  <c:v>1</c:v>
                </c:pt>
                <c:pt idx="3">
                  <c:v>8</c:v>
                </c:pt>
                <c:pt idx="4">
                  <c:v>1</c:v>
                </c:pt>
                <c:pt idx="5">
                  <c:v>2</c:v>
                </c:pt>
                <c:pt idx="6">
                  <c:v>8</c:v>
                </c:pt>
                <c:pt idx="7">
                  <c:v>1</c:v>
                </c:pt>
                <c:pt idx="8">
                  <c:v>4</c:v>
                </c:pt>
                <c:pt idx="9">
                  <c:v>4</c:v>
                </c:pt>
                <c:pt idx="10">
                  <c:v>3</c:v>
                </c:pt>
                <c:pt idx="11">
                  <c:v>5</c:v>
                </c:pt>
                <c:pt idx="12">
                  <c:v>4</c:v>
                </c:pt>
                <c:pt idx="13">
                  <c:v>44</c:v>
                </c:pt>
              </c:numCache>
            </c:numRef>
          </c:val>
          <c:extLst xmlns:c16r2="http://schemas.microsoft.com/office/drawing/2015/06/chart">
            <c:ext xmlns:c16="http://schemas.microsoft.com/office/drawing/2014/chart" uri="{C3380CC4-5D6E-409C-BE32-E72D297353CC}">
              <c16:uniqueId val="{00000000-F4EB-4750-A7AE-3C67D33CD65A}"/>
            </c:ext>
          </c:extLst>
        </c:ser>
        <c:ser>
          <c:idx val="1"/>
          <c:order val="1"/>
          <c:tx>
            <c:strRef>
              <c:f>Hoja6!$C$1</c:f>
              <c:strCache>
                <c:ptCount val="1"/>
                <c:pt idx="0">
                  <c:v>AÑO 2020</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Hoja6!$A$2:$A$15</c:f>
              <c:strCache>
                <c:ptCount val="14"/>
                <c:pt idx="0">
                  <c:v>NO CONFORMIDADES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Hoja6!$C$2:$C$15</c:f>
              <c:numCache>
                <c:formatCode>General</c:formatCode>
                <c:ptCount val="14"/>
                <c:pt idx="1">
                  <c:v>0</c:v>
                </c:pt>
                <c:pt idx="2">
                  <c:v>0</c:v>
                </c:pt>
                <c:pt idx="3">
                  <c:v>4</c:v>
                </c:pt>
                <c:pt idx="4">
                  <c:v>7</c:v>
                </c:pt>
                <c:pt idx="5">
                  <c:v>0</c:v>
                </c:pt>
                <c:pt idx="6">
                  <c:v>2</c:v>
                </c:pt>
                <c:pt idx="7">
                  <c:v>5</c:v>
                </c:pt>
                <c:pt idx="8">
                  <c:v>4</c:v>
                </c:pt>
                <c:pt idx="9">
                  <c:v>5</c:v>
                </c:pt>
                <c:pt idx="10">
                  <c:v>1</c:v>
                </c:pt>
                <c:pt idx="11">
                  <c:v>9</c:v>
                </c:pt>
                <c:pt idx="12">
                  <c:v>3</c:v>
                </c:pt>
                <c:pt idx="13">
                  <c:v>40</c:v>
                </c:pt>
              </c:numCache>
            </c:numRef>
          </c:val>
          <c:extLst xmlns:c16r2="http://schemas.microsoft.com/office/drawing/2015/06/chart">
            <c:ext xmlns:c16="http://schemas.microsoft.com/office/drawing/2014/chart" uri="{C3380CC4-5D6E-409C-BE32-E72D297353CC}">
              <c16:uniqueId val="{00000001-F4EB-4750-A7AE-3C67D33CD65A}"/>
            </c:ext>
          </c:extLst>
        </c:ser>
        <c:ser>
          <c:idx val="2"/>
          <c:order val="2"/>
          <c:tx>
            <c:strRef>
              <c:f>Hoja6!$D$1</c:f>
              <c:strCache>
                <c:ptCount val="1"/>
                <c:pt idx="0">
                  <c:v>AÑO 2021</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Hoja6!$A$2:$A$15</c:f>
              <c:strCache>
                <c:ptCount val="14"/>
                <c:pt idx="0">
                  <c:v>NO CONFORMIDADES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Hoja6!$D$2:$D$15</c:f>
              <c:numCache>
                <c:formatCode>General</c:formatCode>
                <c:ptCount val="14"/>
                <c:pt idx="1">
                  <c:v>2</c:v>
                </c:pt>
                <c:pt idx="2">
                  <c:v>0</c:v>
                </c:pt>
                <c:pt idx="3">
                  <c:v>4</c:v>
                </c:pt>
                <c:pt idx="4">
                  <c:v>5</c:v>
                </c:pt>
                <c:pt idx="5">
                  <c:v>2</c:v>
                </c:pt>
                <c:pt idx="6">
                  <c:v>2</c:v>
                </c:pt>
                <c:pt idx="7">
                  <c:v>2</c:v>
                </c:pt>
                <c:pt idx="8">
                  <c:v>3</c:v>
                </c:pt>
                <c:pt idx="9">
                  <c:v>4</c:v>
                </c:pt>
                <c:pt idx="10">
                  <c:v>3</c:v>
                </c:pt>
                <c:pt idx="11">
                  <c:v>9</c:v>
                </c:pt>
                <c:pt idx="12">
                  <c:v>0</c:v>
                </c:pt>
                <c:pt idx="13">
                  <c:v>36</c:v>
                </c:pt>
              </c:numCache>
            </c:numRef>
          </c:val>
          <c:extLst xmlns:c16r2="http://schemas.microsoft.com/office/drawing/2015/06/chart">
            <c:ext xmlns:c16="http://schemas.microsoft.com/office/drawing/2014/chart" uri="{C3380CC4-5D6E-409C-BE32-E72D297353CC}">
              <c16:uniqueId val="{00000002-F4EB-4750-A7AE-3C67D33CD65A}"/>
            </c:ext>
          </c:extLst>
        </c:ser>
        <c:ser>
          <c:idx val="3"/>
          <c:order val="3"/>
          <c:tx>
            <c:strRef>
              <c:f>Hoja6!$E$1</c:f>
              <c:strCache>
                <c:ptCount val="1"/>
                <c:pt idx="0">
                  <c:v>jun-22</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brightRoom" dir="tl">
                <a:rot lat="0" lon="0" rev="1800000"/>
              </a:lightRig>
            </a:scene3d>
            <a:sp3d contourW="10160" prstMaterial="dkEdge">
              <a:bevelT w="38100" h="50800" prst="angle"/>
              <a:contourClr>
                <a:scrgbClr r="0" g="0" b="0">
                  <a:shade val="40000"/>
                  <a:satMod val="150000"/>
                </a:scrgbClr>
              </a:contourClr>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Hoja6!$A$2:$A$15</c:f>
              <c:strCache>
                <c:ptCount val="14"/>
                <c:pt idx="0">
                  <c:v>NO CONFORMIDADES POR PROCESO</c:v>
                </c:pt>
                <c:pt idx="1">
                  <c:v>PLANEACIÓN</c:v>
                </c:pt>
                <c:pt idx="2">
                  <c:v>MEJORAMIENTO CONTINUO</c:v>
                </c:pt>
                <c:pt idx="3">
                  <c:v>REGISTRO PÚBLICO</c:v>
                </c:pt>
                <c:pt idx="4">
                  <c:v>PROMOCIÓN COMERCIAL</c:v>
                </c:pt>
                <c:pt idx="5">
                  <c:v>CAPACITACIÓN PERMANENTE</c:v>
                </c:pt>
                <c:pt idx="6">
                  <c:v>CONCILIACIÓN Y ARBITRAJE</c:v>
                </c:pt>
                <c:pt idx="7">
                  <c:v>GESTIÓN DE MANTENIMIENTO</c:v>
                </c:pt>
                <c:pt idx="8">
                  <c:v>GESTIÓN DOCUMENTAL</c:v>
                </c:pt>
                <c:pt idx="9">
                  <c:v>COMPRAS Y ALMACEN</c:v>
                </c:pt>
                <c:pt idx="10">
                  <c:v>TALENTO HUMANO</c:v>
                </c:pt>
                <c:pt idx="11">
                  <c:v>FINANCIERO</c:v>
                </c:pt>
                <c:pt idx="12">
                  <c:v>ATENCIÓN AL CLIENTE</c:v>
                </c:pt>
                <c:pt idx="13">
                  <c:v>TOTAL</c:v>
                </c:pt>
              </c:strCache>
            </c:strRef>
          </c:cat>
          <c:val>
            <c:numRef>
              <c:f>Hoja6!$E$2:$E$15</c:f>
              <c:numCache>
                <c:formatCode>General</c:formatCode>
                <c:ptCount val="14"/>
                <c:pt idx="1">
                  <c:v>1</c:v>
                </c:pt>
                <c:pt idx="2">
                  <c:v>0</c:v>
                </c:pt>
                <c:pt idx="3">
                  <c:v>3</c:v>
                </c:pt>
                <c:pt idx="4">
                  <c:v>5</c:v>
                </c:pt>
                <c:pt idx="5">
                  <c:v>5</c:v>
                </c:pt>
                <c:pt idx="6">
                  <c:v>5</c:v>
                </c:pt>
                <c:pt idx="7">
                  <c:v>4</c:v>
                </c:pt>
                <c:pt idx="8">
                  <c:v>2</c:v>
                </c:pt>
                <c:pt idx="9">
                  <c:v>1</c:v>
                </c:pt>
                <c:pt idx="10">
                  <c:v>3</c:v>
                </c:pt>
                <c:pt idx="11">
                  <c:v>7</c:v>
                </c:pt>
                <c:pt idx="12">
                  <c:v>4</c:v>
                </c:pt>
                <c:pt idx="13">
                  <c:v>40</c:v>
                </c:pt>
              </c:numCache>
            </c:numRef>
          </c:val>
          <c:extLst xmlns:c16r2="http://schemas.microsoft.com/office/drawing/2015/06/chart">
            <c:ext xmlns:c16="http://schemas.microsoft.com/office/drawing/2014/chart" uri="{C3380CC4-5D6E-409C-BE32-E72D297353CC}">
              <c16:uniqueId val="{00000003-F4EB-4750-A7AE-3C67D33CD65A}"/>
            </c:ext>
          </c:extLst>
        </c:ser>
        <c:dLbls>
          <c:dLblPos val="inEnd"/>
          <c:showLegendKey val="0"/>
          <c:showVal val="1"/>
          <c:showCatName val="0"/>
          <c:showSerName val="0"/>
          <c:showPercent val="0"/>
          <c:showBubbleSize val="0"/>
        </c:dLbls>
        <c:gapWidth val="100"/>
        <c:overlap val="-24"/>
        <c:axId val="188407376"/>
        <c:axId val="188407768"/>
      </c:barChart>
      <c:catAx>
        <c:axId val="18840737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88407768"/>
        <c:crosses val="autoZero"/>
        <c:auto val="1"/>
        <c:lblAlgn val="ctr"/>
        <c:lblOffset val="100"/>
        <c:noMultiLvlLbl val="0"/>
      </c:catAx>
      <c:valAx>
        <c:axId val="1884077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4073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a:t>ACCIONES CORRECTIVAS ABIERTAS Y CERRADAS </a:t>
            </a:r>
          </a:p>
        </c:rich>
      </c:tx>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Hoja3!$B$1</c:f>
              <c:strCache>
                <c:ptCount val="1"/>
                <c:pt idx="0">
                  <c:v>AÑO 2019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Hoja3!$A$2:$A$14</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GESTIÓN DE COMPRAS</c:v>
                </c:pt>
                <c:pt idx="9">
                  <c:v>TALENTO HUMANO</c:v>
                </c:pt>
                <c:pt idx="10">
                  <c:v>FINANCIERO</c:v>
                </c:pt>
                <c:pt idx="11">
                  <c:v>ATENCIÓN AL CLIENTE</c:v>
                </c:pt>
                <c:pt idx="12">
                  <c:v>TOTAL</c:v>
                </c:pt>
              </c:strCache>
            </c:strRef>
          </c:cat>
          <c:val>
            <c:numRef>
              <c:f>Hoja3!$B$2:$B$14</c:f>
              <c:numCache>
                <c:formatCode>0%</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extLst xmlns:c16r2="http://schemas.microsoft.com/office/drawing/2015/06/chart">
            <c:ext xmlns:c16="http://schemas.microsoft.com/office/drawing/2014/chart" uri="{C3380CC4-5D6E-409C-BE32-E72D297353CC}">
              <c16:uniqueId val="{00000000-70F6-41B8-B120-AF3663A189EF}"/>
            </c:ext>
          </c:extLst>
        </c:ser>
        <c:ser>
          <c:idx val="1"/>
          <c:order val="1"/>
          <c:tx>
            <c:strRef>
              <c:f>Hoja3!$C$1</c:f>
              <c:strCache>
                <c:ptCount val="1"/>
                <c:pt idx="0">
                  <c:v>AÑO 2020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Hoja3!$A$2:$A$14</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GESTIÓN DE COMPRAS</c:v>
                </c:pt>
                <c:pt idx="9">
                  <c:v>TALENTO HUMANO</c:v>
                </c:pt>
                <c:pt idx="10">
                  <c:v>FINANCIERO</c:v>
                </c:pt>
                <c:pt idx="11">
                  <c:v>ATENCIÓN AL CLIENTE</c:v>
                </c:pt>
                <c:pt idx="12">
                  <c:v>TOTAL</c:v>
                </c:pt>
              </c:strCache>
            </c:strRef>
          </c:cat>
          <c:val>
            <c:numRef>
              <c:f>Hoja3!$C$2:$C$14</c:f>
              <c:numCache>
                <c:formatCode>0%</c:formatCode>
                <c:ptCount val="13"/>
                <c:pt idx="0">
                  <c:v>1</c:v>
                </c:pt>
                <c:pt idx="1">
                  <c:v>1</c:v>
                </c:pt>
                <c:pt idx="2">
                  <c:v>0.5</c:v>
                </c:pt>
                <c:pt idx="3">
                  <c:v>1</c:v>
                </c:pt>
                <c:pt idx="4">
                  <c:v>1</c:v>
                </c:pt>
                <c:pt idx="5">
                  <c:v>1</c:v>
                </c:pt>
                <c:pt idx="6">
                  <c:v>1</c:v>
                </c:pt>
                <c:pt idx="7">
                  <c:v>1</c:v>
                </c:pt>
                <c:pt idx="8">
                  <c:v>1</c:v>
                </c:pt>
                <c:pt idx="9">
                  <c:v>1</c:v>
                </c:pt>
                <c:pt idx="10">
                  <c:v>1</c:v>
                </c:pt>
                <c:pt idx="11">
                  <c:v>1</c:v>
                </c:pt>
                <c:pt idx="12">
                  <c:v>0.96</c:v>
                </c:pt>
              </c:numCache>
            </c:numRef>
          </c:val>
          <c:extLst xmlns:c16r2="http://schemas.microsoft.com/office/drawing/2015/06/chart">
            <c:ext xmlns:c16="http://schemas.microsoft.com/office/drawing/2014/chart" uri="{C3380CC4-5D6E-409C-BE32-E72D297353CC}">
              <c16:uniqueId val="{00000001-70F6-41B8-B120-AF3663A189EF}"/>
            </c:ext>
          </c:extLst>
        </c:ser>
        <c:ser>
          <c:idx val="2"/>
          <c:order val="2"/>
          <c:tx>
            <c:strRef>
              <c:f>Hoja3!$D$1</c:f>
              <c:strCache>
                <c:ptCount val="1"/>
                <c:pt idx="0">
                  <c:v>AÑO 2021</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Hoja3!$A$2:$A$14</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GESTIÓN DE COMPRAS</c:v>
                </c:pt>
                <c:pt idx="9">
                  <c:v>TALENTO HUMANO</c:v>
                </c:pt>
                <c:pt idx="10">
                  <c:v>FINANCIERO</c:v>
                </c:pt>
                <c:pt idx="11">
                  <c:v>ATENCIÓN AL CLIENTE</c:v>
                </c:pt>
                <c:pt idx="12">
                  <c:v>TOTAL</c:v>
                </c:pt>
              </c:strCache>
            </c:strRef>
          </c:cat>
          <c:val>
            <c:numRef>
              <c:f>Hoja3!$D$2:$D$14</c:f>
              <c:numCache>
                <c:formatCode>0%</c:formatCode>
                <c:ptCount val="13"/>
                <c:pt idx="0">
                  <c:v>1</c:v>
                </c:pt>
                <c:pt idx="1">
                  <c:v>1</c:v>
                </c:pt>
                <c:pt idx="2">
                  <c:v>0.6</c:v>
                </c:pt>
                <c:pt idx="3">
                  <c:v>0.5</c:v>
                </c:pt>
                <c:pt idx="4">
                  <c:v>1</c:v>
                </c:pt>
                <c:pt idx="5">
                  <c:v>1</c:v>
                </c:pt>
                <c:pt idx="6">
                  <c:v>1</c:v>
                </c:pt>
                <c:pt idx="7">
                  <c:v>1</c:v>
                </c:pt>
                <c:pt idx="8">
                  <c:v>0.5</c:v>
                </c:pt>
                <c:pt idx="9">
                  <c:v>1</c:v>
                </c:pt>
                <c:pt idx="10">
                  <c:v>0.6</c:v>
                </c:pt>
                <c:pt idx="11">
                  <c:v>1</c:v>
                </c:pt>
                <c:pt idx="12">
                  <c:v>0.85</c:v>
                </c:pt>
              </c:numCache>
            </c:numRef>
          </c:val>
          <c:extLst xmlns:c16r2="http://schemas.microsoft.com/office/drawing/2015/06/chart">
            <c:ext xmlns:c16="http://schemas.microsoft.com/office/drawing/2014/chart" uri="{C3380CC4-5D6E-409C-BE32-E72D297353CC}">
              <c16:uniqueId val="{00000002-70F6-41B8-B120-AF3663A189EF}"/>
            </c:ext>
          </c:extLst>
        </c:ser>
        <c:ser>
          <c:idx val="3"/>
          <c:order val="3"/>
          <c:tx>
            <c:strRef>
              <c:f>Hoja3!$E$1</c:f>
              <c:strCache>
                <c:ptCount val="1"/>
                <c:pt idx="0">
                  <c:v>jun-22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Hoja3!$A$2:$A$14</c:f>
              <c:strCache>
                <c:ptCount val="13"/>
                <c:pt idx="0">
                  <c:v>PLANEACIÓN</c:v>
                </c:pt>
                <c:pt idx="1">
                  <c:v>MEJORAMIENTO CONTINUO</c:v>
                </c:pt>
                <c:pt idx="2">
                  <c:v>REGISTRO PÚBLICO</c:v>
                </c:pt>
                <c:pt idx="3">
                  <c:v>PROMOCIÓN COMERCIAL</c:v>
                </c:pt>
                <c:pt idx="4">
                  <c:v>CAPACITACIÓN PERMANENTE</c:v>
                </c:pt>
                <c:pt idx="5">
                  <c:v>CONCILIACIÓN Y ARBITRAJE</c:v>
                </c:pt>
                <c:pt idx="6">
                  <c:v>GESTIÓN DE MANTENIMIENTO</c:v>
                </c:pt>
                <c:pt idx="7">
                  <c:v>GESTIÓN DOCUMENTAL</c:v>
                </c:pt>
                <c:pt idx="8">
                  <c:v>GESTIÓN DE COMPRAS</c:v>
                </c:pt>
                <c:pt idx="9">
                  <c:v>TALENTO HUMANO</c:v>
                </c:pt>
                <c:pt idx="10">
                  <c:v>FINANCIERO</c:v>
                </c:pt>
                <c:pt idx="11">
                  <c:v>ATENCIÓN AL CLIENTE</c:v>
                </c:pt>
                <c:pt idx="12">
                  <c:v>TOTAL</c:v>
                </c:pt>
              </c:strCache>
            </c:strRef>
          </c:cat>
          <c:val>
            <c:numRef>
              <c:f>Hoja3!$E$2:$E$14</c:f>
              <c:numCache>
                <c:formatCode>0%</c:formatCode>
                <c:ptCount val="13"/>
                <c:pt idx="0">
                  <c:v>1</c:v>
                </c:pt>
                <c:pt idx="1">
                  <c:v>1</c:v>
                </c:pt>
                <c:pt idx="2">
                  <c:v>0.7</c:v>
                </c:pt>
                <c:pt idx="3">
                  <c:v>0.75</c:v>
                </c:pt>
                <c:pt idx="4">
                  <c:v>0.75</c:v>
                </c:pt>
                <c:pt idx="5">
                  <c:v>0.65</c:v>
                </c:pt>
                <c:pt idx="6">
                  <c:v>0.8</c:v>
                </c:pt>
                <c:pt idx="7">
                  <c:v>0.7</c:v>
                </c:pt>
                <c:pt idx="8">
                  <c:v>0.6</c:v>
                </c:pt>
                <c:pt idx="9">
                  <c:v>1</c:v>
                </c:pt>
                <c:pt idx="10">
                  <c:v>0.65</c:v>
                </c:pt>
                <c:pt idx="11">
                  <c:v>0.8</c:v>
                </c:pt>
                <c:pt idx="12">
                  <c:v>0.78</c:v>
                </c:pt>
              </c:numCache>
            </c:numRef>
          </c:val>
          <c:extLst xmlns:c16r2="http://schemas.microsoft.com/office/drawing/2015/06/chart">
            <c:ext xmlns:c16="http://schemas.microsoft.com/office/drawing/2014/chart" uri="{C3380CC4-5D6E-409C-BE32-E72D297353CC}">
              <c16:uniqueId val="{00000003-70F6-41B8-B120-AF3663A189EF}"/>
            </c:ext>
          </c:extLst>
        </c:ser>
        <c:dLbls>
          <c:showLegendKey val="0"/>
          <c:showVal val="0"/>
          <c:showCatName val="0"/>
          <c:showSerName val="0"/>
          <c:showPercent val="0"/>
          <c:showBubbleSize val="0"/>
        </c:dLbls>
        <c:gapWidth val="182"/>
        <c:axId val="188408552"/>
        <c:axId val="188408944"/>
      </c:barChart>
      <c:catAx>
        <c:axId val="188408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88408944"/>
        <c:crosses val="autoZero"/>
        <c:auto val="1"/>
        <c:lblAlgn val="ctr"/>
        <c:lblOffset val="100"/>
        <c:noMultiLvlLbl val="0"/>
      </c:catAx>
      <c:valAx>
        <c:axId val="1884089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84085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spc="20" baseline="0">
                <a:solidFill>
                  <a:schemeClr val="tx1">
                    <a:lumMod val="50000"/>
                    <a:lumOff val="50000"/>
                  </a:schemeClr>
                </a:solidFill>
                <a:latin typeface="+mn-lt"/>
                <a:ea typeface="+mn-ea"/>
                <a:cs typeface="+mn-cs"/>
              </a:defRPr>
            </a:pPr>
            <a:r>
              <a:rPr lang="es-CO" b="1"/>
              <a:t>TENDENCIAS</a:t>
            </a:r>
            <a:r>
              <a:rPr lang="es-CO" b="1" baseline="0"/>
              <a:t> NÚMERO DE CAPACITACIONES META 24</a:t>
            </a:r>
            <a:endParaRPr lang="es-CO" b="1"/>
          </a:p>
        </c:rich>
      </c:tx>
      <c:layout/>
      <c:overlay val="0"/>
      <c:spPr>
        <a:noFill/>
        <a:ln>
          <a:noFill/>
        </a:ln>
        <a:effectLst/>
      </c:spPr>
      <c:txPr>
        <a:bodyPr rot="0" spcFirstLastPara="1" vertOverflow="ellipsis" vert="horz" wrap="square" anchor="ctr" anchorCtr="1"/>
        <a:lstStyle/>
        <a:p>
          <a:pPr>
            <a:defRPr sz="1400" b="1" i="0" u="none" strike="noStrike" kern="1200" cap="none" spc="20" baseline="0">
              <a:solidFill>
                <a:schemeClr val="tx1">
                  <a:lumMod val="50000"/>
                  <a:lumOff val="50000"/>
                </a:schemeClr>
              </a:solidFill>
              <a:latin typeface="+mn-lt"/>
              <a:ea typeface="+mn-ea"/>
              <a:cs typeface="+mn-cs"/>
            </a:defRPr>
          </a:pPr>
          <a:endParaRPr lang="en-US"/>
        </a:p>
      </c:txPr>
    </c:title>
    <c:autoTitleDeleted val="0"/>
    <c:plotArea>
      <c:layout>
        <c:manualLayout>
          <c:layoutTarget val="inner"/>
          <c:xMode val="edge"/>
          <c:yMode val="edge"/>
          <c:x val="3.8550908911307379E-2"/>
          <c:y val="0.11278512157652981"/>
          <c:w val="0.92767360750532535"/>
          <c:h val="0.73975209651034946"/>
        </c:manualLayout>
      </c:layout>
      <c:barChart>
        <c:barDir val="col"/>
        <c:grouping val="clustered"/>
        <c:varyColors val="0"/>
        <c:ser>
          <c:idx val="0"/>
          <c:order val="0"/>
          <c:tx>
            <c:strRef>
              <c:f>Hoja4!$B$1</c:f>
              <c:strCache>
                <c:ptCount val="1"/>
                <c:pt idx="0">
                  <c:v>AÑO 2019</c:v>
                </c:pt>
              </c:strCache>
            </c:strRef>
          </c:tx>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Hoja4!$A$2</c:f>
              <c:strCache>
                <c:ptCount val="1"/>
                <c:pt idx="0">
                  <c:v>PROCESO CAPACITACIÓN</c:v>
                </c:pt>
              </c:strCache>
            </c:strRef>
          </c:cat>
          <c:val>
            <c:numRef>
              <c:f>Hoja4!$B$2</c:f>
              <c:numCache>
                <c:formatCode>General</c:formatCode>
                <c:ptCount val="1"/>
                <c:pt idx="0">
                  <c:v>53</c:v>
                </c:pt>
              </c:numCache>
            </c:numRef>
          </c:val>
          <c:extLst xmlns:c16r2="http://schemas.microsoft.com/office/drawing/2015/06/chart">
            <c:ext xmlns:c16="http://schemas.microsoft.com/office/drawing/2014/chart" uri="{C3380CC4-5D6E-409C-BE32-E72D297353CC}">
              <c16:uniqueId val="{00000000-827A-4D0B-86EE-AB177D69BC7B}"/>
            </c:ext>
          </c:extLst>
        </c:ser>
        <c:ser>
          <c:idx val="1"/>
          <c:order val="1"/>
          <c:tx>
            <c:strRef>
              <c:f>Hoja4!$C$1</c:f>
              <c:strCache>
                <c:ptCount val="1"/>
                <c:pt idx="0">
                  <c:v>AÑO 2020</c:v>
                </c:pt>
              </c:strCache>
            </c:strRef>
          </c:tx>
          <c:spPr>
            <a:gradFill rotWithShape="1">
              <a:gsLst>
                <a:gs pos="0">
                  <a:schemeClr val="accent2">
                    <a:lumMod val="110000"/>
                    <a:satMod val="105000"/>
                    <a:tint val="67000"/>
                  </a:schemeClr>
                </a:gs>
                <a:gs pos="50000">
                  <a:schemeClr val="accent2">
                    <a:lumMod val="105000"/>
                    <a:satMod val="103000"/>
                    <a:tint val="73000"/>
                  </a:schemeClr>
                </a:gs>
                <a:gs pos="100000">
                  <a:schemeClr val="accent2">
                    <a:lumMod val="105000"/>
                    <a:satMod val="109000"/>
                    <a:tint val="81000"/>
                  </a:schemeClr>
                </a:gs>
              </a:gsLst>
              <a:lin ang="5400000" scaled="0"/>
            </a:gradFill>
            <a:ln w="9525" cap="flat" cmpd="sng" algn="ctr">
              <a:solidFill>
                <a:schemeClr val="accent2">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Hoja4!$A$2</c:f>
              <c:strCache>
                <c:ptCount val="1"/>
                <c:pt idx="0">
                  <c:v>PROCESO CAPACITACIÓN</c:v>
                </c:pt>
              </c:strCache>
            </c:strRef>
          </c:cat>
          <c:val>
            <c:numRef>
              <c:f>Hoja4!$C$2</c:f>
              <c:numCache>
                <c:formatCode>General</c:formatCode>
                <c:ptCount val="1"/>
                <c:pt idx="0">
                  <c:v>85</c:v>
                </c:pt>
              </c:numCache>
            </c:numRef>
          </c:val>
          <c:extLst xmlns:c16r2="http://schemas.microsoft.com/office/drawing/2015/06/chart">
            <c:ext xmlns:c16="http://schemas.microsoft.com/office/drawing/2014/chart" uri="{C3380CC4-5D6E-409C-BE32-E72D297353CC}">
              <c16:uniqueId val="{00000001-827A-4D0B-86EE-AB177D69BC7B}"/>
            </c:ext>
          </c:extLst>
        </c:ser>
        <c:ser>
          <c:idx val="2"/>
          <c:order val="2"/>
          <c:tx>
            <c:strRef>
              <c:f>Hoja4!$D$1</c:f>
              <c:strCache>
                <c:ptCount val="1"/>
                <c:pt idx="0">
                  <c:v>AÑO 2021</c:v>
                </c:pt>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Hoja4!$A$2</c:f>
              <c:strCache>
                <c:ptCount val="1"/>
                <c:pt idx="0">
                  <c:v>PROCESO CAPACITACIÓN</c:v>
                </c:pt>
              </c:strCache>
            </c:strRef>
          </c:cat>
          <c:val>
            <c:numRef>
              <c:f>Hoja4!$D$2</c:f>
              <c:numCache>
                <c:formatCode>General</c:formatCode>
                <c:ptCount val="1"/>
                <c:pt idx="0">
                  <c:v>48</c:v>
                </c:pt>
              </c:numCache>
            </c:numRef>
          </c:val>
          <c:extLst xmlns:c16r2="http://schemas.microsoft.com/office/drawing/2015/06/chart">
            <c:ext xmlns:c16="http://schemas.microsoft.com/office/drawing/2014/chart" uri="{C3380CC4-5D6E-409C-BE32-E72D297353CC}">
              <c16:uniqueId val="{00000002-827A-4D0B-86EE-AB177D69BC7B}"/>
            </c:ext>
          </c:extLst>
        </c:ser>
        <c:ser>
          <c:idx val="3"/>
          <c:order val="3"/>
          <c:tx>
            <c:strRef>
              <c:f>Hoja4!$E$1</c:f>
              <c:strCache>
                <c:ptCount val="1"/>
                <c:pt idx="0">
                  <c:v>jun-22</c:v>
                </c:pt>
              </c:strCache>
            </c:strRef>
          </c:tx>
          <c:spPr>
            <a:gradFill rotWithShape="1">
              <a:gsLst>
                <a:gs pos="0">
                  <a:schemeClr val="accent4">
                    <a:lumMod val="110000"/>
                    <a:satMod val="105000"/>
                    <a:tint val="67000"/>
                  </a:schemeClr>
                </a:gs>
                <a:gs pos="50000">
                  <a:schemeClr val="accent4">
                    <a:lumMod val="105000"/>
                    <a:satMod val="103000"/>
                    <a:tint val="73000"/>
                  </a:schemeClr>
                </a:gs>
                <a:gs pos="100000">
                  <a:schemeClr val="accent4">
                    <a:lumMod val="105000"/>
                    <a:satMod val="109000"/>
                    <a:tint val="81000"/>
                  </a:schemeClr>
                </a:gs>
              </a:gsLst>
              <a:lin ang="5400000" scaled="0"/>
            </a:gradFill>
            <a:ln w="9525" cap="flat" cmpd="sng" algn="ctr">
              <a:solidFill>
                <a:schemeClr val="accent4">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Hoja4!$A$2</c:f>
              <c:strCache>
                <c:ptCount val="1"/>
                <c:pt idx="0">
                  <c:v>PROCESO CAPACITACIÓN</c:v>
                </c:pt>
              </c:strCache>
            </c:strRef>
          </c:cat>
          <c:val>
            <c:numRef>
              <c:f>Hoja4!$E$2</c:f>
              <c:numCache>
                <c:formatCode>General</c:formatCode>
                <c:ptCount val="1"/>
                <c:pt idx="0">
                  <c:v>27</c:v>
                </c:pt>
              </c:numCache>
            </c:numRef>
          </c:val>
          <c:extLst xmlns:c16r2="http://schemas.microsoft.com/office/drawing/2015/06/chart">
            <c:ext xmlns:c16="http://schemas.microsoft.com/office/drawing/2014/chart" uri="{C3380CC4-5D6E-409C-BE32-E72D297353CC}">
              <c16:uniqueId val="{00000003-827A-4D0B-86EE-AB177D69BC7B}"/>
            </c:ext>
          </c:extLst>
        </c:ser>
        <c:dLbls>
          <c:dLblPos val="outEnd"/>
          <c:showLegendKey val="0"/>
          <c:showVal val="1"/>
          <c:showCatName val="0"/>
          <c:showSerName val="0"/>
          <c:showPercent val="0"/>
          <c:showBubbleSize val="0"/>
        </c:dLbls>
        <c:gapWidth val="100"/>
        <c:overlap val="-24"/>
        <c:axId val="188409728"/>
        <c:axId val="188410120"/>
      </c:barChart>
      <c:catAx>
        <c:axId val="188409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50000"/>
                    <a:lumOff val="50000"/>
                  </a:schemeClr>
                </a:solidFill>
                <a:latin typeface="+mn-lt"/>
                <a:ea typeface="+mn-ea"/>
                <a:cs typeface="+mn-cs"/>
              </a:defRPr>
            </a:pPr>
            <a:endParaRPr lang="en-US"/>
          </a:p>
        </c:txPr>
        <c:crossAx val="188410120"/>
        <c:crosses val="autoZero"/>
        <c:auto val="1"/>
        <c:lblAlgn val="ctr"/>
        <c:lblOffset val="100"/>
        <c:noMultiLvlLbl val="0"/>
      </c:catAx>
      <c:valAx>
        <c:axId val="188410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en-US"/>
          </a:p>
        </c:txPr>
        <c:crossAx val="18840972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50000"/>
                  <a:lumOff val="50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19">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3" Type="http://schemas.openxmlformats.org/officeDocument/2006/relationships/hyperlink" Target="http://www.enlace/" TargetMode="External"/><Relationship Id="rId2" Type="http://schemas.openxmlformats.org/officeDocument/2006/relationships/image" Target="../media/image2.emf"/><Relationship Id="rId1" Type="http://schemas.openxmlformats.org/officeDocument/2006/relationships/theme" Target="../theme/theme4.xml"/><Relationship Id="rId4" Type="http://schemas.openxmlformats.org/officeDocument/2006/relationships/image" Target="../media/image3.emf"/></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5142" name="Rectangle 6"/>
          <p:cNvSpPr>
            <a:spLocks noGrp="1" noChangeArrowheads="1"/>
          </p:cNvSpPr>
          <p:nvPr>
            <p:ph type="hdr" sz="quarter"/>
          </p:nvPr>
        </p:nvSpPr>
        <p:spPr bwMode="auto">
          <a:xfrm>
            <a:off x="1089025" y="158750"/>
            <a:ext cx="4921250" cy="576263"/>
          </a:xfrm>
          <a:prstGeom prst="rect">
            <a:avLst/>
          </a:prstGeom>
          <a:noFill/>
          <a:ln w="9525">
            <a:noFill/>
            <a:miter lim="800000"/>
            <a:headEnd/>
            <a:tailEnd/>
          </a:ln>
        </p:spPr>
        <p:txBody>
          <a:bodyPr vert="horz" wrap="square" lIns="105070" tIns="52537" rIns="105070" bIns="52537" numCol="1" anchor="t" anchorCtr="0" compatLnSpc="1">
            <a:prstTxWarp prst="textNoShape">
              <a:avLst/>
            </a:prstTxWarp>
          </a:bodyPr>
          <a:lstStyle>
            <a:lvl1pPr algn="ctr" defTabSz="1047750">
              <a:defRPr sz="1500" b="1">
                <a:solidFill>
                  <a:srgbClr val="000000"/>
                </a:solidFill>
                <a:cs typeface="Arial" charset="0"/>
              </a:defRPr>
            </a:lvl1pPr>
          </a:lstStyle>
          <a:p>
            <a:pPr>
              <a:defRPr/>
            </a:pPr>
            <a:r>
              <a:rPr lang="es-MX"/>
              <a:t>INFORME DE GESTIÓN DE LOS PROCESO</a:t>
            </a:r>
          </a:p>
          <a:p>
            <a:pPr>
              <a:defRPr/>
            </a:pPr>
            <a:r>
              <a:rPr lang="es-MX"/>
              <a:t>BOG110-07</a:t>
            </a:r>
            <a:endParaRPr lang="es-ES"/>
          </a:p>
        </p:txBody>
      </p:sp>
      <p:pic>
        <p:nvPicPr>
          <p:cNvPr id="84995" name="Picture 8"/>
          <p:cNvPicPr>
            <a:picLocks noChangeAspect="1" noChangeArrowheads="1"/>
          </p:cNvPicPr>
          <p:nvPr/>
        </p:nvPicPr>
        <p:blipFill>
          <a:blip r:embed="rId2" cstate="print"/>
          <a:srcRect/>
          <a:stretch>
            <a:fillRect/>
          </a:stretch>
        </p:blipFill>
        <p:spPr bwMode="auto">
          <a:xfrm>
            <a:off x="6083300" y="19050"/>
            <a:ext cx="838200" cy="877888"/>
          </a:xfrm>
          <a:prstGeom prst="rect">
            <a:avLst/>
          </a:prstGeom>
          <a:noFill/>
          <a:ln w="9525">
            <a:noFill/>
            <a:miter lim="800000"/>
            <a:headEnd/>
            <a:tailEnd/>
          </a:ln>
        </p:spPr>
      </p:pic>
      <p:sp>
        <p:nvSpPr>
          <p:cNvPr id="475146" name="Rectangle 10"/>
          <p:cNvSpPr>
            <a:spLocks noGrp="1" noChangeArrowheads="1"/>
          </p:cNvSpPr>
          <p:nvPr>
            <p:ph type="ftr" sz="quarter" idx="2"/>
          </p:nvPr>
        </p:nvSpPr>
        <p:spPr bwMode="auto">
          <a:xfrm>
            <a:off x="120650" y="9572625"/>
            <a:ext cx="6873875" cy="576263"/>
          </a:xfrm>
          <a:prstGeom prst="rect">
            <a:avLst/>
          </a:prstGeom>
          <a:noFill/>
          <a:ln w="9525">
            <a:noFill/>
            <a:miter lim="800000"/>
            <a:headEnd/>
            <a:tailEnd/>
          </a:ln>
        </p:spPr>
        <p:txBody>
          <a:bodyPr vert="horz" wrap="square" lIns="105070" tIns="52537" rIns="105070" bIns="52537" numCol="1" anchor="b" anchorCtr="0" compatLnSpc="1">
            <a:prstTxWarp prst="textNoShape">
              <a:avLst/>
            </a:prstTxWarp>
          </a:bodyPr>
          <a:lstStyle>
            <a:lvl1pPr algn="ctr" defTabSz="1049338">
              <a:defRPr sz="900" b="1" smtClean="0">
                <a:latin typeface="Arial Narrow" pitchFamily="34" charset="0"/>
                <a:cs typeface="Times New Roman" pitchFamily="18" charset="0"/>
                <a:hlinkClick r:id="rId3"/>
              </a:defRPr>
            </a:lvl1pPr>
          </a:lstStyle>
          <a:p>
            <a:pPr>
              <a:defRPr/>
            </a:pPr>
            <a:r>
              <a:rPr lang="es-ES_tradnl"/>
              <a:t>---------------------------------------------------------------------------------------------------------------------------------------------------------------</a:t>
            </a:r>
          </a:p>
          <a:p>
            <a:pPr>
              <a:defRPr/>
            </a:pPr>
            <a:r>
              <a:rPr lang="es-ES_tradnl"/>
              <a:t>Bogotá: Calle 97 A N° 10 - 09; PBX: (57 1) 6009115 - FAX: 2574244; e-mail: bogota@enlaceconsultores.com.co</a:t>
            </a:r>
            <a:endParaRPr lang="es-ES"/>
          </a:p>
          <a:p>
            <a:pPr>
              <a:defRPr/>
            </a:pPr>
            <a:r>
              <a:rPr lang="es-ES"/>
              <a:t>Medellín: Carrera 45 A No. 34 sur - 57 Torre 6 Local 173 Portal del Cerro. </a:t>
            </a:r>
            <a:r>
              <a:rPr lang="es-ES_tradnl"/>
              <a:t>Envigado, Antioquia. Telefono: PBX: (5 74) 2702196</a:t>
            </a:r>
            <a:endParaRPr lang="es-ES"/>
          </a:p>
          <a:p>
            <a:pPr>
              <a:defRPr/>
            </a:pPr>
            <a:r>
              <a:rPr lang="es-ES"/>
              <a:t>Telefax: (57 4) 3326962, e-mail: medellin</a:t>
            </a:r>
            <a:r>
              <a:rPr lang="es-ES_tradnl"/>
              <a:t>@enlaceconsultores.com.co</a:t>
            </a:r>
            <a:endParaRPr lang="pt-BR"/>
          </a:p>
          <a:p>
            <a:pPr>
              <a:defRPr/>
            </a:pPr>
            <a:r>
              <a:rPr lang="pt-BR"/>
              <a:t>www.enlaceconsultores.com.co</a:t>
            </a:r>
            <a:r>
              <a:rPr lang="es-ES"/>
              <a:t> </a:t>
            </a:r>
            <a:endParaRPr lang="es-CO"/>
          </a:p>
        </p:txBody>
      </p:sp>
      <p:pic>
        <p:nvPicPr>
          <p:cNvPr id="84997" name="Picture 12"/>
          <p:cNvPicPr>
            <a:picLocks noChangeAspect="1" noChangeArrowheads="1"/>
          </p:cNvPicPr>
          <p:nvPr/>
        </p:nvPicPr>
        <p:blipFill>
          <a:blip r:embed="rId4" cstate="print"/>
          <a:srcRect/>
          <a:stretch>
            <a:fillRect/>
          </a:stretch>
        </p:blipFill>
        <p:spPr bwMode="auto">
          <a:xfrm>
            <a:off x="63500" y="90488"/>
            <a:ext cx="1058863" cy="1044575"/>
          </a:xfrm>
          <a:prstGeom prst="rect">
            <a:avLst/>
          </a:prstGeom>
          <a:noFill/>
          <a:ln w="9525">
            <a:noFill/>
            <a:miter lim="800000"/>
            <a:headEnd/>
            <a:tailEnd/>
          </a:ln>
        </p:spPr>
      </p:pic>
    </p:spTree>
    <p:extLst>
      <p:ext uri="{BB962C8B-B14F-4D97-AF65-F5344CB8AC3E}">
        <p14:creationId xmlns:p14="http://schemas.microsoft.com/office/powerpoint/2010/main" val="3073658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3650" name="Rectangle 2"/>
          <p:cNvSpPr>
            <a:spLocks noGrp="1" noChangeArrowheads="1"/>
          </p:cNvSpPr>
          <p:nvPr>
            <p:ph type="hdr" sz="quarter"/>
          </p:nvPr>
        </p:nvSpPr>
        <p:spPr bwMode="auto">
          <a:xfrm>
            <a:off x="0" y="0"/>
            <a:ext cx="3076575" cy="511175"/>
          </a:xfrm>
          <a:prstGeom prst="rect">
            <a:avLst/>
          </a:prstGeom>
          <a:noFill/>
          <a:ln w="9525">
            <a:noFill/>
            <a:miter lim="800000"/>
            <a:headEnd/>
            <a:tailEnd/>
          </a:ln>
        </p:spPr>
        <p:txBody>
          <a:bodyPr vert="horz" wrap="square" lIns="99396" tIns="49699" rIns="99396" bIns="49699" numCol="1" anchor="t" anchorCtr="0" compatLnSpc="1">
            <a:prstTxWarp prst="textNoShape">
              <a:avLst/>
            </a:prstTxWarp>
          </a:bodyPr>
          <a:lstStyle>
            <a:lvl1pPr defTabSz="992188">
              <a:defRPr sz="1300">
                <a:cs typeface="+mn-cs"/>
              </a:defRPr>
            </a:lvl1pPr>
          </a:lstStyle>
          <a:p>
            <a:pPr>
              <a:defRPr/>
            </a:pPr>
            <a:endParaRPr lang="es-CO"/>
          </a:p>
        </p:txBody>
      </p:sp>
      <p:sp>
        <p:nvSpPr>
          <p:cNvPr id="283651" name="Rectangle 3"/>
          <p:cNvSpPr>
            <a:spLocks noGrp="1" noChangeArrowheads="1"/>
          </p:cNvSpPr>
          <p:nvPr>
            <p:ph type="dt" idx="1"/>
          </p:nvPr>
        </p:nvSpPr>
        <p:spPr bwMode="auto">
          <a:xfrm>
            <a:off x="4021138" y="0"/>
            <a:ext cx="3076575" cy="511175"/>
          </a:xfrm>
          <a:prstGeom prst="rect">
            <a:avLst/>
          </a:prstGeom>
          <a:noFill/>
          <a:ln w="9525">
            <a:noFill/>
            <a:miter lim="800000"/>
            <a:headEnd/>
            <a:tailEnd/>
          </a:ln>
        </p:spPr>
        <p:txBody>
          <a:bodyPr vert="horz" wrap="square" lIns="99396" tIns="49699" rIns="99396" bIns="49699" numCol="1" anchor="t" anchorCtr="0" compatLnSpc="1">
            <a:prstTxWarp prst="textNoShape">
              <a:avLst/>
            </a:prstTxWarp>
          </a:bodyPr>
          <a:lstStyle>
            <a:lvl1pPr algn="r" defTabSz="992188">
              <a:defRPr sz="1300">
                <a:cs typeface="+mn-cs"/>
              </a:defRPr>
            </a:lvl1pPr>
          </a:lstStyle>
          <a:p>
            <a:pPr>
              <a:defRPr/>
            </a:pPr>
            <a:endParaRPr lang="es-CO"/>
          </a:p>
        </p:txBody>
      </p:sp>
      <p:sp>
        <p:nvSpPr>
          <p:cNvPr id="58372" name="Rectangle 4"/>
          <p:cNvSpPr>
            <a:spLocks noGrp="1" noRot="1" noChangeAspect="1" noChangeArrowheads="1" noTextEdit="1"/>
          </p:cNvSpPr>
          <p:nvPr>
            <p:ph type="sldImg" idx="2"/>
          </p:nvPr>
        </p:nvSpPr>
        <p:spPr bwMode="auto">
          <a:xfrm>
            <a:off x="992188" y="768350"/>
            <a:ext cx="5116512" cy="3836988"/>
          </a:xfrm>
          <a:prstGeom prst="rect">
            <a:avLst/>
          </a:prstGeom>
          <a:noFill/>
          <a:ln w="9525">
            <a:solidFill>
              <a:srgbClr val="000000"/>
            </a:solidFill>
            <a:miter lim="800000"/>
            <a:headEnd/>
            <a:tailEnd/>
          </a:ln>
        </p:spPr>
      </p:sp>
      <p:sp>
        <p:nvSpPr>
          <p:cNvPr id="283653"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p:spPr>
        <p:txBody>
          <a:bodyPr vert="horz" wrap="square" lIns="99396" tIns="49699" rIns="99396" bIns="49699"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283654" name="Rectangle 6"/>
          <p:cNvSpPr>
            <a:spLocks noGrp="1" noChangeArrowheads="1"/>
          </p:cNvSpPr>
          <p:nvPr>
            <p:ph type="ftr" sz="quarter" idx="4"/>
          </p:nvPr>
        </p:nvSpPr>
        <p:spPr bwMode="auto">
          <a:xfrm>
            <a:off x="0" y="9721850"/>
            <a:ext cx="3076575" cy="511175"/>
          </a:xfrm>
          <a:prstGeom prst="rect">
            <a:avLst/>
          </a:prstGeom>
          <a:noFill/>
          <a:ln w="9525">
            <a:noFill/>
            <a:miter lim="800000"/>
            <a:headEnd/>
            <a:tailEnd/>
          </a:ln>
        </p:spPr>
        <p:txBody>
          <a:bodyPr vert="horz" wrap="square" lIns="99396" tIns="49699" rIns="99396" bIns="49699" numCol="1" anchor="b" anchorCtr="0" compatLnSpc="1">
            <a:prstTxWarp prst="textNoShape">
              <a:avLst/>
            </a:prstTxWarp>
          </a:bodyPr>
          <a:lstStyle>
            <a:lvl1pPr defTabSz="992188">
              <a:defRPr sz="1300">
                <a:cs typeface="+mn-cs"/>
              </a:defRPr>
            </a:lvl1pPr>
          </a:lstStyle>
          <a:p>
            <a:pPr>
              <a:defRPr/>
            </a:pPr>
            <a:endParaRPr lang="es-CO"/>
          </a:p>
        </p:txBody>
      </p:sp>
      <p:sp>
        <p:nvSpPr>
          <p:cNvPr id="283655" name="Rectangle 7"/>
          <p:cNvSpPr>
            <a:spLocks noGrp="1" noChangeArrowheads="1"/>
          </p:cNvSpPr>
          <p:nvPr>
            <p:ph type="sldNum" sz="quarter" idx="5"/>
          </p:nvPr>
        </p:nvSpPr>
        <p:spPr bwMode="auto">
          <a:xfrm>
            <a:off x="4021138" y="9721850"/>
            <a:ext cx="3076575" cy="511175"/>
          </a:xfrm>
          <a:prstGeom prst="rect">
            <a:avLst/>
          </a:prstGeom>
          <a:noFill/>
          <a:ln w="9525">
            <a:noFill/>
            <a:miter lim="800000"/>
            <a:headEnd/>
            <a:tailEnd/>
          </a:ln>
        </p:spPr>
        <p:txBody>
          <a:bodyPr vert="horz" wrap="square" lIns="99396" tIns="49699" rIns="99396" bIns="49699" numCol="1" anchor="b" anchorCtr="0" compatLnSpc="1">
            <a:prstTxWarp prst="textNoShape">
              <a:avLst/>
            </a:prstTxWarp>
          </a:bodyPr>
          <a:lstStyle>
            <a:lvl1pPr algn="r" defTabSz="992188">
              <a:defRPr sz="1300">
                <a:cs typeface="+mn-cs"/>
              </a:defRPr>
            </a:lvl1pPr>
          </a:lstStyle>
          <a:p>
            <a:pPr>
              <a:defRPr/>
            </a:pPr>
            <a:fld id="{B397CA2E-2E87-44ED-8063-A1BF3FF6B2C3}" type="slidenum">
              <a:rPr lang="es-ES"/>
              <a:pPr>
                <a:defRPr/>
              </a:pPr>
              <a:t>‹Nº›</a:t>
            </a:fld>
            <a:endParaRPr lang="es-ES"/>
          </a:p>
        </p:txBody>
      </p:sp>
    </p:spTree>
    <p:extLst>
      <p:ext uri="{BB962C8B-B14F-4D97-AF65-F5344CB8AC3E}">
        <p14:creationId xmlns:p14="http://schemas.microsoft.com/office/powerpoint/2010/main" val="10598917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220557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696830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667100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457007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729695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453587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013056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895879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484151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123125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498222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7986831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2613630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86489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043310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833055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084144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3672140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277306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3399417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814186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077384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1893634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6572163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1043589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0927244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2427061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0417325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9155700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3523816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2549218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7004617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496676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6707388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0046579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3055716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0854636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703447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5614046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831332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605530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3361749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829744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813516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6973026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4342356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84352238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2476846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2099244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8586270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9719950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449456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5155707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1457503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562132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26452406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1369396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95485805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88174856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5773790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6879615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1976739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25962105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67611214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38567968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1701581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1973392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427704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85199651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126158901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15840990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364638357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71511396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415099032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278245406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287462439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35990875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412524000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288447177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141700335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es-CO"/>
          </a:p>
        </p:txBody>
      </p:sp>
    </p:spTree>
    <p:extLst>
      <p:ext uri="{BB962C8B-B14F-4D97-AF65-F5344CB8AC3E}">
        <p14:creationId xmlns:p14="http://schemas.microsoft.com/office/powerpoint/2010/main" val="3558334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endParaRPr lang="es-CO" dirty="0"/>
          </a:p>
        </p:txBody>
      </p:sp>
    </p:spTree>
    <p:extLst>
      <p:ext uri="{BB962C8B-B14F-4D97-AF65-F5344CB8AC3E}">
        <p14:creationId xmlns:p14="http://schemas.microsoft.com/office/powerpoint/2010/main" val="2600813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fld id="{62F80419-FDCD-49D7-8FCC-E8678E20C38C}" type="datetimeFigureOut">
              <a:rPr lang="es-ES" smtClean="0"/>
              <a:pPr>
                <a:defRPr/>
              </a:pPr>
              <a:t>27/09/2022</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8D8F0FEE-F482-4550-A51F-44B3F12E291F}" type="slidenum">
              <a:rPr lang="es-ES" smtClean="0"/>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a:defRPr/>
            </a:pPr>
            <a:fld id="{2BF8FBCF-5A60-4432-91F4-BB8E734C2826}" type="datetimeFigureOut">
              <a:rPr lang="es-ES" smtClean="0"/>
              <a:pPr>
                <a:defRPr/>
              </a:pPr>
              <a:t>27/09/2022</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4131C46B-26C4-4BB2-8704-8BFBC6E1C34B}" type="slidenum">
              <a:rPr lang="es-ES" smtClean="0"/>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a:defRPr/>
            </a:pPr>
            <a:fld id="{331E2665-3642-4E40-A2ED-E1C6DF3D7F51}" type="datetimeFigureOut">
              <a:rPr lang="es-ES" smtClean="0"/>
              <a:pPr>
                <a:defRPr/>
              </a:pPr>
              <a:t>27/09/2022</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7DE456BE-FB99-449A-985D-C1064BC85214}" type="slidenum">
              <a:rPr lang="es-ES" smtClean="0"/>
              <a:pPr>
                <a:defRPr/>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700213"/>
            <a:ext cx="7772400" cy="4395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dt" sz="half" idx="10"/>
          </p:nvPr>
        </p:nvSpPr>
        <p:spPr>
          <a:ln/>
        </p:spPr>
        <p:txBody>
          <a:bodyPr/>
          <a:lstStyle>
            <a:lvl1pPr>
              <a:defRPr/>
            </a:lvl1pPr>
          </a:lstStyle>
          <a:p>
            <a:pPr>
              <a:defRPr/>
            </a:pPr>
            <a:fld id="{6DC16D3C-16B9-4A25-BEF7-51930D486526}" type="datetimeFigureOut">
              <a:rPr lang="es-ES"/>
              <a:pPr>
                <a:defRPr/>
              </a:pPr>
              <a:t>27/09/2022</a:t>
            </a:fld>
            <a:endParaRPr lang="es-ES"/>
          </a:p>
        </p:txBody>
      </p:sp>
      <p:sp>
        <p:nvSpPr>
          <p:cNvPr id="4" name="Rectangle 6"/>
          <p:cNvSpPr>
            <a:spLocks noGrp="1" noChangeArrowheads="1"/>
          </p:cNvSpPr>
          <p:nvPr>
            <p:ph type="ftr" sz="quarter" idx="11"/>
          </p:nvPr>
        </p:nvSpPr>
        <p:spPr>
          <a:ln/>
        </p:spPr>
        <p:txBody>
          <a:bodyPr/>
          <a:lstStyle>
            <a:lvl1pPr>
              <a:defRPr/>
            </a:lvl1pPr>
          </a:lstStyle>
          <a:p>
            <a:pPr>
              <a:defRPr/>
            </a:pPr>
            <a:endParaRPr lang="es-ES"/>
          </a:p>
        </p:txBody>
      </p:sp>
      <p:sp>
        <p:nvSpPr>
          <p:cNvPr id="5" name="Rectangle 7"/>
          <p:cNvSpPr>
            <a:spLocks noGrp="1" noChangeArrowheads="1"/>
          </p:cNvSpPr>
          <p:nvPr>
            <p:ph type="sldNum" sz="quarter" idx="12"/>
          </p:nvPr>
        </p:nvSpPr>
        <p:spPr>
          <a:ln/>
        </p:spPr>
        <p:txBody>
          <a:bodyPr/>
          <a:lstStyle>
            <a:lvl1pPr>
              <a:defRPr/>
            </a:lvl1pPr>
          </a:lstStyle>
          <a:p>
            <a:pPr>
              <a:defRPr/>
            </a:pPr>
            <a:fld id="{19E455E4-0CD2-4020-A888-069104895014}"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fld id="{62F80419-FDCD-49D7-8FCC-E8678E20C38C}" type="datetimeFigureOut">
              <a:rPr lang="es-ES" smtClean="0"/>
              <a:pPr>
                <a:defRPr/>
              </a:pPr>
              <a:t>27/09/2022</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8D8F0FEE-F482-4550-A51F-44B3F12E291F}" type="slidenum">
              <a:rPr lang="es-ES" smtClean="0"/>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a:defRPr/>
            </a:pPr>
            <a:fld id="{6489ACA3-8E28-409D-8A40-7CC8A97AEABC}" type="datetimeFigureOut">
              <a:rPr lang="es-ES" smtClean="0"/>
              <a:pPr>
                <a:defRPr/>
              </a:pPr>
              <a:t>27/09/2022</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173C8C84-73CE-47E9-8156-E2B23C2900BA}" type="slidenum">
              <a:rPr lang="es-ES" smtClean="0"/>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pPr>
              <a:defRPr/>
            </a:pPr>
            <a:fld id="{737180E7-CBB1-4DFF-A6F5-2E004CE363BA}" type="datetimeFigureOut">
              <a:rPr lang="es-ES" smtClean="0"/>
              <a:pPr>
                <a:defRPr/>
              </a:pPr>
              <a:t>27/09/2022</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9BCD6AD3-C096-4C93-9964-CF25F076577B}" type="slidenum">
              <a:rPr lang="es-ES" smtClean="0"/>
              <a:pPr>
                <a:defRPr/>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fld id="{D120E4A2-44C0-4CA2-BE67-A847783EDD80}" type="datetimeFigureOut">
              <a:rPr lang="es-ES" smtClean="0"/>
              <a:pPr>
                <a:defRPr/>
              </a:pPr>
              <a:t>27/09/2022</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BCF5332A-8826-4321-8C48-96414DD1732E}" type="slidenum">
              <a:rPr lang="es-ES" smtClean="0"/>
              <a:pPr>
                <a:defRPr/>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pPr>
              <a:defRPr/>
            </a:pPr>
            <a:fld id="{7919C151-F913-4E9E-957B-73E8A75F8B4B}" type="datetimeFigureOut">
              <a:rPr lang="es-ES" smtClean="0"/>
              <a:pPr>
                <a:defRPr/>
              </a:pPr>
              <a:t>27/09/2022</a:t>
            </a:fld>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pPr>
              <a:defRPr/>
            </a:pPr>
            <a:fld id="{4BA97BCB-7C22-4ED8-A82D-F3CF1F3352FD}" type="slidenum">
              <a:rPr lang="es-ES" smtClean="0"/>
              <a:pPr>
                <a:defRPr/>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pPr>
              <a:defRPr/>
            </a:pPr>
            <a:fld id="{424F08B8-698D-4BD2-9048-331912A582DC}" type="datetimeFigureOut">
              <a:rPr lang="es-ES" smtClean="0"/>
              <a:pPr>
                <a:defRPr/>
              </a:pPr>
              <a:t>27/09/2022</a:t>
            </a:fld>
            <a:endParaRPr lang="es-ES"/>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p>
            <a:pPr>
              <a:defRPr/>
            </a:pPr>
            <a:fld id="{38CF00AC-CCC7-4CC2-B260-DA6B0111D86A}" type="slidenum">
              <a:rPr lang="es-ES" smtClean="0"/>
              <a:pPr>
                <a:defRPr/>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3634D92-4BAB-4CA9-AB92-7A7117AFABAB}" type="datetimeFigureOut">
              <a:rPr lang="es-ES" smtClean="0"/>
              <a:pPr>
                <a:defRPr/>
              </a:pPr>
              <a:t>27/09/2022</a:t>
            </a:fld>
            <a:endParaRPr lang="es-ES"/>
          </a:p>
        </p:txBody>
      </p:sp>
      <p:sp>
        <p:nvSpPr>
          <p:cNvPr id="3" name="Footer Placeholder 2"/>
          <p:cNvSpPr>
            <a:spLocks noGrp="1"/>
          </p:cNvSpPr>
          <p:nvPr>
            <p:ph type="ftr" sz="quarter" idx="11"/>
          </p:nvPr>
        </p:nvSpPr>
        <p:spPr/>
        <p:txBody>
          <a:bodyPr/>
          <a:lstStyle/>
          <a:p>
            <a:pPr>
              <a:defRPr/>
            </a:pPr>
            <a:endParaRPr lang="es-ES"/>
          </a:p>
        </p:txBody>
      </p:sp>
      <p:sp>
        <p:nvSpPr>
          <p:cNvPr id="4" name="Slide Number Placeholder 3"/>
          <p:cNvSpPr>
            <a:spLocks noGrp="1"/>
          </p:cNvSpPr>
          <p:nvPr>
            <p:ph type="sldNum" sz="quarter" idx="12"/>
          </p:nvPr>
        </p:nvSpPr>
        <p:spPr/>
        <p:txBody>
          <a:bodyPr/>
          <a:lstStyle/>
          <a:p>
            <a:pPr>
              <a:defRPr/>
            </a:pPr>
            <a:fld id="{345320D4-7F82-4EFD-A65D-AB5860A8D3D0}" type="slidenum">
              <a:rPr lang="es-ES" smtClean="0"/>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a:defRPr/>
            </a:pPr>
            <a:fld id="{6489ACA3-8E28-409D-8A40-7CC8A97AEABC}" type="datetimeFigureOut">
              <a:rPr lang="es-ES" smtClean="0"/>
              <a:pPr>
                <a:defRPr/>
              </a:pPr>
              <a:t>27/09/2022</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173C8C84-73CE-47E9-8156-E2B23C2900BA}" type="slidenum">
              <a:rPr lang="es-ES" smtClean="0"/>
              <a:pPr>
                <a:defRPr/>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a:defRPr/>
            </a:pPr>
            <a:fld id="{36590BE5-2E6D-444D-9F6B-BFA24647609A}" type="datetimeFigureOut">
              <a:rPr lang="es-ES" smtClean="0"/>
              <a:pPr>
                <a:defRPr/>
              </a:pPr>
              <a:t>27/09/2022</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6E0E113A-8261-49D8-AB3B-624AE2E3A0B1}" type="slidenum">
              <a:rPr lang="es-ES" smtClean="0"/>
              <a:pPr>
                <a:defRPr/>
              </a:pPr>
              <a:t>‹Nº›</a:t>
            </a:fld>
            <a:endParaRPr lang="es-ES"/>
          </a:p>
        </p:txBody>
      </p:sp>
      <p:sp>
        <p:nvSpPr>
          <p:cNvPr id="9" name="Content Placeholder 8"/>
          <p:cNvSpPr>
            <a:spLocks noGrp="1"/>
          </p:cNvSpPr>
          <p:nvPr>
            <p:ph sz="quarter" idx="13"/>
          </p:nvPr>
        </p:nvSpPr>
        <p:spPr>
          <a:xfrm>
            <a:off x="304800" y="381000"/>
            <a:ext cx="7772400" cy="494284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8" name="Date Placeholder 7"/>
          <p:cNvSpPr>
            <a:spLocks noGrp="1"/>
          </p:cNvSpPr>
          <p:nvPr>
            <p:ph type="dt" sz="half" idx="10"/>
          </p:nvPr>
        </p:nvSpPr>
        <p:spPr/>
        <p:txBody>
          <a:bodyPr/>
          <a:lstStyle/>
          <a:p>
            <a:pPr>
              <a:defRPr/>
            </a:pPr>
            <a:fld id="{76F42A3C-C051-47E9-8E87-098EC65D7645}" type="datetimeFigureOut">
              <a:rPr lang="es-ES" smtClean="0"/>
              <a:pPr>
                <a:defRPr/>
              </a:pPr>
              <a:t>27/09/2022</a:t>
            </a:fld>
            <a:endParaRPr lang="es-ES"/>
          </a:p>
        </p:txBody>
      </p:sp>
      <p:sp>
        <p:nvSpPr>
          <p:cNvPr id="9" name="Slide Number Placeholder 8"/>
          <p:cNvSpPr>
            <a:spLocks noGrp="1"/>
          </p:cNvSpPr>
          <p:nvPr>
            <p:ph type="sldNum" sz="quarter" idx="11"/>
          </p:nvPr>
        </p:nvSpPr>
        <p:spPr/>
        <p:txBody>
          <a:bodyPr/>
          <a:lstStyle/>
          <a:p>
            <a:pPr>
              <a:defRPr/>
            </a:pPr>
            <a:fld id="{4A85D7AB-E80C-4271-8C01-E5303FD9A7D3}" type="slidenum">
              <a:rPr lang="es-ES" smtClean="0"/>
              <a:pPr>
                <a:defRPr/>
              </a:pPr>
              <a:t>‹Nº›</a:t>
            </a:fld>
            <a:endParaRPr lang="es-ES"/>
          </a:p>
        </p:txBody>
      </p:sp>
      <p:sp>
        <p:nvSpPr>
          <p:cNvPr id="10" name="Footer Placeholder 9"/>
          <p:cNvSpPr>
            <a:spLocks noGrp="1"/>
          </p:cNvSpPr>
          <p:nvPr>
            <p:ph type="ftr" sz="quarter" idx="12"/>
          </p:nvPr>
        </p:nvSpPr>
        <p:spPr/>
        <p:txBody>
          <a:bodyPr/>
          <a:lstStyle/>
          <a:p>
            <a:pPr>
              <a:defRPr/>
            </a:pPr>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a:defRPr/>
            </a:pPr>
            <a:fld id="{2BF8FBCF-5A60-4432-91F4-BB8E734C2826}" type="datetimeFigureOut">
              <a:rPr lang="es-ES" smtClean="0"/>
              <a:pPr>
                <a:defRPr/>
              </a:pPr>
              <a:t>27/09/2022</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4131C46B-26C4-4BB2-8704-8BFBC6E1C34B}" type="slidenum">
              <a:rPr lang="es-ES" smtClean="0"/>
              <a:pPr>
                <a:defRPr/>
              </a:pPr>
              <a:t>‹Nº›</a:t>
            </a:fld>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a:defRPr/>
            </a:pPr>
            <a:fld id="{331E2665-3642-4E40-A2ED-E1C6DF3D7F51}" type="datetimeFigureOut">
              <a:rPr lang="es-ES" smtClean="0"/>
              <a:pPr>
                <a:defRPr/>
              </a:pPr>
              <a:t>27/09/2022</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7DE456BE-FB99-449A-985D-C1064BC85214}" type="slidenum">
              <a:rPr lang="es-ES" smtClean="0"/>
              <a:pPr>
                <a:defRPr/>
              </a:pPr>
              <a:t>‹Nº›</a:t>
            </a:fld>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85800" y="609600"/>
            <a:ext cx="7772400" cy="11430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685800" y="1981200"/>
            <a:ext cx="381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981200"/>
            <a:ext cx="381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lvl1pPr>
              <a:defRPr/>
            </a:lvl1pPr>
          </a:lstStyle>
          <a:p>
            <a:pPr>
              <a:defRPr/>
            </a:pPr>
            <a:endParaRPr lang="es-ES_tradnl"/>
          </a:p>
        </p:txBody>
      </p:sp>
      <p:sp>
        <p:nvSpPr>
          <p:cNvPr id="6" name="5 Marcador de pie de página"/>
          <p:cNvSpPr>
            <a:spLocks noGrp="1"/>
          </p:cNvSpPr>
          <p:nvPr>
            <p:ph type="ftr" sz="quarter" idx="11"/>
          </p:nvPr>
        </p:nvSpPr>
        <p:spPr/>
        <p:txBody>
          <a:bodyPr/>
          <a:lstStyle>
            <a:lvl1pPr>
              <a:defRPr/>
            </a:lvl1pPr>
          </a:lstStyle>
          <a:p>
            <a:pPr>
              <a:defRPr/>
            </a:pPr>
            <a:endParaRPr lang="es-ES_tradnl"/>
          </a:p>
        </p:txBody>
      </p:sp>
      <p:sp>
        <p:nvSpPr>
          <p:cNvPr id="7" name="6 Marcador de número de diapositiva"/>
          <p:cNvSpPr>
            <a:spLocks noGrp="1"/>
          </p:cNvSpPr>
          <p:nvPr>
            <p:ph type="sldNum" sz="quarter" idx="12"/>
          </p:nvPr>
        </p:nvSpPr>
        <p:spPr/>
        <p:txBody>
          <a:bodyPr/>
          <a:lstStyle>
            <a:lvl1pPr>
              <a:defRPr/>
            </a:lvl1pPr>
          </a:lstStyle>
          <a:p>
            <a:pPr>
              <a:defRPr/>
            </a:pPr>
            <a:fld id="{F99A9FBA-AAB3-48E0-AA7A-8A30111257E1}" type="slidenum">
              <a:rPr lang="es-ES_tradnl"/>
              <a:pPr>
                <a:defRPr/>
              </a:pPr>
              <a:t>‹Nº›</a:t>
            </a:fld>
            <a:endParaRPr lang="es-ES_tradnl"/>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1700213"/>
            <a:ext cx="7772400" cy="43957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p:cNvSpPr>
            <a:spLocks noGrp="1" noChangeArrowheads="1"/>
          </p:cNvSpPr>
          <p:nvPr>
            <p:ph type="dt" sz="half" idx="10"/>
          </p:nvPr>
        </p:nvSpPr>
        <p:spPr>
          <a:ln/>
        </p:spPr>
        <p:txBody>
          <a:bodyPr/>
          <a:lstStyle>
            <a:lvl1pPr>
              <a:defRPr/>
            </a:lvl1pPr>
          </a:lstStyle>
          <a:p>
            <a:pPr>
              <a:defRPr/>
            </a:pPr>
            <a:fld id="{6DC16D3C-16B9-4A25-BEF7-51930D486526}" type="datetimeFigureOut">
              <a:rPr lang="es-ES"/>
              <a:pPr>
                <a:defRPr/>
              </a:pPr>
              <a:t>27/09/2022</a:t>
            </a:fld>
            <a:endParaRPr lang="es-ES"/>
          </a:p>
        </p:txBody>
      </p:sp>
      <p:sp>
        <p:nvSpPr>
          <p:cNvPr id="4" name="Rectangle 6"/>
          <p:cNvSpPr>
            <a:spLocks noGrp="1" noChangeArrowheads="1"/>
          </p:cNvSpPr>
          <p:nvPr>
            <p:ph type="ftr" sz="quarter" idx="11"/>
          </p:nvPr>
        </p:nvSpPr>
        <p:spPr>
          <a:ln/>
        </p:spPr>
        <p:txBody>
          <a:bodyPr/>
          <a:lstStyle>
            <a:lvl1pPr>
              <a:defRPr/>
            </a:lvl1pPr>
          </a:lstStyle>
          <a:p>
            <a:pPr>
              <a:defRPr/>
            </a:pPr>
            <a:endParaRPr lang="es-ES"/>
          </a:p>
        </p:txBody>
      </p:sp>
      <p:sp>
        <p:nvSpPr>
          <p:cNvPr id="5" name="Rectangle 7"/>
          <p:cNvSpPr>
            <a:spLocks noGrp="1" noChangeArrowheads="1"/>
          </p:cNvSpPr>
          <p:nvPr>
            <p:ph type="sldNum" sz="quarter" idx="12"/>
          </p:nvPr>
        </p:nvSpPr>
        <p:spPr>
          <a:ln/>
        </p:spPr>
        <p:txBody>
          <a:bodyPr/>
          <a:lstStyle>
            <a:lvl1pPr>
              <a:defRPr/>
            </a:lvl1pPr>
          </a:lstStyle>
          <a:p>
            <a:pPr>
              <a:defRPr/>
            </a:pPr>
            <a:fld id="{19E455E4-0CD2-4020-A888-069104895014}" type="slidenum">
              <a:rPr lang="es-ES"/>
              <a:pPr>
                <a:defRPr/>
              </a:pPr>
              <a:t>‹Nº›</a:t>
            </a:fld>
            <a:endParaRPr lang="es-ES"/>
          </a:p>
        </p:txBody>
      </p:sp>
    </p:spTree>
    <p:extLst>
      <p:ext uri="{BB962C8B-B14F-4D97-AF65-F5344CB8AC3E}">
        <p14:creationId xmlns:p14="http://schemas.microsoft.com/office/powerpoint/2010/main" val="2360000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pPr>
              <a:defRPr/>
            </a:pPr>
            <a:fld id="{737180E7-CBB1-4DFF-A6F5-2E004CE363BA}" type="datetimeFigureOut">
              <a:rPr lang="es-ES" smtClean="0"/>
              <a:pPr>
                <a:defRPr/>
              </a:pPr>
              <a:t>27/09/2022</a:t>
            </a:fld>
            <a:endParaRPr lang="es-ES"/>
          </a:p>
        </p:txBody>
      </p:sp>
      <p:sp>
        <p:nvSpPr>
          <p:cNvPr id="5" name="Footer Placeholder 4"/>
          <p:cNvSpPr>
            <a:spLocks noGrp="1"/>
          </p:cNvSpPr>
          <p:nvPr>
            <p:ph type="ftr" sz="quarter" idx="11"/>
          </p:nvPr>
        </p:nvSpPr>
        <p:spPr/>
        <p:txBody>
          <a:bodyPr/>
          <a:lstStyle/>
          <a:p>
            <a:pPr>
              <a:defRPr/>
            </a:pPr>
            <a:endParaRPr lang="es-ES"/>
          </a:p>
        </p:txBody>
      </p:sp>
      <p:sp>
        <p:nvSpPr>
          <p:cNvPr id="6" name="Slide Number Placeholder 5"/>
          <p:cNvSpPr>
            <a:spLocks noGrp="1"/>
          </p:cNvSpPr>
          <p:nvPr>
            <p:ph type="sldNum" sz="quarter" idx="12"/>
          </p:nvPr>
        </p:nvSpPr>
        <p:spPr/>
        <p:txBody>
          <a:bodyPr/>
          <a:lstStyle/>
          <a:p>
            <a:pPr>
              <a:defRPr/>
            </a:pPr>
            <a:fld id="{9BCD6AD3-C096-4C93-9964-CF25F076577B}" type="slidenum">
              <a:rPr lang="es-ES" smtClean="0"/>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fld id="{D120E4A2-44C0-4CA2-BE67-A847783EDD80}" type="datetimeFigureOut">
              <a:rPr lang="es-ES" smtClean="0"/>
              <a:pPr>
                <a:defRPr/>
              </a:pPr>
              <a:t>27/09/2022</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BCF5332A-8826-4321-8C48-96414DD1732E}" type="slidenum">
              <a:rPr lang="es-ES" smtClean="0"/>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pPr>
              <a:defRPr/>
            </a:pPr>
            <a:fld id="{7919C151-F913-4E9E-957B-73E8A75F8B4B}" type="datetimeFigureOut">
              <a:rPr lang="es-ES" smtClean="0"/>
              <a:pPr>
                <a:defRPr/>
              </a:pPr>
              <a:t>27/09/2022</a:t>
            </a:fld>
            <a:endParaRPr lang="es-ES"/>
          </a:p>
        </p:txBody>
      </p:sp>
      <p:sp>
        <p:nvSpPr>
          <p:cNvPr id="8" name="Footer Placeholder 7"/>
          <p:cNvSpPr>
            <a:spLocks noGrp="1"/>
          </p:cNvSpPr>
          <p:nvPr>
            <p:ph type="ftr" sz="quarter" idx="11"/>
          </p:nvPr>
        </p:nvSpPr>
        <p:spPr/>
        <p:txBody>
          <a:bodyPr/>
          <a:lstStyle/>
          <a:p>
            <a:pPr>
              <a:defRPr/>
            </a:pPr>
            <a:endParaRPr lang="es-ES"/>
          </a:p>
        </p:txBody>
      </p:sp>
      <p:sp>
        <p:nvSpPr>
          <p:cNvPr id="9" name="Slide Number Placeholder 8"/>
          <p:cNvSpPr>
            <a:spLocks noGrp="1"/>
          </p:cNvSpPr>
          <p:nvPr>
            <p:ph type="sldNum" sz="quarter" idx="12"/>
          </p:nvPr>
        </p:nvSpPr>
        <p:spPr/>
        <p:txBody>
          <a:bodyPr/>
          <a:lstStyle/>
          <a:p>
            <a:pPr>
              <a:defRPr/>
            </a:pPr>
            <a:fld id="{4BA97BCB-7C22-4ED8-A82D-F3CF1F3352FD}" type="slidenum">
              <a:rPr lang="es-ES" smtClean="0"/>
              <a:pPr>
                <a:defRPr/>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pPr>
              <a:defRPr/>
            </a:pPr>
            <a:fld id="{424F08B8-698D-4BD2-9048-331912A582DC}" type="datetimeFigureOut">
              <a:rPr lang="es-ES" smtClean="0"/>
              <a:pPr>
                <a:defRPr/>
              </a:pPr>
              <a:t>27/09/2022</a:t>
            </a:fld>
            <a:endParaRPr lang="es-ES"/>
          </a:p>
        </p:txBody>
      </p:sp>
      <p:sp>
        <p:nvSpPr>
          <p:cNvPr id="4" name="Footer Placeholder 3"/>
          <p:cNvSpPr>
            <a:spLocks noGrp="1"/>
          </p:cNvSpPr>
          <p:nvPr>
            <p:ph type="ftr" sz="quarter" idx="11"/>
          </p:nvPr>
        </p:nvSpPr>
        <p:spPr/>
        <p:txBody>
          <a:bodyPr/>
          <a:lstStyle/>
          <a:p>
            <a:pPr>
              <a:defRPr/>
            </a:pPr>
            <a:endParaRPr lang="es-ES"/>
          </a:p>
        </p:txBody>
      </p:sp>
      <p:sp>
        <p:nvSpPr>
          <p:cNvPr id="5" name="Slide Number Placeholder 4"/>
          <p:cNvSpPr>
            <a:spLocks noGrp="1"/>
          </p:cNvSpPr>
          <p:nvPr>
            <p:ph type="sldNum" sz="quarter" idx="12"/>
          </p:nvPr>
        </p:nvSpPr>
        <p:spPr/>
        <p:txBody>
          <a:bodyPr/>
          <a:lstStyle/>
          <a:p>
            <a:pPr>
              <a:defRPr/>
            </a:pPr>
            <a:fld id="{38CF00AC-CCC7-4CC2-B260-DA6B0111D86A}" type="slidenum">
              <a:rPr lang="es-ES" smtClean="0"/>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3634D92-4BAB-4CA9-AB92-7A7117AFABAB}" type="datetimeFigureOut">
              <a:rPr lang="es-ES" smtClean="0"/>
              <a:pPr>
                <a:defRPr/>
              </a:pPr>
              <a:t>27/09/2022</a:t>
            </a:fld>
            <a:endParaRPr lang="es-ES"/>
          </a:p>
        </p:txBody>
      </p:sp>
      <p:sp>
        <p:nvSpPr>
          <p:cNvPr id="3" name="Footer Placeholder 2"/>
          <p:cNvSpPr>
            <a:spLocks noGrp="1"/>
          </p:cNvSpPr>
          <p:nvPr>
            <p:ph type="ftr" sz="quarter" idx="11"/>
          </p:nvPr>
        </p:nvSpPr>
        <p:spPr/>
        <p:txBody>
          <a:bodyPr/>
          <a:lstStyle/>
          <a:p>
            <a:pPr>
              <a:defRPr/>
            </a:pPr>
            <a:endParaRPr lang="es-ES"/>
          </a:p>
        </p:txBody>
      </p:sp>
      <p:sp>
        <p:nvSpPr>
          <p:cNvPr id="4" name="Slide Number Placeholder 3"/>
          <p:cNvSpPr>
            <a:spLocks noGrp="1"/>
          </p:cNvSpPr>
          <p:nvPr>
            <p:ph type="sldNum" sz="quarter" idx="12"/>
          </p:nvPr>
        </p:nvSpPr>
        <p:spPr/>
        <p:txBody>
          <a:bodyPr/>
          <a:lstStyle/>
          <a:p>
            <a:pPr>
              <a:defRPr/>
            </a:pPr>
            <a:fld id="{345320D4-7F82-4EFD-A65D-AB5860A8D3D0}" type="slidenum">
              <a:rPr lang="es-ES" smtClean="0"/>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a:defRPr/>
            </a:pPr>
            <a:fld id="{36590BE5-2E6D-444D-9F6B-BFA24647609A}" type="datetimeFigureOut">
              <a:rPr lang="es-ES" smtClean="0"/>
              <a:pPr>
                <a:defRPr/>
              </a:pPr>
              <a:t>27/09/2022</a:t>
            </a:fld>
            <a:endParaRPr lang="es-ES"/>
          </a:p>
        </p:txBody>
      </p:sp>
      <p:sp>
        <p:nvSpPr>
          <p:cNvPr id="6" name="Footer Placeholder 5"/>
          <p:cNvSpPr>
            <a:spLocks noGrp="1"/>
          </p:cNvSpPr>
          <p:nvPr>
            <p:ph type="ftr" sz="quarter" idx="11"/>
          </p:nvPr>
        </p:nvSpPr>
        <p:spPr/>
        <p:txBody>
          <a:bodyPr/>
          <a:lstStyle/>
          <a:p>
            <a:pPr>
              <a:defRPr/>
            </a:pPr>
            <a:endParaRPr lang="es-ES"/>
          </a:p>
        </p:txBody>
      </p:sp>
      <p:sp>
        <p:nvSpPr>
          <p:cNvPr id="7" name="Slide Number Placeholder 6"/>
          <p:cNvSpPr>
            <a:spLocks noGrp="1"/>
          </p:cNvSpPr>
          <p:nvPr>
            <p:ph type="sldNum" sz="quarter" idx="12"/>
          </p:nvPr>
        </p:nvSpPr>
        <p:spPr/>
        <p:txBody>
          <a:bodyPr/>
          <a:lstStyle/>
          <a:p>
            <a:pPr>
              <a:defRPr/>
            </a:pPr>
            <a:fld id="{6E0E113A-8261-49D8-AB3B-624AE2E3A0B1}" type="slidenum">
              <a:rPr lang="es-ES" smtClean="0"/>
              <a:pPr>
                <a:defRPr/>
              </a:pPr>
              <a:t>‹Nº›</a:t>
            </a:fld>
            <a:endParaRPr lang="es-ES"/>
          </a:p>
        </p:txBody>
      </p:sp>
      <p:sp>
        <p:nvSpPr>
          <p:cNvPr id="9" name="Content Placeholder 8"/>
          <p:cNvSpPr>
            <a:spLocks noGrp="1"/>
          </p:cNvSpPr>
          <p:nvPr>
            <p:ph sz="quarter" idx="13"/>
          </p:nvPr>
        </p:nvSpPr>
        <p:spPr>
          <a:xfrm>
            <a:off x="304800" y="381000"/>
            <a:ext cx="7772400" cy="494284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8" name="Date Placeholder 7"/>
          <p:cNvSpPr>
            <a:spLocks noGrp="1"/>
          </p:cNvSpPr>
          <p:nvPr>
            <p:ph type="dt" sz="half" idx="10"/>
          </p:nvPr>
        </p:nvSpPr>
        <p:spPr/>
        <p:txBody>
          <a:bodyPr/>
          <a:lstStyle/>
          <a:p>
            <a:pPr>
              <a:defRPr/>
            </a:pPr>
            <a:fld id="{76F42A3C-C051-47E9-8E87-098EC65D7645}" type="datetimeFigureOut">
              <a:rPr lang="es-ES" smtClean="0"/>
              <a:pPr>
                <a:defRPr/>
              </a:pPr>
              <a:t>27/09/2022</a:t>
            </a:fld>
            <a:endParaRPr lang="es-ES"/>
          </a:p>
        </p:txBody>
      </p:sp>
      <p:sp>
        <p:nvSpPr>
          <p:cNvPr id="9" name="Slide Number Placeholder 8"/>
          <p:cNvSpPr>
            <a:spLocks noGrp="1"/>
          </p:cNvSpPr>
          <p:nvPr>
            <p:ph type="sldNum" sz="quarter" idx="11"/>
          </p:nvPr>
        </p:nvSpPr>
        <p:spPr/>
        <p:txBody>
          <a:bodyPr/>
          <a:lstStyle/>
          <a:p>
            <a:pPr>
              <a:defRPr/>
            </a:pPr>
            <a:fld id="{4A85D7AB-E80C-4271-8C01-E5303FD9A7D3}" type="slidenum">
              <a:rPr lang="es-ES" smtClean="0"/>
              <a:pPr>
                <a:defRPr/>
              </a:pPr>
              <a:t>‹Nº›</a:t>
            </a:fld>
            <a:endParaRPr lang="es-ES"/>
          </a:p>
        </p:txBody>
      </p:sp>
      <p:sp>
        <p:nvSpPr>
          <p:cNvPr id="10" name="Footer Placeholder 9"/>
          <p:cNvSpPr>
            <a:spLocks noGrp="1"/>
          </p:cNvSpPr>
          <p:nvPr>
            <p:ph type="ftr" sz="quarter" idx="12"/>
          </p:nvPr>
        </p:nvSpPr>
        <p:spPr/>
        <p:txBody>
          <a:bodyPr/>
          <a:lstStyle/>
          <a:p>
            <a:pPr>
              <a:defRPr/>
            </a:pPr>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6AC93309-1CA1-4C02-A33A-A80FB6E45437}" type="slidenum">
              <a:rPr lang="es-ES" smtClean="0"/>
              <a:pPr>
                <a:defRPr/>
              </a:pPr>
              <a:t>‹Nº›</a:t>
            </a:fld>
            <a:endParaRPr lang="es-E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s-E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fld id="{89C5203A-45E7-46FC-90AA-5CE197DD6610}" type="datetimeFigureOut">
              <a:rPr lang="es-ES" smtClean="0"/>
              <a:pPr>
                <a:defRPr/>
              </a:pPr>
              <a:t>27/09/2022</a:t>
            </a:fld>
            <a:endParaRPr lang="es-ES"/>
          </a:p>
        </p:txBody>
      </p:sp>
      <p:sp>
        <p:nvSpPr>
          <p:cNvPr id="9" name="Rectangle 2"/>
          <p:cNvSpPr>
            <a:spLocks noChangeArrowheads="1"/>
          </p:cNvSpPr>
          <p:nvPr userDrawn="1"/>
        </p:nvSpPr>
        <p:spPr bwMode="auto">
          <a:xfrm>
            <a:off x="0" y="0"/>
            <a:ext cx="9144000" cy="1268413"/>
          </a:xfrm>
          <a:prstGeom prst="rect">
            <a:avLst/>
          </a:prstGeom>
          <a:gradFill rotWithShape="1">
            <a:gsLst>
              <a:gs pos="0">
                <a:srgbClr val="004F76"/>
              </a:gs>
              <a:gs pos="100000">
                <a:srgbClr val="004F76">
                  <a:gamma/>
                  <a:shade val="46275"/>
                  <a:invGamma/>
                </a:srgbClr>
              </a:gs>
            </a:gsLst>
            <a:lin ang="5400000" scaled="1"/>
          </a:gradFill>
          <a:ln w="9525">
            <a:noFill/>
            <a:miter lim="800000"/>
            <a:headEnd/>
            <a:tailEnd/>
          </a:ln>
          <a:effectLst/>
        </p:spPr>
        <p:txBody>
          <a:bodyPr wrap="none" anchor="ctr"/>
          <a:lstStyle/>
          <a:p>
            <a:pPr>
              <a:defRPr/>
            </a:pPr>
            <a:endParaRPr lang="es-ES">
              <a:cs typeface="+mn-cs"/>
            </a:endParaRPr>
          </a:p>
        </p:txBody>
      </p:sp>
    </p:spTree>
  </p:cSld>
  <p:clrMap bg1="lt1" tx1="dk1" bg2="lt2" tx2="dk2" accent1="accent1" accent2="accent2" accent3="accent3" accent4="accent4" accent5="accent5" accent6="accent6" hlink="hlink" folHlink="folHlink"/>
  <p:sldLayoutIdLst>
    <p:sldLayoutId id="2147485443" r:id="rId1"/>
    <p:sldLayoutId id="2147485444" r:id="rId2"/>
    <p:sldLayoutId id="2147485445" r:id="rId3"/>
    <p:sldLayoutId id="2147485446" r:id="rId4"/>
    <p:sldLayoutId id="2147485447" r:id="rId5"/>
    <p:sldLayoutId id="2147485448" r:id="rId6"/>
    <p:sldLayoutId id="2147485449" r:id="rId7"/>
    <p:sldLayoutId id="2147485450" r:id="rId8"/>
    <p:sldLayoutId id="2147485451" r:id="rId9"/>
    <p:sldLayoutId id="2147485452" r:id="rId10"/>
    <p:sldLayoutId id="2147485453" r:id="rId11"/>
    <p:sldLayoutId id="2147485455" r:id="rId12"/>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6AC93309-1CA1-4C02-A33A-A80FB6E45437}" type="slidenum">
              <a:rPr lang="es-ES" smtClean="0"/>
              <a:pPr>
                <a:defRPr/>
              </a:pPr>
              <a:t>‹Nº›</a:t>
            </a:fld>
            <a:endParaRPr lang="es-E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s-E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fld id="{89C5203A-45E7-46FC-90AA-5CE197DD6610}" type="datetimeFigureOut">
              <a:rPr lang="es-ES" smtClean="0"/>
              <a:pPr>
                <a:defRPr/>
              </a:pPr>
              <a:t>27/09/2022</a:t>
            </a:fld>
            <a:endParaRPr lang="es-ES"/>
          </a:p>
        </p:txBody>
      </p:sp>
      <p:sp>
        <p:nvSpPr>
          <p:cNvPr id="9" name="Rectangle 2"/>
          <p:cNvSpPr>
            <a:spLocks noChangeArrowheads="1"/>
          </p:cNvSpPr>
          <p:nvPr userDrawn="1"/>
        </p:nvSpPr>
        <p:spPr bwMode="auto">
          <a:xfrm>
            <a:off x="0" y="0"/>
            <a:ext cx="9144000" cy="1268413"/>
          </a:xfrm>
          <a:prstGeom prst="rect">
            <a:avLst/>
          </a:prstGeom>
          <a:gradFill rotWithShape="1">
            <a:gsLst>
              <a:gs pos="0">
                <a:srgbClr val="004F76"/>
              </a:gs>
              <a:gs pos="100000">
                <a:srgbClr val="004F76">
                  <a:gamma/>
                  <a:shade val="46275"/>
                  <a:invGamma/>
                </a:srgbClr>
              </a:gs>
            </a:gsLst>
            <a:lin ang="5400000" scaled="1"/>
          </a:gradFill>
          <a:ln w="9525">
            <a:noFill/>
            <a:miter lim="800000"/>
            <a:headEnd/>
            <a:tailEnd/>
          </a:ln>
          <a:effectLst/>
        </p:spPr>
        <p:txBody>
          <a:bodyPr wrap="none" anchor="ctr"/>
          <a:lstStyle/>
          <a:p>
            <a:pPr>
              <a:defRPr/>
            </a:pPr>
            <a:endParaRPr lang="es-ES">
              <a:cs typeface="+mn-cs"/>
            </a:endParaRPr>
          </a:p>
        </p:txBody>
      </p:sp>
    </p:spTree>
  </p:cSld>
  <p:clrMap bg1="lt1" tx1="dk1" bg2="lt2" tx2="dk2" accent1="accent1" accent2="accent2" accent3="accent3" accent4="accent4" accent5="accent5" accent6="accent6" hlink="hlink" folHlink="folHlink"/>
  <p:sldLayoutIdLst>
    <p:sldLayoutId id="2147485561" r:id="rId1"/>
    <p:sldLayoutId id="2147485562" r:id="rId2"/>
    <p:sldLayoutId id="2147485563" r:id="rId3"/>
    <p:sldLayoutId id="2147485564" r:id="rId4"/>
    <p:sldLayoutId id="2147485565" r:id="rId5"/>
    <p:sldLayoutId id="2147485566" r:id="rId6"/>
    <p:sldLayoutId id="2147485567" r:id="rId7"/>
    <p:sldLayoutId id="2147485568" r:id="rId8"/>
    <p:sldLayoutId id="2147485569" r:id="rId9"/>
    <p:sldLayoutId id="2147485570" r:id="rId10"/>
    <p:sldLayoutId id="2147485571" r:id="rId11"/>
    <p:sldLayoutId id="2147485572" r:id="rId12"/>
    <p:sldLayoutId id="2147485573" r:id="rId13"/>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1.jp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chart" Target="../charts/chart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tiff"/><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wmf"/><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9.xml"/><Relationship Id="rId4" Type="http://schemas.openxmlformats.org/officeDocument/2006/relationships/chart" Target="../charts/chart5.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19.xml"/><Relationship Id="rId4" Type="http://schemas.openxmlformats.org/officeDocument/2006/relationships/chart" Target="../charts/chart6.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8.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9.xml"/><Relationship Id="rId4" Type="http://schemas.openxmlformats.org/officeDocument/2006/relationships/chart" Target="../charts/chart8.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2.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9.xml"/><Relationship Id="rId4" Type="http://schemas.openxmlformats.org/officeDocument/2006/relationships/chart" Target="../charts/chart9.xm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5.xml"/><Relationship Id="rId1" Type="http://schemas.openxmlformats.org/officeDocument/2006/relationships/slideLayout" Target="../slideLayouts/slideLayout19.xml"/><Relationship Id="rId4" Type="http://schemas.openxmlformats.org/officeDocument/2006/relationships/chart" Target="../charts/chart10.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19.xml"/><Relationship Id="rId4" Type="http://schemas.openxmlformats.org/officeDocument/2006/relationships/chart" Target="../charts/chart11.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19.xml"/><Relationship Id="rId4" Type="http://schemas.openxmlformats.org/officeDocument/2006/relationships/chart" Target="../charts/chart12.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1.xml"/><Relationship Id="rId1" Type="http://schemas.openxmlformats.org/officeDocument/2006/relationships/slideLayout" Target="../slideLayouts/slideLayout19.xml"/><Relationship Id="rId4" Type="http://schemas.openxmlformats.org/officeDocument/2006/relationships/chart" Target="../charts/chart13.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3.xml"/><Relationship Id="rId1" Type="http://schemas.openxmlformats.org/officeDocument/2006/relationships/slideLayout" Target="../slideLayouts/slideLayout19.xml"/><Relationship Id="rId4" Type="http://schemas.openxmlformats.org/officeDocument/2006/relationships/chart" Target="../charts/chart14.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4.xml"/><Relationship Id="rId1" Type="http://schemas.openxmlformats.org/officeDocument/2006/relationships/slideLayout" Target="../slideLayouts/slideLayout19.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5.xml"/><Relationship Id="rId1" Type="http://schemas.openxmlformats.org/officeDocument/2006/relationships/slideLayout" Target="../slideLayouts/slideLayout19.xml"/><Relationship Id="rId4" Type="http://schemas.openxmlformats.org/officeDocument/2006/relationships/chart" Target="../charts/chart15.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7.xml"/><Relationship Id="rId1" Type="http://schemas.openxmlformats.org/officeDocument/2006/relationships/slideLayout" Target="../slideLayouts/slideLayout19.xml"/><Relationship Id="rId4" Type="http://schemas.openxmlformats.org/officeDocument/2006/relationships/chart" Target="../charts/chart16.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8.xml"/><Relationship Id="rId1" Type="http://schemas.openxmlformats.org/officeDocument/2006/relationships/slideLayout" Target="../slideLayouts/slideLayout19.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9.xml"/><Relationship Id="rId1" Type="http://schemas.openxmlformats.org/officeDocument/2006/relationships/slideLayout" Target="../slideLayouts/slideLayout19.xml"/><Relationship Id="rId4" Type="http://schemas.openxmlformats.org/officeDocument/2006/relationships/chart" Target="../charts/chart17.xml"/></Relationships>
</file>

<file path=ppt/slides/_rels/slide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0.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1.xml"/><Relationship Id="rId1" Type="http://schemas.openxmlformats.org/officeDocument/2006/relationships/slideLayout" Target="../slideLayouts/slideLayout19.xml"/><Relationship Id="rId4" Type="http://schemas.openxmlformats.org/officeDocument/2006/relationships/chart" Target="../charts/chart18.xml"/></Relationships>
</file>

<file path=ppt/slides/_rels/slide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2.xml"/><Relationship Id="rId1" Type="http://schemas.openxmlformats.org/officeDocument/2006/relationships/slideLayout" Target="../slideLayouts/slideLayout19.xml"/></Relationships>
</file>

<file path=ppt/slides/_rels/slide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3.xml"/><Relationship Id="rId1" Type="http://schemas.openxmlformats.org/officeDocument/2006/relationships/slideLayout" Target="../slideLayouts/slideLayout19.xml"/><Relationship Id="rId4" Type="http://schemas.openxmlformats.org/officeDocument/2006/relationships/chart" Target="../charts/chart19.xml"/></Relationships>
</file>

<file path=ppt/slides/_rels/slide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4.xml"/><Relationship Id="rId1" Type="http://schemas.openxmlformats.org/officeDocument/2006/relationships/slideLayout" Target="../slideLayouts/slideLayout19.xml"/></Relationships>
</file>

<file path=ppt/slides/_rels/slide7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5.xml"/><Relationship Id="rId1" Type="http://schemas.openxmlformats.org/officeDocument/2006/relationships/slideLayout" Target="../slideLayouts/slideLayout19.xml"/><Relationship Id="rId4" Type="http://schemas.openxmlformats.org/officeDocument/2006/relationships/chart" Target="../charts/chart20.xml"/></Relationships>
</file>

<file path=ppt/slides/_rels/slide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6.xml"/><Relationship Id="rId1" Type="http://schemas.openxmlformats.org/officeDocument/2006/relationships/slideLayout" Target="../slideLayouts/slideLayout19.xml"/></Relationships>
</file>

<file path=ppt/slides/_rels/slide7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chart" Target="../charts/chart23.xml"/></Relationships>
</file>

<file path=ppt/slides/_rels/slide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7 CuadroTexto"/>
          <p:cNvSpPr txBox="1"/>
          <p:nvPr/>
        </p:nvSpPr>
        <p:spPr>
          <a:xfrm>
            <a:off x="575556" y="2996952"/>
            <a:ext cx="7992887" cy="1815882"/>
          </a:xfrm>
          <a:prstGeom prst="rect">
            <a:avLst/>
          </a:prstGeom>
          <a:noFill/>
        </p:spPr>
        <p:txBody>
          <a:bodyPr wrap="square" rtlCol="0">
            <a:spAutoFit/>
          </a:bodyPr>
          <a:lstStyle/>
          <a:p>
            <a:pPr algn="ctr"/>
            <a:r>
              <a:rPr lang="es-ES" sz="2800" b="1" dirty="0">
                <a:solidFill>
                  <a:srgbClr val="FF0000"/>
                </a:solidFill>
                <a:latin typeface="Arial Black" pitchFamily="34" charset="0"/>
              </a:rPr>
              <a:t>REVISIÓN POR LA DIRECCIÓN</a:t>
            </a:r>
          </a:p>
          <a:p>
            <a:pPr algn="ctr"/>
            <a:r>
              <a:rPr lang="es-ES" sz="2800" b="1" dirty="0">
                <a:latin typeface="Arial Black" pitchFamily="34" charset="0"/>
              </a:rPr>
              <a:t>29 DE AGOSTO 2022</a:t>
            </a:r>
          </a:p>
          <a:p>
            <a:pPr algn="ctr"/>
            <a:r>
              <a:rPr lang="es-ES" sz="2800" b="1" dirty="0">
                <a:latin typeface="Arial Black" pitchFamily="34" charset="0"/>
              </a:rPr>
              <a:t>PERIODO DE LA REVISIÓN:</a:t>
            </a:r>
          </a:p>
          <a:p>
            <a:pPr algn="ctr"/>
            <a:r>
              <a:rPr lang="es-ES" sz="2800" b="1" dirty="0">
                <a:latin typeface="Arial Black" pitchFamily="34" charset="0"/>
              </a:rPr>
              <a:t> AGOSTO 2021 – AGOSTO 2022</a:t>
            </a:r>
          </a:p>
        </p:txBody>
      </p:sp>
      <p:pic>
        <p:nvPicPr>
          <p:cNvPr id="6" name="Picture 49">
            <a:extLst>
              <a:ext uri="{FF2B5EF4-FFF2-40B4-BE49-F238E27FC236}">
                <a16:creationId xmlns="" xmlns:a16="http://schemas.microsoft.com/office/drawing/2014/main" id="{FA72EA74-BEBC-2848-8E5F-315F5CE0A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364" y="181512"/>
            <a:ext cx="3322809" cy="2200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a:extLst>
              <a:ext uri="{FF2B5EF4-FFF2-40B4-BE49-F238E27FC236}">
                <a16:creationId xmlns="" xmlns:a16="http://schemas.microsoft.com/office/drawing/2014/main" id="{3E28A407-F233-2CEA-EB16-F4CDB146FD3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831" r="48676"/>
          <a:stretch/>
        </p:blipFill>
        <p:spPr>
          <a:xfrm>
            <a:off x="6228184" y="181512"/>
            <a:ext cx="1584176" cy="2200633"/>
          </a:xfrm>
          <a:prstGeom prst="rect">
            <a:avLst/>
          </a:prstGeom>
        </p:spPr>
      </p:pic>
    </p:spTree>
  </p:cSld>
  <p:clrMapOvr>
    <a:overrideClrMapping bg1="lt1" tx1="dk1" bg2="lt2" tx2="dk2" accent1="accent1" accent2="accent2" accent3="accent3" accent4="accent4" accent5="accent5" accent6="accent6" hlink="hlink" folHlink="folHlink"/>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10</a:t>
            </a:fld>
            <a:endParaRPr lang="es-ES" sz="1000" dirty="0">
              <a:solidFill>
                <a:schemeClr val="bg1"/>
              </a:solidFill>
            </a:endParaRPr>
          </a:p>
        </p:txBody>
      </p:sp>
      <p:sp>
        <p:nvSpPr>
          <p:cNvPr id="78849" name="Rectangle 1"/>
          <p:cNvSpPr>
            <a:spLocks noChangeArrowheads="1"/>
          </p:cNvSpPr>
          <p:nvPr/>
        </p:nvSpPr>
        <p:spPr bwMode="auto">
          <a:xfrm>
            <a:off x="395536" y="1614921"/>
            <a:ext cx="8532440" cy="36625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marR="0" lvl="0" indent="-228600" algn="ctr" defTabSz="914400" rtl="0" eaLnBrk="1" fontAlgn="base" latinLnBrk="0" hangingPunct="1">
              <a:lnSpc>
                <a:spcPct val="100000"/>
              </a:lnSpc>
              <a:spcBef>
                <a:spcPct val="0"/>
              </a:spcBef>
              <a:spcAft>
                <a:spcPct val="0"/>
              </a:spcAft>
              <a:buClrTx/>
              <a:buSzTx/>
              <a:tabLst/>
            </a:pPr>
            <a:r>
              <a:rPr kumimoji="0" lang="es-CO" sz="4000" b="1" i="0" u="none" strike="noStrike" cap="none" normalizeH="0" baseline="0" dirty="0">
                <a:ln>
                  <a:noFill/>
                </a:ln>
                <a:solidFill>
                  <a:srgbClr val="FF0000"/>
                </a:solidFill>
                <a:effectLst/>
                <a:latin typeface="Arial" pitchFamily="34" charset="0"/>
                <a:ea typeface="Rockwell"/>
                <a:cs typeface="Arial" pitchFamily="34" charset="0"/>
              </a:rPr>
              <a:t>    OBJETIVOS DE LA CALIDAD</a:t>
            </a:r>
          </a:p>
          <a:p>
            <a:pPr marL="228600" marR="0" lvl="0" indent="-228600" algn="ctr" defTabSz="914400" rtl="0" eaLnBrk="1" fontAlgn="base" latinLnBrk="0" hangingPunct="1">
              <a:lnSpc>
                <a:spcPct val="100000"/>
              </a:lnSpc>
              <a:spcBef>
                <a:spcPct val="0"/>
              </a:spcBef>
              <a:spcAft>
                <a:spcPct val="0"/>
              </a:spcAft>
              <a:buClrTx/>
              <a:buSzTx/>
              <a:tabLst/>
            </a:pPr>
            <a:endParaRPr kumimoji="0" lang="es-CO" sz="2000" b="1" i="0" u="none" strike="noStrike" cap="none" normalizeH="0" baseline="0" dirty="0">
              <a:ln>
                <a:noFill/>
              </a:ln>
              <a:solidFill>
                <a:srgbClr val="FF0000"/>
              </a:solidFill>
              <a:effectLst/>
              <a:latin typeface="Arial" pitchFamily="34" charset="0"/>
              <a:ea typeface="Rockwell"/>
              <a:cs typeface="Arial" pitchFamily="34" charset="0"/>
            </a:endParaRPr>
          </a:p>
          <a:p>
            <a:pPr marL="228600" marR="0" lvl="0" indent="-228600" algn="l" defTabSz="914400" rtl="0" eaLnBrk="1" fontAlgn="base" latinLnBrk="0" hangingPunct="1">
              <a:lnSpc>
                <a:spcPct val="100000"/>
              </a:lnSpc>
              <a:spcBef>
                <a:spcPct val="0"/>
              </a:spcBef>
              <a:spcAft>
                <a:spcPct val="0"/>
              </a:spcAft>
              <a:buClrTx/>
              <a:buSzTx/>
              <a:buFontTx/>
              <a:buAutoNum type="arabicPeriod"/>
              <a:tabLst/>
            </a:pPr>
            <a:endParaRPr lang="es-CO" sz="1200" b="1" dirty="0">
              <a:latin typeface="Arial" pitchFamily="34" charset="0"/>
              <a:ea typeface="Rockwell"/>
              <a:cs typeface="Arial" pitchFamily="34" charset="0"/>
            </a:endParaRPr>
          </a:p>
          <a:p>
            <a:pPr lvl="0"/>
            <a:r>
              <a:rPr lang="es-CO" sz="2400" dirty="0"/>
              <a:t>1. Mantener talento humano competente</a:t>
            </a:r>
          </a:p>
          <a:p>
            <a:pPr lvl="0"/>
            <a:r>
              <a:rPr lang="es-CO" sz="2400" dirty="0"/>
              <a:t>2. Mejorar continuamente nuestros procesos y mantener la eficacia del sistema de gestión de calidad.</a:t>
            </a:r>
          </a:p>
          <a:p>
            <a:pPr lvl="0"/>
            <a:r>
              <a:rPr lang="es-CO" sz="2400" dirty="0"/>
              <a:t>3.Liderar un crecimiento constante.</a:t>
            </a:r>
          </a:p>
          <a:p>
            <a:pPr lvl="0"/>
            <a:r>
              <a:rPr lang="es-CO" sz="2400" dirty="0"/>
              <a:t>4.Mantener una alta calificación en cuanto a satisfacción de nuestros clientes.</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s-ES" sz="1600" i="0" u="none" strike="noStrike" cap="none" normalizeH="0" baseline="0" dirty="0">
              <a:ln>
                <a:noFill/>
              </a:ln>
              <a:solidFill>
                <a:schemeClr val="tx1"/>
              </a:solidFill>
              <a:effectLst/>
              <a:latin typeface="Arial" pitchFamily="34" charset="0"/>
              <a:cs typeface="Arial" pitchFamily="34" charset="0"/>
            </a:endParaRPr>
          </a:p>
        </p:txBody>
      </p:sp>
      <p:pic>
        <p:nvPicPr>
          <p:cNvPr id="6" name="Picture 49">
            <a:extLst>
              <a:ext uri="{FF2B5EF4-FFF2-40B4-BE49-F238E27FC236}">
                <a16:creationId xmlns="" xmlns:a16="http://schemas.microsoft.com/office/drawing/2014/main" id="{E8BA6598-757A-D949-A83B-02F19677FA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913453267"/>
              </p:ext>
            </p:extLst>
          </p:nvPr>
        </p:nvGraphicFramePr>
        <p:xfrm>
          <a:off x="457200" y="188640"/>
          <a:ext cx="8712968" cy="2448272"/>
        </p:xfrm>
        <a:graphic>
          <a:graphicData uri="http://schemas.openxmlformats.org/drawingml/2006/table">
            <a:tbl>
              <a:tblPr firstRow="1" bandRow="1">
                <a:tableStyleId>{5C22544A-7EE6-4342-B048-85BDC9FD1C3A}</a:tableStyleId>
              </a:tblPr>
              <a:tblGrid>
                <a:gridCol w="1656184">
                  <a:extLst>
                    <a:ext uri="{9D8B030D-6E8A-4147-A177-3AD203B41FA5}">
                      <a16:colId xmlns="" xmlns:a16="http://schemas.microsoft.com/office/drawing/2014/main" val="20000"/>
                    </a:ext>
                  </a:extLst>
                </a:gridCol>
                <a:gridCol w="4878542">
                  <a:extLst>
                    <a:ext uri="{9D8B030D-6E8A-4147-A177-3AD203B41FA5}">
                      <a16:colId xmlns="" xmlns:a16="http://schemas.microsoft.com/office/drawing/2014/main" val="20001"/>
                    </a:ext>
                  </a:extLst>
                </a:gridCol>
                <a:gridCol w="2178242">
                  <a:extLst>
                    <a:ext uri="{9D8B030D-6E8A-4147-A177-3AD203B41FA5}">
                      <a16:colId xmlns="" xmlns:a16="http://schemas.microsoft.com/office/drawing/2014/main" val="20002"/>
                    </a:ext>
                  </a:extLst>
                </a:gridCol>
              </a:tblGrid>
              <a:tr h="15066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CONCILIACIÓN</a:t>
                      </a:r>
                      <a:r>
                        <a:rPr lang="es-ES" b="1" baseline="0" dirty="0"/>
                        <a:t> Y ARBITRAJE</a:t>
                      </a:r>
                      <a:endParaRPr lang="es-ES" b="1" dirty="0"/>
                    </a:p>
                    <a:p>
                      <a:endParaRPr lang="es-CO" dirty="0"/>
                    </a:p>
                  </a:txBody>
                  <a:tcPr/>
                </a:tc>
                <a:tc>
                  <a:txBody>
                    <a:bodyPr/>
                    <a:lstStyle/>
                    <a:p>
                      <a:r>
                        <a:rPr lang="es-ES" dirty="0"/>
                        <a:t>.Contratación</a:t>
                      </a:r>
                      <a:r>
                        <a:rPr lang="es-ES" baseline="0" dirty="0"/>
                        <a:t> del personal idóneo de gestión documental.</a:t>
                      </a:r>
                    </a:p>
                    <a:p>
                      <a:r>
                        <a:rPr lang="es-ES" baseline="0" dirty="0"/>
                        <a:t>.contratación de personal de vigilancia.</a:t>
                      </a:r>
                      <a:endParaRPr lang="es-ES" dirty="0"/>
                    </a:p>
                    <a:p>
                      <a:endParaRPr lang="es-ES" dirty="0"/>
                    </a:p>
                    <a:p>
                      <a:endParaRPr lang="es-CO" dirty="0"/>
                    </a:p>
                  </a:txBody>
                  <a:tcPr/>
                </a:tc>
                <a:tc>
                  <a:txBody>
                    <a:bodyPr/>
                    <a:lstStyle/>
                    <a:p>
                      <a:r>
                        <a:rPr lang="es-ES" dirty="0"/>
                        <a:t>Pendiente analizar viabilidad</a:t>
                      </a:r>
                    </a:p>
                  </a:txBody>
                  <a:tcPr/>
                </a:tc>
                <a:extLst>
                  <a:ext uri="{0D108BD9-81ED-4DB2-BD59-A6C34878D82A}">
                    <a16:rowId xmlns="" xmlns:a16="http://schemas.microsoft.com/office/drawing/2014/main" val="10000"/>
                  </a:ext>
                </a:extLst>
              </a:tr>
              <a:tr h="941643">
                <a:tc>
                  <a:txBody>
                    <a:bodyPr/>
                    <a:lstStyle/>
                    <a:p>
                      <a:r>
                        <a:rPr lang="es-CO" b="1" dirty="0"/>
                        <a:t>REGISTRO PÚBLICO</a:t>
                      </a:r>
                    </a:p>
                  </a:txBody>
                  <a:tcPr/>
                </a:tc>
                <a:tc>
                  <a:txBody>
                    <a:bodyPr/>
                    <a:lstStyle/>
                    <a:p>
                      <a:r>
                        <a:rPr lang="es-CO" dirty="0"/>
                        <a:t>.Adecuación de las oficinas.</a:t>
                      </a:r>
                    </a:p>
                    <a:p>
                      <a:r>
                        <a:rPr lang="es-CO" dirty="0"/>
                        <a:t>.Equipo de computo para las salidas de cámara móvil.</a:t>
                      </a:r>
                    </a:p>
                  </a:txBody>
                  <a:tcPr/>
                </a:tc>
                <a:tc>
                  <a:txBody>
                    <a:bodyPr/>
                    <a:lstStyle/>
                    <a:p>
                      <a:r>
                        <a:rPr lang="es-ES" dirty="0"/>
                        <a:t>SI</a:t>
                      </a:r>
                    </a:p>
                    <a:p>
                      <a:endParaRPr lang="es-ES" dirty="0"/>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225145652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000" b="0" i="0" u="none" strike="noStrike" kern="1200" cap="none" spc="0" normalizeH="0" baseline="0" noProof="0">
                <a:ln>
                  <a:noFill/>
                </a:ln>
                <a:solidFill>
                  <a:srgbClr val="FFFFFF"/>
                </a:solidFill>
                <a:effectLst/>
                <a:uLnTx/>
                <a:uFillTx/>
                <a:latin typeface="Arial" charset="0"/>
                <a:ea typeface="+mn-ea"/>
                <a:cs typeface="Arial" charset="0"/>
              </a:rPr>
              <a:t>ENLACE  – Consultores en Gestión Empresa rial Ltda. - </a:t>
            </a:r>
            <a:fld id="{FB9D7CA5-1954-4813-AA29-64A9DE7D804A}" type="slidenum">
              <a:rPr kumimoji="0" lang="es-ES" sz="1000" b="0" i="0" u="none" strike="noStrike" kern="1200" cap="none" spc="0" normalizeH="0" baseline="0" noProof="0">
                <a:ln>
                  <a:noFill/>
                </a:ln>
                <a:solidFill>
                  <a:srgbClr val="FFFFFF"/>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101</a:t>
            </a:fld>
            <a:endParaRPr kumimoji="0" lang="es-ES" sz="10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53251" name="2 Subtítulo"/>
          <p:cNvSpPr>
            <a:spLocks/>
          </p:cNvSpPr>
          <p:nvPr/>
        </p:nvSpPr>
        <p:spPr bwMode="auto">
          <a:xfrm>
            <a:off x="467544" y="3356992"/>
            <a:ext cx="7632700" cy="1655762"/>
          </a:xfrm>
          <a:prstGeom prst="rect">
            <a:avLst/>
          </a:prstGeom>
          <a:noFill/>
          <a:ln w="9525">
            <a:noFill/>
            <a:miter lim="800000"/>
            <a:headEnd/>
            <a:tailEnd/>
          </a:ln>
        </p:spPr>
        <p:txBody>
          <a:bodyPr anchor="ctr"/>
          <a:lstStyle/>
          <a:p>
            <a:pPr marL="342900" marR="0" lvl="0" indent="-342900" algn="ctr" defTabSz="914400" rtl="0" eaLnBrk="1" fontAlgn="base" latinLnBrk="0" hangingPunct="1">
              <a:lnSpc>
                <a:spcPct val="100000"/>
              </a:lnSpc>
              <a:spcBef>
                <a:spcPct val="0"/>
              </a:spcBef>
              <a:spcAft>
                <a:spcPct val="0"/>
              </a:spcAft>
              <a:buClrTx/>
              <a:buSzTx/>
              <a:buFontTx/>
              <a:buNone/>
              <a:tabLst/>
              <a:defRPr/>
            </a:pPr>
            <a:endParaRPr kumimoji="0" lang="es-ES" sz="18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defRPr/>
            </a:pPr>
            <a:endParaRPr kumimoji="0" lang="es-ES" sz="18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s-ES" sz="40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CONCLUSIONES</a:t>
            </a:r>
          </a:p>
          <a:p>
            <a:pPr marL="342900" marR="0" lvl="0" indent="-342900" algn="ctr" defTabSz="914400" rtl="0" eaLnBrk="1" fontAlgn="base" latinLnBrk="0" hangingPunct="1">
              <a:lnSpc>
                <a:spcPct val="100000"/>
              </a:lnSpc>
              <a:spcBef>
                <a:spcPct val="0"/>
              </a:spcBef>
              <a:spcAft>
                <a:spcPct val="0"/>
              </a:spcAft>
              <a:buClrTx/>
              <a:buSzTx/>
              <a:buFontTx/>
              <a:buNone/>
              <a:tabLst/>
              <a:defRPr/>
            </a:pPr>
            <a:endParaRPr kumimoji="0" lang="es-ES" sz="1800" b="0" i="0" u="none" strike="noStrike" kern="1200" cap="none" spc="0" normalizeH="0" baseline="0" noProof="0" dirty="0">
              <a:ln>
                <a:noFill/>
              </a:ln>
              <a:solidFill>
                <a:srgbClr val="C00000"/>
              </a:solidFill>
              <a:effectLst/>
              <a:uLnTx/>
              <a:uFillTx/>
              <a:latin typeface="Arial" pitchFamily="34" charset="0"/>
              <a:ea typeface="+mn-ea"/>
              <a:cs typeface="Arial" pitchFamily="34" charset="0"/>
            </a:endParaRPr>
          </a:p>
          <a:p>
            <a:pPr marL="342900" marR="0" lvl="0" indent="-3429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2000" i="0" u="none" strike="noStrike" kern="1200" cap="none" spc="0" normalizeH="0" baseline="0" noProof="0" dirty="0">
                <a:ln>
                  <a:noFill/>
                </a:ln>
                <a:solidFill>
                  <a:srgbClr val="2F2B20"/>
                </a:solidFill>
                <a:effectLst/>
                <a:uLnTx/>
                <a:uFillTx/>
                <a:latin typeface="Arial" pitchFamily="34" charset="0"/>
                <a:ea typeface="Tahoma" pitchFamily="34" charset="0"/>
                <a:cs typeface="Arial" pitchFamily="34" charset="0"/>
              </a:rPr>
              <a:t>En esta revisión por la dirección se evidenció que el sistema de gestión de la  calidad continua siendo adecuado, conveniente y eficaz.</a:t>
            </a:r>
          </a:p>
          <a:p>
            <a:pPr marL="342900" marR="0" lvl="0" indent="-342900" algn="just" defTabSz="914400" rtl="0" eaLnBrk="1" fontAlgn="base" latinLnBrk="0" hangingPunct="1">
              <a:lnSpc>
                <a:spcPct val="100000"/>
              </a:lnSpc>
              <a:spcBef>
                <a:spcPct val="0"/>
              </a:spcBef>
              <a:spcAft>
                <a:spcPct val="0"/>
              </a:spcAft>
              <a:buClrTx/>
              <a:buSzTx/>
              <a:buFontTx/>
              <a:buNone/>
              <a:tabLst/>
              <a:defRPr/>
            </a:pPr>
            <a:endParaRPr kumimoji="0" lang="es-ES" sz="2000" i="0" u="none" strike="noStrike" kern="1200" cap="none" spc="0" normalizeH="0" baseline="0" noProof="0" dirty="0">
              <a:ln>
                <a:noFill/>
              </a:ln>
              <a:solidFill>
                <a:srgbClr val="2F2B20"/>
              </a:solidFill>
              <a:effectLst/>
              <a:uLnTx/>
              <a:uFillTx/>
              <a:latin typeface="Arial" pitchFamily="34" charset="0"/>
              <a:ea typeface="Tahoma" pitchFamily="34" charset="0"/>
              <a:cs typeface="Arial" pitchFamily="34" charset="0"/>
            </a:endParaRPr>
          </a:p>
          <a:p>
            <a:pPr marL="342900" marR="0" lvl="0" indent="-3429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2000" i="0" u="none" strike="noStrike" kern="1200" cap="none" spc="0" normalizeH="0" baseline="0" noProof="0" dirty="0">
                <a:ln>
                  <a:noFill/>
                </a:ln>
                <a:solidFill>
                  <a:srgbClr val="2F2B20"/>
                </a:solidFill>
                <a:effectLst/>
                <a:uLnTx/>
                <a:uFillTx/>
                <a:latin typeface="Arial" pitchFamily="34" charset="0"/>
                <a:ea typeface="Tahoma" pitchFamily="34" charset="0"/>
                <a:cs typeface="Arial" pitchFamily="34" charset="0"/>
              </a:rPr>
              <a:t>El compromiso de la alta dirección y funcionarios ha sido el factor clave para el logro de los resultados institucionales, lo cuál se puede evidenciar en los indicadores de los procesos, los resultados de las encuestas de satisfacción las auditorías internas, la acciones correctivas y de mejora.</a:t>
            </a:r>
          </a:p>
          <a:p>
            <a:pPr marL="342900" marR="0" lvl="0" indent="-3429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s-ES" sz="2000" i="0" u="none" strike="noStrike" kern="1200" cap="none" spc="0" normalizeH="0" baseline="0" noProof="0" dirty="0">
              <a:ln>
                <a:noFill/>
              </a:ln>
              <a:solidFill>
                <a:srgbClr val="2F2B20"/>
              </a:solidFill>
              <a:effectLst/>
              <a:uLnTx/>
              <a:uFillTx/>
              <a:latin typeface="Arial" pitchFamily="34" charset="0"/>
              <a:ea typeface="Tahoma" pitchFamily="34" charset="0"/>
              <a:cs typeface="Arial" pitchFamily="34" charset="0"/>
            </a:endParaRPr>
          </a:p>
          <a:p>
            <a:pPr marL="342900" marR="0" lvl="0" indent="-342900" algn="just"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ES" sz="2000" i="0" u="none" strike="noStrike" kern="1200" cap="none" spc="0" normalizeH="0" baseline="0" noProof="0" dirty="0">
                <a:ln>
                  <a:noFill/>
                </a:ln>
                <a:solidFill>
                  <a:srgbClr val="2F2B20"/>
                </a:solidFill>
                <a:effectLst/>
                <a:uLnTx/>
                <a:uFillTx/>
                <a:latin typeface="Arial" pitchFamily="34" charset="0"/>
                <a:ea typeface="Tahoma" pitchFamily="34" charset="0"/>
                <a:cs typeface="Arial" pitchFamily="34" charset="0"/>
              </a:rPr>
              <a:t>La Norma ISO 9001:2015, es un estándar dinámico que nos ayudará a proyectar una entidad más dinámica y que este en mejor capacidad de cumplir con las necesidades y expectativas de las partes interesadas.</a:t>
            </a:r>
          </a:p>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ES" sz="2000" i="0" u="none" strike="noStrike" kern="1200" cap="none" spc="0" normalizeH="0" baseline="0" noProof="0" dirty="0">
                <a:ln>
                  <a:noFill/>
                </a:ln>
                <a:solidFill>
                  <a:srgbClr val="2F2B20"/>
                </a:solidFill>
                <a:effectLst/>
                <a:uLnTx/>
                <a:uFillTx/>
                <a:latin typeface="Arial" pitchFamily="34" charset="0"/>
                <a:ea typeface="Tahoma" pitchFamily="34"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defRPr/>
            </a:pPr>
            <a:endParaRPr kumimoji="0" lang="es-ES" sz="2000" b="0" i="0" u="none" strike="noStrike" kern="1200" cap="none" spc="0" normalizeH="0" baseline="0" noProof="0" dirty="0">
              <a:ln>
                <a:noFill/>
              </a:ln>
              <a:solidFill>
                <a:srgbClr val="2F2B20"/>
              </a:solidFill>
              <a:effectLst/>
              <a:uLnTx/>
              <a:uFillTx/>
              <a:latin typeface="Arial" pitchFamily="34" charset="0"/>
              <a:ea typeface="Tahoma" pitchFamily="34" charset="0"/>
              <a:cs typeface="Arial"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defRPr/>
            </a:pPr>
            <a:endParaRPr kumimoji="0" lang="es-ES" sz="1800" b="1" i="0" u="none" strike="noStrike" kern="1200" cap="none" spc="0" normalizeH="0" baseline="0" noProof="0" dirty="0">
              <a:ln>
                <a:noFill/>
              </a:ln>
              <a:solidFill>
                <a:srgbClr val="2F2B20"/>
              </a:solidFill>
              <a:effectLst/>
              <a:uLnTx/>
              <a:uFillTx/>
              <a:latin typeface="Arial" charset="0"/>
              <a:ea typeface="+mn-ea"/>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defRPr/>
            </a:pPr>
            <a:endParaRPr kumimoji="0" lang="es-ES" sz="1800" b="1" i="0" u="none" strike="noStrike" kern="1200" cap="none" spc="0" normalizeH="0" baseline="0" noProof="0" dirty="0">
              <a:ln>
                <a:noFill/>
              </a:ln>
              <a:solidFill>
                <a:srgbClr val="2F2B20"/>
              </a:solidFill>
              <a:effectLst/>
              <a:uLnTx/>
              <a:uFillTx/>
              <a:latin typeface="Arial" charset="0"/>
              <a:ea typeface="+mn-ea"/>
              <a:cs typeface="Arial" charset="0"/>
            </a:endParaRPr>
          </a:p>
          <a:p>
            <a:pPr marL="342900" marR="0" lvl="0" indent="-342900" algn="just" defTabSz="914400" rtl="0" eaLnBrk="1" fontAlgn="base" latinLnBrk="0" hangingPunct="1">
              <a:lnSpc>
                <a:spcPct val="100000"/>
              </a:lnSpc>
              <a:spcBef>
                <a:spcPct val="0"/>
              </a:spcBef>
              <a:spcAft>
                <a:spcPct val="0"/>
              </a:spcAft>
              <a:buClrTx/>
              <a:buSzTx/>
              <a:buFontTx/>
              <a:buNone/>
              <a:tabLst/>
              <a:defRPr/>
            </a:pPr>
            <a:endParaRPr kumimoji="0" lang="es-ES" sz="1800" b="1" i="0" u="none" strike="noStrike" kern="1200" cap="none" spc="0" normalizeH="0" baseline="0" noProof="0" dirty="0">
              <a:ln>
                <a:noFill/>
              </a:ln>
              <a:solidFill>
                <a:srgbClr val="2F2B20"/>
              </a:solidFill>
              <a:effectLst/>
              <a:uLnTx/>
              <a:uFillTx/>
              <a:latin typeface="Arial" charset="0"/>
              <a:ea typeface="+mn-ea"/>
              <a:cs typeface="Arial" charset="0"/>
            </a:endParaRPr>
          </a:p>
          <a:p>
            <a:pPr marL="342900" marR="0" lvl="0" indent="-342900" algn="just" defTabSz="914400" rtl="0" eaLnBrk="1" fontAlgn="base" latinLnBrk="0" hangingPunct="1">
              <a:lnSpc>
                <a:spcPct val="100000"/>
              </a:lnSpc>
              <a:spcBef>
                <a:spcPct val="0"/>
              </a:spcBef>
              <a:spcAft>
                <a:spcPct val="0"/>
              </a:spcAft>
              <a:buClrTx/>
              <a:buSzTx/>
              <a:buFontTx/>
              <a:buNone/>
              <a:tabLst/>
              <a:defRPr/>
            </a:pPr>
            <a:r>
              <a:rPr kumimoji="0" lang="es-ES" sz="1800" b="1" i="0" u="none" strike="noStrike" kern="1200" cap="none" spc="0" normalizeH="0" baseline="0" noProof="0" dirty="0">
                <a:ln>
                  <a:noFill/>
                </a:ln>
                <a:solidFill>
                  <a:srgbClr val="2F2B20"/>
                </a:solidFill>
                <a:effectLst/>
                <a:uLnTx/>
                <a:uFillTx/>
                <a:latin typeface="Arial" charset="0"/>
                <a:ea typeface="+mn-ea"/>
                <a:cs typeface="Arial" charset="0"/>
              </a:rPr>
              <a:t> </a:t>
            </a:r>
            <a:endParaRPr kumimoji="0" lang="es-MX" sz="1800" b="0" i="0" u="none" strike="noStrike" kern="1200" cap="none" spc="0" normalizeH="0" baseline="0" noProof="0" dirty="0">
              <a:ln>
                <a:noFill/>
              </a:ln>
              <a:solidFill>
                <a:srgbClr val="2F2B20"/>
              </a:solidFill>
              <a:effectLst/>
              <a:uLnTx/>
              <a:uFillTx/>
              <a:latin typeface="Arial" charset="0"/>
              <a:ea typeface="+mn-ea"/>
              <a:cs typeface="Arial" charset="0"/>
            </a:endParaRPr>
          </a:p>
        </p:txBody>
      </p:sp>
      <p:pic>
        <p:nvPicPr>
          <p:cNvPr id="4" name="Picture 49">
            <a:extLst>
              <a:ext uri="{FF2B5EF4-FFF2-40B4-BE49-F238E27FC236}">
                <a16:creationId xmlns="" xmlns:a16="http://schemas.microsoft.com/office/drawing/2014/main" id="{029B6DEC-687C-A44D-8E9F-9DC924489B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40329"/>
            <a:ext cx="1013342" cy="6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4900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A519B329-8C62-4970-B8CF-33C57A7F55A6}" type="slidenum">
              <a:rPr lang="es-ES" sz="1000">
                <a:solidFill>
                  <a:schemeClr val="bg1"/>
                </a:solidFill>
              </a:rPr>
              <a:pPr/>
              <a:t>11</a:t>
            </a:fld>
            <a:endParaRPr lang="es-ES" sz="1000" dirty="0">
              <a:solidFill>
                <a:schemeClr val="bg1"/>
              </a:solidFill>
            </a:endParaRPr>
          </a:p>
        </p:txBody>
      </p:sp>
      <p:sp>
        <p:nvSpPr>
          <p:cNvPr id="4098" name="2 Subtítulo"/>
          <p:cNvSpPr>
            <a:spLocks/>
          </p:cNvSpPr>
          <p:nvPr/>
        </p:nvSpPr>
        <p:spPr bwMode="auto">
          <a:xfrm>
            <a:off x="395536" y="1098223"/>
            <a:ext cx="8238849" cy="5000660"/>
          </a:xfrm>
          <a:prstGeom prst="rect">
            <a:avLst/>
          </a:prstGeom>
          <a:noFill/>
          <a:ln w="9525" algn="ctr">
            <a:noFill/>
            <a:miter lim="800000"/>
            <a:headEnd/>
            <a:tailEnd/>
          </a:ln>
          <a:effectLst/>
        </p:spPr>
        <p:txBody>
          <a:bodyPr anchor="ctr"/>
          <a:lstStyle/>
          <a:p>
            <a:pPr algn="just">
              <a:buFont typeface="Arial" pitchFamily="34" charset="0"/>
              <a:buChar char="•"/>
            </a:pPr>
            <a:r>
              <a:rPr lang="es-ES" dirty="0">
                <a:latin typeface="Arial" pitchFamily="34" charset="0"/>
                <a:cs typeface="Arial" pitchFamily="34" charset="0"/>
              </a:rPr>
              <a:t> </a:t>
            </a:r>
            <a:r>
              <a:rPr lang="es-ES" sz="2000" dirty="0">
                <a:latin typeface="Arial" pitchFamily="34" charset="0"/>
                <a:ea typeface="Tahoma" pitchFamily="34" charset="0"/>
                <a:cs typeface="Arial" pitchFamily="34" charset="0"/>
              </a:rPr>
              <a:t>La misión, visión, política y objetivos de la calidad  son adecuados al propósito de la organización, no han tenido ajustes durante el periodo de análisis.</a:t>
            </a:r>
          </a:p>
          <a:p>
            <a:pPr algn="just">
              <a:buFont typeface="Arial" pitchFamily="34" charset="0"/>
              <a:buChar char="•"/>
            </a:pPr>
            <a:endParaRPr lang="es-ES" sz="2000" dirty="0">
              <a:latin typeface="Arial" pitchFamily="34" charset="0"/>
              <a:ea typeface="Tahoma" pitchFamily="34" charset="0"/>
              <a:cs typeface="Arial" pitchFamily="34" charset="0"/>
            </a:endParaRPr>
          </a:p>
          <a:p>
            <a:pPr algn="just">
              <a:buFont typeface="Arial" pitchFamily="34" charset="0"/>
              <a:buChar char="•"/>
            </a:pPr>
            <a:r>
              <a:rPr lang="es-ES" sz="2000" dirty="0">
                <a:latin typeface="Arial" pitchFamily="34" charset="0"/>
                <a:ea typeface="Tahoma" pitchFamily="34" charset="0"/>
                <a:cs typeface="Arial" pitchFamily="34" charset="0"/>
              </a:rPr>
              <a:t>La visión trazada para el año 2024, se está desarrollando actualmente , con el plan estratégico año 2020-2024</a:t>
            </a:r>
          </a:p>
          <a:p>
            <a:pPr algn="just">
              <a:buFont typeface="Arial" pitchFamily="34" charset="0"/>
              <a:buChar char="•"/>
            </a:pPr>
            <a:endParaRPr lang="es-ES" sz="2000" dirty="0">
              <a:latin typeface="Arial" pitchFamily="34" charset="0"/>
              <a:ea typeface="Tahoma" pitchFamily="34" charset="0"/>
              <a:cs typeface="Arial" pitchFamily="34" charset="0"/>
            </a:endParaRPr>
          </a:p>
          <a:p>
            <a:pPr algn="just">
              <a:buFont typeface="Arial" pitchFamily="34" charset="0"/>
              <a:buChar char="•"/>
            </a:pPr>
            <a:r>
              <a:rPr lang="es-ES" sz="2000" dirty="0">
                <a:latin typeface="Arial" pitchFamily="34" charset="0"/>
                <a:ea typeface="Tahoma" pitchFamily="34" charset="0"/>
                <a:cs typeface="Arial" pitchFamily="34" charset="0"/>
              </a:rPr>
              <a:t>Los objetivos de la calidad se están cumpliendo de acuerdo al cronograma establecido. Por lo tanto se esta generado un impacto positivo en el mejoramiento continuo de los procesos hacia las partes interesadas.  </a:t>
            </a:r>
          </a:p>
          <a:p>
            <a:pPr algn="just">
              <a:buFont typeface="Arial" pitchFamily="34" charset="0"/>
              <a:buChar char="•"/>
            </a:pPr>
            <a:endParaRPr lang="es-ES" sz="2000" dirty="0">
              <a:latin typeface="Arial" pitchFamily="34" charset="0"/>
              <a:ea typeface="Tahoma" pitchFamily="34" charset="0"/>
              <a:cs typeface="Arial" pitchFamily="34" charset="0"/>
            </a:endParaRPr>
          </a:p>
        </p:txBody>
      </p:sp>
      <p:sp>
        <p:nvSpPr>
          <p:cNvPr id="2" name="1 Rectángulo"/>
          <p:cNvSpPr/>
          <p:nvPr/>
        </p:nvSpPr>
        <p:spPr>
          <a:xfrm>
            <a:off x="2503465" y="575003"/>
            <a:ext cx="4314002" cy="707886"/>
          </a:xfrm>
          <a:prstGeom prst="rect">
            <a:avLst/>
          </a:prstGeom>
        </p:spPr>
        <p:txBody>
          <a:bodyPr wrap="none">
            <a:spAutoFit/>
          </a:bodyPr>
          <a:lstStyle/>
          <a:p>
            <a:pPr algn="ctr"/>
            <a:r>
              <a:rPr lang="es-ES" sz="4000" b="1" dirty="0">
                <a:solidFill>
                  <a:srgbClr val="FF0000"/>
                </a:solidFill>
                <a:latin typeface="Arial" pitchFamily="34" charset="0"/>
                <a:cs typeface="Arial" pitchFamily="34" charset="0"/>
              </a:rPr>
              <a:t>CONCLUSIONES</a:t>
            </a:r>
          </a:p>
        </p:txBody>
      </p:sp>
      <p:pic>
        <p:nvPicPr>
          <p:cNvPr id="6" name="Picture 49">
            <a:extLst>
              <a:ext uri="{FF2B5EF4-FFF2-40B4-BE49-F238E27FC236}">
                <a16:creationId xmlns="" xmlns:a16="http://schemas.microsoft.com/office/drawing/2014/main" id="{5505257C-7F0D-8742-B9DF-7AF51CF64F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531860" y="1186840"/>
            <a:ext cx="853244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r>
              <a:rPr lang="es-CO" sz="2000" b="1" dirty="0">
                <a:solidFill>
                  <a:srgbClr val="FF0000"/>
                </a:solidFill>
                <a:latin typeface="Arial" pitchFamily="34" charset="0"/>
                <a:ea typeface="Rockwell"/>
                <a:cs typeface="Arial" pitchFamily="34" charset="0"/>
              </a:rPr>
              <a:t>PLAN DE MEJORA REVISIÓN DE LA ADECUACIÓN DE LA PLATAFORMA ESTRATÉGICA</a:t>
            </a:r>
            <a:endParaRPr kumimoji="0" lang="es-CO" sz="2000" b="1" i="0" u="none" strike="noStrike" cap="none" normalizeH="0" baseline="0" dirty="0">
              <a:ln>
                <a:noFill/>
              </a:ln>
              <a:solidFill>
                <a:srgbClr val="FF0000"/>
              </a:solidFill>
              <a:effectLst/>
              <a:latin typeface="Arial" pitchFamily="34" charset="0"/>
              <a:ea typeface="Rockwell"/>
              <a:cs typeface="Arial" pitchFamily="34" charset="0"/>
            </a:endParaRPr>
          </a:p>
        </p:txBody>
      </p:sp>
      <p:pic>
        <p:nvPicPr>
          <p:cNvPr id="7" name="Picture 49">
            <a:extLst>
              <a:ext uri="{FF2B5EF4-FFF2-40B4-BE49-F238E27FC236}">
                <a16:creationId xmlns="" xmlns:a16="http://schemas.microsoft.com/office/drawing/2014/main" id="{E301A262-F9C8-DD4B-8495-1BDA091942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Group 79">
            <a:extLst>
              <a:ext uri="{FF2B5EF4-FFF2-40B4-BE49-F238E27FC236}">
                <a16:creationId xmlns="" xmlns:a16="http://schemas.microsoft.com/office/drawing/2014/main" id="{F3F38ED5-4319-1246-9E21-DC4DB7BC92B2}"/>
              </a:ext>
            </a:extLst>
          </p:cNvPr>
          <p:cNvGraphicFramePr>
            <a:graphicFrameLocks noGrp="1"/>
          </p:cNvGraphicFramePr>
          <p:nvPr>
            <p:extLst>
              <p:ext uri="{D42A27DB-BD31-4B8C-83A1-F6EECF244321}">
                <p14:modId xmlns:p14="http://schemas.microsoft.com/office/powerpoint/2010/main" val="2224105965"/>
              </p:ext>
            </p:extLst>
          </p:nvPr>
        </p:nvGraphicFramePr>
        <p:xfrm>
          <a:off x="323528" y="2132857"/>
          <a:ext cx="8532440" cy="4041434"/>
        </p:xfrm>
        <a:graphic>
          <a:graphicData uri="http://schemas.openxmlformats.org/drawingml/2006/table">
            <a:tbl>
              <a:tblPr/>
              <a:tblGrid>
                <a:gridCol w="1465451">
                  <a:extLst>
                    <a:ext uri="{9D8B030D-6E8A-4147-A177-3AD203B41FA5}">
                      <a16:colId xmlns="" xmlns:a16="http://schemas.microsoft.com/office/drawing/2014/main" val="20000"/>
                    </a:ext>
                  </a:extLst>
                </a:gridCol>
                <a:gridCol w="878903">
                  <a:extLst>
                    <a:ext uri="{9D8B030D-6E8A-4147-A177-3AD203B41FA5}">
                      <a16:colId xmlns="" xmlns:a16="http://schemas.microsoft.com/office/drawing/2014/main" val="20001"/>
                    </a:ext>
                  </a:extLst>
                </a:gridCol>
                <a:gridCol w="1611190">
                  <a:extLst>
                    <a:ext uri="{9D8B030D-6E8A-4147-A177-3AD203B41FA5}">
                      <a16:colId xmlns="" xmlns:a16="http://schemas.microsoft.com/office/drawing/2014/main" val="20002"/>
                    </a:ext>
                  </a:extLst>
                </a:gridCol>
                <a:gridCol w="815441">
                  <a:extLst>
                    <a:ext uri="{9D8B030D-6E8A-4147-A177-3AD203B41FA5}">
                      <a16:colId xmlns="" xmlns:a16="http://schemas.microsoft.com/office/drawing/2014/main" val="20003"/>
                    </a:ext>
                  </a:extLst>
                </a:gridCol>
                <a:gridCol w="1184162">
                  <a:extLst>
                    <a:ext uri="{9D8B030D-6E8A-4147-A177-3AD203B41FA5}">
                      <a16:colId xmlns="" xmlns:a16="http://schemas.microsoft.com/office/drawing/2014/main" val="20004"/>
                    </a:ext>
                  </a:extLst>
                </a:gridCol>
                <a:gridCol w="1253818">
                  <a:extLst>
                    <a:ext uri="{9D8B030D-6E8A-4147-A177-3AD203B41FA5}">
                      <a16:colId xmlns="" xmlns:a16="http://schemas.microsoft.com/office/drawing/2014/main" val="20005"/>
                    </a:ext>
                  </a:extLst>
                </a:gridCol>
                <a:gridCol w="1323475">
                  <a:extLst>
                    <a:ext uri="{9D8B030D-6E8A-4147-A177-3AD203B41FA5}">
                      <a16:colId xmlns="" xmlns:a16="http://schemas.microsoft.com/office/drawing/2014/main" val="20006"/>
                    </a:ext>
                  </a:extLst>
                </a:gridCol>
              </a:tblGrid>
              <a:tr h="1003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ASPECTO A MEJORAR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ACCIÓN</a:t>
                      </a:r>
                    </a:p>
                    <a:p>
                      <a:pPr marL="0" marR="0" lvl="0" indent="0" algn="ctr" defTabSz="914400" rtl="0" eaLnBrk="1" fontAlgn="base" latinLnBrk="0" hangingPunct="1">
                        <a:lnSpc>
                          <a:spcPct val="100000"/>
                        </a:lnSpc>
                        <a:spcBef>
                          <a:spcPct val="0"/>
                        </a:spcBef>
                        <a:spcAft>
                          <a:spcPct val="0"/>
                        </a:spcAft>
                        <a:buClrTx/>
                        <a:buSzTx/>
                        <a:buFontTx/>
                        <a:buNone/>
                        <a:tabLst/>
                        <a:defRPr/>
                      </a:pPr>
                      <a:r>
                        <a:rPr lang="es-CO" sz="900" dirty="0"/>
                        <a:t>CORRECCIÓN, A.CORRECTIVA, A. MEJORA U OPORTUNIDAD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RESPONSABLE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FECHA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RECURSOS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ENFOQUE DE LA ACCIÓN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PLANIFICAR COMO CAMBIO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 xmlns:a16="http://schemas.microsoft.com/office/drawing/2014/main" val="10000"/>
                  </a:ext>
                </a:extLst>
              </a:tr>
              <a:tr h="231931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050" b="1" i="0" u="none" strike="noStrike" cap="none" normalizeH="0" baseline="0" dirty="0">
                          <a:ln>
                            <a:noFill/>
                          </a:ln>
                          <a:solidFill>
                            <a:srgbClr val="000000"/>
                          </a:solidFill>
                          <a:effectLst/>
                          <a:latin typeface="Arial" charset="0"/>
                        </a:rPr>
                        <a:t>Actualizar el organigrama y con el  manual de funciones de los posibles nuevos cargos en la reorganización que se propone hacer.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0" i="0" u="none" strike="noStrike" cap="none" normalizeH="0" baseline="0" dirty="0">
                          <a:ln>
                            <a:noFill/>
                          </a:ln>
                          <a:solidFill>
                            <a:srgbClr val="000000"/>
                          </a:solidFill>
                          <a:effectLst/>
                          <a:latin typeface="Arial" charset="0"/>
                        </a:rPr>
                        <a:t>mejora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rgbClr val="000000"/>
                          </a:solidFill>
                          <a:effectLst/>
                          <a:latin typeface="Arial" charset="0"/>
                        </a:rPr>
                        <a:t>Presidencia Ejecutiva, y Coordinador de calidad y control Interno, Talento Humano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000000"/>
                          </a:solidFill>
                          <a:effectLst/>
                          <a:latin typeface="Arial" charset="0"/>
                        </a:rPr>
                        <a:t>5/09/2022</a:t>
                      </a:r>
                      <a:endParaRPr kumimoji="0" lang="es-CO" sz="12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rgbClr val="000000"/>
                          </a:solidFill>
                          <a:effectLst/>
                          <a:latin typeface="Arial" charset="0"/>
                        </a:rPr>
                        <a:t>Humano, tecnológicos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rgbClr val="000000"/>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baseline="0" dirty="0">
                          <a:ln>
                            <a:noFill/>
                          </a:ln>
                          <a:solidFill>
                            <a:srgbClr val="000000"/>
                          </a:solidFill>
                          <a:effectLst/>
                          <a:latin typeface="Arial" charset="0"/>
                        </a:rPr>
                        <a:t>S</a:t>
                      </a:r>
                      <a:r>
                        <a:rPr kumimoji="0" lang="es-CO" sz="1200" b="1" i="0" u="none" strike="noStrike" cap="none" normalizeH="0" baseline="0" dirty="0">
                          <a:ln>
                            <a:noFill/>
                          </a:ln>
                          <a:solidFill>
                            <a:srgbClr val="000000"/>
                          </a:solidFill>
                          <a:effectLst/>
                          <a:latin typeface="Arial" charset="0"/>
                        </a:rPr>
                        <a:t>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2157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4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3747068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13</a:t>
            </a:fld>
            <a:endParaRPr lang="es-ES" sz="1000" dirty="0">
              <a:solidFill>
                <a:schemeClr val="bg1"/>
              </a:solidFill>
            </a:endParaRPr>
          </a:p>
        </p:txBody>
      </p:sp>
      <p:sp>
        <p:nvSpPr>
          <p:cNvPr id="78849" name="Rectangle 1"/>
          <p:cNvSpPr>
            <a:spLocks noChangeArrowheads="1"/>
          </p:cNvSpPr>
          <p:nvPr/>
        </p:nvSpPr>
        <p:spPr bwMode="auto">
          <a:xfrm>
            <a:off x="289999" y="1628800"/>
            <a:ext cx="853244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r>
              <a:rPr lang="es-CO" sz="3200" b="1" dirty="0">
                <a:solidFill>
                  <a:srgbClr val="FF0000"/>
                </a:solidFill>
                <a:latin typeface="Arial" pitchFamily="34" charset="0"/>
                <a:ea typeface="Rockwell"/>
                <a:cs typeface="Arial" pitchFamily="34" charset="0"/>
              </a:rPr>
              <a:t>9,3,2. a.  ACCIONES DE SEGUIMIENTO DE REVISIONES PREVIAS EFECTUADAS POR LA DIRECCIÓN </a:t>
            </a:r>
          </a:p>
        </p:txBody>
      </p:sp>
      <p:pic>
        <p:nvPicPr>
          <p:cNvPr id="7" name="Picture 1"/>
          <p:cNvPicPr>
            <a:picLocks noChangeAspect="1" noChangeArrowheads="1"/>
          </p:cNvPicPr>
          <p:nvPr/>
        </p:nvPicPr>
        <p:blipFill>
          <a:blip r:embed="rId3" cstate="print"/>
          <a:srcRect/>
          <a:stretch>
            <a:fillRect/>
          </a:stretch>
        </p:blipFill>
        <p:spPr bwMode="auto">
          <a:xfrm>
            <a:off x="3571868" y="3717032"/>
            <a:ext cx="1948174" cy="2000264"/>
          </a:xfrm>
          <a:prstGeom prst="rect">
            <a:avLst/>
          </a:prstGeom>
          <a:noFill/>
          <a:ln w="9525">
            <a:noFill/>
            <a:miter lim="800000"/>
            <a:headEnd/>
            <a:tailEnd/>
          </a:ln>
          <a:effectLst/>
        </p:spPr>
      </p:pic>
      <p:pic>
        <p:nvPicPr>
          <p:cNvPr id="6" name="Picture 49">
            <a:extLst>
              <a:ext uri="{FF2B5EF4-FFF2-40B4-BE49-F238E27FC236}">
                <a16:creationId xmlns="" xmlns:a16="http://schemas.microsoft.com/office/drawing/2014/main" id="{EF65C474-2D52-4F40-9FA4-7F11A2103B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16632"/>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2028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14</a:t>
            </a:fld>
            <a:endParaRPr lang="es-ES" sz="1000" dirty="0">
              <a:solidFill>
                <a:schemeClr val="bg1"/>
              </a:solidFill>
            </a:endParaRPr>
          </a:p>
        </p:txBody>
      </p:sp>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5413" y="26349325"/>
            <a:ext cx="2957512" cy="644525"/>
          </a:xfrm>
          <a:prstGeom prst="rect">
            <a:avLst/>
          </a:prstGeom>
        </p:spPr>
      </p:pic>
      <p:graphicFrame>
        <p:nvGraphicFramePr>
          <p:cNvPr id="4" name="Tabla 3">
            <a:extLst>
              <a:ext uri="{FF2B5EF4-FFF2-40B4-BE49-F238E27FC236}">
                <a16:creationId xmlns="" xmlns:a16="http://schemas.microsoft.com/office/drawing/2014/main" id="{DE9DDF8B-989A-421B-AA9A-645B0A6C78EB}"/>
              </a:ext>
            </a:extLst>
          </p:cNvPr>
          <p:cNvGraphicFramePr>
            <a:graphicFrameLocks noGrp="1"/>
          </p:cNvGraphicFramePr>
          <p:nvPr>
            <p:extLst>
              <p:ext uri="{D42A27DB-BD31-4B8C-83A1-F6EECF244321}">
                <p14:modId xmlns:p14="http://schemas.microsoft.com/office/powerpoint/2010/main" val="53572213"/>
              </p:ext>
            </p:extLst>
          </p:nvPr>
        </p:nvGraphicFramePr>
        <p:xfrm>
          <a:off x="245501" y="348478"/>
          <a:ext cx="8892481" cy="7953449"/>
        </p:xfrm>
        <a:graphic>
          <a:graphicData uri="http://schemas.openxmlformats.org/drawingml/2006/table">
            <a:tbl>
              <a:tblPr>
                <a:tableStyleId>{5C22544A-7EE6-4342-B048-85BDC9FD1C3A}</a:tableStyleId>
              </a:tblPr>
              <a:tblGrid>
                <a:gridCol w="314807">
                  <a:extLst>
                    <a:ext uri="{9D8B030D-6E8A-4147-A177-3AD203B41FA5}">
                      <a16:colId xmlns="" xmlns:a16="http://schemas.microsoft.com/office/drawing/2014/main" val="3261136920"/>
                    </a:ext>
                  </a:extLst>
                </a:gridCol>
                <a:gridCol w="405431">
                  <a:extLst>
                    <a:ext uri="{9D8B030D-6E8A-4147-A177-3AD203B41FA5}">
                      <a16:colId xmlns="" xmlns:a16="http://schemas.microsoft.com/office/drawing/2014/main" val="596502028"/>
                    </a:ext>
                  </a:extLst>
                </a:gridCol>
                <a:gridCol w="755418">
                  <a:extLst>
                    <a:ext uri="{9D8B030D-6E8A-4147-A177-3AD203B41FA5}">
                      <a16:colId xmlns="" xmlns:a16="http://schemas.microsoft.com/office/drawing/2014/main" val="3441642586"/>
                    </a:ext>
                  </a:extLst>
                </a:gridCol>
                <a:gridCol w="236699">
                  <a:extLst>
                    <a:ext uri="{9D8B030D-6E8A-4147-A177-3AD203B41FA5}">
                      <a16:colId xmlns="" xmlns:a16="http://schemas.microsoft.com/office/drawing/2014/main" val="20003"/>
                    </a:ext>
                  </a:extLst>
                </a:gridCol>
                <a:gridCol w="705928">
                  <a:extLst>
                    <a:ext uri="{9D8B030D-6E8A-4147-A177-3AD203B41FA5}">
                      <a16:colId xmlns="" xmlns:a16="http://schemas.microsoft.com/office/drawing/2014/main" val="1180384880"/>
                    </a:ext>
                  </a:extLst>
                </a:gridCol>
                <a:gridCol w="425525">
                  <a:extLst>
                    <a:ext uri="{9D8B030D-6E8A-4147-A177-3AD203B41FA5}">
                      <a16:colId xmlns="" xmlns:a16="http://schemas.microsoft.com/office/drawing/2014/main" val="1391881282"/>
                    </a:ext>
                  </a:extLst>
                </a:gridCol>
                <a:gridCol w="682656">
                  <a:extLst>
                    <a:ext uri="{9D8B030D-6E8A-4147-A177-3AD203B41FA5}">
                      <a16:colId xmlns="" xmlns:a16="http://schemas.microsoft.com/office/drawing/2014/main" val="1570782534"/>
                    </a:ext>
                  </a:extLst>
                </a:gridCol>
                <a:gridCol w="1045536">
                  <a:extLst>
                    <a:ext uri="{9D8B030D-6E8A-4147-A177-3AD203B41FA5}">
                      <a16:colId xmlns="" xmlns:a16="http://schemas.microsoft.com/office/drawing/2014/main" val="2001428588"/>
                    </a:ext>
                  </a:extLst>
                </a:gridCol>
                <a:gridCol w="868739">
                  <a:extLst>
                    <a:ext uri="{9D8B030D-6E8A-4147-A177-3AD203B41FA5}">
                      <a16:colId xmlns="" xmlns:a16="http://schemas.microsoft.com/office/drawing/2014/main" val="2901209266"/>
                    </a:ext>
                  </a:extLst>
                </a:gridCol>
                <a:gridCol w="499413">
                  <a:extLst>
                    <a:ext uri="{9D8B030D-6E8A-4147-A177-3AD203B41FA5}">
                      <a16:colId xmlns="" xmlns:a16="http://schemas.microsoft.com/office/drawing/2014/main" val="2282450878"/>
                    </a:ext>
                  </a:extLst>
                </a:gridCol>
                <a:gridCol w="653287">
                  <a:extLst>
                    <a:ext uri="{9D8B030D-6E8A-4147-A177-3AD203B41FA5}">
                      <a16:colId xmlns="" xmlns:a16="http://schemas.microsoft.com/office/drawing/2014/main" val="2633694920"/>
                    </a:ext>
                  </a:extLst>
                </a:gridCol>
                <a:gridCol w="195562">
                  <a:extLst>
                    <a:ext uri="{9D8B030D-6E8A-4147-A177-3AD203B41FA5}">
                      <a16:colId xmlns="" xmlns:a16="http://schemas.microsoft.com/office/drawing/2014/main" val="3752958056"/>
                    </a:ext>
                  </a:extLst>
                </a:gridCol>
                <a:gridCol w="173975">
                  <a:extLst>
                    <a:ext uri="{9D8B030D-6E8A-4147-A177-3AD203B41FA5}">
                      <a16:colId xmlns="" xmlns:a16="http://schemas.microsoft.com/office/drawing/2014/main" val="896708283"/>
                    </a:ext>
                  </a:extLst>
                </a:gridCol>
                <a:gridCol w="655970">
                  <a:extLst>
                    <a:ext uri="{9D8B030D-6E8A-4147-A177-3AD203B41FA5}">
                      <a16:colId xmlns="" xmlns:a16="http://schemas.microsoft.com/office/drawing/2014/main" val="3829905453"/>
                    </a:ext>
                  </a:extLst>
                </a:gridCol>
                <a:gridCol w="891951">
                  <a:extLst>
                    <a:ext uri="{9D8B030D-6E8A-4147-A177-3AD203B41FA5}">
                      <a16:colId xmlns="" xmlns:a16="http://schemas.microsoft.com/office/drawing/2014/main" val="2919637760"/>
                    </a:ext>
                  </a:extLst>
                </a:gridCol>
                <a:gridCol w="381584">
                  <a:extLst>
                    <a:ext uri="{9D8B030D-6E8A-4147-A177-3AD203B41FA5}">
                      <a16:colId xmlns="" xmlns:a16="http://schemas.microsoft.com/office/drawing/2014/main" val="1661210335"/>
                    </a:ext>
                  </a:extLst>
                </a:gridCol>
              </a:tblGrid>
              <a:tr h="195300">
                <a:tc rowSpan="2" gridSpan="2">
                  <a:txBody>
                    <a:bodyPr/>
                    <a:lstStyle/>
                    <a:p>
                      <a:pPr algn="l" fontAlgn="b"/>
                      <a:r>
                        <a:rPr lang="es-CO" sz="1000" u="none" strike="noStrike" dirty="0">
                          <a:effectLst/>
                        </a:rPr>
                        <a:t> </a:t>
                      </a:r>
                      <a:endParaRPr lang="es-CO" sz="1000" b="0" i="0" u="none" strike="noStrike" dirty="0">
                        <a:solidFill>
                          <a:srgbClr val="000000"/>
                        </a:solidFill>
                        <a:effectLst/>
                        <a:latin typeface="Calibri" panose="020F0502020204030204" pitchFamily="34" charset="0"/>
                      </a:endParaRPr>
                    </a:p>
                  </a:txBody>
                  <a:tcPr marL="0" marR="0" marT="0" marB="0"/>
                </a:tc>
                <a:tc rowSpan="2" hMerge="1">
                  <a:txBody>
                    <a:bodyPr/>
                    <a:lstStyle/>
                    <a:p>
                      <a:endParaRPr lang="es-CO"/>
                    </a:p>
                  </a:txBody>
                  <a:tcPr/>
                </a:tc>
                <a:tc gridSpan="12">
                  <a:txBody>
                    <a:bodyPr/>
                    <a:lstStyle/>
                    <a:p>
                      <a:pPr algn="ctr" fontAlgn="ctr"/>
                      <a:r>
                        <a:rPr lang="es-CO" sz="1000" u="none" strike="noStrike" dirty="0">
                          <a:effectLst/>
                        </a:rPr>
                        <a:t>PLANEACIÓN </a:t>
                      </a:r>
                      <a:endParaRPr lang="es-CO" sz="100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n-US"/>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ctr" fontAlgn="ctr"/>
                      <a:r>
                        <a:rPr lang="es-CO" sz="1000" u="none" strike="noStrike">
                          <a:effectLst/>
                        </a:rPr>
                        <a:t>VERSIÓN: 1</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715642059"/>
                  </a:ext>
                </a:extLst>
              </a:tr>
              <a:tr h="312628">
                <a:tc gridSpan="2" vMerge="1">
                  <a:txBody>
                    <a:bodyPr/>
                    <a:lstStyle/>
                    <a:p>
                      <a:endParaRPr lang="es-CO"/>
                    </a:p>
                  </a:txBody>
                  <a:tcPr/>
                </a:tc>
                <a:tc hMerge="1" vMerge="1">
                  <a:txBody>
                    <a:bodyPr/>
                    <a:lstStyle/>
                    <a:p>
                      <a:endParaRPr lang="es-CO"/>
                    </a:p>
                  </a:txBody>
                  <a:tcPr/>
                </a:tc>
                <a:tc gridSpan="12">
                  <a:txBody>
                    <a:bodyPr/>
                    <a:lstStyle/>
                    <a:p>
                      <a:pPr algn="ctr" fontAlgn="ctr"/>
                      <a:r>
                        <a:rPr lang="es-ES" sz="1000" u="none" strike="noStrike" dirty="0">
                          <a:effectLst/>
                        </a:rPr>
                        <a:t>PLAN DE MEJORAMIENTO REVISIÓN POR LA DIRECCIÓN</a:t>
                      </a:r>
                      <a:endParaRPr lang="es-ES" sz="1000" b="1"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n-US"/>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ctr" fontAlgn="ctr"/>
                      <a:r>
                        <a:rPr lang="es-CO" sz="1000" u="none" strike="noStrike">
                          <a:effectLst/>
                        </a:rPr>
                        <a:t>FECHA:07 /06/2018</a:t>
                      </a:r>
                      <a:endParaRPr lang="es-CO" sz="1000" b="1" i="0" u="none" strike="noStrike">
                        <a:solidFill>
                          <a:srgbClr val="000000"/>
                        </a:solidFill>
                        <a:effectLst/>
                        <a:latin typeface="Arial" panose="020B0604020202020204" pitchFamily="34" charset="0"/>
                      </a:endParaRPr>
                    </a:p>
                  </a:txBody>
                  <a:tcPr marL="0" marR="0" marT="0" marB="0" anchor="ctr"/>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406048468"/>
                  </a:ext>
                </a:extLst>
              </a:tr>
              <a:tr h="156314">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gridSpan="2">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hMerge="1">
                  <a:txBody>
                    <a:bodyPr/>
                    <a:lstStyle/>
                    <a:p>
                      <a:endParaRPr lang="en-US"/>
                    </a:p>
                  </a:txBody>
                  <a:tcPr/>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435664420"/>
                  </a:ext>
                </a:extLst>
              </a:tr>
              <a:tr h="312628">
                <a:tc>
                  <a:txBody>
                    <a:bodyPr/>
                    <a:lstStyle/>
                    <a:p>
                      <a:pPr algn="l" fontAlgn="b"/>
                      <a:r>
                        <a:rPr lang="es-CO" sz="1000" u="none" strike="noStrike">
                          <a:effectLst/>
                        </a:rPr>
                        <a:t>FECHA:</a:t>
                      </a:r>
                      <a:endParaRPr lang="es-CO"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gridSpan="3">
                  <a:txBody>
                    <a:bodyPr/>
                    <a:lstStyle/>
                    <a:p>
                      <a:pPr algn="l" fontAlgn="b"/>
                      <a:r>
                        <a:rPr lang="es-ES" sz="1000" u="none" strike="noStrike" dirty="0">
                          <a:effectLst/>
                        </a:rPr>
                        <a:t> 30 de agosto de 2022 Seguimiento</a:t>
                      </a:r>
                      <a:endParaRPr lang="es-ES" sz="1000" b="0" i="0" u="none" strike="noStrike" dirty="0">
                        <a:solidFill>
                          <a:srgbClr val="000000"/>
                        </a:solidFill>
                        <a:effectLst/>
                        <a:latin typeface="Arial" panose="020B0604020202020204" pitchFamily="34" charset="0"/>
                      </a:endParaRPr>
                    </a:p>
                  </a:txBody>
                  <a:tcPr marL="0" marR="0" marT="0" marB="0" anchor="b"/>
                </a:tc>
                <a:tc hMerge="1">
                  <a:txBody>
                    <a:bodyPr/>
                    <a:lstStyle/>
                    <a:p>
                      <a:endParaRPr lang="en-US"/>
                    </a:p>
                  </a:txBody>
                  <a:tcPr/>
                </a:tc>
                <a:tc hMerge="1">
                  <a:txBody>
                    <a:bodyPr/>
                    <a:lstStyle/>
                    <a:p>
                      <a:endParaRPr lang="es-CO"/>
                    </a:p>
                  </a:txBody>
                  <a:tcPr/>
                </a:tc>
                <a:tc>
                  <a:txBody>
                    <a:bodyPr/>
                    <a:lstStyle/>
                    <a:p>
                      <a:pPr algn="just" rtl="0" fontAlgn="ct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rtl="0" fontAlgn="ctr"/>
                      <a:endParaRPr lang="es-CO" sz="1000" b="0" i="0" u="none" strike="noStrike" dirty="0">
                        <a:solidFill>
                          <a:srgbClr val="000000"/>
                        </a:solidFill>
                        <a:effectLst/>
                        <a:latin typeface="Arial" panose="020B0604020202020204" pitchFamily="34" charset="0"/>
                      </a:endParaRPr>
                    </a:p>
                  </a:txBody>
                  <a:tcPr marL="0" marR="0" marT="0" marB="0" anchor="ctr"/>
                </a:tc>
                <a:tc>
                  <a:txBody>
                    <a:bodyPr/>
                    <a:lstStyle/>
                    <a:p>
                      <a:pPr algn="just" rtl="0" fontAlgn="ctr"/>
                      <a:endParaRPr lang="es-CO" sz="1000" b="0" i="0" u="none" strike="noStrike">
                        <a:solidFill>
                          <a:srgbClr val="000000"/>
                        </a:solidFill>
                        <a:effectLst/>
                        <a:latin typeface="Arial" panose="020B0604020202020204" pitchFamily="34" charset="0"/>
                      </a:endParaRPr>
                    </a:p>
                  </a:txBody>
                  <a:tcPr marL="0" marR="0" marT="0" marB="0" anchor="ctr"/>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42596907"/>
                  </a:ext>
                </a:extLst>
              </a:tr>
              <a:tr h="156314">
                <a:tc>
                  <a:txBody>
                    <a:bodyPr/>
                    <a:lstStyle/>
                    <a:p>
                      <a:pPr algn="l" fontAlgn="b"/>
                      <a:endParaRPr lang="es-CO" sz="1000" b="1"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gridSpan="2">
                  <a:txBody>
                    <a:bodyPr/>
                    <a:lstStyle/>
                    <a:p>
                      <a:endParaRPr lang="en-US" dirty="0"/>
                    </a:p>
                  </a:txBody>
                  <a:tcPr marL="0" marR="0" marT="0" marB="0" anchor="b"/>
                </a:tc>
                <a:tc hMerge="1">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ctr"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516876137"/>
                  </a:ext>
                </a:extLst>
              </a:tr>
              <a:tr h="312628">
                <a:tc rowSpan="2">
                  <a:txBody>
                    <a:bodyPr/>
                    <a:lstStyle/>
                    <a:p>
                      <a:pPr algn="ctr" fontAlgn="ctr"/>
                      <a:r>
                        <a:rPr lang="es-CO" sz="1000" u="none" strike="noStrike" dirty="0">
                          <a:effectLst/>
                        </a:rPr>
                        <a:t>No</a:t>
                      </a:r>
                      <a:endParaRPr lang="es-CO" sz="1000" b="1" i="0" u="none" strike="noStrike" dirty="0">
                        <a:solidFill>
                          <a:srgbClr val="000000"/>
                        </a:solidFill>
                        <a:effectLst/>
                        <a:latin typeface="Arial" panose="020B0604020202020204" pitchFamily="34" charset="0"/>
                      </a:endParaRPr>
                    </a:p>
                  </a:txBody>
                  <a:tcPr marL="0" marR="0" marT="0" marB="0" anchor="ctr"/>
                </a:tc>
                <a:tc rowSpan="2" gridSpan="2">
                  <a:txBody>
                    <a:bodyPr/>
                    <a:lstStyle/>
                    <a:p>
                      <a:pPr algn="ctr" fontAlgn="ctr"/>
                      <a:r>
                        <a:rPr lang="es-CO" sz="1000" u="none" strike="noStrike" dirty="0">
                          <a:effectLst/>
                        </a:rPr>
                        <a:t>ACTIVIDAD</a:t>
                      </a:r>
                      <a:endParaRPr lang="es-CO" sz="1000" b="1" i="0" u="none" strike="noStrike" dirty="0">
                        <a:solidFill>
                          <a:srgbClr val="000000"/>
                        </a:solidFill>
                        <a:effectLst/>
                        <a:latin typeface="Arial" panose="020B0604020202020204" pitchFamily="34" charset="0"/>
                      </a:endParaRPr>
                    </a:p>
                  </a:txBody>
                  <a:tcPr marL="0" marR="0" marT="0" marB="0" anchor="ctr"/>
                </a:tc>
                <a:tc rowSpan="2" hMerge="1">
                  <a:txBody>
                    <a:bodyPr/>
                    <a:lstStyle/>
                    <a:p>
                      <a:endParaRPr lang="es-CO"/>
                    </a:p>
                  </a:txBody>
                  <a:tcPr/>
                </a:tc>
                <a:tc rowSpan="2" gridSpan="2">
                  <a:txBody>
                    <a:bodyPr/>
                    <a:lstStyle/>
                    <a:p>
                      <a:pPr algn="ctr" fontAlgn="ctr"/>
                      <a:r>
                        <a:rPr lang="es-CO" sz="1000" u="none" strike="noStrike" dirty="0">
                          <a:effectLst/>
                        </a:rPr>
                        <a:t>TIPO DE ACCIÓN</a:t>
                      </a:r>
                      <a:endParaRPr lang="es-CO" sz="1000" b="1" i="0" u="none" strike="noStrike" dirty="0">
                        <a:solidFill>
                          <a:srgbClr val="000000"/>
                        </a:solidFill>
                        <a:effectLst/>
                        <a:latin typeface="Arial" panose="020B0604020202020204" pitchFamily="34" charset="0"/>
                      </a:endParaRPr>
                    </a:p>
                  </a:txBody>
                  <a:tcPr marL="0" marR="0" marT="0" marB="0" anchor="ctr"/>
                </a:tc>
                <a:tc rowSpan="2" hMerge="1">
                  <a:txBody>
                    <a:bodyPr/>
                    <a:lstStyle/>
                    <a:p>
                      <a:pPr algn="ctr" fontAlgn="ctr"/>
                      <a:endParaRPr lang="es-CO" sz="1000" b="1" i="0" u="none" strike="noStrike" dirty="0">
                        <a:solidFill>
                          <a:srgbClr val="000000"/>
                        </a:solidFill>
                        <a:effectLst/>
                        <a:latin typeface="Arial" panose="020B0604020202020204" pitchFamily="34" charset="0"/>
                      </a:endParaRPr>
                    </a:p>
                  </a:txBody>
                  <a:tcPr marL="0" marR="0" marT="0" marB="0" anchor="ctr"/>
                </a:tc>
                <a:tc rowSpan="2">
                  <a:txBody>
                    <a:bodyPr/>
                    <a:lstStyle/>
                    <a:p>
                      <a:pPr algn="ctr" fontAlgn="ctr"/>
                      <a:r>
                        <a:rPr lang="es-CO" sz="1000" u="none" strike="noStrike" dirty="0">
                          <a:effectLst/>
                        </a:rPr>
                        <a:t>QUIEN</a:t>
                      </a:r>
                      <a:endParaRPr lang="es-CO" sz="1000" b="1" i="0" u="none" strike="noStrike" dirty="0">
                        <a:solidFill>
                          <a:srgbClr val="000000"/>
                        </a:solidFill>
                        <a:effectLst/>
                        <a:latin typeface="Arial" panose="020B0604020202020204" pitchFamily="34" charset="0"/>
                      </a:endParaRPr>
                    </a:p>
                  </a:txBody>
                  <a:tcPr marL="0" marR="0" marT="0" marB="0" anchor="ctr"/>
                </a:tc>
                <a:tc rowSpan="2">
                  <a:txBody>
                    <a:bodyPr/>
                    <a:lstStyle/>
                    <a:p>
                      <a:pPr algn="ctr" fontAlgn="ctr"/>
                      <a:r>
                        <a:rPr lang="es-CO" sz="1000" u="none" strike="noStrike" dirty="0">
                          <a:effectLst/>
                        </a:rPr>
                        <a:t>DONDE</a:t>
                      </a:r>
                      <a:endParaRPr lang="es-CO" sz="1000" b="1" i="0" u="none" strike="noStrike" dirty="0">
                        <a:solidFill>
                          <a:srgbClr val="000000"/>
                        </a:solidFill>
                        <a:effectLst/>
                        <a:latin typeface="Arial" panose="020B0604020202020204" pitchFamily="34" charset="0"/>
                      </a:endParaRPr>
                    </a:p>
                  </a:txBody>
                  <a:tcPr marL="0" marR="0" marT="0" marB="0" anchor="ctr"/>
                </a:tc>
                <a:tc rowSpan="2">
                  <a:txBody>
                    <a:bodyPr/>
                    <a:lstStyle/>
                    <a:p>
                      <a:pPr algn="ctr" fontAlgn="ctr"/>
                      <a:r>
                        <a:rPr lang="es-CO" sz="1000" u="none" strike="noStrike" dirty="0">
                          <a:effectLst/>
                        </a:rPr>
                        <a:t>CUANDO</a:t>
                      </a:r>
                      <a:endParaRPr lang="es-CO" sz="1000" b="1" i="0" u="none" strike="noStrike" dirty="0">
                        <a:solidFill>
                          <a:srgbClr val="000000"/>
                        </a:solidFill>
                        <a:effectLst/>
                        <a:latin typeface="Arial" panose="020B0604020202020204" pitchFamily="34" charset="0"/>
                      </a:endParaRPr>
                    </a:p>
                  </a:txBody>
                  <a:tcPr marL="0" marR="0" marT="0" marB="0" anchor="ctr"/>
                </a:tc>
                <a:tc rowSpan="2">
                  <a:txBody>
                    <a:bodyPr/>
                    <a:lstStyle/>
                    <a:p>
                      <a:pPr algn="ctr" fontAlgn="ctr"/>
                      <a:r>
                        <a:rPr lang="es-CO" sz="1000" u="none" strike="noStrike" dirty="0">
                          <a:effectLst/>
                        </a:rPr>
                        <a:t>COMO</a:t>
                      </a:r>
                      <a:endParaRPr lang="es-CO" sz="1000" b="1" i="0" u="none" strike="noStrike" dirty="0">
                        <a:solidFill>
                          <a:srgbClr val="000000"/>
                        </a:solidFill>
                        <a:effectLst/>
                        <a:latin typeface="Arial" panose="020B0604020202020204" pitchFamily="34" charset="0"/>
                      </a:endParaRPr>
                    </a:p>
                  </a:txBody>
                  <a:tcPr marL="0" marR="0" marT="0" marB="0" anchor="ctr"/>
                </a:tc>
                <a:tc rowSpan="2">
                  <a:txBody>
                    <a:bodyPr/>
                    <a:lstStyle/>
                    <a:p>
                      <a:pPr algn="ctr" fontAlgn="ctr"/>
                      <a:r>
                        <a:rPr lang="es-CO" sz="1000" u="none" strike="noStrike" dirty="0">
                          <a:effectLst/>
                        </a:rPr>
                        <a:t>SEGUIMIENTO</a:t>
                      </a:r>
                      <a:endParaRPr lang="es-CO" sz="1000" b="1" i="0" u="none" strike="noStrike" dirty="0">
                        <a:solidFill>
                          <a:srgbClr val="000000"/>
                        </a:solidFill>
                        <a:effectLst/>
                        <a:latin typeface="Arial" panose="020B0604020202020204" pitchFamily="34" charset="0"/>
                      </a:endParaRPr>
                    </a:p>
                  </a:txBody>
                  <a:tcPr marL="0" marR="0" marT="0" marB="0" anchor="ctr"/>
                </a:tc>
                <a:tc rowSpan="2">
                  <a:txBody>
                    <a:bodyPr/>
                    <a:lstStyle/>
                    <a:p>
                      <a:pPr algn="ctr" fontAlgn="ctr"/>
                      <a:r>
                        <a:rPr lang="es-CO" sz="1000" u="none" strike="noStrike" dirty="0">
                          <a:effectLst/>
                        </a:rPr>
                        <a:t>RECURSOS</a:t>
                      </a:r>
                      <a:endParaRPr lang="es-CO" sz="1000" b="1" i="0" u="none" strike="noStrike" dirty="0">
                        <a:solidFill>
                          <a:srgbClr val="000000"/>
                        </a:solidFill>
                        <a:effectLst/>
                        <a:latin typeface="Arial" panose="020B0604020202020204" pitchFamily="34" charset="0"/>
                      </a:endParaRPr>
                    </a:p>
                  </a:txBody>
                  <a:tcPr marL="0" marR="0" marT="0" marB="0" anchor="ctr"/>
                </a:tc>
                <a:tc gridSpan="2">
                  <a:txBody>
                    <a:bodyPr/>
                    <a:lstStyle/>
                    <a:p>
                      <a:pPr algn="ctr" fontAlgn="b"/>
                      <a:r>
                        <a:rPr lang="es-CO" sz="1000" u="none" strike="noStrike" dirty="0">
                          <a:effectLst/>
                        </a:rPr>
                        <a:t>CONFORME</a:t>
                      </a:r>
                      <a:endParaRPr lang="es-CO" sz="1000" b="1" i="0" u="none" strike="noStrike" dirty="0">
                        <a:solidFill>
                          <a:srgbClr val="000000"/>
                        </a:solidFill>
                        <a:effectLst/>
                        <a:latin typeface="Arial" panose="020B0604020202020204" pitchFamily="34" charset="0"/>
                      </a:endParaRPr>
                    </a:p>
                  </a:txBody>
                  <a:tcPr marL="0" marR="0" marT="0" marB="0" anchor="b"/>
                </a:tc>
                <a:tc hMerge="1">
                  <a:txBody>
                    <a:bodyPr/>
                    <a:lstStyle/>
                    <a:p>
                      <a:endParaRPr lang="es-CO"/>
                    </a:p>
                  </a:txBody>
                  <a:tcPr/>
                </a:tc>
                <a:tc rowSpan="2" gridSpan="2">
                  <a:txBody>
                    <a:bodyPr/>
                    <a:lstStyle/>
                    <a:p>
                      <a:pPr algn="ctr" fontAlgn="ctr"/>
                      <a:r>
                        <a:rPr lang="es-CO" sz="1000" u="none" strike="noStrike" dirty="0">
                          <a:effectLst/>
                        </a:rPr>
                        <a:t>OBSERVACIONES</a:t>
                      </a:r>
                      <a:endParaRPr lang="es-CO" sz="1000" b="1" i="0" u="none" strike="noStrike" dirty="0">
                        <a:solidFill>
                          <a:srgbClr val="000000"/>
                        </a:solidFill>
                        <a:effectLst/>
                        <a:latin typeface="Arial" panose="020B0604020202020204" pitchFamily="34" charset="0"/>
                      </a:endParaRPr>
                    </a:p>
                  </a:txBody>
                  <a:tcPr marL="0" marR="0" marT="0" marB="0" anchor="ctr"/>
                </a:tc>
                <a:tc rowSpan="2" hMerge="1">
                  <a:txBody>
                    <a:bodyPr/>
                    <a:lstStyle/>
                    <a:p>
                      <a:endParaRPr lang="es-CO"/>
                    </a:p>
                  </a:txBody>
                  <a:tcPr/>
                </a:tc>
                <a:tc>
                  <a:txBody>
                    <a:bodyPr/>
                    <a:lstStyle/>
                    <a:p>
                      <a:pPr algn="l" fontAlgn="b"/>
                      <a:endParaRPr lang="es-CO" sz="10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983481060"/>
                  </a:ext>
                </a:extLst>
              </a:tr>
              <a:tr h="156314">
                <a:tc vMerge="1">
                  <a:txBody>
                    <a:bodyPr/>
                    <a:lstStyle/>
                    <a:p>
                      <a:endParaRPr lang="es-CO"/>
                    </a:p>
                  </a:txBody>
                  <a:tcPr/>
                </a:tc>
                <a:tc gridSpan="2" vMerge="1">
                  <a:txBody>
                    <a:bodyPr/>
                    <a:lstStyle/>
                    <a:p>
                      <a:endParaRPr lang="es-CO"/>
                    </a:p>
                  </a:txBody>
                  <a:tcPr/>
                </a:tc>
                <a:tc hMerge="1" vMerge="1">
                  <a:txBody>
                    <a:bodyPr/>
                    <a:lstStyle/>
                    <a:p>
                      <a:endParaRPr lang="es-CO"/>
                    </a:p>
                  </a:txBody>
                  <a:tcPr/>
                </a:tc>
                <a:tc gridSpan="2" vMerge="1">
                  <a:txBody>
                    <a:bodyPr/>
                    <a:lstStyle/>
                    <a:p>
                      <a:endParaRPr lang="en-US"/>
                    </a:p>
                  </a:txBody>
                  <a:tcPr/>
                </a:tc>
                <a:tc hMerge="1"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algn="ctr" fontAlgn="b"/>
                      <a:r>
                        <a:rPr lang="es-CO" sz="1000" u="none" strike="noStrike" dirty="0">
                          <a:effectLst/>
                        </a:rPr>
                        <a:t>SI</a:t>
                      </a:r>
                      <a:endParaRPr lang="es-CO" sz="1000" b="1"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000" u="none" strike="noStrike" dirty="0">
                          <a:effectLst/>
                        </a:rPr>
                        <a:t>NO</a:t>
                      </a:r>
                      <a:endParaRPr lang="es-CO" sz="1000" b="1" i="0" u="none" strike="noStrike" dirty="0">
                        <a:solidFill>
                          <a:srgbClr val="000000"/>
                        </a:solidFill>
                        <a:effectLst/>
                        <a:latin typeface="Arial" panose="020B0604020202020204" pitchFamily="34" charset="0"/>
                      </a:endParaRPr>
                    </a:p>
                  </a:txBody>
                  <a:tcPr marL="0" marR="0" marT="0" marB="0" anchor="b"/>
                </a:tc>
                <a:tc gridSpan="2" vMerge="1">
                  <a:txBody>
                    <a:bodyPr/>
                    <a:lstStyle/>
                    <a:p>
                      <a:endParaRPr lang="es-CO"/>
                    </a:p>
                  </a:txBody>
                  <a:tcPr/>
                </a:tc>
                <a:tc hMerge="1" vMerge="1">
                  <a:txBody>
                    <a:bodyPr/>
                    <a:lstStyle/>
                    <a:p>
                      <a:endParaRPr lang="es-CO"/>
                    </a:p>
                  </a:txBody>
                  <a:tcPr/>
                </a:tc>
                <a:tc>
                  <a:txBody>
                    <a:bodyPr/>
                    <a:lstStyle/>
                    <a:p>
                      <a:pPr algn="l" fontAlgn="b"/>
                      <a:endParaRPr lang="es-CO" sz="10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4180812731"/>
                  </a:ext>
                </a:extLst>
              </a:tr>
              <a:tr h="1406825">
                <a:tc>
                  <a:txBody>
                    <a:bodyPr/>
                    <a:lstStyle/>
                    <a:p>
                      <a:pPr algn="ctr" fontAlgn="ctr"/>
                      <a:r>
                        <a:rPr lang="es-CO" sz="1000" b="0" i="0" u="none" strike="noStrike" dirty="0" smtClean="0">
                          <a:solidFill>
                            <a:srgbClr val="000000"/>
                          </a:solidFill>
                          <a:effectLst/>
                          <a:latin typeface="Arial" panose="020B0604020202020204" pitchFamily="34" charset="0"/>
                        </a:rPr>
                        <a:t>1</a:t>
                      </a:r>
                      <a:endParaRPr lang="es-CO" sz="1000" b="0" i="0" u="none" strike="noStrike" dirty="0">
                        <a:solidFill>
                          <a:srgbClr val="000000"/>
                        </a:solidFill>
                        <a:effectLst/>
                        <a:latin typeface="Arial" panose="020B0604020202020204" pitchFamily="34" charset="0"/>
                      </a:endParaRPr>
                    </a:p>
                  </a:txBody>
                  <a:tcPr marL="0" marR="0" marT="0" marB="0" anchor="ctr"/>
                </a:tc>
                <a:tc gridSpan="2">
                  <a:txBody>
                    <a:bodyPr/>
                    <a:lstStyle/>
                    <a:p>
                      <a:pPr algn="l" fontAlgn="ctr"/>
                      <a:r>
                        <a:rPr lang="es-ES" sz="1000" b="0" i="0" u="none" strike="noStrike" dirty="0">
                          <a:solidFill>
                            <a:srgbClr val="000000"/>
                          </a:solidFill>
                          <a:effectLst/>
                          <a:latin typeface="Arial" panose="020B0604020202020204" pitchFamily="34" charset="0"/>
                        </a:rPr>
                        <a:t>Implementación</a:t>
                      </a:r>
                      <a:r>
                        <a:rPr lang="es-ES" sz="1000" b="1" i="0" u="none" strike="noStrike" baseline="0" dirty="0">
                          <a:solidFill>
                            <a:srgbClr val="000000"/>
                          </a:solidFill>
                          <a:effectLst/>
                          <a:latin typeface="Arial" panose="020B0604020202020204" pitchFamily="34" charset="0"/>
                        </a:rPr>
                        <a:t> </a:t>
                      </a:r>
                      <a:r>
                        <a:rPr lang="es-ES" sz="1000" b="0" i="0" u="none" strike="noStrike" baseline="0" dirty="0">
                          <a:solidFill>
                            <a:srgbClr val="000000"/>
                          </a:solidFill>
                          <a:effectLst/>
                          <a:latin typeface="Arial" panose="020B0604020202020204" pitchFamily="34" charset="0"/>
                        </a:rPr>
                        <a:t>del</a:t>
                      </a:r>
                      <a:r>
                        <a:rPr lang="es-ES" sz="1000" b="1" i="0" u="none" strike="noStrike" baseline="0" dirty="0">
                          <a:solidFill>
                            <a:srgbClr val="000000"/>
                          </a:solidFill>
                          <a:effectLst/>
                          <a:latin typeface="Arial" panose="020B0604020202020204" pitchFamily="34" charset="0"/>
                        </a:rPr>
                        <a:t> </a:t>
                      </a:r>
                      <a:r>
                        <a:rPr lang="es-ES" sz="1200" b="0" i="0" u="none" strike="noStrike" baseline="0" dirty="0">
                          <a:solidFill>
                            <a:srgbClr val="000000"/>
                          </a:solidFill>
                          <a:effectLst/>
                          <a:latin typeface="+mn-lt"/>
                        </a:rPr>
                        <a:t>compliance</a:t>
                      </a:r>
                      <a:r>
                        <a:rPr lang="es-ES" sz="1000" b="1" i="0" u="none" strike="noStrike" baseline="0" dirty="0">
                          <a:solidFill>
                            <a:srgbClr val="000000"/>
                          </a:solidFill>
                          <a:effectLst/>
                          <a:latin typeface="Arial" panose="020B0604020202020204" pitchFamily="34" charset="0"/>
                        </a:rPr>
                        <a:t> </a:t>
                      </a:r>
                      <a:r>
                        <a:rPr lang="es-ES" sz="1000" b="0" i="0" u="none" strike="noStrike" baseline="0" dirty="0">
                          <a:solidFill>
                            <a:srgbClr val="000000"/>
                          </a:solidFill>
                          <a:effectLst/>
                          <a:latin typeface="Arial" panose="020B0604020202020204" pitchFamily="34" charset="0"/>
                        </a:rPr>
                        <a:t>legal</a:t>
                      </a:r>
                      <a:endParaRPr lang="es-ES" sz="1000" b="0" i="0" u="none" strike="noStrike" dirty="0">
                        <a:solidFill>
                          <a:srgbClr val="000000"/>
                        </a:solidFill>
                        <a:effectLst/>
                        <a:latin typeface="Arial" panose="020B0604020202020204" pitchFamily="34" charset="0"/>
                      </a:endParaRPr>
                    </a:p>
                  </a:txBody>
                  <a:tcPr marL="0" marR="0" marT="0" marB="0" anchor="ctr"/>
                </a:tc>
                <a:tc hMerge="1">
                  <a:txBody>
                    <a:bodyPr/>
                    <a:lstStyle/>
                    <a:p>
                      <a:endParaRPr lang="es-CO"/>
                    </a:p>
                  </a:txBody>
                  <a:tcPr/>
                </a:tc>
                <a:tc gridSpan="2">
                  <a:txBody>
                    <a:bodyPr/>
                    <a:lstStyle/>
                    <a:p>
                      <a:pPr algn="l" fontAlgn="ctr"/>
                      <a:r>
                        <a:rPr lang="es-CO" sz="1000" b="0" i="0" u="none" strike="noStrike" dirty="0">
                          <a:solidFill>
                            <a:srgbClr val="000000"/>
                          </a:solidFill>
                          <a:effectLst/>
                          <a:latin typeface="Arial" panose="020B0604020202020204" pitchFamily="34" charset="0"/>
                        </a:rPr>
                        <a:t>Oportunidad</a:t>
                      </a:r>
                    </a:p>
                  </a:txBody>
                  <a:tcPr marL="0" marR="0" marT="0" marB="0" anchor="ctr"/>
                </a:tc>
                <a:tc hMerge="1">
                  <a:txBody>
                    <a:bodyPr/>
                    <a:lstStyle/>
                    <a:p>
                      <a:pPr algn="l" fontAlgn="ctr"/>
                      <a:endParaRPr lang="es-CO" sz="1000" b="1" i="0" u="none" strike="noStrike" dirty="0">
                        <a:solidFill>
                          <a:srgbClr val="000000"/>
                        </a:solidFill>
                        <a:effectLst/>
                        <a:latin typeface="Arial" panose="020B0604020202020204" pitchFamily="34" charset="0"/>
                      </a:endParaRPr>
                    </a:p>
                  </a:txBody>
                  <a:tcPr marL="0" marR="0" marT="0" marB="0" anchor="ctr"/>
                </a:tc>
                <a:tc>
                  <a:txBody>
                    <a:bodyPr/>
                    <a:lstStyle/>
                    <a:p>
                      <a:r>
                        <a:rPr lang="es-CO" sz="1200" dirty="0"/>
                        <a:t>planeación</a:t>
                      </a:r>
                      <a:endParaRPr lang="en-US" sz="1200" dirty="0"/>
                    </a:p>
                  </a:txBody>
                  <a:tcPr marL="0" marR="0" marT="0" marB="0" anchor="ctr"/>
                </a:tc>
                <a:tc>
                  <a:txBody>
                    <a:bodyPr/>
                    <a:lstStyle/>
                    <a:p>
                      <a:r>
                        <a:rPr lang="es-CO" sz="1200" dirty="0"/>
                        <a:t>todos</a:t>
                      </a:r>
                      <a:r>
                        <a:rPr lang="es-CO" sz="1200" baseline="0" dirty="0"/>
                        <a:t> los procesos</a:t>
                      </a:r>
                      <a:endParaRPr lang="en-US" sz="1200" dirty="0"/>
                    </a:p>
                  </a:txBody>
                  <a:tcPr marL="0" marR="0" marT="0" marB="0" anchor="ctr"/>
                </a:tc>
                <a:tc>
                  <a:txBody>
                    <a:bodyPr/>
                    <a:lstStyle/>
                    <a:p>
                      <a:r>
                        <a:rPr lang="es-CO" sz="1200" dirty="0"/>
                        <a:t>20</a:t>
                      </a:r>
                      <a:r>
                        <a:rPr lang="es-CO" sz="1200" baseline="0" dirty="0"/>
                        <a:t> de diciembre 2022</a:t>
                      </a:r>
                      <a:endParaRPr lang="en-US" sz="1200" dirty="0"/>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u="none" strike="noStrike" dirty="0">
                          <a:solidFill>
                            <a:schemeClr val="tx1"/>
                          </a:solidFill>
                          <a:effectLst/>
                        </a:rPr>
                        <a:t>Por medio de un asesor externo con colaboración de todos los procesos</a:t>
                      </a:r>
                      <a:endParaRPr lang="es-ES" sz="1200" b="1" i="0" u="none" strike="noStrike" dirty="0">
                        <a:solidFill>
                          <a:schemeClr val="tx1"/>
                        </a:solidFill>
                        <a:effectLst/>
                        <a:latin typeface="Arial" panose="020B0604020202020204" pitchFamily="34" charset="0"/>
                      </a:endParaRPr>
                    </a:p>
                    <a:p>
                      <a:endParaRPr lang="en-US" sz="1200" dirty="0">
                        <a:solidFill>
                          <a:schemeClr val="tx1"/>
                        </a:solidFill>
                      </a:endParaRPr>
                    </a:p>
                  </a:txBody>
                  <a:tcPr marL="0" marR="0" marT="0" marB="0" anchor="ctr"/>
                </a:tc>
                <a:tc>
                  <a:txBody>
                    <a:bodyPr/>
                    <a:lstStyle/>
                    <a:p>
                      <a:r>
                        <a:rPr lang="es-CO" sz="1200" dirty="0">
                          <a:solidFill>
                            <a:schemeClr val="tx1"/>
                          </a:solidFill>
                        </a:rPr>
                        <a:t>X</a:t>
                      </a:r>
                      <a:endParaRPr lang="en-US" sz="1200" dirty="0">
                        <a:solidFill>
                          <a:schemeClr val="tx1"/>
                        </a:solidFill>
                      </a:endParaRPr>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b="0" u="none" strike="noStrike" dirty="0">
                          <a:solidFill>
                            <a:schemeClr val="tx1"/>
                          </a:solidFill>
                          <a:effectLst/>
                        </a:rPr>
                        <a:t>Humanos</a:t>
                      </a:r>
                      <a:r>
                        <a:rPr lang="es-CO" sz="1200" b="1" u="none" strike="noStrike" dirty="0">
                          <a:solidFill>
                            <a:schemeClr val="tx1"/>
                          </a:solidFill>
                          <a:effectLst/>
                        </a:rPr>
                        <a:t/>
                      </a:r>
                      <a:br>
                        <a:rPr lang="es-CO" sz="1200" b="1" u="none" strike="noStrike" dirty="0">
                          <a:solidFill>
                            <a:schemeClr val="tx1"/>
                          </a:solidFill>
                          <a:effectLst/>
                        </a:rPr>
                      </a:br>
                      <a:r>
                        <a:rPr lang="es-CO" sz="1200" b="0" u="none" strike="noStrike" dirty="0">
                          <a:solidFill>
                            <a:schemeClr val="tx1"/>
                          </a:solidFill>
                          <a:effectLst/>
                        </a:rPr>
                        <a:t>Técnicos</a:t>
                      </a:r>
                      <a:r>
                        <a:rPr lang="es-CO" sz="1200" b="1" u="none" strike="noStrike" dirty="0">
                          <a:solidFill>
                            <a:schemeClr val="tx1"/>
                          </a:solidFill>
                          <a:effectLst/>
                        </a:rPr>
                        <a:t> </a:t>
                      </a:r>
                      <a:br>
                        <a:rPr lang="es-CO" sz="1200" b="1" u="none" strike="noStrike" dirty="0">
                          <a:solidFill>
                            <a:schemeClr val="tx1"/>
                          </a:solidFill>
                          <a:effectLst/>
                        </a:rPr>
                      </a:br>
                      <a:r>
                        <a:rPr lang="es-CO" sz="1200" b="0" u="none" strike="noStrike" dirty="0">
                          <a:solidFill>
                            <a:schemeClr val="tx1"/>
                          </a:solidFill>
                          <a:effectLst/>
                        </a:rPr>
                        <a:t>Financieros</a:t>
                      </a:r>
                      <a:r>
                        <a:rPr lang="es-CO" sz="1200" b="1" u="none" strike="noStrike" dirty="0">
                          <a:solidFill>
                            <a:schemeClr val="tx1"/>
                          </a:solidFill>
                          <a:effectLst/>
                        </a:rPr>
                        <a:t> </a:t>
                      </a:r>
                      <a:endParaRPr lang="es-CO" sz="1200" b="1" i="0" u="none" strike="noStrike" dirty="0">
                        <a:solidFill>
                          <a:schemeClr val="tx1"/>
                        </a:solidFill>
                        <a:effectLst/>
                        <a:latin typeface="Arial" panose="020B0604020202020204" pitchFamily="34" charset="0"/>
                      </a:endParaRPr>
                    </a:p>
                    <a:p>
                      <a:endParaRPr lang="en-US" sz="1200" dirty="0">
                        <a:solidFill>
                          <a:schemeClr val="tx1"/>
                        </a:solidFill>
                      </a:endParaRPr>
                    </a:p>
                  </a:txBody>
                  <a:tcPr marL="0" marR="0" marT="0" marB="0" anchor="ctr"/>
                </a:tc>
                <a:tc>
                  <a:txBody>
                    <a:bodyPr/>
                    <a:lstStyle/>
                    <a:p>
                      <a:endParaRPr lang="en-US" sz="1200" dirty="0"/>
                    </a:p>
                  </a:txBody>
                  <a:tcPr marL="36766" marR="0" marT="0" marB="0" anchor="ctr"/>
                </a:tc>
                <a:tc>
                  <a:txBody>
                    <a:bodyPr/>
                    <a:lstStyle/>
                    <a:p>
                      <a:endParaRPr lang="en-US" dirty="0"/>
                    </a:p>
                  </a:txBody>
                  <a:tcPr marL="0" marR="0" marT="0" marB="0" anchor="b"/>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b="0" i="0" u="none" strike="noStrike" dirty="0">
                          <a:solidFill>
                            <a:schemeClr val="tx1"/>
                          </a:solidFill>
                          <a:effectLst/>
                          <a:latin typeface="+mn-lt"/>
                        </a:rPr>
                        <a:t>Proceso</a:t>
                      </a:r>
                      <a:r>
                        <a:rPr lang="es-CO" sz="1200" b="0" i="0" u="none" strike="noStrike" baseline="0" dirty="0">
                          <a:solidFill>
                            <a:schemeClr val="tx1"/>
                          </a:solidFill>
                          <a:effectLst/>
                          <a:latin typeface="+mn-lt"/>
                        </a:rPr>
                        <a:t> de ejecución</a:t>
                      </a:r>
                      <a:endParaRPr lang="es-CO" sz="1200" b="0" i="0" u="none" strike="noStrike" dirty="0">
                        <a:solidFill>
                          <a:schemeClr val="tx1"/>
                        </a:solidFill>
                        <a:effectLst/>
                        <a:latin typeface="+mn-lt"/>
                      </a:endParaRPr>
                    </a:p>
                    <a:p>
                      <a:endParaRPr lang="en-US" dirty="0"/>
                    </a:p>
                  </a:txBody>
                  <a:tcPr marL="0" marR="0" marT="0" marB="0" anchor="ctr"/>
                </a:tc>
                <a:tc hMerge="1">
                  <a:txBody>
                    <a:bodyPr/>
                    <a:lstStyle/>
                    <a:p>
                      <a:endParaRPr lang="es-CO"/>
                    </a:p>
                  </a:txBody>
                  <a:tcPr/>
                </a:tc>
                <a:tc>
                  <a:txBody>
                    <a:bodyPr/>
                    <a:lstStyle/>
                    <a:p>
                      <a:pPr algn="l" fontAlgn="b"/>
                      <a:endParaRPr lang="es-CO" sz="10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011736352"/>
                  </a:ext>
                </a:extLst>
              </a:tr>
              <a:tr h="1145409">
                <a:tc>
                  <a:txBody>
                    <a:bodyPr/>
                    <a:lstStyle/>
                    <a:p>
                      <a:r>
                        <a:rPr lang="es-CO" sz="1200" dirty="0"/>
                        <a:t>2</a:t>
                      </a:r>
                      <a:endParaRPr lang="en-US" sz="1200" dirty="0"/>
                    </a:p>
                  </a:txBody>
                  <a:tcPr marL="0" marR="0" marT="0" marB="0" anchor="ctr"/>
                </a:tc>
                <a:tc gridSpan="2">
                  <a:txBody>
                    <a:bodyPr/>
                    <a:lstStyle/>
                    <a:p>
                      <a:r>
                        <a:rPr lang="es-CO" sz="1200" dirty="0"/>
                        <a:t>Implementación del sistema ambiental</a:t>
                      </a:r>
                      <a:endParaRPr lang="en-US" sz="1200" dirty="0"/>
                    </a:p>
                  </a:txBody>
                  <a:tcPr marL="0" marR="0" marT="0" marB="0" anchor="ctr"/>
                </a:tc>
                <a:tc hMerge="1">
                  <a:txBody>
                    <a:bodyPr/>
                    <a:lstStyle/>
                    <a:p>
                      <a:endParaRPr lang="es-CO"/>
                    </a:p>
                  </a:txBody>
                  <a:tcPr/>
                </a:tc>
                <a:tc gridSpan="2">
                  <a:txBody>
                    <a:bodyPr/>
                    <a:lstStyle/>
                    <a:p>
                      <a:r>
                        <a:rPr lang="es-CO" sz="1200" dirty="0"/>
                        <a:t>Oportunidad</a:t>
                      </a:r>
                      <a:endParaRPr lang="en-US" sz="1200" dirty="0"/>
                    </a:p>
                  </a:txBody>
                  <a:tcPr marL="0" marR="0" marT="0" marB="0" anchor="ctr"/>
                </a:tc>
                <a:tc hMerge="1">
                  <a:txBody>
                    <a:bodyPr/>
                    <a:lstStyle/>
                    <a:p>
                      <a:endParaRPr lang="en-US"/>
                    </a:p>
                  </a:txBody>
                  <a:tcPr marL="0" marR="0" marT="0" marB="0" anchor="ctr"/>
                </a:tc>
                <a:tc>
                  <a:txBody>
                    <a:bodyPr/>
                    <a:lstStyle/>
                    <a:p>
                      <a:r>
                        <a:rPr lang="es-CO" sz="1200" dirty="0"/>
                        <a:t>Control y mejoramiento</a:t>
                      </a:r>
                      <a:endParaRPr lang="en-US" sz="1200" dirty="0"/>
                    </a:p>
                  </a:txBody>
                  <a:tcPr marL="0" marR="0" marT="0" marB="0" anchor="ctr"/>
                </a:tc>
                <a:tc>
                  <a:txBody>
                    <a:bodyPr/>
                    <a:lstStyle/>
                    <a:p>
                      <a:r>
                        <a:rPr lang="es-CO" sz="1200" dirty="0"/>
                        <a:t>Todos los procesos</a:t>
                      </a:r>
                      <a:endParaRPr lang="en-US" sz="1200" dirty="0"/>
                    </a:p>
                  </a:txBody>
                  <a:tcPr marL="0" marR="0" marT="0" marB="0" anchor="ctr"/>
                </a:tc>
                <a:tc>
                  <a:txBody>
                    <a:bodyPr/>
                    <a:lstStyle/>
                    <a:p>
                      <a:r>
                        <a:rPr lang="es-CO" sz="1200" dirty="0"/>
                        <a:t>30 de diciembre 2023</a:t>
                      </a:r>
                      <a:endParaRPr lang="en-US" sz="1200" dirty="0"/>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u="none" strike="noStrike" dirty="0">
                          <a:solidFill>
                            <a:schemeClr val="tx1"/>
                          </a:solidFill>
                          <a:effectLst/>
                        </a:rPr>
                        <a:t>Por medio de un asesor externo con colaboración de todos los procesos</a:t>
                      </a:r>
                      <a:endParaRPr lang="es-ES" sz="1200" b="1" i="0" u="none" strike="noStrike" dirty="0">
                        <a:solidFill>
                          <a:schemeClr val="tx1"/>
                        </a:solidFill>
                        <a:effectLst/>
                        <a:latin typeface="Arial" panose="020B0604020202020204" pitchFamily="34" charset="0"/>
                      </a:endParaRPr>
                    </a:p>
                  </a:txBody>
                  <a:tcPr marL="0" marR="0" marT="0" marB="0" anchor="ctr"/>
                </a:tc>
                <a:tc>
                  <a:txBody>
                    <a:bodyPr/>
                    <a:lstStyle/>
                    <a:p>
                      <a:r>
                        <a:rPr lang="es-CO" sz="1200" dirty="0"/>
                        <a:t>X</a:t>
                      </a:r>
                      <a:endParaRPr lang="en-US" sz="1200" dirty="0"/>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b="0" u="none" strike="noStrike" dirty="0">
                          <a:solidFill>
                            <a:schemeClr val="tx1"/>
                          </a:solidFill>
                          <a:effectLst/>
                        </a:rPr>
                        <a:t>Humanos</a:t>
                      </a:r>
                      <a:r>
                        <a:rPr lang="es-CO" sz="1200" b="1" u="none" strike="noStrike" dirty="0">
                          <a:solidFill>
                            <a:schemeClr val="tx1"/>
                          </a:solidFill>
                          <a:effectLst/>
                        </a:rPr>
                        <a:t/>
                      </a:r>
                      <a:br>
                        <a:rPr lang="es-CO" sz="1200" b="1" u="none" strike="noStrike" dirty="0">
                          <a:solidFill>
                            <a:schemeClr val="tx1"/>
                          </a:solidFill>
                          <a:effectLst/>
                        </a:rPr>
                      </a:br>
                      <a:r>
                        <a:rPr lang="es-CO" sz="1200" b="0" u="none" strike="noStrike" dirty="0">
                          <a:solidFill>
                            <a:schemeClr val="tx1"/>
                          </a:solidFill>
                          <a:effectLst/>
                        </a:rPr>
                        <a:t>Técnicos</a:t>
                      </a:r>
                      <a:r>
                        <a:rPr lang="es-CO" sz="1200" b="1" u="none" strike="noStrike" dirty="0">
                          <a:solidFill>
                            <a:schemeClr val="tx1"/>
                          </a:solidFill>
                          <a:effectLst/>
                        </a:rPr>
                        <a:t> </a:t>
                      </a:r>
                      <a:br>
                        <a:rPr lang="es-CO" sz="1200" b="1" u="none" strike="noStrike" dirty="0">
                          <a:solidFill>
                            <a:schemeClr val="tx1"/>
                          </a:solidFill>
                          <a:effectLst/>
                        </a:rPr>
                      </a:br>
                      <a:r>
                        <a:rPr lang="es-CO" sz="1200" b="0" u="none" strike="noStrike" dirty="0">
                          <a:solidFill>
                            <a:schemeClr val="tx1"/>
                          </a:solidFill>
                          <a:effectLst/>
                        </a:rPr>
                        <a:t>Financieros</a:t>
                      </a:r>
                      <a:r>
                        <a:rPr lang="es-CO" sz="1200" b="1" u="none" strike="noStrike" dirty="0">
                          <a:solidFill>
                            <a:schemeClr val="tx1"/>
                          </a:solidFill>
                          <a:effectLst/>
                        </a:rPr>
                        <a:t> </a:t>
                      </a:r>
                      <a:endParaRPr lang="es-CO" sz="1200" b="1" i="0" u="none" strike="noStrike" dirty="0">
                        <a:solidFill>
                          <a:schemeClr val="tx1"/>
                        </a:solidFill>
                        <a:effectLst/>
                        <a:latin typeface="Arial" panose="020B0604020202020204" pitchFamily="34" charset="0"/>
                      </a:endParaRPr>
                    </a:p>
                  </a:txBody>
                  <a:tcPr marL="0" marR="0" marT="0" marB="0" anchor="ctr"/>
                </a:tc>
                <a:tc>
                  <a:txBody>
                    <a:bodyPr/>
                    <a:lstStyle/>
                    <a:p>
                      <a:endParaRPr lang="en-US" sz="1200" dirty="0"/>
                    </a:p>
                  </a:txBody>
                  <a:tcPr marL="36766" marR="0" marT="0" marB="0" anchor="ctr"/>
                </a:tc>
                <a:tc>
                  <a:txBody>
                    <a:bodyPr/>
                    <a:lstStyle/>
                    <a:p>
                      <a:endParaRPr lang="en-US" dirty="0"/>
                    </a:p>
                  </a:txBody>
                  <a:tcPr marL="0" marR="0" marT="0" marB="0" anchor="b"/>
                </a:tc>
                <a:tc gridSpan="2">
                  <a:txBody>
                    <a:bodyPr/>
                    <a:lstStyle/>
                    <a:p>
                      <a:r>
                        <a:rPr lang="es-CO" sz="1200" baseline="0" dirty="0"/>
                        <a:t>Pendiente por ejecutar </a:t>
                      </a:r>
                      <a:endParaRPr lang="en-US" sz="1200" dirty="0"/>
                    </a:p>
                  </a:txBody>
                  <a:tcPr marL="0" marR="0" marT="0" marB="0" anchor="ctr"/>
                </a:tc>
                <a:tc hMerge="1">
                  <a:txBody>
                    <a:bodyPr/>
                    <a:lstStyle/>
                    <a:p>
                      <a:endParaRPr lang="es-CO"/>
                    </a:p>
                  </a:txBody>
                  <a:tcPr/>
                </a:tc>
                <a:tc>
                  <a:txBody>
                    <a:bodyPr/>
                    <a:lstStyle/>
                    <a:p>
                      <a:pPr algn="l" fontAlgn="b"/>
                      <a:endParaRPr lang="es-CO" sz="10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667414426"/>
                  </a:ext>
                </a:extLst>
              </a:tr>
              <a:tr h="781570">
                <a:tc>
                  <a:txBody>
                    <a:bodyPr/>
                    <a:lstStyle/>
                    <a:p>
                      <a:r>
                        <a:rPr lang="es-CO" sz="1200" dirty="0"/>
                        <a:t>3</a:t>
                      </a:r>
                      <a:endParaRPr lang="en-US" sz="1200" dirty="0"/>
                    </a:p>
                  </a:txBody>
                  <a:tcPr marL="0" marR="0" marT="0" marB="0" anchor="ctr"/>
                </a:tc>
                <a:tc gridSpan="2">
                  <a:txBody>
                    <a:bodyPr/>
                    <a:lstStyle/>
                    <a:p>
                      <a:r>
                        <a:rPr lang="es-CO" sz="1200" dirty="0"/>
                        <a:t>Digitalizar toda la documentación del centro de conciliación y arbitraje</a:t>
                      </a:r>
                      <a:endParaRPr lang="en-US" sz="1200" dirty="0"/>
                    </a:p>
                  </a:txBody>
                  <a:tcPr marL="0" marR="0" marT="0" marB="0" anchor="ctr"/>
                </a:tc>
                <a:tc hMerge="1">
                  <a:txBody>
                    <a:bodyPr/>
                    <a:lstStyle/>
                    <a:p>
                      <a:endParaRPr lang="es-CO"/>
                    </a:p>
                  </a:txBody>
                  <a:tcPr/>
                </a:tc>
                <a:tc gridSpan="2">
                  <a:txBody>
                    <a:bodyPr/>
                    <a:lstStyle/>
                    <a:p>
                      <a:r>
                        <a:rPr lang="es-CO" sz="1200" dirty="0"/>
                        <a:t>Oportunidad</a:t>
                      </a:r>
                      <a:endParaRPr lang="en-US" sz="1200" dirty="0"/>
                    </a:p>
                  </a:txBody>
                  <a:tcPr marL="0" marR="0" marT="0" marB="0" anchor="ctr"/>
                </a:tc>
                <a:tc hMerge="1">
                  <a:txBody>
                    <a:bodyPr/>
                    <a:lstStyle/>
                    <a:p>
                      <a:endParaRPr lang="en-US"/>
                    </a:p>
                  </a:txBody>
                  <a:tcPr marL="0" marR="0" marT="0" marB="0" anchor="ctr"/>
                </a:tc>
                <a:tc>
                  <a:txBody>
                    <a:bodyPr/>
                    <a:lstStyle/>
                    <a:p>
                      <a:r>
                        <a:rPr lang="es-CO" sz="1200" dirty="0"/>
                        <a:t>Centro</a:t>
                      </a:r>
                      <a:r>
                        <a:rPr lang="es-CO" sz="1200" baseline="0" dirty="0"/>
                        <a:t> de Conciliación</a:t>
                      </a:r>
                      <a:endParaRPr lang="en-US" sz="1200" dirty="0"/>
                    </a:p>
                  </a:txBody>
                  <a:tcPr marL="0" marR="0" marT="0" marB="0" anchor="ctr"/>
                </a:tc>
                <a:tc>
                  <a:txBody>
                    <a:bodyPr/>
                    <a:lstStyle/>
                    <a:p>
                      <a:r>
                        <a:rPr lang="es-CO" sz="1200" dirty="0"/>
                        <a:t>Conciliación</a:t>
                      </a:r>
                      <a:r>
                        <a:rPr lang="es-CO" sz="1200" baseline="0" dirty="0"/>
                        <a:t> y arbitraje</a:t>
                      </a:r>
                      <a:endParaRPr lang="en-US" sz="1200" dirty="0"/>
                    </a:p>
                  </a:txBody>
                  <a:tcPr marL="0" marR="0" marT="0" marB="0" anchor="ctr"/>
                </a:tc>
                <a:tc>
                  <a:txBody>
                    <a:bodyPr/>
                    <a:lstStyle/>
                    <a:p>
                      <a:r>
                        <a:rPr lang="es-CO" sz="1200" dirty="0"/>
                        <a:t>30 de diciembre 2022</a:t>
                      </a:r>
                      <a:endParaRPr lang="en-US" sz="1200" dirty="0"/>
                    </a:p>
                  </a:txBody>
                  <a:tcPr marL="0" marR="0" marT="0" marB="0" anchor="ctr"/>
                </a:tc>
                <a:tc>
                  <a:txBody>
                    <a:bodyPr/>
                    <a:lstStyle/>
                    <a:p>
                      <a:r>
                        <a:rPr lang="es-CO" sz="1200" dirty="0"/>
                        <a:t>Contratación del personal</a:t>
                      </a:r>
                      <a:r>
                        <a:rPr lang="es-CO" sz="1200" baseline="0" dirty="0"/>
                        <a:t> idóneo para digitalizar</a:t>
                      </a:r>
                      <a:endParaRPr lang="en-US" sz="1200" dirty="0"/>
                    </a:p>
                  </a:txBody>
                  <a:tcPr marL="0" marR="0" marT="0" marB="0" anchor="ctr"/>
                </a:tc>
                <a:tc>
                  <a:txBody>
                    <a:bodyPr/>
                    <a:lstStyle/>
                    <a:p>
                      <a:r>
                        <a:rPr lang="es-CO" sz="1200" dirty="0"/>
                        <a:t>X</a:t>
                      </a:r>
                      <a:endParaRPr lang="en-US" sz="1200" dirty="0"/>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b="0" u="none" strike="noStrike" dirty="0">
                          <a:solidFill>
                            <a:schemeClr val="tx1"/>
                          </a:solidFill>
                          <a:effectLst/>
                        </a:rPr>
                        <a:t>Humanos</a:t>
                      </a:r>
                      <a:r>
                        <a:rPr lang="es-CO" sz="1200" b="1" u="none" strike="noStrike" dirty="0">
                          <a:solidFill>
                            <a:schemeClr val="tx1"/>
                          </a:solidFill>
                          <a:effectLst/>
                        </a:rPr>
                        <a:t/>
                      </a:r>
                      <a:br>
                        <a:rPr lang="es-CO" sz="1200" b="1" u="none" strike="noStrike" dirty="0">
                          <a:solidFill>
                            <a:schemeClr val="tx1"/>
                          </a:solidFill>
                          <a:effectLst/>
                        </a:rPr>
                      </a:br>
                      <a:r>
                        <a:rPr lang="es-CO" sz="1200" b="0" u="none" strike="noStrike" dirty="0">
                          <a:solidFill>
                            <a:schemeClr val="tx1"/>
                          </a:solidFill>
                          <a:effectLst/>
                        </a:rPr>
                        <a:t>Técnicos</a:t>
                      </a:r>
                      <a:r>
                        <a:rPr lang="es-CO" sz="1200" b="1" u="none" strike="noStrike" dirty="0">
                          <a:solidFill>
                            <a:schemeClr val="tx1"/>
                          </a:solidFill>
                          <a:effectLst/>
                        </a:rPr>
                        <a:t> </a:t>
                      </a:r>
                      <a:br>
                        <a:rPr lang="es-CO" sz="1200" b="1" u="none" strike="noStrike" dirty="0">
                          <a:solidFill>
                            <a:schemeClr val="tx1"/>
                          </a:solidFill>
                          <a:effectLst/>
                        </a:rPr>
                      </a:br>
                      <a:r>
                        <a:rPr lang="es-CO" sz="1200" b="0" u="none" strike="noStrike" dirty="0">
                          <a:solidFill>
                            <a:schemeClr val="tx1"/>
                          </a:solidFill>
                          <a:effectLst/>
                        </a:rPr>
                        <a:t>Financieros</a:t>
                      </a:r>
                      <a:r>
                        <a:rPr lang="es-CO" sz="1200" b="1" u="none" strike="noStrike" dirty="0">
                          <a:solidFill>
                            <a:schemeClr val="tx1"/>
                          </a:solidFill>
                          <a:effectLst/>
                        </a:rPr>
                        <a:t> </a:t>
                      </a:r>
                      <a:endParaRPr lang="es-CO" sz="1200" b="1" i="0" u="none" strike="noStrike" dirty="0">
                        <a:solidFill>
                          <a:schemeClr val="tx1"/>
                        </a:solidFill>
                        <a:effectLst/>
                        <a:latin typeface="Arial" panose="020B0604020202020204" pitchFamily="34" charset="0"/>
                      </a:endParaRPr>
                    </a:p>
                    <a:p>
                      <a:endParaRPr lang="en-US" sz="1200" dirty="0"/>
                    </a:p>
                  </a:txBody>
                  <a:tcPr marL="0" marR="0" marT="0" marB="0" anchor="ctr"/>
                </a:tc>
                <a:tc>
                  <a:txBody>
                    <a:bodyPr/>
                    <a:lstStyle/>
                    <a:p>
                      <a:endParaRPr lang="en-US"/>
                    </a:p>
                  </a:txBody>
                  <a:tcPr marL="36766" marR="0" marT="0" marB="0" anchor="ctr"/>
                </a:tc>
                <a:tc>
                  <a:txBody>
                    <a:bodyPr/>
                    <a:lstStyle/>
                    <a:p>
                      <a:endParaRPr lang="en-US"/>
                    </a:p>
                  </a:txBody>
                  <a:tcPr marL="0" marR="0" marT="0" marB="0" anchor="b"/>
                </a:tc>
                <a:tc gridSpan="2">
                  <a:txBody>
                    <a:bodyPr/>
                    <a:lstStyle/>
                    <a:p>
                      <a:r>
                        <a:rPr lang="es-MX" sz="1200" dirty="0"/>
                        <a:t>En proceso de ejecución</a:t>
                      </a:r>
                      <a:endParaRPr lang="en-US" sz="1200" dirty="0"/>
                    </a:p>
                  </a:txBody>
                  <a:tcPr marL="0" marR="0" marT="0" marB="0" anchor="ctr"/>
                </a:tc>
                <a:tc hMerge="1">
                  <a:txBody>
                    <a:bodyPr/>
                    <a:lstStyle/>
                    <a:p>
                      <a:endParaRPr lang="es-CO"/>
                    </a:p>
                  </a:txBody>
                  <a:tcPr/>
                </a:tc>
                <a:tc>
                  <a:txBody>
                    <a:bodyPr/>
                    <a:lstStyle/>
                    <a:p>
                      <a:pPr algn="l" fontAlgn="b"/>
                      <a:endParaRPr lang="es-CO" sz="10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2368640464"/>
                  </a:ext>
                </a:extLst>
              </a:tr>
              <a:tr h="937883">
                <a:tc>
                  <a:txBody>
                    <a:bodyPr/>
                    <a:lstStyle/>
                    <a:p>
                      <a:r>
                        <a:rPr lang="es-CO" sz="1200" dirty="0" smtClean="0"/>
                        <a:t>4</a:t>
                      </a:r>
                      <a:endParaRPr lang="en-US" sz="1200" dirty="0"/>
                    </a:p>
                  </a:txBody>
                  <a:tcPr marL="0" marR="0" marT="0" marB="0" anchor="ctr"/>
                </a:tc>
                <a:tc gridSpan="2">
                  <a:txBody>
                    <a:bodyPr/>
                    <a:lstStyle/>
                    <a:p>
                      <a:r>
                        <a:rPr lang="en-US" sz="1200" dirty="0"/>
                        <a:t>Actualizar organigrama y manual de funciones</a:t>
                      </a:r>
                    </a:p>
                  </a:txBody>
                  <a:tcPr marL="0" marR="0" marT="0" marB="0" anchor="ctr"/>
                </a:tc>
                <a:tc hMerge="1">
                  <a:txBody>
                    <a:bodyPr/>
                    <a:lstStyle/>
                    <a:p>
                      <a:endParaRPr lang="es-CO"/>
                    </a:p>
                  </a:txBody>
                  <a:tcPr/>
                </a:tc>
                <a:tc gridSpan="2">
                  <a:txBody>
                    <a:bodyPr/>
                    <a:lstStyle/>
                    <a:p>
                      <a:r>
                        <a:rPr lang="en-US" sz="1200" dirty="0"/>
                        <a:t>oportunidad</a:t>
                      </a:r>
                    </a:p>
                  </a:txBody>
                  <a:tcPr marL="0" marR="0" marT="0" marB="0" anchor="ctr"/>
                </a:tc>
                <a:tc hMerge="1">
                  <a:txBody>
                    <a:bodyPr/>
                    <a:lstStyle/>
                    <a:p>
                      <a:endParaRPr lang="en-US"/>
                    </a:p>
                  </a:txBody>
                  <a:tcPr marL="0" marR="0" marT="0" marB="0" anchor="ctr"/>
                </a:tc>
                <a:tc>
                  <a:txBody>
                    <a:bodyPr/>
                    <a:lstStyle/>
                    <a:p>
                      <a:r>
                        <a:rPr lang="en-US" sz="1200" dirty="0"/>
                        <a:t>Planeación</a:t>
                      </a:r>
                    </a:p>
                  </a:txBody>
                  <a:tcPr marL="0" marR="0" marT="0" marB="0" anchor="ctr"/>
                </a:tc>
                <a:tc>
                  <a:txBody>
                    <a:bodyPr/>
                    <a:lstStyle/>
                    <a:p>
                      <a:r>
                        <a:rPr lang="es-CO" sz="1200" dirty="0" smtClean="0"/>
                        <a:t>Planeación</a:t>
                      </a:r>
                      <a:endParaRPr lang="en-US" sz="1200" dirty="0"/>
                    </a:p>
                  </a:txBody>
                  <a:tcPr marL="0" marR="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200" dirty="0"/>
                        <a:t>30 de diciembre 2022</a:t>
                      </a:r>
                      <a:endParaRPr lang="en-US" sz="1200" dirty="0"/>
                    </a:p>
                    <a:p>
                      <a:endParaRPr lang="en-US" dirty="0"/>
                    </a:p>
                  </a:txBody>
                  <a:tcPr marL="0" marR="0" marT="0" marB="0" anchor="ctr"/>
                </a:tc>
                <a:tc>
                  <a:txBody>
                    <a:bodyPr/>
                    <a:lstStyle/>
                    <a:p>
                      <a:r>
                        <a:rPr lang="en-US" sz="1200" dirty="0"/>
                        <a:t>Contratación de personal idoneo</a:t>
                      </a:r>
                    </a:p>
                  </a:txBody>
                  <a:tcPr marL="0" marR="0" marT="0" marB="0" anchor="ctr"/>
                </a:tc>
                <a:tc>
                  <a:txBody>
                    <a:bodyPr/>
                    <a:lstStyle/>
                    <a:p>
                      <a:r>
                        <a:rPr lang="es-CO" sz="1200" dirty="0" smtClean="0"/>
                        <a:t>X</a:t>
                      </a:r>
                      <a:endParaRPr lang="en-US" sz="1200" dirty="0"/>
                    </a:p>
                  </a:txBody>
                  <a:tcPr marL="0" marR="0" marT="0" marB="0" anchor="ctr"/>
                </a:tc>
                <a:tc>
                  <a:txBody>
                    <a:bodyPr/>
                    <a:lstStyle/>
                    <a:p>
                      <a:r>
                        <a:rPr lang="es-CO" sz="1200" dirty="0" smtClean="0"/>
                        <a:t>Humanos</a:t>
                      </a:r>
                      <a:r>
                        <a:rPr lang="es-CO" sz="1200" baseline="0" dirty="0" smtClean="0"/>
                        <a:t>, Técnicos y Financieros</a:t>
                      </a:r>
                      <a:endParaRPr lang="en-US" sz="1200" dirty="0"/>
                    </a:p>
                  </a:txBody>
                  <a:tcPr marL="0" marR="0" marT="0" marB="0" anchor="ctr"/>
                </a:tc>
                <a:tc>
                  <a:txBody>
                    <a:bodyPr/>
                    <a:lstStyle/>
                    <a:p>
                      <a:endParaRPr lang="en-US"/>
                    </a:p>
                  </a:txBody>
                  <a:tcPr marL="36766" marR="0" marT="0" marB="0" anchor="ctr"/>
                </a:tc>
                <a:tc>
                  <a:txBody>
                    <a:bodyPr/>
                    <a:lstStyle/>
                    <a:p>
                      <a:endParaRPr lang="en-US"/>
                    </a:p>
                  </a:txBody>
                  <a:tcPr marL="0" marR="0" marT="0" marB="0" anchor="b"/>
                </a:tc>
                <a:tc gridSpan="3">
                  <a:txBody>
                    <a:bodyPr/>
                    <a:lstStyle/>
                    <a:p>
                      <a:r>
                        <a:rPr lang="en-US" sz="1200" dirty="0"/>
                        <a:t>En proceso de ejecución</a:t>
                      </a:r>
                    </a:p>
                  </a:txBody>
                  <a:tcPr marL="0" marR="0" marT="0" marB="0" anchor="ctr"/>
                </a:tc>
                <a:tc hMerge="1">
                  <a:txBody>
                    <a:bodyPr/>
                    <a:lstStyle/>
                    <a:p>
                      <a:endParaRPr lang="es-CO"/>
                    </a:p>
                  </a:txBody>
                  <a:tcPr/>
                </a:tc>
                <a:tc hMerge="1">
                  <a:txBody>
                    <a:bodyPr/>
                    <a:lstStyle/>
                    <a:p>
                      <a:endParaRPr lang="es-CO"/>
                    </a:p>
                  </a:txBody>
                  <a:tcPr/>
                </a:tc>
                <a:extLst>
                  <a:ext uri="{0D108BD9-81ED-4DB2-BD59-A6C34878D82A}">
                    <a16:rowId xmlns="" xmlns:a16="http://schemas.microsoft.com/office/drawing/2014/main" val="1356014928"/>
                  </a:ext>
                </a:extLst>
              </a:tr>
              <a:tr h="781570">
                <a:tc>
                  <a:txBody>
                    <a:bodyPr/>
                    <a:lstStyle/>
                    <a:p>
                      <a:r>
                        <a:rPr lang="es-CO" sz="1200" dirty="0" smtClean="0"/>
                        <a:t>5</a:t>
                      </a:r>
                      <a:endParaRPr lang="en-US" sz="1200" dirty="0"/>
                    </a:p>
                  </a:txBody>
                  <a:tcPr marL="0" marR="0" marT="0" marB="0" anchor="ctr"/>
                </a:tc>
                <a:tc gridSpan="2">
                  <a:txBody>
                    <a:bodyPr/>
                    <a:lstStyle/>
                    <a:p>
                      <a:r>
                        <a:rPr lang="es-CO" sz="1200" dirty="0" smtClean="0"/>
                        <a:t>Implementación</a:t>
                      </a:r>
                      <a:r>
                        <a:rPr lang="es-CO" sz="1200" baseline="0" dirty="0" smtClean="0"/>
                        <a:t> del Centro de Acondicionamiento Empresarial</a:t>
                      </a:r>
                      <a:endParaRPr lang="en-US" sz="1200" dirty="0"/>
                    </a:p>
                  </a:txBody>
                  <a:tcPr marL="0" marR="0" marT="0" marB="0" anchor="ctr"/>
                </a:tc>
                <a:tc hMerge="1">
                  <a:txBody>
                    <a:bodyPr/>
                    <a:lstStyle/>
                    <a:p>
                      <a:endParaRPr lang="es-CO"/>
                    </a:p>
                  </a:txBody>
                  <a:tcPr/>
                </a:tc>
                <a:tc gridSpan="2">
                  <a:txBody>
                    <a:bodyPr/>
                    <a:lstStyle/>
                    <a:p>
                      <a:r>
                        <a:rPr lang="es-CO" sz="1200" dirty="0" smtClean="0"/>
                        <a:t>Oportunidad</a:t>
                      </a:r>
                      <a:endParaRPr lang="en-US" sz="1200" dirty="0"/>
                    </a:p>
                  </a:txBody>
                  <a:tcPr marL="0" marR="0" marT="0" marB="0" anchor="ctr"/>
                </a:tc>
                <a:tc hMerge="1">
                  <a:txBody>
                    <a:bodyPr/>
                    <a:lstStyle/>
                    <a:p>
                      <a:endParaRPr lang="en-US" dirty="0"/>
                    </a:p>
                  </a:txBody>
                  <a:tcPr marL="0" marR="0" marT="0" marB="0" anchor="ctr"/>
                </a:tc>
                <a:tc>
                  <a:txBody>
                    <a:bodyPr/>
                    <a:lstStyle/>
                    <a:p>
                      <a:r>
                        <a:rPr lang="es-CO" sz="1200" dirty="0" smtClean="0"/>
                        <a:t>Junta</a:t>
                      </a:r>
                      <a:r>
                        <a:rPr lang="es-CO" sz="1200" baseline="0" dirty="0" smtClean="0"/>
                        <a:t> Directiva, Presidente Ejecutiva</a:t>
                      </a:r>
                      <a:endParaRPr lang="en-US" sz="1200" dirty="0"/>
                    </a:p>
                  </a:txBody>
                  <a:tcPr marL="0" marR="0" marT="0" marB="0" anchor="ctr"/>
                </a:tc>
                <a:tc>
                  <a:txBody>
                    <a:bodyPr/>
                    <a:lstStyle/>
                    <a:p>
                      <a:r>
                        <a:rPr lang="es-CO" sz="1200" dirty="0" smtClean="0"/>
                        <a:t>Junta Directiva</a:t>
                      </a:r>
                      <a:r>
                        <a:rPr lang="es-CO" sz="1200" baseline="0" dirty="0" smtClean="0"/>
                        <a:t>, planeación</a:t>
                      </a:r>
                      <a:endParaRPr lang="en-US" sz="1200" dirty="0"/>
                    </a:p>
                  </a:txBody>
                  <a:tcPr marL="0" marR="0" marT="0" marB="0" anchor="ctr"/>
                </a:tc>
                <a:tc>
                  <a:txBody>
                    <a:bodyPr/>
                    <a:lstStyle/>
                    <a:p>
                      <a:r>
                        <a:rPr lang="es-CO" sz="1200" dirty="0" smtClean="0"/>
                        <a:t>Pendiente 30 de agosto 2022</a:t>
                      </a:r>
                      <a:endParaRPr lang="en-US" sz="1200" dirty="0"/>
                    </a:p>
                  </a:txBody>
                  <a:tcPr marL="0" marR="0" marT="0" marB="0" anchor="ctr"/>
                </a:tc>
                <a:tc>
                  <a:txBody>
                    <a:bodyPr/>
                    <a:lstStyle/>
                    <a:p>
                      <a:r>
                        <a:rPr lang="es-CO" sz="1200" dirty="0" smtClean="0"/>
                        <a:t>Arrendamiento</a:t>
                      </a:r>
                      <a:r>
                        <a:rPr lang="es-CO" sz="1200" baseline="0" dirty="0" smtClean="0"/>
                        <a:t> del local, compra de los accesorios para el gimnasio, adecuación del mismo, contratación del personal </a:t>
                      </a:r>
                      <a:endParaRPr lang="en-US" sz="1200" dirty="0"/>
                    </a:p>
                  </a:txBody>
                  <a:tcPr marL="0" marR="0" marT="0" marB="0" anchor="ctr"/>
                </a:tc>
                <a:tc>
                  <a:txBody>
                    <a:bodyPr/>
                    <a:lstStyle/>
                    <a:p>
                      <a:r>
                        <a:rPr lang="es-CO" sz="1200" dirty="0" smtClean="0"/>
                        <a:t>X</a:t>
                      </a:r>
                      <a:endParaRPr lang="en-US" sz="1200" dirty="0"/>
                    </a:p>
                  </a:txBody>
                  <a:tcPr marL="0" marR="0" marT="0" marB="0" anchor="ctr"/>
                </a:tc>
                <a:tc>
                  <a:txBody>
                    <a:bodyPr/>
                    <a:lstStyle/>
                    <a:p>
                      <a:r>
                        <a:rPr lang="es-CO" sz="1200" dirty="0" smtClean="0"/>
                        <a:t>Humanos</a:t>
                      </a:r>
                      <a:r>
                        <a:rPr lang="es-CO" sz="1200" baseline="0" dirty="0" smtClean="0"/>
                        <a:t> Técnicos y Financieros </a:t>
                      </a:r>
                      <a:endParaRPr lang="en-US" sz="1200" dirty="0"/>
                    </a:p>
                  </a:txBody>
                  <a:tcPr marL="0" marR="0" marT="0" marB="0" anchor="ctr"/>
                </a:tc>
                <a:tc>
                  <a:txBody>
                    <a:bodyPr/>
                    <a:lstStyle/>
                    <a:p>
                      <a:endParaRPr lang="en-US" sz="1200" dirty="0"/>
                    </a:p>
                  </a:txBody>
                  <a:tcPr marL="36766" marR="0" marT="0" marB="0" anchor="ctr"/>
                </a:tc>
                <a:tc>
                  <a:txBody>
                    <a:bodyPr/>
                    <a:lstStyle/>
                    <a:p>
                      <a:endParaRPr lang="en-US" sz="1200" dirty="0"/>
                    </a:p>
                  </a:txBody>
                  <a:tcPr marL="0" marR="0" marT="0" marB="0" anchor="ctr"/>
                </a:tc>
                <a:tc gridSpan="2">
                  <a:txBody>
                    <a:bodyPr/>
                    <a:lstStyle/>
                    <a:p>
                      <a:r>
                        <a:rPr lang="es-CO" sz="1200" dirty="0" smtClean="0"/>
                        <a:t>En proceso de ejecución</a:t>
                      </a:r>
                      <a:endParaRPr lang="en-US" sz="1200" dirty="0"/>
                    </a:p>
                  </a:txBody>
                  <a:tcPr marL="0" marR="0" marT="0" marB="0" anchor="ctr"/>
                </a:tc>
                <a:tc hMerge="1">
                  <a:txBody>
                    <a:bodyPr/>
                    <a:lstStyle/>
                    <a:p>
                      <a:endParaRPr lang="es-CO"/>
                    </a:p>
                  </a:txBody>
                  <a:tcPr/>
                </a:tc>
                <a:tc>
                  <a:txBody>
                    <a:bodyPr/>
                    <a:lstStyle/>
                    <a:p>
                      <a:pPr algn="l" fontAlgn="b"/>
                      <a:endParaRPr lang="es-CO" sz="10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472003506"/>
                  </a:ext>
                </a:extLst>
              </a:tr>
            </a:tbl>
          </a:graphicData>
        </a:graphic>
      </p:graphicFrame>
      <p:pic>
        <p:nvPicPr>
          <p:cNvPr id="11" name="Picture 49">
            <a:extLst>
              <a:ext uri="{FF2B5EF4-FFF2-40B4-BE49-F238E27FC236}">
                <a16:creationId xmlns="" xmlns:a16="http://schemas.microsoft.com/office/drawing/2014/main" id="{325B16D8-76FF-42EA-AE55-C9AFF262762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54" y="85986"/>
            <a:ext cx="658417" cy="575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5260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326876683"/>
              </p:ext>
            </p:extLst>
          </p:nvPr>
        </p:nvGraphicFramePr>
        <p:xfrm>
          <a:off x="103033" y="476672"/>
          <a:ext cx="9008165" cy="1097280"/>
        </p:xfrm>
        <a:graphic>
          <a:graphicData uri="http://schemas.openxmlformats.org/drawingml/2006/table">
            <a:tbl>
              <a:tblPr>
                <a:tableStyleId>{5C22544A-7EE6-4342-B048-85BDC9FD1C3A}</a:tableStyleId>
              </a:tblPr>
              <a:tblGrid>
                <a:gridCol w="318902"/>
                <a:gridCol w="410705"/>
                <a:gridCol w="669392"/>
                <a:gridCol w="335631"/>
                <a:gridCol w="715112"/>
                <a:gridCol w="431061"/>
                <a:gridCol w="691537"/>
                <a:gridCol w="434587"/>
                <a:gridCol w="1504591"/>
                <a:gridCol w="505910"/>
                <a:gridCol w="661786"/>
                <a:gridCol w="198106"/>
                <a:gridCol w="25730"/>
                <a:gridCol w="815012"/>
                <a:gridCol w="903555"/>
                <a:gridCol w="386548"/>
              </a:tblGrid>
              <a:tr h="781570">
                <a:tc>
                  <a:txBody>
                    <a:bodyPr/>
                    <a:lstStyle/>
                    <a:p>
                      <a:r>
                        <a:rPr lang="es-CO" sz="1200" dirty="0" smtClean="0"/>
                        <a:t>6</a:t>
                      </a:r>
                      <a:endParaRPr lang="en-US" sz="1200" dirty="0"/>
                    </a:p>
                  </a:txBody>
                  <a:tcPr marL="0" marR="0" marT="0" marB="0" anchor="ctr"/>
                </a:tc>
                <a:tc gridSpan="2">
                  <a:txBody>
                    <a:bodyPr/>
                    <a:lstStyle/>
                    <a:p>
                      <a:r>
                        <a:rPr lang="es-CO" sz="1200" dirty="0" smtClean="0"/>
                        <a:t>Implementación de la nueva sede, traslado del Centro de Conciliación</a:t>
                      </a:r>
                      <a:r>
                        <a:rPr lang="es-CO" sz="1200" baseline="0" dirty="0" smtClean="0"/>
                        <a:t> y Arbitraje</a:t>
                      </a:r>
                      <a:r>
                        <a:rPr lang="es-CO" sz="1200" dirty="0" smtClean="0"/>
                        <a:t> </a:t>
                      </a:r>
                      <a:r>
                        <a:rPr lang="es-CO" sz="1200" baseline="0" dirty="0" smtClean="0"/>
                        <a:t> </a:t>
                      </a:r>
                      <a:endParaRPr lang="en-US" sz="1200" dirty="0"/>
                    </a:p>
                  </a:txBody>
                  <a:tcPr marL="0" marR="0" marT="0" marB="0" anchor="ctr"/>
                </a:tc>
                <a:tc hMerge="1">
                  <a:txBody>
                    <a:bodyPr/>
                    <a:lstStyle/>
                    <a:p>
                      <a:endParaRPr lang="es-CO"/>
                    </a:p>
                  </a:txBody>
                  <a:tcPr/>
                </a:tc>
                <a:tc gridSpan="2">
                  <a:txBody>
                    <a:bodyPr/>
                    <a:lstStyle/>
                    <a:p>
                      <a:r>
                        <a:rPr lang="es-CO" sz="1200" dirty="0" smtClean="0"/>
                        <a:t>Oportunidad</a:t>
                      </a:r>
                      <a:endParaRPr lang="en-US" sz="1200" dirty="0"/>
                    </a:p>
                  </a:txBody>
                  <a:tcPr marL="0" marR="0" marT="0" marB="0" anchor="ctr"/>
                </a:tc>
                <a:tc hMerge="1">
                  <a:txBody>
                    <a:bodyPr/>
                    <a:lstStyle/>
                    <a:p>
                      <a:endParaRPr lang="en-US" dirty="0"/>
                    </a:p>
                  </a:txBody>
                  <a:tcPr marL="0" marR="0" marT="0" marB="0" anchor="ctr"/>
                </a:tc>
                <a:tc>
                  <a:txBody>
                    <a:bodyPr/>
                    <a:lstStyle/>
                    <a:p>
                      <a:r>
                        <a:rPr lang="es-CO" sz="1200" baseline="0" dirty="0" smtClean="0"/>
                        <a:t>Presidente Ejecutiva</a:t>
                      </a:r>
                      <a:endParaRPr lang="en-US" sz="1200" dirty="0"/>
                    </a:p>
                  </a:txBody>
                  <a:tcPr marL="0" marR="0" marT="0" marB="0" anchor="ctr"/>
                </a:tc>
                <a:tc>
                  <a:txBody>
                    <a:bodyPr/>
                    <a:lstStyle/>
                    <a:p>
                      <a:r>
                        <a:rPr lang="es-CO" sz="1200" dirty="0" smtClean="0"/>
                        <a:t> Junta</a:t>
                      </a:r>
                      <a:r>
                        <a:rPr lang="es-CO" sz="1200" baseline="0" dirty="0" smtClean="0"/>
                        <a:t> directiva, planeación</a:t>
                      </a:r>
                      <a:endParaRPr lang="en-US" sz="1200" dirty="0"/>
                    </a:p>
                  </a:txBody>
                  <a:tcPr marL="0" marR="0" marT="0" marB="0" anchor="ctr"/>
                </a:tc>
                <a:tc>
                  <a:txBody>
                    <a:bodyPr/>
                    <a:lstStyle/>
                    <a:p>
                      <a:endParaRPr lang="en-US" sz="1200" dirty="0"/>
                    </a:p>
                  </a:txBody>
                  <a:tcPr marL="0" marR="0" marT="0" marB="0" anchor="ctr"/>
                </a:tc>
                <a:tc>
                  <a:txBody>
                    <a:bodyPr/>
                    <a:lstStyle/>
                    <a:p>
                      <a:r>
                        <a:rPr lang="es-CO" sz="1200" dirty="0" smtClean="0"/>
                        <a:t>Arrendamiento</a:t>
                      </a:r>
                      <a:r>
                        <a:rPr lang="es-CO" sz="1200" baseline="0" dirty="0" smtClean="0"/>
                        <a:t> del </a:t>
                      </a:r>
                      <a:r>
                        <a:rPr lang="es-CO" sz="1200" baseline="0" dirty="0" smtClean="0"/>
                        <a:t>local, adecuación del mismo, </a:t>
                      </a:r>
                      <a:r>
                        <a:rPr lang="es-CO" sz="1200" baseline="0" dirty="0" smtClean="0"/>
                        <a:t>traslado del centro de conciliación y </a:t>
                      </a:r>
                      <a:r>
                        <a:rPr lang="es-CO" sz="1200" baseline="0" dirty="0" smtClean="0"/>
                        <a:t>arbitraje.</a:t>
                      </a:r>
                      <a:endParaRPr lang="en-US" sz="1200" dirty="0"/>
                    </a:p>
                  </a:txBody>
                  <a:tcPr marL="0" marR="0" marT="0" marB="0" anchor="ctr"/>
                </a:tc>
                <a:tc>
                  <a:txBody>
                    <a:bodyPr/>
                    <a:lstStyle/>
                    <a:p>
                      <a:r>
                        <a:rPr lang="es-CO" sz="1200" dirty="0" smtClean="0"/>
                        <a:t>X</a:t>
                      </a:r>
                      <a:endParaRPr lang="en-US" sz="1200" dirty="0"/>
                    </a:p>
                  </a:txBody>
                  <a:tcPr marL="0" marR="0" marT="0" marB="0" anchor="ctr"/>
                </a:tc>
                <a:tc>
                  <a:txBody>
                    <a:bodyPr/>
                    <a:lstStyle/>
                    <a:p>
                      <a:r>
                        <a:rPr lang="es-CO" sz="1200" dirty="0" smtClean="0"/>
                        <a:t>Humanos</a:t>
                      </a:r>
                      <a:r>
                        <a:rPr lang="es-CO" sz="1200" baseline="0" dirty="0" smtClean="0"/>
                        <a:t> Técnicos y Financieros </a:t>
                      </a:r>
                      <a:endParaRPr lang="en-US" sz="1200" dirty="0"/>
                    </a:p>
                  </a:txBody>
                  <a:tcPr marL="0" marR="0" marT="0" marB="0" anchor="ctr"/>
                </a:tc>
                <a:tc>
                  <a:txBody>
                    <a:bodyPr/>
                    <a:lstStyle/>
                    <a:p>
                      <a:endParaRPr lang="en-US" sz="1200" dirty="0"/>
                    </a:p>
                  </a:txBody>
                  <a:tcPr marL="36766" marR="0" marT="0" marB="0" anchor="ctr"/>
                </a:tc>
                <a:tc>
                  <a:txBody>
                    <a:bodyPr/>
                    <a:lstStyle/>
                    <a:p>
                      <a:endParaRPr lang="en-US" sz="1200" dirty="0"/>
                    </a:p>
                  </a:txBody>
                  <a:tcPr marL="0" marR="0" marT="0" marB="0" anchor="ctr"/>
                </a:tc>
                <a:tc gridSpan="2">
                  <a:txBody>
                    <a:bodyPr/>
                    <a:lstStyle/>
                    <a:p>
                      <a:r>
                        <a:rPr lang="es-CO" sz="1200" dirty="0" smtClean="0"/>
                        <a:t>Ejecutado</a:t>
                      </a:r>
                      <a:endParaRPr lang="en-US" sz="1200" dirty="0"/>
                    </a:p>
                  </a:txBody>
                  <a:tcPr marL="0" marR="0" marT="0" marB="0" anchor="ctr"/>
                </a:tc>
                <a:tc hMerge="1">
                  <a:txBody>
                    <a:bodyPr/>
                    <a:lstStyle/>
                    <a:p>
                      <a:endParaRPr lang="es-CO"/>
                    </a:p>
                  </a:txBody>
                  <a:tcPr/>
                </a:tc>
                <a:tc>
                  <a:txBody>
                    <a:bodyPr/>
                    <a:lstStyle/>
                    <a:p>
                      <a:pPr algn="l" fontAlgn="b"/>
                      <a:endParaRPr lang="es-CO" sz="1000" b="0" i="0" u="none" strike="noStrike" dirty="0">
                        <a:solidFill>
                          <a:srgbClr val="000000"/>
                        </a:solidFill>
                        <a:effectLst/>
                        <a:latin typeface="Arial" panose="020B0604020202020204" pitchFamily="34" charset="0"/>
                      </a:endParaRPr>
                    </a:p>
                  </a:txBody>
                  <a:tcPr marL="0" marR="0" marT="0" marB="0" anchor="b"/>
                </a:tc>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209822431"/>
              </p:ext>
            </p:extLst>
          </p:nvPr>
        </p:nvGraphicFramePr>
        <p:xfrm>
          <a:off x="103033" y="1600200"/>
          <a:ext cx="52388" cy="781570"/>
        </p:xfrm>
        <a:graphic>
          <a:graphicData uri="http://schemas.openxmlformats.org/drawingml/2006/table">
            <a:tbl>
              <a:tblPr>
                <a:tableStyleId>{5C22544A-7EE6-4342-B048-85BDC9FD1C3A}</a:tableStyleId>
              </a:tblPr>
              <a:tblGrid>
                <a:gridCol w="52388"/>
              </a:tblGrid>
              <a:tr h="781570">
                <a:tc>
                  <a:txBody>
                    <a:bodyPr/>
                    <a:lstStyle/>
                    <a:p>
                      <a:endParaRPr lang="en-US" dirty="0"/>
                    </a:p>
                  </a:txBody>
                  <a:tcPr marL="0" marR="0" marT="0" marB="0" anchor="ctr"/>
                </a:tc>
              </a:tr>
            </a:tbl>
          </a:graphicData>
        </a:graphic>
      </p:graphicFrame>
    </p:spTree>
    <p:extLst>
      <p:ext uri="{BB962C8B-B14F-4D97-AF65-F5344CB8AC3E}">
        <p14:creationId xmlns:p14="http://schemas.microsoft.com/office/powerpoint/2010/main" val="1837537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2 Subtítulo"/>
          <p:cNvSpPr>
            <a:spLocks/>
          </p:cNvSpPr>
          <p:nvPr/>
        </p:nvSpPr>
        <p:spPr bwMode="auto">
          <a:xfrm>
            <a:off x="395535" y="908720"/>
            <a:ext cx="8238849" cy="5881850"/>
          </a:xfrm>
          <a:prstGeom prst="rect">
            <a:avLst/>
          </a:prstGeom>
          <a:noFill/>
          <a:ln w="9525" algn="ctr">
            <a:noFill/>
            <a:miter lim="800000"/>
            <a:headEnd/>
            <a:tailEnd/>
          </a:ln>
          <a:effectLst/>
        </p:spPr>
        <p:txBody>
          <a:bodyPr anchor="ctr"/>
          <a:lstStyle/>
          <a:p>
            <a:pPr algn="just">
              <a:buFont typeface="Arial" pitchFamily="34" charset="0"/>
              <a:buChar char="•"/>
            </a:pPr>
            <a:r>
              <a:rPr lang="es-ES" dirty="0">
                <a:latin typeface="Arial" pitchFamily="34" charset="0"/>
                <a:ea typeface="Tahoma" pitchFamily="34" charset="0"/>
                <a:cs typeface="Arial" pitchFamily="34" charset="0"/>
              </a:rPr>
              <a:t>Se concluye que el seguimiento al cumplimiento de las acciones año 2021 y junio de 2022, fue adecuado asegurando hasta la fecha un  alto nivel de </a:t>
            </a:r>
            <a:r>
              <a:rPr lang="es-ES" dirty="0" smtClean="0">
                <a:latin typeface="Arial" pitchFamily="34" charset="0"/>
                <a:ea typeface="Tahoma" pitchFamily="34" charset="0"/>
                <a:cs typeface="Arial" pitchFamily="34" charset="0"/>
              </a:rPr>
              <a:t>cumplimiento.</a:t>
            </a:r>
          </a:p>
          <a:p>
            <a:pPr algn="just"/>
            <a:endParaRPr lang="es-ES" dirty="0">
              <a:latin typeface="Arial" pitchFamily="34" charset="0"/>
              <a:ea typeface="Tahoma" pitchFamily="34" charset="0"/>
              <a:cs typeface="Arial" pitchFamily="34" charset="0"/>
            </a:endParaRPr>
          </a:p>
          <a:p>
            <a:pPr algn="just">
              <a:buFont typeface="Arial" pitchFamily="34" charset="0"/>
              <a:buChar char="•"/>
            </a:pPr>
            <a:r>
              <a:rPr lang="es-ES" dirty="0">
                <a:latin typeface="Arial" pitchFamily="34" charset="0"/>
                <a:ea typeface="Tahoma" pitchFamily="34" charset="0"/>
                <a:cs typeface="Arial" pitchFamily="34" charset="0"/>
              </a:rPr>
              <a:t>En este año estaba programada la implementación del complace legal o Gobierno corporativo, sin embargo se aplaza el tiempo de implementación dadas las recomendaciones de la junta directiva, además se va a realizar cambios  en la estructura </a:t>
            </a:r>
            <a:r>
              <a:rPr lang="es-ES" dirty="0" smtClean="0">
                <a:latin typeface="Arial" pitchFamily="34" charset="0"/>
                <a:ea typeface="Tahoma" pitchFamily="34" charset="0"/>
                <a:cs typeface="Arial" pitchFamily="34" charset="0"/>
              </a:rPr>
              <a:t>organizacional.</a:t>
            </a:r>
          </a:p>
          <a:p>
            <a:pPr algn="just">
              <a:buFont typeface="Arial" pitchFamily="34" charset="0"/>
              <a:buChar char="•"/>
            </a:pPr>
            <a:endParaRPr lang="es-ES" dirty="0">
              <a:latin typeface="Arial" pitchFamily="34" charset="0"/>
              <a:ea typeface="Tahoma" pitchFamily="34" charset="0"/>
              <a:cs typeface="Arial" pitchFamily="34" charset="0"/>
            </a:endParaRPr>
          </a:p>
          <a:p>
            <a:pPr algn="just">
              <a:buFont typeface="Arial" pitchFamily="34" charset="0"/>
              <a:buChar char="•"/>
            </a:pPr>
            <a:r>
              <a:rPr lang="es-ES" dirty="0">
                <a:latin typeface="Arial" pitchFamily="34" charset="0"/>
                <a:ea typeface="Tahoma" pitchFamily="34" charset="0"/>
                <a:cs typeface="Arial" pitchFamily="34" charset="0"/>
              </a:rPr>
              <a:t>La implementación del Sistema de Gestión Ambiental se realizara en la vigencia </a:t>
            </a:r>
            <a:r>
              <a:rPr lang="es-ES" dirty="0" smtClean="0">
                <a:latin typeface="Arial" pitchFamily="34" charset="0"/>
                <a:ea typeface="Tahoma" pitchFamily="34" charset="0"/>
                <a:cs typeface="Arial" pitchFamily="34" charset="0"/>
              </a:rPr>
              <a:t>2023.</a:t>
            </a:r>
          </a:p>
          <a:p>
            <a:pPr algn="just"/>
            <a:endParaRPr lang="es-ES" dirty="0">
              <a:latin typeface="Arial" pitchFamily="34" charset="0"/>
              <a:ea typeface="Tahoma" pitchFamily="34" charset="0"/>
              <a:cs typeface="Arial" pitchFamily="34" charset="0"/>
            </a:endParaRPr>
          </a:p>
          <a:p>
            <a:pPr algn="just">
              <a:buFont typeface="Arial" pitchFamily="34" charset="0"/>
              <a:buChar char="•"/>
            </a:pPr>
            <a:r>
              <a:rPr lang="es-ES" dirty="0">
                <a:latin typeface="Arial" pitchFamily="34" charset="0"/>
                <a:ea typeface="Tahoma" pitchFamily="34" charset="0"/>
                <a:cs typeface="Arial" pitchFamily="34" charset="0"/>
              </a:rPr>
              <a:t> Actualizar organigrama y el manual de funciones en búsqueda de  y el rol de cada </a:t>
            </a:r>
            <a:r>
              <a:rPr lang="es-ES" dirty="0" smtClean="0">
                <a:latin typeface="Arial" pitchFamily="34" charset="0"/>
                <a:ea typeface="Tahoma" pitchFamily="34" charset="0"/>
                <a:cs typeface="Arial" pitchFamily="34" charset="0"/>
              </a:rPr>
              <a:t>funcionario.</a:t>
            </a:r>
          </a:p>
          <a:p>
            <a:pPr algn="just">
              <a:buFont typeface="Arial" pitchFamily="34" charset="0"/>
              <a:buChar char="•"/>
            </a:pPr>
            <a:endParaRPr lang="es-ES" dirty="0">
              <a:latin typeface="Arial" pitchFamily="34" charset="0"/>
              <a:ea typeface="Tahoma" pitchFamily="34" charset="0"/>
              <a:cs typeface="Arial" pitchFamily="34" charset="0"/>
            </a:endParaRPr>
          </a:p>
          <a:p>
            <a:pPr algn="just">
              <a:buFont typeface="Arial" pitchFamily="34" charset="0"/>
              <a:buChar char="•"/>
            </a:pPr>
            <a:r>
              <a:rPr lang="es-ES" dirty="0" smtClean="0">
                <a:latin typeface="Arial" pitchFamily="34" charset="0"/>
                <a:ea typeface="Tahoma" pitchFamily="34" charset="0"/>
                <a:cs typeface="Arial" pitchFamily="34" charset="0"/>
              </a:rPr>
              <a:t>Implementación del Centro de Acondicionamiento Empresarial 30 de agosto 2022.</a:t>
            </a:r>
            <a:endParaRPr lang="es-ES" dirty="0">
              <a:latin typeface="Arial" pitchFamily="34" charset="0"/>
              <a:ea typeface="Tahoma" pitchFamily="34" charset="0"/>
              <a:cs typeface="Arial" pitchFamily="34" charset="0"/>
            </a:endParaRPr>
          </a:p>
          <a:p>
            <a:pPr algn="just">
              <a:buFont typeface="Arial" pitchFamily="34" charset="0"/>
              <a:buChar char="•"/>
            </a:pPr>
            <a:endParaRPr lang="es-ES" dirty="0">
              <a:latin typeface="Arial" pitchFamily="34" charset="0"/>
              <a:ea typeface="Tahoma" pitchFamily="34" charset="0"/>
              <a:cs typeface="Arial" pitchFamily="34" charset="0"/>
            </a:endParaRPr>
          </a:p>
          <a:p>
            <a:pPr algn="just"/>
            <a:r>
              <a:rPr lang="es-ES" dirty="0" smtClean="0">
                <a:latin typeface="Arial" panose="020B0604020202020204" pitchFamily="34" charset="0"/>
                <a:cs typeface="Arial" panose="020B0604020202020204" pitchFamily="34" charset="0"/>
              </a:rPr>
              <a:t>.Implementación de la nueva sede, traslado del Centro de Conciliación y Arbitraje.</a:t>
            </a:r>
            <a:endParaRPr lang="es-ES" dirty="0">
              <a:latin typeface="Arial" panose="020B0604020202020204" pitchFamily="34" charset="0"/>
              <a:cs typeface="Arial" panose="020B0604020202020204" pitchFamily="34" charset="0"/>
            </a:endParaRPr>
          </a:p>
        </p:txBody>
      </p:sp>
      <p:sp>
        <p:nvSpPr>
          <p:cNvPr id="2" name="1 Rectángulo"/>
          <p:cNvSpPr/>
          <p:nvPr/>
        </p:nvSpPr>
        <p:spPr>
          <a:xfrm>
            <a:off x="2976719" y="76939"/>
            <a:ext cx="3076483" cy="954107"/>
          </a:xfrm>
          <a:prstGeom prst="rect">
            <a:avLst/>
          </a:prstGeom>
        </p:spPr>
        <p:txBody>
          <a:bodyPr wrap="none">
            <a:spAutoFit/>
          </a:bodyPr>
          <a:lstStyle/>
          <a:p>
            <a:pPr algn="ctr"/>
            <a:endParaRPr lang="es-ES" sz="2800" b="1" dirty="0">
              <a:solidFill>
                <a:srgbClr val="FF0000"/>
              </a:solidFill>
              <a:latin typeface="Arial" pitchFamily="34" charset="0"/>
              <a:cs typeface="Arial" pitchFamily="34" charset="0"/>
            </a:endParaRPr>
          </a:p>
          <a:p>
            <a:pPr algn="ctr"/>
            <a:r>
              <a:rPr lang="es-ES" sz="2800" b="1" dirty="0">
                <a:solidFill>
                  <a:srgbClr val="FF0000"/>
                </a:solidFill>
                <a:latin typeface="Arial" pitchFamily="34" charset="0"/>
                <a:cs typeface="Arial" pitchFamily="34" charset="0"/>
              </a:rPr>
              <a:t>CONCLUSIONES</a:t>
            </a:r>
          </a:p>
        </p:txBody>
      </p:sp>
      <p:pic>
        <p:nvPicPr>
          <p:cNvPr id="6" name="Picture 49">
            <a:extLst>
              <a:ext uri="{FF2B5EF4-FFF2-40B4-BE49-F238E27FC236}">
                <a16:creationId xmlns="" xmlns:a16="http://schemas.microsoft.com/office/drawing/2014/main" id="{5505257C-7F0D-8742-B9DF-7AF51CF64F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9012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755576" y="-228820"/>
            <a:ext cx="853244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endParaRPr lang="es-CO" sz="2400" b="1" dirty="0">
              <a:solidFill>
                <a:srgbClr val="FF0000"/>
              </a:solidFill>
              <a:latin typeface="Arial" pitchFamily="34" charset="0"/>
              <a:ea typeface="Rockwell"/>
              <a:cs typeface="Arial" pitchFamily="34" charset="0"/>
            </a:endParaRPr>
          </a:p>
          <a:p>
            <a:pPr marL="228600" lvl="0" indent="-228600" algn="ctr"/>
            <a:r>
              <a:rPr lang="es-CO" sz="2000" b="1" dirty="0">
                <a:solidFill>
                  <a:srgbClr val="FF0000"/>
                </a:solidFill>
                <a:latin typeface="Arial" pitchFamily="34" charset="0"/>
                <a:ea typeface="Rockwell"/>
                <a:cs typeface="Arial" pitchFamily="34" charset="0"/>
              </a:rPr>
              <a:t>PLAN DE MEJORA REVISIÓN POR LA DIRECCIÓN PREVIA</a:t>
            </a:r>
            <a:endParaRPr kumimoji="0" lang="es-CO" sz="2000" b="1" i="0" u="none" strike="noStrike" cap="none" normalizeH="0" baseline="0" dirty="0">
              <a:ln>
                <a:noFill/>
              </a:ln>
              <a:solidFill>
                <a:srgbClr val="FF0000"/>
              </a:solidFill>
              <a:effectLst/>
              <a:latin typeface="Arial" pitchFamily="34" charset="0"/>
              <a:ea typeface="Rockwell"/>
              <a:cs typeface="Arial" pitchFamily="34" charset="0"/>
            </a:endParaRPr>
          </a:p>
        </p:txBody>
      </p:sp>
      <p:pic>
        <p:nvPicPr>
          <p:cNvPr id="7" name="Picture 49">
            <a:extLst>
              <a:ext uri="{FF2B5EF4-FFF2-40B4-BE49-F238E27FC236}">
                <a16:creationId xmlns="" xmlns:a16="http://schemas.microsoft.com/office/drawing/2014/main" id="{E301A262-F9C8-DD4B-8495-1BDA091942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157358" cy="7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Group 79">
            <a:extLst>
              <a:ext uri="{FF2B5EF4-FFF2-40B4-BE49-F238E27FC236}">
                <a16:creationId xmlns="" xmlns:a16="http://schemas.microsoft.com/office/drawing/2014/main" id="{EBD03B99-0E7D-CA42-A21C-C180DE25B783}"/>
              </a:ext>
            </a:extLst>
          </p:cNvPr>
          <p:cNvGraphicFramePr>
            <a:graphicFrameLocks noGrp="1"/>
          </p:cNvGraphicFramePr>
          <p:nvPr>
            <p:extLst>
              <p:ext uri="{D42A27DB-BD31-4B8C-83A1-F6EECF244321}">
                <p14:modId xmlns:p14="http://schemas.microsoft.com/office/powerpoint/2010/main" val="1165636857"/>
              </p:ext>
            </p:extLst>
          </p:nvPr>
        </p:nvGraphicFramePr>
        <p:xfrm>
          <a:off x="78622" y="996712"/>
          <a:ext cx="8934223" cy="1280160"/>
        </p:xfrm>
        <a:graphic>
          <a:graphicData uri="http://schemas.openxmlformats.org/drawingml/2006/table">
            <a:tbl>
              <a:tblPr/>
              <a:tblGrid>
                <a:gridCol w="1517397">
                  <a:extLst>
                    <a:ext uri="{9D8B030D-6E8A-4147-A177-3AD203B41FA5}">
                      <a16:colId xmlns="" xmlns:a16="http://schemas.microsoft.com/office/drawing/2014/main" val="20000"/>
                    </a:ext>
                  </a:extLst>
                </a:gridCol>
                <a:gridCol w="841458">
                  <a:extLst>
                    <a:ext uri="{9D8B030D-6E8A-4147-A177-3AD203B41FA5}">
                      <a16:colId xmlns="" xmlns:a16="http://schemas.microsoft.com/office/drawing/2014/main" val="20001"/>
                    </a:ext>
                  </a:extLst>
                </a:gridCol>
                <a:gridCol w="1390792">
                  <a:extLst>
                    <a:ext uri="{9D8B030D-6E8A-4147-A177-3AD203B41FA5}">
                      <a16:colId xmlns="" xmlns:a16="http://schemas.microsoft.com/office/drawing/2014/main" val="20002"/>
                    </a:ext>
                  </a:extLst>
                </a:gridCol>
                <a:gridCol w="1008112">
                  <a:extLst>
                    <a:ext uri="{9D8B030D-6E8A-4147-A177-3AD203B41FA5}">
                      <a16:colId xmlns="" xmlns:a16="http://schemas.microsoft.com/office/drawing/2014/main" val="20003"/>
                    </a:ext>
                  </a:extLst>
                </a:gridCol>
                <a:gridCol w="1584176">
                  <a:extLst>
                    <a:ext uri="{9D8B030D-6E8A-4147-A177-3AD203B41FA5}">
                      <a16:colId xmlns="" xmlns:a16="http://schemas.microsoft.com/office/drawing/2014/main" val="20004"/>
                    </a:ext>
                  </a:extLst>
                </a:gridCol>
                <a:gridCol w="1296144">
                  <a:extLst>
                    <a:ext uri="{9D8B030D-6E8A-4147-A177-3AD203B41FA5}">
                      <a16:colId xmlns="" xmlns:a16="http://schemas.microsoft.com/office/drawing/2014/main" val="20005"/>
                    </a:ext>
                  </a:extLst>
                </a:gridCol>
                <a:gridCol w="1296144">
                  <a:extLst>
                    <a:ext uri="{9D8B030D-6E8A-4147-A177-3AD203B41FA5}">
                      <a16:colId xmlns="" xmlns:a16="http://schemas.microsoft.com/office/drawing/2014/main" val="20006"/>
                    </a:ext>
                  </a:extLst>
                </a:gridCol>
              </a:tblGrid>
              <a:tr h="446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ASPECTO A MEJORAR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ACCIÓN</a:t>
                      </a:r>
                    </a:p>
                    <a:p>
                      <a:pPr marL="0" marR="0" lvl="0" indent="0" algn="ctr" defTabSz="914400" rtl="0" eaLnBrk="1" fontAlgn="base" latinLnBrk="0" hangingPunct="1">
                        <a:lnSpc>
                          <a:spcPct val="100000"/>
                        </a:lnSpc>
                        <a:spcBef>
                          <a:spcPct val="0"/>
                        </a:spcBef>
                        <a:spcAft>
                          <a:spcPct val="0"/>
                        </a:spcAft>
                        <a:buClrTx/>
                        <a:buSzTx/>
                        <a:buFontTx/>
                        <a:buNone/>
                        <a:tabLst/>
                        <a:defRPr/>
                      </a:pPr>
                      <a:r>
                        <a:rPr lang="es-CO" sz="900" dirty="0"/>
                        <a:t>CORRECCIÓN, A.CORRECTIVA, A. MEJORA U OPORTUNIDAD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2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RESPONSABLE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FECHA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RECURSOS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ENFOQUE DE LA ACCIÓN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PLANIFICAR COMO CAMBIO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 xmlns:a16="http://schemas.microsoft.com/office/drawing/2014/main" val="10000"/>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254481222"/>
              </p:ext>
            </p:extLst>
          </p:nvPr>
        </p:nvGraphicFramePr>
        <p:xfrm>
          <a:off x="78622" y="2276872"/>
          <a:ext cx="8934224" cy="1656184"/>
        </p:xfrm>
        <a:graphic>
          <a:graphicData uri="http://schemas.openxmlformats.org/drawingml/2006/table">
            <a:tbl>
              <a:tblPr/>
              <a:tblGrid>
                <a:gridCol w="1517397">
                  <a:extLst>
                    <a:ext uri="{9D8B030D-6E8A-4147-A177-3AD203B41FA5}">
                      <a16:colId xmlns="" xmlns:a16="http://schemas.microsoft.com/office/drawing/2014/main" val="20000"/>
                    </a:ext>
                  </a:extLst>
                </a:gridCol>
                <a:gridCol w="841458">
                  <a:extLst>
                    <a:ext uri="{9D8B030D-6E8A-4147-A177-3AD203B41FA5}">
                      <a16:colId xmlns="" xmlns:a16="http://schemas.microsoft.com/office/drawing/2014/main" val="20001"/>
                    </a:ext>
                  </a:extLst>
                </a:gridCol>
                <a:gridCol w="1390792">
                  <a:extLst>
                    <a:ext uri="{9D8B030D-6E8A-4147-A177-3AD203B41FA5}">
                      <a16:colId xmlns="" xmlns:a16="http://schemas.microsoft.com/office/drawing/2014/main" val="20002"/>
                    </a:ext>
                  </a:extLst>
                </a:gridCol>
                <a:gridCol w="1008112">
                  <a:extLst>
                    <a:ext uri="{9D8B030D-6E8A-4147-A177-3AD203B41FA5}">
                      <a16:colId xmlns="" xmlns:a16="http://schemas.microsoft.com/office/drawing/2014/main" val="20003"/>
                    </a:ext>
                  </a:extLst>
                </a:gridCol>
                <a:gridCol w="1584177">
                  <a:extLst>
                    <a:ext uri="{9D8B030D-6E8A-4147-A177-3AD203B41FA5}">
                      <a16:colId xmlns="" xmlns:a16="http://schemas.microsoft.com/office/drawing/2014/main" val="20004"/>
                    </a:ext>
                  </a:extLst>
                </a:gridCol>
                <a:gridCol w="1296144">
                  <a:extLst>
                    <a:ext uri="{9D8B030D-6E8A-4147-A177-3AD203B41FA5}">
                      <a16:colId xmlns="" xmlns:a16="http://schemas.microsoft.com/office/drawing/2014/main" val="20005"/>
                    </a:ext>
                  </a:extLst>
                </a:gridCol>
                <a:gridCol w="1296144">
                  <a:extLst>
                    <a:ext uri="{9D8B030D-6E8A-4147-A177-3AD203B41FA5}">
                      <a16:colId xmlns="" xmlns:a16="http://schemas.microsoft.com/office/drawing/2014/main" val="20006"/>
                    </a:ext>
                  </a:extLst>
                </a:gridCol>
              </a:tblGrid>
              <a:tr h="1656184">
                <a:tc>
                  <a:txBody>
                    <a:bodyPr/>
                    <a:lstStyle/>
                    <a:p>
                      <a:pPr marL="0" marR="0" lvl="0" indent="0" algn="just" defTabSz="914400" rtl="0" eaLnBrk="1" fontAlgn="base" latinLnBrk="0" hangingPunct="1">
                        <a:lnSpc>
                          <a:spcPct val="100000"/>
                        </a:lnSpc>
                        <a:spcBef>
                          <a:spcPct val="0"/>
                        </a:spcBef>
                        <a:spcAft>
                          <a:spcPct val="0"/>
                        </a:spcAft>
                        <a:buClrTx/>
                        <a:buSzTx/>
                        <a:buFont typeface="+mj-lt"/>
                        <a:buNone/>
                        <a:tabLst/>
                        <a:defRPr/>
                      </a:pPr>
                      <a:r>
                        <a:rPr lang="es-CO" sz="1200" b="0" i="0" u="none" strike="noStrike" dirty="0" smtClean="0">
                          <a:solidFill>
                            <a:srgbClr val="000000"/>
                          </a:solidFill>
                          <a:effectLst/>
                          <a:latin typeface="Arial" panose="020B0604020202020204" pitchFamily="34" charset="0"/>
                        </a:rPr>
                        <a:t>Implementación</a:t>
                      </a:r>
                      <a:r>
                        <a:rPr lang="es-CO" sz="1200" b="0" i="0" u="none" strike="noStrike" baseline="0" dirty="0" smtClean="0">
                          <a:solidFill>
                            <a:srgbClr val="000000"/>
                          </a:solidFill>
                          <a:effectLst/>
                          <a:latin typeface="Arial" panose="020B0604020202020204" pitchFamily="34" charset="0"/>
                        </a:rPr>
                        <a:t> del Centro de Acondicionamiento Empresarial</a:t>
                      </a:r>
                      <a:endParaRPr lang="es-CO" sz="1200" b="0" i="0" u="none" strike="noStrike" dirty="0">
                        <a:solidFill>
                          <a:srgbClr val="000000"/>
                        </a:solidFill>
                        <a:effectLst/>
                        <a:latin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mj-lt"/>
                        <a:buNone/>
                        <a:tabLst/>
                      </a:pPr>
                      <a:r>
                        <a:rPr kumimoji="0" lang="es-CO" sz="1050" b="1" i="0" u="none" strike="noStrike" cap="none" normalizeH="0" baseline="0" dirty="0">
                          <a:ln>
                            <a:noFill/>
                          </a:ln>
                          <a:solidFill>
                            <a:srgbClr val="000000"/>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a:ln>
                            <a:noFill/>
                          </a:ln>
                          <a:solidFill>
                            <a:srgbClr val="000000"/>
                          </a:solidFill>
                          <a:effectLst/>
                          <a:latin typeface="Arial" charset="0"/>
                        </a:rPr>
                        <a:t>Oportunidad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dirty="0">
                          <a:ln>
                            <a:noFill/>
                          </a:ln>
                          <a:solidFill>
                            <a:srgbClr val="000000"/>
                          </a:solidFill>
                          <a:effectLst/>
                          <a:latin typeface="Arial" charset="0"/>
                        </a:rPr>
                        <a:t>Junta Directiva, Presidente </a:t>
                      </a:r>
                      <a:r>
                        <a:rPr kumimoji="0" lang="es-MX" sz="1200" b="0" i="0" u="none" strike="noStrike" cap="none" normalizeH="0" baseline="0" dirty="0" smtClean="0">
                          <a:ln>
                            <a:noFill/>
                          </a:ln>
                          <a:solidFill>
                            <a:srgbClr val="000000"/>
                          </a:solidFill>
                          <a:effectLst/>
                          <a:latin typeface="Arial" charset="0"/>
                        </a:rPr>
                        <a:t>Ejecutivo</a:t>
                      </a:r>
                      <a:endParaRPr kumimoji="0" lang="es-CO" sz="12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dirty="0">
                          <a:ln>
                            <a:noFill/>
                          </a:ln>
                          <a:solidFill>
                            <a:srgbClr val="000000"/>
                          </a:solidFill>
                          <a:effectLst/>
                          <a:latin typeface="Arial" charset="0"/>
                        </a:rPr>
                        <a:t>P</a:t>
                      </a:r>
                      <a:r>
                        <a:rPr kumimoji="0" lang="es-CO" sz="1200" b="0" i="0" u="none" strike="noStrike" cap="none" normalizeH="0" baseline="0" dirty="0">
                          <a:ln>
                            <a:noFill/>
                          </a:ln>
                          <a:solidFill>
                            <a:srgbClr val="000000"/>
                          </a:solidFill>
                          <a:effectLst/>
                          <a:latin typeface="Arial" charset="0"/>
                        </a:rPr>
                        <a:t>endiente 30 agosto 2022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O" sz="1200" b="0" i="0" u="none" strike="noStrike" cap="none" normalizeH="0" baseline="0" dirty="0">
                          <a:ln>
                            <a:noFill/>
                          </a:ln>
                          <a:solidFill>
                            <a:srgbClr val="000000"/>
                          </a:solidFill>
                          <a:effectLst/>
                          <a:latin typeface="Arial" charset="0"/>
                        </a:rPr>
                        <a:t>Humano, técnicos y financieros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2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1200" b="0" i="0" u="none" strike="noStrike" cap="none" normalizeH="0" baseline="0" dirty="0">
                          <a:ln>
                            <a:noFill/>
                          </a:ln>
                          <a:solidFill>
                            <a:srgbClr val="000000"/>
                          </a:solidFill>
                          <a:effectLst/>
                          <a:latin typeface="Arial" charset="0"/>
                        </a:rPr>
                        <a:t>SGC/USUARIO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2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a:ln>
                            <a:noFill/>
                          </a:ln>
                          <a:solidFill>
                            <a:srgbClr val="000000"/>
                          </a:solidFill>
                          <a:effectLst/>
                          <a:latin typeface="Arial" charset="0"/>
                        </a:rPr>
                        <a:t>si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2" name="Tabla 1"/>
          <p:cNvGraphicFramePr>
            <a:graphicFrameLocks noGrp="1"/>
          </p:cNvGraphicFramePr>
          <p:nvPr>
            <p:extLst>
              <p:ext uri="{D42A27DB-BD31-4B8C-83A1-F6EECF244321}">
                <p14:modId xmlns:p14="http://schemas.microsoft.com/office/powerpoint/2010/main" val="522510464"/>
              </p:ext>
            </p:extLst>
          </p:nvPr>
        </p:nvGraphicFramePr>
        <p:xfrm>
          <a:off x="78622" y="3933056"/>
          <a:ext cx="8934224" cy="1800200"/>
        </p:xfrm>
        <a:graphic>
          <a:graphicData uri="http://schemas.openxmlformats.org/drawingml/2006/table">
            <a:tbl>
              <a:tblPr/>
              <a:tblGrid>
                <a:gridCol w="1541050"/>
                <a:gridCol w="817805"/>
                <a:gridCol w="1390792"/>
                <a:gridCol w="1008112"/>
                <a:gridCol w="1584177"/>
                <a:gridCol w="1296144"/>
                <a:gridCol w="1296144"/>
              </a:tblGrid>
              <a:tr h="1800200">
                <a:tc>
                  <a:txBody>
                    <a:bodyPr/>
                    <a:lstStyle/>
                    <a:p>
                      <a:pPr marL="0" marR="0" lvl="0" indent="0" algn="just" defTabSz="914400" rtl="0" eaLnBrk="1" fontAlgn="base" latinLnBrk="0" hangingPunct="1">
                        <a:lnSpc>
                          <a:spcPct val="100000"/>
                        </a:lnSpc>
                        <a:spcBef>
                          <a:spcPct val="0"/>
                        </a:spcBef>
                        <a:spcAft>
                          <a:spcPct val="0"/>
                        </a:spcAft>
                        <a:buClrTx/>
                        <a:buSzTx/>
                        <a:buFont typeface="+mj-lt"/>
                        <a:buNone/>
                        <a:tabLst/>
                        <a:defRPr/>
                      </a:pPr>
                      <a:r>
                        <a:rPr lang="es-CO" sz="1200" b="0" i="0" u="none" strike="noStrike" dirty="0" smtClean="0">
                          <a:solidFill>
                            <a:srgbClr val="000000"/>
                          </a:solidFill>
                          <a:effectLst/>
                          <a:latin typeface="Arial" panose="020B0604020202020204" pitchFamily="34" charset="0"/>
                        </a:rPr>
                        <a:t>Implementación</a:t>
                      </a:r>
                      <a:r>
                        <a:rPr lang="es-CO" sz="1200" b="0" i="0" u="none" strike="noStrike" baseline="0" dirty="0" smtClean="0">
                          <a:solidFill>
                            <a:srgbClr val="000000"/>
                          </a:solidFill>
                          <a:effectLst/>
                          <a:latin typeface="Arial" panose="020B0604020202020204" pitchFamily="34" charset="0"/>
                        </a:rPr>
                        <a:t> de la Nueva Sede, traslado del Centro de Conciliación y Arbitraje</a:t>
                      </a:r>
                      <a:endParaRPr lang="es-CO" sz="1200" b="0" i="0" u="none" strike="noStrike" dirty="0">
                        <a:solidFill>
                          <a:srgbClr val="000000"/>
                        </a:solidFill>
                        <a:effectLst/>
                        <a:latin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mj-lt"/>
                        <a:buNone/>
                        <a:tabLst/>
                      </a:pPr>
                      <a:r>
                        <a:rPr kumimoji="0" lang="es-CO" sz="1200" b="0" i="0" u="none" strike="noStrike" cap="none" normalizeH="0" baseline="0" dirty="0">
                          <a:ln>
                            <a:noFill/>
                          </a:ln>
                          <a:solidFill>
                            <a:srgbClr val="000000"/>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a:ln>
                            <a:noFill/>
                          </a:ln>
                          <a:solidFill>
                            <a:srgbClr val="000000"/>
                          </a:solidFill>
                          <a:effectLst/>
                          <a:latin typeface="Arial" charset="0"/>
                        </a:rPr>
                        <a:t>Oportunidad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dirty="0" smtClean="0">
                          <a:ln>
                            <a:noFill/>
                          </a:ln>
                          <a:solidFill>
                            <a:srgbClr val="000000"/>
                          </a:solidFill>
                          <a:effectLst/>
                          <a:latin typeface="Arial" charset="0"/>
                        </a:rPr>
                        <a:t> </a:t>
                      </a:r>
                      <a:r>
                        <a:rPr kumimoji="0" lang="es-MX" sz="1200" b="0" i="0" u="none" strike="noStrike" cap="none" normalizeH="0" baseline="0" dirty="0">
                          <a:ln>
                            <a:noFill/>
                          </a:ln>
                          <a:solidFill>
                            <a:srgbClr val="000000"/>
                          </a:solidFill>
                          <a:effectLst/>
                          <a:latin typeface="Arial" charset="0"/>
                        </a:rPr>
                        <a:t>Presidente </a:t>
                      </a:r>
                      <a:r>
                        <a:rPr kumimoji="0" lang="es-MX" sz="1200" b="0" i="0" u="none" strike="noStrike" cap="none" normalizeH="0" baseline="0" dirty="0" smtClean="0">
                          <a:ln>
                            <a:noFill/>
                          </a:ln>
                          <a:solidFill>
                            <a:srgbClr val="000000"/>
                          </a:solidFill>
                          <a:effectLst/>
                          <a:latin typeface="Arial" charset="0"/>
                        </a:rPr>
                        <a:t>Ejecutivo</a:t>
                      </a:r>
                      <a:endParaRPr kumimoji="0" lang="es-CO" sz="12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smtClean="0">
                          <a:ln>
                            <a:noFill/>
                          </a:ln>
                          <a:solidFill>
                            <a:srgbClr val="000000"/>
                          </a:solidFill>
                          <a:effectLst/>
                          <a:latin typeface="Arial" charset="0"/>
                        </a:rPr>
                        <a:t>29 DE JUNIO DE 2022</a:t>
                      </a:r>
                      <a:endParaRPr kumimoji="0" lang="es-CO" sz="12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O" sz="1200" b="0" i="0" u="none" strike="noStrike" cap="none" normalizeH="0" baseline="0" dirty="0">
                          <a:ln>
                            <a:noFill/>
                          </a:ln>
                          <a:solidFill>
                            <a:srgbClr val="000000"/>
                          </a:solidFill>
                          <a:effectLst/>
                          <a:latin typeface="Arial" charset="0"/>
                        </a:rPr>
                        <a:t>Humano, técnicos y financieros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2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1200" b="0" i="0" u="none" strike="noStrike" cap="none" normalizeH="0" baseline="0" dirty="0">
                          <a:ln>
                            <a:noFill/>
                          </a:ln>
                          <a:solidFill>
                            <a:srgbClr val="000000"/>
                          </a:solidFill>
                          <a:effectLst/>
                          <a:latin typeface="Arial" charset="0"/>
                        </a:rPr>
                        <a:t>SGC/USUARIO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2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a:ln>
                            <a:noFill/>
                          </a:ln>
                          <a:solidFill>
                            <a:srgbClr val="000000"/>
                          </a:solidFill>
                          <a:effectLst/>
                          <a:latin typeface="Arial" charset="0"/>
                        </a:rPr>
                        <a:t>si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1045998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755576" y="-228820"/>
            <a:ext cx="853244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endParaRPr lang="es-CO" sz="2400" b="1" dirty="0">
              <a:solidFill>
                <a:srgbClr val="FF0000"/>
              </a:solidFill>
              <a:latin typeface="Arial" pitchFamily="34" charset="0"/>
              <a:ea typeface="Rockwell"/>
              <a:cs typeface="Arial" pitchFamily="34" charset="0"/>
            </a:endParaRPr>
          </a:p>
          <a:p>
            <a:pPr marL="228600" lvl="0" indent="-228600" algn="ctr"/>
            <a:r>
              <a:rPr lang="es-CO" sz="2000" b="1" dirty="0">
                <a:solidFill>
                  <a:srgbClr val="FF0000"/>
                </a:solidFill>
                <a:latin typeface="Arial" pitchFamily="34" charset="0"/>
                <a:ea typeface="Rockwell"/>
                <a:cs typeface="Arial" pitchFamily="34" charset="0"/>
              </a:rPr>
              <a:t>PLAN DE MEJORA REVISIÓN POR LA DIRECCIÓN PREVIA</a:t>
            </a:r>
            <a:endParaRPr kumimoji="0" lang="es-CO" sz="2000" b="1" i="0" u="none" strike="noStrike" cap="none" normalizeH="0" baseline="0" dirty="0">
              <a:ln>
                <a:noFill/>
              </a:ln>
              <a:solidFill>
                <a:srgbClr val="FF0000"/>
              </a:solidFill>
              <a:effectLst/>
              <a:latin typeface="Arial" pitchFamily="34" charset="0"/>
              <a:ea typeface="Rockwell"/>
              <a:cs typeface="Arial" pitchFamily="34" charset="0"/>
            </a:endParaRPr>
          </a:p>
        </p:txBody>
      </p:sp>
      <p:pic>
        <p:nvPicPr>
          <p:cNvPr id="7" name="Picture 49">
            <a:extLst>
              <a:ext uri="{FF2B5EF4-FFF2-40B4-BE49-F238E27FC236}">
                <a16:creationId xmlns="" xmlns:a16="http://schemas.microsoft.com/office/drawing/2014/main" id="{E301A262-F9C8-DD4B-8495-1BDA091942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157358" cy="7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Group 79">
            <a:extLst>
              <a:ext uri="{FF2B5EF4-FFF2-40B4-BE49-F238E27FC236}">
                <a16:creationId xmlns="" xmlns:a16="http://schemas.microsoft.com/office/drawing/2014/main" id="{EBD03B99-0E7D-CA42-A21C-C180DE25B783}"/>
              </a:ext>
            </a:extLst>
          </p:cNvPr>
          <p:cNvGraphicFramePr>
            <a:graphicFrameLocks noGrp="1"/>
          </p:cNvGraphicFramePr>
          <p:nvPr>
            <p:extLst>
              <p:ext uri="{D42A27DB-BD31-4B8C-83A1-F6EECF244321}">
                <p14:modId xmlns:p14="http://schemas.microsoft.com/office/powerpoint/2010/main" val="848861150"/>
              </p:ext>
            </p:extLst>
          </p:nvPr>
        </p:nvGraphicFramePr>
        <p:xfrm>
          <a:off x="107503" y="996712"/>
          <a:ext cx="8905342" cy="1280160"/>
        </p:xfrm>
        <a:graphic>
          <a:graphicData uri="http://schemas.openxmlformats.org/drawingml/2006/table">
            <a:tbl>
              <a:tblPr/>
              <a:tblGrid>
                <a:gridCol w="1512492">
                  <a:extLst>
                    <a:ext uri="{9D8B030D-6E8A-4147-A177-3AD203B41FA5}">
                      <a16:colId xmlns="" xmlns:a16="http://schemas.microsoft.com/office/drawing/2014/main" val="20000"/>
                    </a:ext>
                  </a:extLst>
                </a:gridCol>
                <a:gridCol w="838738">
                  <a:extLst>
                    <a:ext uri="{9D8B030D-6E8A-4147-A177-3AD203B41FA5}">
                      <a16:colId xmlns="" xmlns:a16="http://schemas.microsoft.com/office/drawing/2014/main" val="20001"/>
                    </a:ext>
                  </a:extLst>
                </a:gridCol>
                <a:gridCol w="1386296">
                  <a:extLst>
                    <a:ext uri="{9D8B030D-6E8A-4147-A177-3AD203B41FA5}">
                      <a16:colId xmlns="" xmlns:a16="http://schemas.microsoft.com/office/drawing/2014/main" val="20002"/>
                    </a:ext>
                  </a:extLst>
                </a:gridCol>
                <a:gridCol w="1004853">
                  <a:extLst>
                    <a:ext uri="{9D8B030D-6E8A-4147-A177-3AD203B41FA5}">
                      <a16:colId xmlns="" xmlns:a16="http://schemas.microsoft.com/office/drawing/2014/main" val="20003"/>
                    </a:ext>
                  </a:extLst>
                </a:gridCol>
                <a:gridCol w="1579055">
                  <a:extLst>
                    <a:ext uri="{9D8B030D-6E8A-4147-A177-3AD203B41FA5}">
                      <a16:colId xmlns="" xmlns:a16="http://schemas.microsoft.com/office/drawing/2014/main" val="20004"/>
                    </a:ext>
                  </a:extLst>
                </a:gridCol>
                <a:gridCol w="1291954">
                  <a:extLst>
                    <a:ext uri="{9D8B030D-6E8A-4147-A177-3AD203B41FA5}">
                      <a16:colId xmlns="" xmlns:a16="http://schemas.microsoft.com/office/drawing/2014/main" val="20005"/>
                    </a:ext>
                  </a:extLst>
                </a:gridCol>
                <a:gridCol w="1291954">
                  <a:extLst>
                    <a:ext uri="{9D8B030D-6E8A-4147-A177-3AD203B41FA5}">
                      <a16:colId xmlns="" xmlns:a16="http://schemas.microsoft.com/office/drawing/2014/main" val="20006"/>
                    </a:ext>
                  </a:extLst>
                </a:gridCol>
              </a:tblGrid>
              <a:tr h="446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ASPECTO A MEJORAR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ACCIÓN</a:t>
                      </a:r>
                    </a:p>
                    <a:p>
                      <a:pPr marL="0" marR="0" lvl="0" indent="0" algn="ctr" defTabSz="914400" rtl="0" eaLnBrk="1" fontAlgn="base" latinLnBrk="0" hangingPunct="1">
                        <a:lnSpc>
                          <a:spcPct val="100000"/>
                        </a:lnSpc>
                        <a:spcBef>
                          <a:spcPct val="0"/>
                        </a:spcBef>
                        <a:spcAft>
                          <a:spcPct val="0"/>
                        </a:spcAft>
                        <a:buClrTx/>
                        <a:buSzTx/>
                        <a:buFontTx/>
                        <a:buNone/>
                        <a:tabLst/>
                        <a:defRPr/>
                      </a:pPr>
                      <a:r>
                        <a:rPr lang="es-CO" sz="900" dirty="0"/>
                        <a:t>CORRECCIÓN, A.CORRECTIVA, A. MEJORA U OPORTUNIDAD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2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RESPONSABLE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FECHA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RECURSOS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ENFOQUE DE LA ACCIÓN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PLANIFICAR COMO CAMBIO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 xmlns:a16="http://schemas.microsoft.com/office/drawing/2014/main" val="10000"/>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362507630"/>
              </p:ext>
            </p:extLst>
          </p:nvPr>
        </p:nvGraphicFramePr>
        <p:xfrm>
          <a:off x="107505" y="2276872"/>
          <a:ext cx="8928991" cy="640080"/>
        </p:xfrm>
        <a:graphic>
          <a:graphicData uri="http://schemas.openxmlformats.org/drawingml/2006/table">
            <a:tbl>
              <a:tblPr/>
              <a:tblGrid>
                <a:gridCol w="1512167">
                  <a:extLst>
                    <a:ext uri="{9D8B030D-6E8A-4147-A177-3AD203B41FA5}">
                      <a16:colId xmlns="" xmlns:a16="http://schemas.microsoft.com/office/drawing/2014/main" val="20000"/>
                    </a:ext>
                  </a:extLst>
                </a:gridCol>
                <a:gridCol w="864096">
                  <a:extLst>
                    <a:ext uri="{9D8B030D-6E8A-4147-A177-3AD203B41FA5}">
                      <a16:colId xmlns="" xmlns:a16="http://schemas.microsoft.com/office/drawing/2014/main" val="20001"/>
                    </a:ext>
                  </a:extLst>
                </a:gridCol>
                <a:gridCol w="1368152">
                  <a:extLst>
                    <a:ext uri="{9D8B030D-6E8A-4147-A177-3AD203B41FA5}">
                      <a16:colId xmlns="" xmlns:a16="http://schemas.microsoft.com/office/drawing/2014/main" val="20002"/>
                    </a:ext>
                  </a:extLst>
                </a:gridCol>
                <a:gridCol w="1008112">
                  <a:extLst>
                    <a:ext uri="{9D8B030D-6E8A-4147-A177-3AD203B41FA5}">
                      <a16:colId xmlns="" xmlns:a16="http://schemas.microsoft.com/office/drawing/2014/main" val="20003"/>
                    </a:ext>
                  </a:extLst>
                </a:gridCol>
                <a:gridCol w="1584176">
                  <a:extLst>
                    <a:ext uri="{9D8B030D-6E8A-4147-A177-3AD203B41FA5}">
                      <a16:colId xmlns="" xmlns:a16="http://schemas.microsoft.com/office/drawing/2014/main" val="20004"/>
                    </a:ext>
                  </a:extLst>
                </a:gridCol>
                <a:gridCol w="1296144">
                  <a:extLst>
                    <a:ext uri="{9D8B030D-6E8A-4147-A177-3AD203B41FA5}">
                      <a16:colId xmlns="" xmlns:a16="http://schemas.microsoft.com/office/drawing/2014/main" val="20005"/>
                    </a:ext>
                  </a:extLst>
                </a:gridCol>
                <a:gridCol w="1296144">
                  <a:extLst>
                    <a:ext uri="{9D8B030D-6E8A-4147-A177-3AD203B41FA5}">
                      <a16:colId xmlns="" xmlns:a16="http://schemas.microsoft.com/office/drawing/2014/main" val="20006"/>
                    </a:ext>
                  </a:extLst>
                </a:gridCol>
              </a:tblGrid>
              <a:tr h="232152">
                <a:tc>
                  <a:txBody>
                    <a:bodyPr/>
                    <a:lstStyle/>
                    <a:p>
                      <a:pPr marL="0" marR="0" lvl="0" indent="0" algn="just" defTabSz="914400" rtl="0" eaLnBrk="1" fontAlgn="base" latinLnBrk="0" hangingPunct="1">
                        <a:lnSpc>
                          <a:spcPct val="100000"/>
                        </a:lnSpc>
                        <a:spcBef>
                          <a:spcPct val="0"/>
                        </a:spcBef>
                        <a:spcAft>
                          <a:spcPct val="0"/>
                        </a:spcAft>
                        <a:buClrTx/>
                        <a:buSzTx/>
                        <a:buFont typeface="+mj-lt"/>
                        <a:buNone/>
                        <a:tabLst/>
                        <a:defRPr/>
                      </a:pPr>
                      <a:r>
                        <a:rPr lang="es-CO" sz="1000" u="none" strike="noStrike" dirty="0">
                          <a:effectLst/>
                        </a:rPr>
                        <a:t>IMPLEMENTACIÓN DEL COMPLIANCE LEGAL. </a:t>
                      </a:r>
                      <a:endParaRPr lang="es-CO" sz="1000" b="1" i="0" u="none" strike="noStrike" dirty="0">
                        <a:solidFill>
                          <a:srgbClr val="000000"/>
                        </a:solidFill>
                        <a:effectLst/>
                        <a:latin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mj-lt"/>
                        <a:buNone/>
                        <a:tabLst/>
                      </a:pPr>
                      <a:r>
                        <a:rPr kumimoji="0" lang="es-CO" sz="1050" b="1" i="0" u="none" strike="noStrike" cap="none" normalizeH="0" baseline="0" dirty="0">
                          <a:ln>
                            <a:noFill/>
                          </a:ln>
                          <a:solidFill>
                            <a:srgbClr val="000000"/>
                          </a:solidFill>
                          <a:effectLst/>
                          <a:latin typeface="Arial" charset="0"/>
                        </a:rPr>
                        <a:t>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a:ln>
                            <a:noFill/>
                          </a:ln>
                          <a:solidFill>
                            <a:srgbClr val="000000"/>
                          </a:solidFill>
                          <a:effectLst/>
                          <a:latin typeface="Arial" charset="0"/>
                        </a:rPr>
                        <a:t>Oportunidad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a:ln>
                            <a:noFill/>
                          </a:ln>
                          <a:solidFill>
                            <a:srgbClr val="000000"/>
                          </a:solidFill>
                          <a:effectLst/>
                          <a:latin typeface="Arial" charset="0"/>
                        </a:rPr>
                        <a:t>Coordinador de calidad y control Interno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a:ln>
                            <a:noFill/>
                          </a:ln>
                          <a:solidFill>
                            <a:srgbClr val="000000"/>
                          </a:solidFill>
                          <a:effectLst/>
                          <a:latin typeface="Arial" charset="0"/>
                        </a:rPr>
                        <a:t>28 de diciembre de 2022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O" sz="1200" b="0" i="0" u="none" strike="noStrike" cap="none" normalizeH="0" baseline="0" dirty="0">
                          <a:ln>
                            <a:noFill/>
                          </a:ln>
                          <a:solidFill>
                            <a:srgbClr val="000000"/>
                          </a:solidFill>
                          <a:effectLst/>
                          <a:latin typeface="Arial" charset="0"/>
                        </a:rPr>
                        <a:t>Humano, técnicos y financieros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2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1200" b="0" i="0" u="none" strike="noStrike" cap="none" normalizeH="0" baseline="0" dirty="0">
                          <a:ln>
                            <a:noFill/>
                          </a:ln>
                          <a:solidFill>
                            <a:srgbClr val="000000"/>
                          </a:solidFill>
                          <a:effectLst/>
                          <a:latin typeface="Arial" charset="0"/>
                        </a:rPr>
                        <a:t>SGC/USUARIO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2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a:ln>
                            <a:noFill/>
                          </a:ln>
                          <a:solidFill>
                            <a:srgbClr val="000000"/>
                          </a:solidFill>
                          <a:effectLst/>
                          <a:latin typeface="Arial" charset="0"/>
                        </a:rPr>
                        <a:t>si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0"/>
                  </a:ext>
                </a:extLst>
              </a:tr>
            </a:tbl>
          </a:graphicData>
        </a:graphic>
      </p:graphicFrame>
      <p:graphicFrame>
        <p:nvGraphicFramePr>
          <p:cNvPr id="4" name="Tabla 3">
            <a:extLst>
              <a:ext uri="{FF2B5EF4-FFF2-40B4-BE49-F238E27FC236}">
                <a16:creationId xmlns="" xmlns:a16="http://schemas.microsoft.com/office/drawing/2014/main" id="{8F4573C5-7DC1-25F9-F37B-997584B20654}"/>
              </a:ext>
            </a:extLst>
          </p:cNvPr>
          <p:cNvGraphicFramePr>
            <a:graphicFrameLocks noGrp="1"/>
          </p:cNvGraphicFramePr>
          <p:nvPr>
            <p:extLst>
              <p:ext uri="{D42A27DB-BD31-4B8C-83A1-F6EECF244321}">
                <p14:modId xmlns:p14="http://schemas.microsoft.com/office/powerpoint/2010/main" val="2626119519"/>
              </p:ext>
            </p:extLst>
          </p:nvPr>
        </p:nvGraphicFramePr>
        <p:xfrm>
          <a:off x="107504" y="2937669"/>
          <a:ext cx="8928992" cy="1188720"/>
        </p:xfrm>
        <a:graphic>
          <a:graphicData uri="http://schemas.openxmlformats.org/drawingml/2006/table">
            <a:tbl>
              <a:tblPr/>
              <a:tblGrid>
                <a:gridCol w="1512168">
                  <a:extLst>
                    <a:ext uri="{9D8B030D-6E8A-4147-A177-3AD203B41FA5}">
                      <a16:colId xmlns="" xmlns:a16="http://schemas.microsoft.com/office/drawing/2014/main" val="2095423958"/>
                    </a:ext>
                  </a:extLst>
                </a:gridCol>
                <a:gridCol w="864096">
                  <a:extLst>
                    <a:ext uri="{9D8B030D-6E8A-4147-A177-3AD203B41FA5}">
                      <a16:colId xmlns="" xmlns:a16="http://schemas.microsoft.com/office/drawing/2014/main" val="545509878"/>
                    </a:ext>
                  </a:extLst>
                </a:gridCol>
                <a:gridCol w="1368152">
                  <a:extLst>
                    <a:ext uri="{9D8B030D-6E8A-4147-A177-3AD203B41FA5}">
                      <a16:colId xmlns="" xmlns:a16="http://schemas.microsoft.com/office/drawing/2014/main" val="1704866805"/>
                    </a:ext>
                  </a:extLst>
                </a:gridCol>
                <a:gridCol w="1008112">
                  <a:extLst>
                    <a:ext uri="{9D8B030D-6E8A-4147-A177-3AD203B41FA5}">
                      <a16:colId xmlns="" xmlns:a16="http://schemas.microsoft.com/office/drawing/2014/main" val="1399000868"/>
                    </a:ext>
                  </a:extLst>
                </a:gridCol>
                <a:gridCol w="1584176">
                  <a:extLst>
                    <a:ext uri="{9D8B030D-6E8A-4147-A177-3AD203B41FA5}">
                      <a16:colId xmlns="" xmlns:a16="http://schemas.microsoft.com/office/drawing/2014/main" val="3196473254"/>
                    </a:ext>
                  </a:extLst>
                </a:gridCol>
                <a:gridCol w="1298760">
                  <a:extLst>
                    <a:ext uri="{9D8B030D-6E8A-4147-A177-3AD203B41FA5}">
                      <a16:colId xmlns="" xmlns:a16="http://schemas.microsoft.com/office/drawing/2014/main" val="2775212871"/>
                    </a:ext>
                  </a:extLst>
                </a:gridCol>
                <a:gridCol w="1293528">
                  <a:extLst>
                    <a:ext uri="{9D8B030D-6E8A-4147-A177-3AD203B41FA5}">
                      <a16:colId xmlns="" xmlns:a16="http://schemas.microsoft.com/office/drawing/2014/main" val="1102531402"/>
                    </a:ext>
                  </a:extLst>
                </a:gridCol>
              </a:tblGrid>
              <a:tr h="232152">
                <a:tc>
                  <a:txBody>
                    <a:bodyPr/>
                    <a:lstStyle/>
                    <a:p>
                      <a:pPr marL="0" marR="0" lvl="0" indent="0" algn="just" defTabSz="914400" rtl="0" eaLnBrk="1" fontAlgn="base" latinLnBrk="0" hangingPunct="1">
                        <a:lnSpc>
                          <a:spcPct val="100000"/>
                        </a:lnSpc>
                        <a:spcBef>
                          <a:spcPct val="0"/>
                        </a:spcBef>
                        <a:spcAft>
                          <a:spcPct val="0"/>
                        </a:spcAft>
                        <a:buClrTx/>
                        <a:buSzTx/>
                        <a:buFont typeface="+mj-lt"/>
                        <a:buNone/>
                        <a:tabLst/>
                        <a:defRPr/>
                      </a:pPr>
                      <a:r>
                        <a:rPr lang="es-CO" sz="1200" b="0" i="0" u="none" strike="noStrike" dirty="0">
                          <a:solidFill>
                            <a:srgbClr val="000000"/>
                          </a:solidFill>
                          <a:effectLst/>
                          <a:latin typeface="Arial" panose="020B0604020202020204" pitchFamily="34" charset="0"/>
                        </a:rPr>
                        <a:t>Actualizar Organigrama y Manual </a:t>
                      </a:r>
                      <a:r>
                        <a:rPr lang="es-CO" sz="1200" b="0" i="0" u="none" strike="noStrike" dirty="0" smtClean="0">
                          <a:solidFill>
                            <a:srgbClr val="000000"/>
                          </a:solidFill>
                          <a:effectLst/>
                          <a:latin typeface="Arial" panose="020B0604020202020204" pitchFamily="34" charset="0"/>
                        </a:rPr>
                        <a:t>de Funciones, con un experto externo</a:t>
                      </a:r>
                      <a:endParaRPr lang="es-CO" sz="1200" b="0" i="0" u="none" strike="noStrike" dirty="0">
                        <a:solidFill>
                          <a:srgbClr val="000000"/>
                        </a:solidFill>
                        <a:effectLst/>
                        <a:latin typeface="Arial" panose="020B0604020202020204" pitchFamily="34" charset="0"/>
                      </a:endParaRPr>
                    </a:p>
                    <a:p>
                      <a:pPr marL="0" marR="0" lvl="0" indent="0" algn="just" defTabSz="914400" rtl="0" eaLnBrk="1" fontAlgn="base" latinLnBrk="0" hangingPunct="1">
                        <a:lnSpc>
                          <a:spcPct val="100000"/>
                        </a:lnSpc>
                        <a:spcBef>
                          <a:spcPct val="0"/>
                        </a:spcBef>
                        <a:spcAft>
                          <a:spcPct val="0"/>
                        </a:spcAft>
                        <a:buClrTx/>
                        <a:buSzTx/>
                        <a:buFont typeface="+mj-lt"/>
                        <a:buNone/>
                        <a:tabLst/>
                      </a:pPr>
                      <a:endParaRPr kumimoji="0" lang="es-CO" sz="120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a:ln>
                            <a:noFill/>
                          </a:ln>
                          <a:solidFill>
                            <a:srgbClr val="000000"/>
                          </a:solidFill>
                          <a:effectLst/>
                          <a:latin typeface="Arial" charset="0"/>
                        </a:rPr>
                        <a:t>Oportunidad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O" sz="1200" b="0" i="0" u="none" strike="noStrike" cap="none" normalizeH="0" baseline="0" dirty="0">
                          <a:ln>
                            <a:noFill/>
                          </a:ln>
                          <a:solidFill>
                            <a:srgbClr val="000000"/>
                          </a:solidFill>
                          <a:effectLst/>
                          <a:latin typeface="Arial" charset="0"/>
                        </a:rPr>
                        <a:t>planeación Talento Humano y Coordinador de calidad y control Interno</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2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a:ln>
                            <a:noFill/>
                          </a:ln>
                          <a:solidFill>
                            <a:srgbClr val="000000"/>
                          </a:solidFill>
                          <a:effectLst/>
                          <a:latin typeface="Arial" charset="0"/>
                        </a:rPr>
                        <a:t>30 de diciembre de 2022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O" sz="1200" b="0" i="0" u="none" strike="noStrike" cap="none" normalizeH="0" baseline="0" dirty="0">
                          <a:ln>
                            <a:noFill/>
                          </a:ln>
                          <a:solidFill>
                            <a:srgbClr val="000000"/>
                          </a:solidFill>
                          <a:effectLst/>
                          <a:latin typeface="Arial" charset="0"/>
                        </a:rPr>
                        <a:t>Humano, técnicos y financieros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2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1200" b="0" i="0" u="none" strike="noStrike" cap="none" normalizeH="0" baseline="0" dirty="0">
                          <a:ln>
                            <a:noFill/>
                          </a:ln>
                          <a:solidFill>
                            <a:srgbClr val="000000"/>
                          </a:solidFill>
                          <a:effectLst/>
                          <a:latin typeface="Arial" charset="0"/>
                        </a:rPr>
                        <a:t>SGC/USUARIO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200" b="0"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a:ln>
                            <a:noFill/>
                          </a:ln>
                          <a:solidFill>
                            <a:srgbClr val="000000"/>
                          </a:solidFill>
                          <a:effectLst/>
                          <a:latin typeface="Arial" charset="0"/>
                        </a:rPr>
                        <a:t>si</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3857369076"/>
                  </a:ext>
                </a:extLst>
              </a:tr>
            </a:tbl>
          </a:graphicData>
        </a:graphic>
      </p:graphicFrame>
    </p:spTree>
    <p:extLst>
      <p:ext uri="{BB962C8B-B14F-4D97-AF65-F5344CB8AC3E}">
        <p14:creationId xmlns:p14="http://schemas.microsoft.com/office/powerpoint/2010/main" val="2557680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755576" y="-212338"/>
            <a:ext cx="853244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endParaRPr lang="es-CO" sz="2400" b="1" dirty="0">
              <a:solidFill>
                <a:srgbClr val="FF0000"/>
              </a:solidFill>
              <a:latin typeface="Arial" pitchFamily="34" charset="0"/>
              <a:ea typeface="Rockwell"/>
              <a:cs typeface="Arial" pitchFamily="34" charset="0"/>
            </a:endParaRPr>
          </a:p>
          <a:p>
            <a:pPr marL="228600" lvl="0" indent="-228600" algn="ctr"/>
            <a:endParaRPr lang="es-CO" sz="2400" b="1" dirty="0">
              <a:solidFill>
                <a:srgbClr val="FF0000"/>
              </a:solidFill>
              <a:latin typeface="Arial" pitchFamily="34" charset="0"/>
              <a:ea typeface="Rockwell"/>
              <a:cs typeface="Arial" pitchFamily="34" charset="0"/>
            </a:endParaRPr>
          </a:p>
          <a:p>
            <a:pPr marL="228600" lvl="0" indent="-228600" algn="ctr"/>
            <a:r>
              <a:rPr lang="es-CO" sz="2400" b="1" dirty="0">
                <a:solidFill>
                  <a:srgbClr val="FF0000"/>
                </a:solidFill>
                <a:latin typeface="Arial" pitchFamily="34" charset="0"/>
                <a:ea typeface="Rockwell"/>
                <a:cs typeface="Arial" pitchFamily="34" charset="0"/>
              </a:rPr>
              <a:t>PLAN DE MEJORA REVISIÓN POR LA DIRECCIÓN PREVIA</a:t>
            </a:r>
            <a:endParaRPr kumimoji="0" lang="es-CO" sz="2400" b="1" i="0" u="none" strike="noStrike" cap="none" normalizeH="0" baseline="0" dirty="0">
              <a:ln>
                <a:noFill/>
              </a:ln>
              <a:solidFill>
                <a:srgbClr val="FF0000"/>
              </a:solidFill>
              <a:effectLst/>
              <a:latin typeface="Arial" pitchFamily="34" charset="0"/>
              <a:ea typeface="Rockwell"/>
              <a:cs typeface="Arial" pitchFamily="34" charset="0"/>
            </a:endParaRPr>
          </a:p>
        </p:txBody>
      </p:sp>
      <p:pic>
        <p:nvPicPr>
          <p:cNvPr id="7" name="Picture 49">
            <a:extLst>
              <a:ext uri="{FF2B5EF4-FFF2-40B4-BE49-F238E27FC236}">
                <a16:creationId xmlns="" xmlns:a16="http://schemas.microsoft.com/office/drawing/2014/main" id="{E301A262-F9C8-DD4B-8495-1BDA0919424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157358" cy="766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a 8">
            <a:extLst>
              <a:ext uri="{FF2B5EF4-FFF2-40B4-BE49-F238E27FC236}">
                <a16:creationId xmlns="" xmlns:a16="http://schemas.microsoft.com/office/drawing/2014/main" id="{C4780F4A-0385-4CAC-B634-715FEDD22637}"/>
              </a:ext>
            </a:extLst>
          </p:cNvPr>
          <p:cNvGraphicFramePr>
            <a:graphicFrameLocks noGrp="1"/>
          </p:cNvGraphicFramePr>
          <p:nvPr>
            <p:extLst>
              <p:ext uri="{D42A27DB-BD31-4B8C-83A1-F6EECF244321}">
                <p14:modId xmlns:p14="http://schemas.microsoft.com/office/powerpoint/2010/main" val="1971647386"/>
              </p:ext>
            </p:extLst>
          </p:nvPr>
        </p:nvGraphicFramePr>
        <p:xfrm>
          <a:off x="213766" y="2106930"/>
          <a:ext cx="8822730" cy="2286000"/>
        </p:xfrm>
        <a:graphic>
          <a:graphicData uri="http://schemas.openxmlformats.org/drawingml/2006/table">
            <a:tbl>
              <a:tblPr/>
              <a:tblGrid>
                <a:gridCol w="1517397">
                  <a:extLst>
                    <a:ext uri="{9D8B030D-6E8A-4147-A177-3AD203B41FA5}">
                      <a16:colId xmlns="" xmlns:a16="http://schemas.microsoft.com/office/drawing/2014/main" val="16768440"/>
                    </a:ext>
                  </a:extLst>
                </a:gridCol>
                <a:gridCol w="841458">
                  <a:extLst>
                    <a:ext uri="{9D8B030D-6E8A-4147-A177-3AD203B41FA5}">
                      <a16:colId xmlns="" xmlns:a16="http://schemas.microsoft.com/office/drawing/2014/main" val="2609337390"/>
                    </a:ext>
                  </a:extLst>
                </a:gridCol>
                <a:gridCol w="1390792">
                  <a:extLst>
                    <a:ext uri="{9D8B030D-6E8A-4147-A177-3AD203B41FA5}">
                      <a16:colId xmlns="" xmlns:a16="http://schemas.microsoft.com/office/drawing/2014/main" val="3617802162"/>
                    </a:ext>
                  </a:extLst>
                </a:gridCol>
                <a:gridCol w="1008112">
                  <a:extLst>
                    <a:ext uri="{9D8B030D-6E8A-4147-A177-3AD203B41FA5}">
                      <a16:colId xmlns="" xmlns:a16="http://schemas.microsoft.com/office/drawing/2014/main" val="2935681802"/>
                    </a:ext>
                  </a:extLst>
                </a:gridCol>
                <a:gridCol w="1584176">
                  <a:extLst>
                    <a:ext uri="{9D8B030D-6E8A-4147-A177-3AD203B41FA5}">
                      <a16:colId xmlns="" xmlns:a16="http://schemas.microsoft.com/office/drawing/2014/main" val="1056250488"/>
                    </a:ext>
                  </a:extLst>
                </a:gridCol>
                <a:gridCol w="1296144">
                  <a:extLst>
                    <a:ext uri="{9D8B030D-6E8A-4147-A177-3AD203B41FA5}">
                      <a16:colId xmlns="" xmlns:a16="http://schemas.microsoft.com/office/drawing/2014/main" val="1175723610"/>
                    </a:ext>
                  </a:extLst>
                </a:gridCol>
                <a:gridCol w="1184651">
                  <a:extLst>
                    <a:ext uri="{9D8B030D-6E8A-4147-A177-3AD203B41FA5}">
                      <a16:colId xmlns="" xmlns:a16="http://schemas.microsoft.com/office/drawing/2014/main" val="827945499"/>
                    </a:ext>
                  </a:extLst>
                </a:gridCol>
              </a:tblGrid>
              <a:tr h="10164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ASPECTO A MEJORAR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ACCIÓN</a:t>
                      </a:r>
                    </a:p>
                    <a:p>
                      <a:pPr marL="0" marR="0" lvl="0" indent="0" algn="ctr" defTabSz="914400" rtl="0" eaLnBrk="1" fontAlgn="base" latinLnBrk="0" hangingPunct="1">
                        <a:lnSpc>
                          <a:spcPct val="100000"/>
                        </a:lnSpc>
                        <a:spcBef>
                          <a:spcPct val="0"/>
                        </a:spcBef>
                        <a:spcAft>
                          <a:spcPct val="0"/>
                        </a:spcAft>
                        <a:buClrTx/>
                        <a:buSzTx/>
                        <a:buFontTx/>
                        <a:buNone/>
                        <a:tabLst/>
                        <a:defRPr/>
                      </a:pPr>
                      <a:r>
                        <a:rPr lang="es-CO" sz="900" dirty="0"/>
                        <a:t>CORRECCIÓN, A.CORRECTIVA, A. MEJORA U OPORTUNIDAD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2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RESPONSABLE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FECHA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RECURSOS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ENFOQUE DE LA ACCIÓN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200" b="1" i="0" u="none" strike="noStrike" cap="none" normalizeH="0" baseline="0" dirty="0">
                          <a:ln>
                            <a:noFill/>
                          </a:ln>
                          <a:solidFill>
                            <a:schemeClr val="tx1"/>
                          </a:solidFill>
                          <a:effectLst/>
                          <a:latin typeface="Arial" charset="0"/>
                        </a:rPr>
                        <a:t>PLANIFICAR COMO CAMBIO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 xmlns:a16="http://schemas.microsoft.com/office/drawing/2014/main" val="3583466136"/>
                  </a:ext>
                </a:extLst>
              </a:tr>
              <a:tr h="872088">
                <a:tc>
                  <a:txBody>
                    <a:bodyPr/>
                    <a:lstStyle/>
                    <a:p>
                      <a:pPr marL="0" marR="0" lvl="0" indent="0" algn="just" defTabSz="914400" rtl="0" eaLnBrk="1" fontAlgn="base" latinLnBrk="0" hangingPunct="1">
                        <a:lnSpc>
                          <a:spcPct val="100000"/>
                        </a:lnSpc>
                        <a:spcBef>
                          <a:spcPct val="0"/>
                        </a:spcBef>
                        <a:spcAft>
                          <a:spcPct val="0"/>
                        </a:spcAft>
                        <a:buClrTx/>
                        <a:buSzTx/>
                        <a:buFont typeface="+mj-lt"/>
                        <a:buNone/>
                        <a:tabLst/>
                        <a:defRPr/>
                      </a:pPr>
                      <a:r>
                        <a:rPr lang="es-ES" sz="1200" u="none" strike="noStrike" dirty="0">
                          <a:effectLst/>
                        </a:rPr>
                        <a:t>IMPLEMENTACIÓN DEL SISTEMA DE GESTIÓN AMBIENTAL. </a:t>
                      </a:r>
                      <a:endParaRPr lang="es-ES" sz="1200" b="1" dirty="0">
                        <a:latin typeface="Arial" pitchFamily="34" charset="0"/>
                        <a:ea typeface="Tahoma"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 typeface="+mj-lt"/>
                        <a:buNone/>
                        <a:tabLst/>
                        <a:defRPr/>
                      </a:pPr>
                      <a:endParaRPr lang="es-ES" sz="1200" b="1" i="0" u="none" strike="noStrike" dirty="0">
                        <a:solidFill>
                          <a:srgbClr val="000000"/>
                        </a:solidFill>
                        <a:effectLst/>
                        <a:latin typeface="Arial" panose="020B0604020202020204"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O" sz="1200" b="0" i="0" u="none" strike="noStrike" cap="none" normalizeH="0" baseline="0" dirty="0">
                          <a:ln>
                            <a:noFill/>
                          </a:ln>
                          <a:solidFill>
                            <a:srgbClr val="000000"/>
                          </a:solidFill>
                          <a:effectLst/>
                          <a:latin typeface="Arial" charset="0"/>
                        </a:rPr>
                        <a:t>Oportunidad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O" sz="1200" b="0" i="0" u="none" strike="noStrike" cap="none" normalizeH="0" baseline="0" dirty="0">
                          <a:ln>
                            <a:noFill/>
                          </a:ln>
                          <a:solidFill>
                            <a:srgbClr val="000000"/>
                          </a:solidFill>
                          <a:effectLst/>
                          <a:latin typeface="Arial" charset="0"/>
                        </a:rPr>
                        <a:t>Coordinador de calidad y control Interno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200" b="0" i="0" u="none" strike="noStrike" cap="none" normalizeH="0" baseline="0" dirty="0">
                          <a:ln>
                            <a:noFill/>
                          </a:ln>
                          <a:solidFill>
                            <a:srgbClr val="000000"/>
                          </a:solidFill>
                          <a:effectLst/>
                          <a:latin typeface="Arial" charset="0"/>
                        </a:rPr>
                        <a:t>3</a:t>
                      </a:r>
                      <a:r>
                        <a:rPr kumimoji="0" lang="es-CO" sz="1200" b="0" i="0" u="none" strike="noStrike" cap="none" normalizeH="0" baseline="0" dirty="0">
                          <a:ln>
                            <a:noFill/>
                          </a:ln>
                          <a:solidFill>
                            <a:srgbClr val="000000"/>
                          </a:solidFill>
                          <a:effectLst/>
                          <a:latin typeface="Arial" charset="0"/>
                        </a:rPr>
                        <a:t>0 de diciembre de 2023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O" sz="1200" b="0" i="0" u="none" strike="noStrike" cap="none" normalizeH="0" baseline="0" dirty="0">
                          <a:ln>
                            <a:noFill/>
                          </a:ln>
                          <a:solidFill>
                            <a:srgbClr val="000000"/>
                          </a:solidFill>
                          <a:effectLst/>
                          <a:latin typeface="Arial" charset="0"/>
                        </a:rPr>
                        <a:t>Humano, técnicos y financieros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1200" b="0" i="0" u="none" strike="noStrike" cap="none" normalizeH="0" baseline="0" dirty="0">
                          <a:ln>
                            <a:noFill/>
                          </a:ln>
                          <a:solidFill>
                            <a:srgbClr val="000000"/>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a:ln>
                            <a:noFill/>
                          </a:ln>
                          <a:solidFill>
                            <a:srgbClr val="000000"/>
                          </a:solidFill>
                          <a:effectLst/>
                          <a:latin typeface="Arial"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4172024469"/>
                  </a:ext>
                </a:extLst>
              </a:tr>
            </a:tbl>
          </a:graphicData>
        </a:graphic>
      </p:graphicFrame>
      <p:graphicFrame>
        <p:nvGraphicFramePr>
          <p:cNvPr id="10" name="Tabla 9">
            <a:extLst>
              <a:ext uri="{FF2B5EF4-FFF2-40B4-BE49-F238E27FC236}">
                <a16:creationId xmlns="" xmlns:a16="http://schemas.microsoft.com/office/drawing/2014/main" id="{91B0EB33-4DD6-49EB-9913-146BC2EE6A32}"/>
              </a:ext>
            </a:extLst>
          </p:cNvPr>
          <p:cNvGraphicFramePr>
            <a:graphicFrameLocks noGrp="1"/>
          </p:cNvGraphicFramePr>
          <p:nvPr>
            <p:extLst>
              <p:ext uri="{D42A27DB-BD31-4B8C-83A1-F6EECF244321}">
                <p14:modId xmlns:p14="http://schemas.microsoft.com/office/powerpoint/2010/main" val="753308421"/>
              </p:ext>
            </p:extLst>
          </p:nvPr>
        </p:nvGraphicFramePr>
        <p:xfrm>
          <a:off x="213767" y="4221088"/>
          <a:ext cx="8822729" cy="1302950"/>
        </p:xfrm>
        <a:graphic>
          <a:graphicData uri="http://schemas.openxmlformats.org/drawingml/2006/table">
            <a:tbl>
              <a:tblPr/>
              <a:tblGrid>
                <a:gridCol w="1477913">
                  <a:extLst>
                    <a:ext uri="{9D8B030D-6E8A-4147-A177-3AD203B41FA5}">
                      <a16:colId xmlns="" xmlns:a16="http://schemas.microsoft.com/office/drawing/2014/main" val="3743650274"/>
                    </a:ext>
                  </a:extLst>
                </a:gridCol>
                <a:gridCol w="864096">
                  <a:extLst>
                    <a:ext uri="{9D8B030D-6E8A-4147-A177-3AD203B41FA5}">
                      <a16:colId xmlns="" xmlns:a16="http://schemas.microsoft.com/office/drawing/2014/main" val="1179520329"/>
                    </a:ext>
                  </a:extLst>
                </a:gridCol>
                <a:gridCol w="1440160">
                  <a:extLst>
                    <a:ext uri="{9D8B030D-6E8A-4147-A177-3AD203B41FA5}">
                      <a16:colId xmlns="" xmlns:a16="http://schemas.microsoft.com/office/drawing/2014/main" val="3214685784"/>
                    </a:ext>
                  </a:extLst>
                </a:gridCol>
                <a:gridCol w="1008112">
                  <a:extLst>
                    <a:ext uri="{9D8B030D-6E8A-4147-A177-3AD203B41FA5}">
                      <a16:colId xmlns="" xmlns:a16="http://schemas.microsoft.com/office/drawing/2014/main" val="2793078030"/>
                    </a:ext>
                  </a:extLst>
                </a:gridCol>
                <a:gridCol w="1584176">
                  <a:extLst>
                    <a:ext uri="{9D8B030D-6E8A-4147-A177-3AD203B41FA5}">
                      <a16:colId xmlns="" xmlns:a16="http://schemas.microsoft.com/office/drawing/2014/main" val="2109029043"/>
                    </a:ext>
                  </a:extLst>
                </a:gridCol>
                <a:gridCol w="1296144">
                  <a:extLst>
                    <a:ext uri="{9D8B030D-6E8A-4147-A177-3AD203B41FA5}">
                      <a16:colId xmlns="" xmlns:a16="http://schemas.microsoft.com/office/drawing/2014/main" val="1014129575"/>
                    </a:ext>
                  </a:extLst>
                </a:gridCol>
                <a:gridCol w="1152128">
                  <a:extLst>
                    <a:ext uri="{9D8B030D-6E8A-4147-A177-3AD203B41FA5}">
                      <a16:colId xmlns="" xmlns:a16="http://schemas.microsoft.com/office/drawing/2014/main" val="3206836174"/>
                    </a:ext>
                  </a:extLst>
                </a:gridCol>
              </a:tblGrid>
              <a:tr h="1302950">
                <a:tc>
                  <a:txBody>
                    <a:bodyPr/>
                    <a:lstStyle/>
                    <a:p>
                      <a:pPr marL="0" marR="0" lvl="0" indent="0" algn="just" defTabSz="914400" rtl="0" eaLnBrk="1" fontAlgn="base" latinLnBrk="0" hangingPunct="1">
                        <a:lnSpc>
                          <a:spcPct val="100000"/>
                        </a:lnSpc>
                        <a:spcBef>
                          <a:spcPct val="0"/>
                        </a:spcBef>
                        <a:spcAft>
                          <a:spcPct val="0"/>
                        </a:spcAft>
                        <a:buClrTx/>
                        <a:buSzTx/>
                        <a:buFont typeface="+mj-lt"/>
                        <a:buNone/>
                        <a:tabLst/>
                        <a:defRPr/>
                      </a:pPr>
                      <a:r>
                        <a:rPr lang="es-ES" sz="1200" u="none" strike="noStrike" dirty="0">
                          <a:effectLst/>
                        </a:rPr>
                        <a:t>DIGITALIZAR TODA DOCUMENTACIÓN DEL CENTRO DE CONCILIACIÓN Y ARBITRAJE</a:t>
                      </a:r>
                      <a:endParaRPr lang="es-ES" sz="1200" b="1" i="0" u="none" strike="noStrike" dirty="0">
                        <a:solidFill>
                          <a:srgbClr val="000000"/>
                        </a:solidFill>
                        <a:effectLst/>
                        <a:latin typeface="Arial" panose="020B0604020202020204" pitchFamily="34" charset="0"/>
                      </a:endParaRPr>
                    </a:p>
                    <a:p>
                      <a:pPr marL="342900" marR="0" lvl="0" indent="-342900" algn="just" defTabSz="914400" rtl="0" eaLnBrk="1" fontAlgn="base" latinLnBrk="0" hangingPunct="1">
                        <a:lnSpc>
                          <a:spcPct val="100000"/>
                        </a:lnSpc>
                        <a:spcBef>
                          <a:spcPct val="0"/>
                        </a:spcBef>
                        <a:spcAft>
                          <a:spcPct val="0"/>
                        </a:spcAft>
                        <a:buClrTx/>
                        <a:buSzTx/>
                        <a:buFont typeface="+mj-lt"/>
                        <a:buAutoNum type="arabicPeriod"/>
                        <a:tabLst/>
                      </a:pPr>
                      <a:endParaRPr kumimoji="0" lang="es-CO" sz="1050" b="1" i="0" u="none" strike="noStrike" cap="none" normalizeH="0" baseline="0" dirty="0">
                        <a:ln>
                          <a:noFill/>
                        </a:ln>
                        <a:solidFill>
                          <a:srgbClr val="000000"/>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a:ln>
                            <a:noFill/>
                          </a:ln>
                          <a:solidFill>
                            <a:srgbClr val="000000"/>
                          </a:solidFill>
                          <a:effectLst/>
                          <a:latin typeface="Arial" charset="0"/>
                        </a:rPr>
                        <a:t>Oportunidad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a:ln>
                            <a:noFill/>
                          </a:ln>
                          <a:solidFill>
                            <a:srgbClr val="000000"/>
                          </a:solidFill>
                          <a:effectLst/>
                          <a:latin typeface="Arial" charset="0"/>
                        </a:rPr>
                        <a:t>Centro de conciliación y 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a:ln>
                            <a:noFill/>
                          </a:ln>
                          <a:solidFill>
                            <a:srgbClr val="000000"/>
                          </a:solidFill>
                          <a:effectLst/>
                          <a:latin typeface="Arial" charset="0"/>
                        </a:rPr>
                        <a:t>30 de diciembre de  de 2022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O" sz="1200" b="0" i="0" u="none" strike="noStrike" cap="none" normalizeH="0" baseline="0" dirty="0">
                          <a:ln>
                            <a:noFill/>
                          </a:ln>
                          <a:solidFill>
                            <a:srgbClr val="000000"/>
                          </a:solidFill>
                          <a:effectLst/>
                          <a:latin typeface="Arial" charset="0"/>
                        </a:rPr>
                        <a:t>Humano, técnicos y financieros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1200" b="0" i="0" u="none" strike="noStrike" cap="none" normalizeH="0" baseline="0" dirty="0">
                          <a:ln>
                            <a:noFill/>
                          </a:ln>
                          <a:solidFill>
                            <a:srgbClr val="000000"/>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a:ln>
                            <a:noFill/>
                          </a:ln>
                          <a:solidFill>
                            <a:srgbClr val="000000"/>
                          </a:solidFill>
                          <a:effectLst/>
                          <a:latin typeface="Arial"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533770788"/>
                  </a:ext>
                </a:extLst>
              </a:tr>
            </a:tbl>
          </a:graphicData>
        </a:graphic>
      </p:graphicFrame>
    </p:spTree>
    <p:extLst>
      <p:ext uri="{BB962C8B-B14F-4D97-AF65-F5344CB8AC3E}">
        <p14:creationId xmlns:p14="http://schemas.microsoft.com/office/powerpoint/2010/main" val="2969532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49">
            <a:extLst>
              <a:ext uri="{FF2B5EF4-FFF2-40B4-BE49-F238E27FC236}">
                <a16:creationId xmlns="" xmlns:a16="http://schemas.microsoft.com/office/drawing/2014/main" id="{29D50117-8E5E-A248-97BA-58D0A310EB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4624"/>
            <a:ext cx="576064" cy="381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1043608" y="4077072"/>
            <a:ext cx="7272808" cy="1569660"/>
          </a:xfrm>
          <a:prstGeom prst="rect">
            <a:avLst/>
          </a:prstGeom>
        </p:spPr>
        <p:txBody>
          <a:bodyPr wrap="square">
            <a:spAutoFit/>
          </a:bodyPr>
          <a:lstStyle/>
          <a:p>
            <a:pPr algn="just"/>
            <a:r>
              <a:rPr lang="es-ES" sz="2400" b="1" dirty="0"/>
              <a:t>Al finalizar la  revisión por la dirección, se dará a conocer a los lideres de proceso y funcionarios, mediante los correos electrónicos institucionales.</a:t>
            </a:r>
            <a:endParaRPr lang="en-US" sz="2400" dirty="0"/>
          </a:p>
        </p:txBody>
      </p:sp>
      <p:graphicFrame>
        <p:nvGraphicFramePr>
          <p:cNvPr id="3" name="Tabla 2"/>
          <p:cNvGraphicFramePr>
            <a:graphicFrameLocks noGrp="1"/>
          </p:cNvGraphicFramePr>
          <p:nvPr>
            <p:extLst>
              <p:ext uri="{D42A27DB-BD31-4B8C-83A1-F6EECF244321}">
                <p14:modId xmlns:p14="http://schemas.microsoft.com/office/powerpoint/2010/main" val="766064856"/>
              </p:ext>
            </p:extLst>
          </p:nvPr>
        </p:nvGraphicFramePr>
        <p:xfrm>
          <a:off x="1115616" y="980728"/>
          <a:ext cx="7056784" cy="2880321"/>
        </p:xfrm>
        <a:graphic>
          <a:graphicData uri="http://schemas.openxmlformats.org/drawingml/2006/table">
            <a:tbl>
              <a:tblPr firstRow="1" bandRow="1">
                <a:tableStyleId>{5C22544A-7EE6-4342-B048-85BDC9FD1C3A}</a:tableStyleId>
              </a:tblPr>
              <a:tblGrid>
                <a:gridCol w="3832844">
                  <a:extLst>
                    <a:ext uri="{9D8B030D-6E8A-4147-A177-3AD203B41FA5}">
                      <a16:colId xmlns="" xmlns:a16="http://schemas.microsoft.com/office/drawing/2014/main" val="20000"/>
                    </a:ext>
                  </a:extLst>
                </a:gridCol>
                <a:gridCol w="3223940">
                  <a:extLst>
                    <a:ext uri="{9D8B030D-6E8A-4147-A177-3AD203B41FA5}">
                      <a16:colId xmlns="" xmlns:a16="http://schemas.microsoft.com/office/drawing/2014/main" val="20001"/>
                    </a:ext>
                  </a:extLst>
                </a:gridCol>
              </a:tblGrid>
              <a:tr h="630055">
                <a:tc>
                  <a:txBody>
                    <a:bodyPr/>
                    <a:lstStyle/>
                    <a:p>
                      <a:pPr algn="l"/>
                      <a:r>
                        <a:rPr lang="es-CO" sz="2000" dirty="0"/>
                        <a:t>PARTICIPANTES</a:t>
                      </a:r>
                    </a:p>
                  </a:txBody>
                  <a:tcPr anchor="ctr"/>
                </a:tc>
                <a:tc>
                  <a:txBody>
                    <a:bodyPr/>
                    <a:lstStyle/>
                    <a:p>
                      <a:pPr algn="l"/>
                      <a:r>
                        <a:rPr lang="es-CO" sz="2000" dirty="0"/>
                        <a:t>CARGO</a:t>
                      </a:r>
                    </a:p>
                  </a:txBody>
                  <a:tcPr anchor="ctr"/>
                </a:tc>
                <a:extLst>
                  <a:ext uri="{0D108BD9-81ED-4DB2-BD59-A6C34878D82A}">
                    <a16:rowId xmlns="" xmlns:a16="http://schemas.microsoft.com/office/drawing/2014/main" val="10000"/>
                  </a:ext>
                </a:extLst>
              </a:tr>
              <a:tr h="630055">
                <a:tc>
                  <a:txBody>
                    <a:bodyPr/>
                    <a:lstStyle/>
                    <a:p>
                      <a:pPr algn="l"/>
                      <a:r>
                        <a:rPr lang="es-CO" b="1" dirty="0"/>
                        <a:t>Jeimy</a:t>
                      </a:r>
                      <a:r>
                        <a:rPr lang="es-CO" b="1" baseline="0" dirty="0"/>
                        <a:t> Termal Paredes</a:t>
                      </a:r>
                      <a:endParaRPr lang="es-CO" b="1" dirty="0"/>
                    </a:p>
                  </a:txBody>
                  <a:tcPr anchor="ctr"/>
                </a:tc>
                <a:tc>
                  <a:txBody>
                    <a:bodyPr/>
                    <a:lstStyle/>
                    <a:p>
                      <a:pPr algn="l"/>
                      <a:r>
                        <a:rPr lang="es-CO" b="1" dirty="0"/>
                        <a:t>Presidente Ejecutivo</a:t>
                      </a:r>
                    </a:p>
                  </a:txBody>
                  <a:tcPr anchor="ctr"/>
                </a:tc>
                <a:extLst>
                  <a:ext uri="{0D108BD9-81ED-4DB2-BD59-A6C34878D82A}">
                    <a16:rowId xmlns="" xmlns:a16="http://schemas.microsoft.com/office/drawing/2014/main" val="10001"/>
                  </a:ext>
                </a:extLst>
              </a:tr>
              <a:tr h="630055">
                <a:tc>
                  <a:txBody>
                    <a:bodyPr/>
                    <a:lstStyle/>
                    <a:p>
                      <a:pPr algn="l"/>
                      <a:r>
                        <a:rPr lang="es-CO" b="1" dirty="0"/>
                        <a:t>Flor</a:t>
                      </a:r>
                      <a:r>
                        <a:rPr lang="es-CO" b="1" baseline="0" dirty="0"/>
                        <a:t> Mireya Suarez</a:t>
                      </a:r>
                      <a:endParaRPr lang="es-CO" b="1" dirty="0"/>
                    </a:p>
                  </a:txBody>
                  <a:tcPr anchor="ctr"/>
                </a:tc>
                <a:tc>
                  <a:txBody>
                    <a:bodyPr/>
                    <a:lstStyle/>
                    <a:p>
                      <a:pPr algn="l"/>
                      <a:r>
                        <a:rPr lang="es-CO" b="1" dirty="0"/>
                        <a:t>Asistente</a:t>
                      </a:r>
                      <a:r>
                        <a:rPr lang="es-CO" b="1" baseline="0" dirty="0"/>
                        <a:t> de Presidencia</a:t>
                      </a:r>
                      <a:endParaRPr lang="es-CO" b="1" dirty="0"/>
                    </a:p>
                  </a:txBody>
                  <a:tcPr anchor="ctr"/>
                </a:tc>
                <a:extLst>
                  <a:ext uri="{0D108BD9-81ED-4DB2-BD59-A6C34878D82A}">
                    <a16:rowId xmlns="" xmlns:a16="http://schemas.microsoft.com/office/drawing/2014/main" val="10002"/>
                  </a:ext>
                </a:extLst>
              </a:tr>
              <a:tr h="990156">
                <a:tc>
                  <a:txBody>
                    <a:bodyPr/>
                    <a:lstStyle/>
                    <a:p>
                      <a:pPr algn="l"/>
                      <a:r>
                        <a:rPr lang="es-CO" b="1" dirty="0"/>
                        <a:t>Ricardo Erazo Villota</a:t>
                      </a:r>
                    </a:p>
                  </a:txBody>
                  <a:tcPr anchor="ctr"/>
                </a:tc>
                <a:tc>
                  <a:txBody>
                    <a:bodyPr/>
                    <a:lstStyle/>
                    <a:p>
                      <a:pPr algn="l"/>
                      <a:r>
                        <a:rPr lang="es-CO" b="1" dirty="0"/>
                        <a:t>Coordinador de Calidad y Control Interno</a:t>
                      </a:r>
                    </a:p>
                  </a:txBody>
                  <a:tcPr anchor="ctr"/>
                </a:tc>
                <a:extLst>
                  <a:ext uri="{0D108BD9-81ED-4DB2-BD59-A6C34878D82A}">
                    <a16:rowId xmlns="" xmlns:a16="http://schemas.microsoft.com/office/drawing/2014/main" val="10003"/>
                  </a:ext>
                </a:extLst>
              </a:tr>
            </a:tbl>
          </a:graphicData>
        </a:graphic>
      </p:graphicFrame>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20</a:t>
            </a:fld>
            <a:endParaRPr lang="es-ES" sz="1000" dirty="0">
              <a:solidFill>
                <a:schemeClr val="bg1"/>
              </a:solidFill>
            </a:endParaRPr>
          </a:p>
        </p:txBody>
      </p:sp>
      <p:sp>
        <p:nvSpPr>
          <p:cNvPr id="78849" name="Rectangle 1"/>
          <p:cNvSpPr>
            <a:spLocks noChangeArrowheads="1"/>
          </p:cNvSpPr>
          <p:nvPr/>
        </p:nvSpPr>
        <p:spPr bwMode="auto">
          <a:xfrm>
            <a:off x="289999" y="1875021"/>
            <a:ext cx="853244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r>
              <a:rPr lang="es-CO" sz="3200" b="1" dirty="0">
                <a:solidFill>
                  <a:srgbClr val="FF0000"/>
                </a:solidFill>
                <a:latin typeface="Arial" pitchFamily="34" charset="0"/>
                <a:ea typeface="Rockwell"/>
                <a:cs typeface="Arial" pitchFamily="34" charset="0"/>
              </a:rPr>
              <a:t>9.3.2.b. CAMBIOS EN LAS CUESTIONES INTERNAS O EXTERNAS</a:t>
            </a:r>
          </a:p>
        </p:txBody>
      </p:sp>
      <p:pic>
        <p:nvPicPr>
          <p:cNvPr id="6" name="Picture 2" descr="Resultado de imagen para planeación estratég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3140968"/>
            <a:ext cx="3736826" cy="22487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9">
            <a:extLst>
              <a:ext uri="{FF2B5EF4-FFF2-40B4-BE49-F238E27FC236}">
                <a16:creationId xmlns="" xmlns:a16="http://schemas.microsoft.com/office/drawing/2014/main" id="{804294DD-9C79-7E49-A55A-B6BDF437462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3217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1547664" y="236448"/>
            <a:ext cx="745232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endParaRPr lang="es-CO" sz="2400" b="1" dirty="0">
              <a:solidFill>
                <a:srgbClr val="FF0000"/>
              </a:solidFill>
              <a:latin typeface="Arial" pitchFamily="34" charset="0"/>
              <a:ea typeface="Rockwell"/>
              <a:cs typeface="Arial" pitchFamily="34" charset="0"/>
            </a:endParaRPr>
          </a:p>
          <a:p>
            <a:pPr marL="228600" lvl="0" indent="-228600" algn="ctr"/>
            <a:r>
              <a:rPr lang="es-CO" sz="2400" b="1" dirty="0">
                <a:solidFill>
                  <a:srgbClr val="FF0000"/>
                </a:solidFill>
                <a:latin typeface="Arial" pitchFamily="34" charset="0"/>
                <a:ea typeface="Rockwell"/>
                <a:cs typeface="Arial" pitchFamily="34" charset="0"/>
              </a:rPr>
              <a:t>CONCLUSIONES CAMBIOS EN </a:t>
            </a:r>
          </a:p>
          <a:p>
            <a:pPr marL="228600" lvl="0" indent="-228600" algn="ctr"/>
            <a:r>
              <a:rPr lang="es-CO" sz="2400" b="1" dirty="0">
                <a:solidFill>
                  <a:srgbClr val="FF0000"/>
                </a:solidFill>
                <a:latin typeface="Arial" pitchFamily="34" charset="0"/>
                <a:ea typeface="Rockwell"/>
                <a:cs typeface="Arial" pitchFamily="34" charset="0"/>
              </a:rPr>
              <a:t>CUESTIONES INTERNAS O EXTERNAS</a:t>
            </a:r>
          </a:p>
        </p:txBody>
      </p:sp>
      <p:sp>
        <p:nvSpPr>
          <p:cNvPr id="7" name="6 CuadroTexto"/>
          <p:cNvSpPr txBox="1"/>
          <p:nvPr/>
        </p:nvSpPr>
        <p:spPr>
          <a:xfrm>
            <a:off x="418959" y="1436777"/>
            <a:ext cx="8507565" cy="5478423"/>
          </a:xfrm>
          <a:prstGeom prst="rect">
            <a:avLst/>
          </a:prstGeom>
          <a:noFill/>
        </p:spPr>
        <p:txBody>
          <a:bodyPr wrap="square" rtlCol="0">
            <a:spAutoFit/>
          </a:bodyPr>
          <a:lstStyle/>
          <a:p>
            <a:pPr algn="just"/>
            <a:endParaRPr lang="es-CO" dirty="0"/>
          </a:p>
          <a:p>
            <a:pPr algn="just"/>
            <a:endParaRPr lang="es-CO" dirty="0"/>
          </a:p>
          <a:p>
            <a:pPr algn="just"/>
            <a:r>
              <a:rPr lang="es-CO" sz="2000" dirty="0"/>
              <a:t>El Coordinador de Calidad revisa junto a la Presidencia Ejecutiva cada una de las cuestiones internas y externas del plan estratégico, para verificar su estado y si se adecua al contexto de la organización.</a:t>
            </a:r>
          </a:p>
          <a:p>
            <a:pPr algn="just"/>
            <a:endParaRPr lang="es-CO" sz="2000" dirty="0"/>
          </a:p>
          <a:p>
            <a:pPr algn="just"/>
            <a:r>
              <a:rPr lang="es-CO" sz="2000" dirty="0"/>
              <a:t>En ese sentido se observa que el plan estratégico se actualiza cada año y cuando se requiera de acuerdo a los cambios que se requieran en el contexto de la organización, teniendo en cuenta las cuestiones internas (Debilidades y fortalezas), y las cuestiones externas (Oportunidades y amenazas).  Se actualizo para esta vigencia en lo referente a la oportunidades, teniendo en cuenta que se creo el </a:t>
            </a:r>
            <a:r>
              <a:rPr lang="es-CO" sz="2000" dirty="0" smtClean="0"/>
              <a:t>Centro de Acondicionamiento Empresarial como fortaleza  el 21 de abril del 2022.</a:t>
            </a:r>
            <a:endParaRPr lang="es-CO" sz="2000" dirty="0">
              <a:solidFill>
                <a:srgbClr val="FF0000"/>
              </a:solidFill>
            </a:endParaRPr>
          </a:p>
          <a:p>
            <a:pPr algn="just"/>
            <a:endParaRPr lang="es-CO" sz="2000" dirty="0"/>
          </a:p>
          <a:p>
            <a:pPr algn="just"/>
            <a:endParaRPr lang="es-CO" sz="2000" b="1" dirty="0"/>
          </a:p>
          <a:p>
            <a:pPr algn="just"/>
            <a:endParaRPr lang="es-CO" b="1" dirty="0"/>
          </a:p>
          <a:p>
            <a:pPr algn="just"/>
            <a:endParaRPr lang="es-CO" b="1" dirty="0"/>
          </a:p>
          <a:p>
            <a:pPr algn="just"/>
            <a:r>
              <a:rPr lang="es-CO" b="1" dirty="0"/>
              <a:t>  </a:t>
            </a:r>
          </a:p>
        </p:txBody>
      </p:sp>
      <p:pic>
        <p:nvPicPr>
          <p:cNvPr id="6" name="Picture 49">
            <a:extLst>
              <a:ext uri="{FF2B5EF4-FFF2-40B4-BE49-F238E27FC236}">
                <a16:creationId xmlns="" xmlns:a16="http://schemas.microsoft.com/office/drawing/2014/main" id="{4BBBF29C-2D6E-AB4D-9288-830D4E2C5C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5978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a:off x="300789" y="1084168"/>
            <a:ext cx="853244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r>
              <a:rPr lang="es-CO" sz="3200" b="1" dirty="0">
                <a:solidFill>
                  <a:srgbClr val="FF0000"/>
                </a:solidFill>
                <a:latin typeface="Arial" pitchFamily="34" charset="0"/>
                <a:ea typeface="Rockwell"/>
                <a:cs typeface="Arial" pitchFamily="34" charset="0"/>
              </a:rPr>
              <a:t>PLAN DE MEJORA CAMBIOS EN </a:t>
            </a:r>
          </a:p>
          <a:p>
            <a:pPr marL="228600" lvl="0" indent="-228600" algn="ctr"/>
            <a:r>
              <a:rPr lang="es-CO" sz="3200" b="1" dirty="0">
                <a:solidFill>
                  <a:srgbClr val="FF0000"/>
                </a:solidFill>
                <a:latin typeface="Arial" pitchFamily="34" charset="0"/>
                <a:ea typeface="Rockwell"/>
                <a:cs typeface="Arial" pitchFamily="34" charset="0"/>
              </a:rPr>
              <a:t>CUESTIONES INTERNAS O EXTERNAS</a:t>
            </a:r>
          </a:p>
        </p:txBody>
      </p:sp>
      <p:graphicFrame>
        <p:nvGraphicFramePr>
          <p:cNvPr id="6" name="Group 79"/>
          <p:cNvGraphicFramePr>
            <a:graphicFrameLocks noGrp="1"/>
          </p:cNvGraphicFramePr>
          <p:nvPr>
            <p:extLst>
              <p:ext uri="{D42A27DB-BD31-4B8C-83A1-F6EECF244321}">
                <p14:modId xmlns:p14="http://schemas.microsoft.com/office/powerpoint/2010/main" val="1644479733"/>
              </p:ext>
            </p:extLst>
          </p:nvPr>
        </p:nvGraphicFramePr>
        <p:xfrm>
          <a:off x="300086" y="2178217"/>
          <a:ext cx="8691839" cy="1938888"/>
        </p:xfrm>
        <a:graphic>
          <a:graphicData uri="http://schemas.openxmlformats.org/drawingml/2006/table">
            <a:tbl>
              <a:tblPr/>
              <a:tblGrid>
                <a:gridCol w="1386288">
                  <a:extLst>
                    <a:ext uri="{9D8B030D-6E8A-4147-A177-3AD203B41FA5}">
                      <a16:colId xmlns="" xmlns:a16="http://schemas.microsoft.com/office/drawing/2014/main" val="20000"/>
                    </a:ext>
                  </a:extLst>
                </a:gridCol>
                <a:gridCol w="908572">
                  <a:extLst>
                    <a:ext uri="{9D8B030D-6E8A-4147-A177-3AD203B41FA5}">
                      <a16:colId xmlns="" xmlns:a16="http://schemas.microsoft.com/office/drawing/2014/main" val="20001"/>
                    </a:ext>
                  </a:extLst>
                </a:gridCol>
                <a:gridCol w="1665579">
                  <a:extLst>
                    <a:ext uri="{9D8B030D-6E8A-4147-A177-3AD203B41FA5}">
                      <a16:colId xmlns="" xmlns:a16="http://schemas.microsoft.com/office/drawing/2014/main" val="20002"/>
                    </a:ext>
                  </a:extLst>
                </a:gridCol>
                <a:gridCol w="842968">
                  <a:extLst>
                    <a:ext uri="{9D8B030D-6E8A-4147-A177-3AD203B41FA5}">
                      <a16:colId xmlns="" xmlns:a16="http://schemas.microsoft.com/office/drawing/2014/main" val="20003"/>
                    </a:ext>
                  </a:extLst>
                </a:gridCol>
                <a:gridCol w="1224136">
                  <a:extLst>
                    <a:ext uri="{9D8B030D-6E8A-4147-A177-3AD203B41FA5}">
                      <a16:colId xmlns="" xmlns:a16="http://schemas.microsoft.com/office/drawing/2014/main" val="20004"/>
                    </a:ext>
                  </a:extLst>
                </a:gridCol>
                <a:gridCol w="1296144">
                  <a:extLst>
                    <a:ext uri="{9D8B030D-6E8A-4147-A177-3AD203B41FA5}">
                      <a16:colId xmlns="" xmlns:a16="http://schemas.microsoft.com/office/drawing/2014/main" val="20005"/>
                    </a:ext>
                  </a:extLst>
                </a:gridCol>
                <a:gridCol w="1368152">
                  <a:extLst>
                    <a:ext uri="{9D8B030D-6E8A-4147-A177-3AD203B41FA5}">
                      <a16:colId xmlns="" xmlns:a16="http://schemas.microsoft.com/office/drawing/2014/main" val="20006"/>
                    </a:ext>
                  </a:extLst>
                </a:gridCol>
              </a:tblGrid>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ASPECTO A MEJORAR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ACCIÓN</a:t>
                      </a:r>
                    </a:p>
                    <a:p>
                      <a:pPr marL="0" marR="0" lvl="0" indent="0" algn="ctr" defTabSz="914400" rtl="0" eaLnBrk="1" fontAlgn="base" latinLnBrk="0" hangingPunct="1">
                        <a:lnSpc>
                          <a:spcPct val="100000"/>
                        </a:lnSpc>
                        <a:spcBef>
                          <a:spcPct val="0"/>
                        </a:spcBef>
                        <a:spcAft>
                          <a:spcPct val="0"/>
                        </a:spcAft>
                        <a:buClrTx/>
                        <a:buSzTx/>
                        <a:buFontTx/>
                        <a:buNone/>
                        <a:tabLst/>
                        <a:defRPr/>
                      </a:pPr>
                      <a:r>
                        <a:rPr lang="es-CO" sz="900" dirty="0"/>
                        <a:t>CORRECCIÓN, A.CORRECTIVA, A. MEJORA U OPORTUNIDAD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RESPONSABLE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FECHA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RECURSOS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ENFOQUE DE LA ACCIÓN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PLANIFICAR COMO CAMBIO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 xmlns:a16="http://schemas.microsoft.com/office/drawing/2014/main" val="10000"/>
                  </a:ext>
                </a:extLst>
              </a:tr>
              <a:tr h="8720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a:ln>
                            <a:noFill/>
                          </a:ln>
                          <a:solidFill>
                            <a:schemeClr val="tx1"/>
                          </a:solidFill>
                          <a:effectLst/>
                          <a:latin typeface="+mn-lt"/>
                        </a:rPr>
                        <a:t>Se revisará el plan estratégico anualmente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a:ln>
                            <a:noFill/>
                          </a:ln>
                          <a:solidFill>
                            <a:srgbClr val="000000"/>
                          </a:solidFill>
                          <a:effectLst/>
                          <a:latin typeface="+mn-lt"/>
                        </a:rPr>
                        <a:t>Oportunidad</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s-CO" sz="1200" b="0" i="0" u="none" strike="noStrike" cap="none" normalizeH="0" baseline="0" dirty="0">
                          <a:ln>
                            <a:noFill/>
                          </a:ln>
                          <a:solidFill>
                            <a:srgbClr val="000000"/>
                          </a:solidFill>
                          <a:effectLst/>
                          <a:latin typeface="+mn-lt"/>
                        </a:rPr>
                        <a:t>Presidencia</a:t>
                      </a:r>
                      <a:r>
                        <a:rPr kumimoji="0" lang="es-CO" sz="1200" b="1" i="0" u="none" strike="noStrike" cap="none" normalizeH="0" baseline="0" dirty="0">
                          <a:ln>
                            <a:noFill/>
                          </a:ln>
                          <a:solidFill>
                            <a:srgbClr val="000000"/>
                          </a:solidFill>
                          <a:effectLst/>
                          <a:latin typeface="+mn-lt"/>
                        </a:rPr>
                        <a:t> </a:t>
                      </a:r>
                      <a:r>
                        <a:rPr kumimoji="0" lang="es-CO" sz="1200" b="0" i="0" u="none" strike="noStrike" cap="none" normalizeH="0" baseline="0" dirty="0">
                          <a:ln>
                            <a:noFill/>
                          </a:ln>
                          <a:solidFill>
                            <a:srgbClr val="000000"/>
                          </a:solidFill>
                          <a:effectLst/>
                          <a:latin typeface="+mn-lt"/>
                        </a:rPr>
                        <a:t>Ejecutiva</a:t>
                      </a:r>
                      <a:r>
                        <a:rPr kumimoji="0" lang="es-CO" sz="1200" b="1" i="0" u="none" strike="noStrike" cap="none" normalizeH="0" baseline="0" dirty="0">
                          <a:ln>
                            <a:noFill/>
                          </a:ln>
                          <a:solidFill>
                            <a:srgbClr val="000000"/>
                          </a:solidFill>
                          <a:effectLst/>
                          <a:latin typeface="+mn-lt"/>
                        </a:rPr>
                        <a:t>, </a:t>
                      </a:r>
                      <a:r>
                        <a:rPr kumimoji="0" lang="es-CO" sz="1200" b="0" i="0" u="none" strike="noStrike" cap="none" normalizeH="0" baseline="0" dirty="0">
                          <a:ln>
                            <a:noFill/>
                          </a:ln>
                          <a:solidFill>
                            <a:srgbClr val="000000"/>
                          </a:solidFill>
                          <a:effectLst/>
                          <a:latin typeface="+mn-lt"/>
                        </a:rPr>
                        <a:t>Coordinador de Calidad y Control Interno</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200" b="1" i="0" u="none" strike="noStrike" cap="none" normalizeH="0" baseline="0" dirty="0">
                        <a:ln>
                          <a:noFill/>
                        </a:ln>
                        <a:solidFill>
                          <a:srgbClr val="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a:ln>
                            <a:noFill/>
                          </a:ln>
                          <a:solidFill>
                            <a:srgbClr val="000000"/>
                          </a:solidFill>
                          <a:effectLst/>
                          <a:latin typeface="+mn-lt"/>
                        </a:rPr>
                        <a:t>30</a:t>
                      </a:r>
                      <a:r>
                        <a:rPr kumimoji="0" lang="es-CO" sz="1200" b="1" i="0" u="none" strike="noStrike" cap="none" normalizeH="0" baseline="0" dirty="0">
                          <a:ln>
                            <a:noFill/>
                          </a:ln>
                          <a:solidFill>
                            <a:srgbClr val="000000"/>
                          </a:solidFill>
                          <a:effectLst/>
                          <a:latin typeface="+mn-lt"/>
                        </a:rPr>
                        <a:t>  </a:t>
                      </a:r>
                      <a:r>
                        <a:rPr kumimoji="0" lang="es-CO" sz="1200" b="0" i="0" u="none" strike="noStrike" cap="none" normalizeH="0" baseline="0" dirty="0">
                          <a:ln>
                            <a:noFill/>
                          </a:ln>
                          <a:solidFill>
                            <a:srgbClr val="000000"/>
                          </a:solidFill>
                          <a:effectLst/>
                          <a:latin typeface="+mn-lt"/>
                        </a:rPr>
                        <a:t>de</a:t>
                      </a:r>
                      <a:r>
                        <a:rPr kumimoji="0" lang="es-CO" sz="1200" b="1" i="0" u="none" strike="noStrike" cap="none" normalizeH="0" baseline="0" dirty="0">
                          <a:ln>
                            <a:noFill/>
                          </a:ln>
                          <a:solidFill>
                            <a:srgbClr val="000000"/>
                          </a:solidFill>
                          <a:effectLst/>
                          <a:latin typeface="+mn-lt"/>
                        </a:rPr>
                        <a:t> </a:t>
                      </a:r>
                      <a:r>
                        <a:rPr kumimoji="0" lang="es-CO" sz="1200" b="0" i="0" u="none" strike="noStrike" cap="none" normalizeH="0" baseline="0" dirty="0">
                          <a:ln>
                            <a:noFill/>
                          </a:ln>
                          <a:solidFill>
                            <a:srgbClr val="000000"/>
                          </a:solidFill>
                          <a:effectLst/>
                          <a:latin typeface="+mn-lt"/>
                        </a:rPr>
                        <a:t>diciembre</a:t>
                      </a:r>
                      <a:r>
                        <a:rPr kumimoji="0" lang="es-CO" sz="1200" b="1" i="0" u="none" strike="noStrike" cap="none" normalizeH="0" baseline="0" dirty="0">
                          <a:ln>
                            <a:noFill/>
                          </a:ln>
                          <a:solidFill>
                            <a:srgbClr val="000000"/>
                          </a:solidFill>
                          <a:effectLst/>
                          <a:latin typeface="+mn-lt"/>
                        </a:rPr>
                        <a:t> </a:t>
                      </a:r>
                      <a:r>
                        <a:rPr kumimoji="0" lang="es-CO" sz="1200" b="0" i="0" u="none" strike="noStrike" cap="none" normalizeH="0" baseline="0" dirty="0">
                          <a:ln>
                            <a:noFill/>
                          </a:ln>
                          <a:solidFill>
                            <a:srgbClr val="000000"/>
                          </a:solidFill>
                          <a:effectLst/>
                          <a:latin typeface="+mn-lt"/>
                        </a:rPr>
                        <a:t>2022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a:ln>
                            <a:noFill/>
                          </a:ln>
                          <a:solidFill>
                            <a:srgbClr val="000000"/>
                          </a:solidFill>
                          <a:effectLst/>
                          <a:latin typeface="+mn-lt"/>
                        </a:rPr>
                        <a:t>Humanos</a:t>
                      </a:r>
                      <a:r>
                        <a:rPr kumimoji="0" lang="es-CO" sz="1200" b="1" i="0" u="none" strike="noStrike" cap="none" normalizeH="0" baseline="0" dirty="0">
                          <a:ln>
                            <a:noFill/>
                          </a:ln>
                          <a:solidFill>
                            <a:srgbClr val="000000"/>
                          </a:solidFill>
                          <a:effectLst/>
                          <a:latin typeface="+mn-lt"/>
                        </a:rPr>
                        <a:t>, </a:t>
                      </a:r>
                      <a:r>
                        <a:rPr kumimoji="0" lang="es-CO" sz="1200" b="0" i="0" u="none" strike="noStrike" cap="none" normalizeH="0" baseline="0" dirty="0">
                          <a:ln>
                            <a:noFill/>
                          </a:ln>
                          <a:solidFill>
                            <a:srgbClr val="000000"/>
                          </a:solidFill>
                          <a:effectLst/>
                          <a:latin typeface="+mn-lt"/>
                        </a:rPr>
                        <a:t>financieros</a:t>
                      </a:r>
                      <a:r>
                        <a:rPr kumimoji="0" lang="es-CO" sz="1200" b="1" i="0" u="none" strike="noStrike" cap="none" normalizeH="0" baseline="0" dirty="0">
                          <a:ln>
                            <a:noFill/>
                          </a:ln>
                          <a:solidFill>
                            <a:srgbClr val="000000"/>
                          </a:solidFill>
                          <a:effectLst/>
                          <a:latin typeface="+mn-lt"/>
                        </a:rPr>
                        <a:t>, </a:t>
                      </a:r>
                      <a:r>
                        <a:rPr kumimoji="0" lang="es-CO" sz="1200" b="0" i="0" u="none" strike="noStrike" cap="none" normalizeH="0" baseline="0" dirty="0" smtClean="0">
                          <a:ln>
                            <a:noFill/>
                          </a:ln>
                          <a:solidFill>
                            <a:srgbClr val="000000"/>
                          </a:solidFill>
                          <a:effectLst/>
                          <a:latin typeface="+mn-lt"/>
                        </a:rPr>
                        <a:t>técnicos.</a:t>
                      </a:r>
                      <a:endParaRPr kumimoji="0" lang="es-CO" sz="1200" b="1" i="1" u="none" strike="noStrike" cap="none" normalizeH="0" baseline="0" dirty="0">
                        <a:ln>
                          <a:noFill/>
                        </a:ln>
                        <a:solidFill>
                          <a:srgbClr val="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CO" sz="1200" b="0" i="0" u="none" strike="noStrike" cap="none" normalizeH="0" baseline="0" dirty="0">
                          <a:ln>
                            <a:noFill/>
                          </a:ln>
                          <a:solidFill>
                            <a:srgbClr val="000000"/>
                          </a:solidFill>
                          <a:effectLst/>
                          <a:latin typeface="+mn-lt"/>
                        </a:rPr>
                        <a:t>SGC/usuario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CO" sz="1200" b="1" i="0" u="none" strike="noStrike" cap="none" normalizeH="0" baseline="0" dirty="0">
                        <a:ln>
                          <a:noFill/>
                        </a:ln>
                        <a:solidFill>
                          <a:srgbClr val="000000"/>
                        </a:solidFill>
                        <a:effectLst/>
                        <a:latin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200" b="0" i="0" u="none" strike="noStrike" cap="none" normalizeH="0" baseline="0" dirty="0">
                          <a:ln>
                            <a:noFill/>
                          </a:ln>
                          <a:solidFill>
                            <a:srgbClr val="000000"/>
                          </a:solidFill>
                          <a:effectLst/>
                          <a:latin typeface="+mn-lt"/>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bl>
          </a:graphicData>
        </a:graphic>
      </p:graphicFrame>
      <p:pic>
        <p:nvPicPr>
          <p:cNvPr id="7" name="Picture 49">
            <a:extLst>
              <a:ext uri="{FF2B5EF4-FFF2-40B4-BE49-F238E27FC236}">
                <a16:creationId xmlns="" xmlns:a16="http://schemas.microsoft.com/office/drawing/2014/main" id="{6776CAFE-F8AB-BC40-A630-66EF0E2FA8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019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1164DDE9-6093-42AC-8C86-0687C5F88F13}" type="slidenum">
              <a:rPr lang="es-ES" sz="1000">
                <a:solidFill>
                  <a:schemeClr val="bg1"/>
                </a:solidFill>
              </a:rPr>
              <a:pPr/>
              <a:t>23</a:t>
            </a:fld>
            <a:endParaRPr lang="es-ES" sz="1000" dirty="0">
              <a:solidFill>
                <a:schemeClr val="bg1"/>
              </a:solidFill>
            </a:endParaRPr>
          </a:p>
        </p:txBody>
      </p:sp>
      <p:sp>
        <p:nvSpPr>
          <p:cNvPr id="78849" name="Rectangle 1"/>
          <p:cNvSpPr>
            <a:spLocks noChangeArrowheads="1"/>
          </p:cNvSpPr>
          <p:nvPr/>
        </p:nvSpPr>
        <p:spPr bwMode="auto">
          <a:xfrm>
            <a:off x="1817761" y="378420"/>
            <a:ext cx="684076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r>
              <a:rPr lang="es-CO" sz="4000" b="1" dirty="0">
                <a:solidFill>
                  <a:srgbClr val="FF0000"/>
                </a:solidFill>
                <a:latin typeface="Arial" pitchFamily="34" charset="0"/>
                <a:ea typeface="Rockwell"/>
                <a:cs typeface="Arial" pitchFamily="34" charset="0"/>
              </a:rPr>
              <a:t>4. DESEMPEÑO Y EFICACIA DEL SISTEMA RELATIVA A:  </a:t>
            </a:r>
          </a:p>
        </p:txBody>
      </p:sp>
      <p:pic>
        <p:nvPicPr>
          <p:cNvPr id="6" name="5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6038" y="1916832"/>
            <a:ext cx="1638449" cy="2187413"/>
          </a:xfrm>
          <a:prstGeom prst="rect">
            <a:avLst/>
          </a:prstGeom>
        </p:spPr>
      </p:pic>
      <p:sp>
        <p:nvSpPr>
          <p:cNvPr id="8" name="Rectangle 1"/>
          <p:cNvSpPr>
            <a:spLocks noChangeArrowheads="1"/>
          </p:cNvSpPr>
          <p:nvPr/>
        </p:nvSpPr>
        <p:spPr bwMode="auto">
          <a:xfrm>
            <a:off x="184192" y="3061683"/>
            <a:ext cx="6846329"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28600" lvl="0" indent="-228600" algn="ctr"/>
            <a:r>
              <a:rPr lang="es-CO" sz="3200" b="1" dirty="0">
                <a:solidFill>
                  <a:srgbClr val="FF0000"/>
                </a:solidFill>
                <a:latin typeface="Arial" pitchFamily="34" charset="0"/>
                <a:ea typeface="Rockwell"/>
                <a:cs typeface="Arial" pitchFamily="34" charset="0"/>
              </a:rPr>
              <a:t>4.1 SATISFACCIÓN DEL CLIENTE Y RETROALIMENTACIÓN DE LAS PARTES INTERESADAS </a:t>
            </a:r>
          </a:p>
        </p:txBody>
      </p:sp>
      <p:pic>
        <p:nvPicPr>
          <p:cNvPr id="9" name="8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6386" y="5013176"/>
            <a:ext cx="2403509" cy="1511748"/>
          </a:xfrm>
          <a:prstGeom prst="rect">
            <a:avLst/>
          </a:prstGeom>
        </p:spPr>
      </p:pic>
      <p:pic>
        <p:nvPicPr>
          <p:cNvPr id="10" name="Picture 49">
            <a:extLst>
              <a:ext uri="{FF2B5EF4-FFF2-40B4-BE49-F238E27FC236}">
                <a16:creationId xmlns="" xmlns:a16="http://schemas.microsoft.com/office/drawing/2014/main" id="{B28F33A4-E821-8C44-9787-C86048395F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9721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9" name="2 Subtítulo"/>
          <p:cNvSpPr>
            <a:spLocks/>
          </p:cNvSpPr>
          <p:nvPr/>
        </p:nvSpPr>
        <p:spPr bwMode="auto">
          <a:xfrm>
            <a:off x="107504" y="-399912"/>
            <a:ext cx="8824482" cy="3252848"/>
          </a:xfrm>
          <a:prstGeom prst="rect">
            <a:avLst/>
          </a:prstGeom>
          <a:noFill/>
          <a:ln w="9525">
            <a:noFill/>
            <a:miter lim="800000"/>
            <a:headEnd/>
            <a:tailEnd/>
          </a:ln>
        </p:spPr>
        <p:txBody>
          <a:bodyPr anchor="ctr"/>
          <a:lstStyle/>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400" dirty="0">
              <a:solidFill>
                <a:srgbClr val="FF9933"/>
              </a:solidFill>
              <a:latin typeface="Arial" pitchFamily="34" charset="0"/>
              <a:ea typeface="Tahoma" pitchFamily="34" charset="0"/>
              <a:cs typeface="Arial" pitchFamily="34" charset="0"/>
            </a:endParaRPr>
          </a:p>
          <a:p>
            <a:pPr algn="just"/>
            <a:endParaRPr lang="es-ES" b="1" dirty="0"/>
          </a:p>
        </p:txBody>
      </p:sp>
      <p:pic>
        <p:nvPicPr>
          <p:cNvPr id="8" name="Picture 49">
            <a:extLst>
              <a:ext uri="{FF2B5EF4-FFF2-40B4-BE49-F238E27FC236}">
                <a16:creationId xmlns="" xmlns:a16="http://schemas.microsoft.com/office/drawing/2014/main" id="{7E678ED8-E6D6-EB49-944D-989CEC8BF3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373382" cy="90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a:extLst>
              <a:ext uri="{FF2B5EF4-FFF2-40B4-BE49-F238E27FC236}">
                <a16:creationId xmlns="" xmlns:a16="http://schemas.microsoft.com/office/drawing/2014/main" id="{A01DB546-F6EB-47CE-BFF0-46D7752F5869}"/>
              </a:ext>
            </a:extLst>
          </p:cNvPr>
          <p:cNvGraphicFramePr>
            <a:graphicFrameLocks noGrp="1"/>
          </p:cNvGraphicFramePr>
          <p:nvPr>
            <p:extLst>
              <p:ext uri="{D42A27DB-BD31-4B8C-83A1-F6EECF244321}">
                <p14:modId xmlns:p14="http://schemas.microsoft.com/office/powerpoint/2010/main" val="3175043943"/>
              </p:ext>
            </p:extLst>
          </p:nvPr>
        </p:nvGraphicFramePr>
        <p:xfrm>
          <a:off x="1115615" y="4005065"/>
          <a:ext cx="7344819" cy="2592288"/>
        </p:xfrm>
        <a:graphic>
          <a:graphicData uri="http://schemas.openxmlformats.org/drawingml/2006/table">
            <a:tbl>
              <a:tblPr>
                <a:tableStyleId>{5C22544A-7EE6-4342-B048-85BDC9FD1C3A}</a:tableStyleId>
              </a:tblPr>
              <a:tblGrid>
                <a:gridCol w="2219656">
                  <a:extLst>
                    <a:ext uri="{9D8B030D-6E8A-4147-A177-3AD203B41FA5}">
                      <a16:colId xmlns="" xmlns:a16="http://schemas.microsoft.com/office/drawing/2014/main" val="3940852714"/>
                    </a:ext>
                  </a:extLst>
                </a:gridCol>
                <a:gridCol w="922779">
                  <a:extLst>
                    <a:ext uri="{9D8B030D-6E8A-4147-A177-3AD203B41FA5}">
                      <a16:colId xmlns="" xmlns:a16="http://schemas.microsoft.com/office/drawing/2014/main" val="1480838"/>
                    </a:ext>
                  </a:extLst>
                </a:gridCol>
                <a:gridCol w="997599">
                  <a:extLst>
                    <a:ext uri="{9D8B030D-6E8A-4147-A177-3AD203B41FA5}">
                      <a16:colId xmlns="" xmlns:a16="http://schemas.microsoft.com/office/drawing/2014/main" val="161413829"/>
                    </a:ext>
                  </a:extLst>
                </a:gridCol>
                <a:gridCol w="1633568">
                  <a:extLst>
                    <a:ext uri="{9D8B030D-6E8A-4147-A177-3AD203B41FA5}">
                      <a16:colId xmlns="" xmlns:a16="http://schemas.microsoft.com/office/drawing/2014/main" val="1262725210"/>
                    </a:ext>
                  </a:extLst>
                </a:gridCol>
                <a:gridCol w="1571217">
                  <a:extLst>
                    <a:ext uri="{9D8B030D-6E8A-4147-A177-3AD203B41FA5}">
                      <a16:colId xmlns="" xmlns:a16="http://schemas.microsoft.com/office/drawing/2014/main" val="1788292937"/>
                    </a:ext>
                  </a:extLst>
                </a:gridCol>
              </a:tblGrid>
              <a:tr h="432048">
                <a:tc>
                  <a:txBody>
                    <a:bodyPr/>
                    <a:lstStyle/>
                    <a:p>
                      <a:pPr algn="ctr" fontAlgn="b"/>
                      <a:r>
                        <a:rPr lang="es-CO" sz="1400" u="none" strike="noStrike" dirty="0">
                          <a:effectLst/>
                        </a:rPr>
                        <a:t>PROCESO</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dirty="0">
                          <a:effectLst/>
                        </a:rPr>
                        <a:t>AÑO 2019</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dirty="0">
                          <a:effectLst/>
                        </a:rPr>
                        <a:t>AÑO 2020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dirty="0">
                          <a:effectLst/>
                        </a:rPr>
                        <a:t>AÑO</a:t>
                      </a:r>
                      <a:r>
                        <a:rPr lang="es-CO" sz="1400" u="none" strike="noStrike" baseline="0" dirty="0">
                          <a:effectLst/>
                        </a:rPr>
                        <a:t> </a:t>
                      </a:r>
                      <a:r>
                        <a:rPr lang="es-CO" sz="1400" u="none" strike="noStrike" dirty="0">
                          <a:effectLst/>
                        </a:rPr>
                        <a:t>2021</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400" b="0" i="0" u="none" strike="noStrike" dirty="0">
                          <a:solidFill>
                            <a:schemeClr val="dk1"/>
                          </a:solidFill>
                          <a:effectLst/>
                          <a:latin typeface="+mn-lt"/>
                        </a:rPr>
                        <a:t>JUNIO</a:t>
                      </a:r>
                      <a:r>
                        <a:rPr lang="es-CO" sz="1400" b="0" i="0" u="none" strike="noStrike" baseline="0" dirty="0">
                          <a:solidFill>
                            <a:schemeClr val="dk1"/>
                          </a:solidFill>
                          <a:effectLst/>
                          <a:latin typeface="+mn-lt"/>
                        </a:rPr>
                        <a:t> 2022</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544674848"/>
                  </a:ext>
                </a:extLst>
              </a:tr>
              <a:tr h="864096">
                <a:tc>
                  <a:txBody>
                    <a:bodyPr/>
                    <a:lstStyle/>
                    <a:p>
                      <a:pPr algn="ctr" fontAlgn="b"/>
                      <a:r>
                        <a:rPr lang="es-CO" sz="1400" u="none" strike="noStrike">
                          <a:effectLst/>
                        </a:rPr>
                        <a:t>REGISTRO PUBLICO-ATENCIÓN AL USUARIO</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91,58%</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97,25%</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99%</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92%</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233090659"/>
                  </a:ext>
                </a:extLst>
              </a:tr>
              <a:tr h="432048">
                <a:tc>
                  <a:txBody>
                    <a:bodyPr/>
                    <a:lstStyle/>
                    <a:p>
                      <a:pPr algn="ctr" fontAlgn="b"/>
                      <a:r>
                        <a:rPr lang="es-CO" sz="1400" u="none" strike="noStrike">
                          <a:effectLst/>
                        </a:rPr>
                        <a:t>CAPACITACIÓN</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94,52%</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92,27%</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94,12%</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92,86%</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112643368"/>
                  </a:ext>
                </a:extLst>
              </a:tr>
              <a:tr h="432048">
                <a:tc>
                  <a:txBody>
                    <a:bodyPr/>
                    <a:lstStyle/>
                    <a:p>
                      <a:pPr algn="ctr" fontAlgn="b"/>
                      <a:r>
                        <a:rPr lang="es-CO" sz="1400" u="none" strike="noStrike" dirty="0">
                          <a:effectLst/>
                        </a:rPr>
                        <a:t>PROMOCIÓN COMERCIAL</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86,16%</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92%</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89%</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85%</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2858739685"/>
                  </a:ext>
                </a:extLst>
              </a:tr>
              <a:tr h="432048">
                <a:tc>
                  <a:txBody>
                    <a:bodyPr/>
                    <a:lstStyle/>
                    <a:p>
                      <a:pPr algn="ctr" fontAlgn="b"/>
                      <a:r>
                        <a:rPr lang="es-CO" sz="1400" u="none" strike="noStrike">
                          <a:effectLst/>
                        </a:rPr>
                        <a:t>CONCILIACIÓN Y ARBITRAJE</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100%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100%</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2659995503"/>
                  </a:ext>
                </a:extLst>
              </a:tr>
            </a:tbl>
          </a:graphicData>
        </a:graphic>
      </p:graphicFrame>
      <p:graphicFrame>
        <p:nvGraphicFramePr>
          <p:cNvPr id="7" name="Gráfico 6">
            <a:extLst>
              <a:ext uri="{FF2B5EF4-FFF2-40B4-BE49-F238E27FC236}">
                <a16:creationId xmlns="" xmlns:a16="http://schemas.microsoft.com/office/drawing/2014/main" id="{C1B62417-BFE3-7A1B-BE06-5B0D0A0B0B91}"/>
              </a:ext>
            </a:extLst>
          </p:cNvPr>
          <p:cNvGraphicFramePr>
            <a:graphicFrameLocks/>
          </p:cNvGraphicFramePr>
          <p:nvPr>
            <p:extLst>
              <p:ext uri="{D42A27DB-BD31-4B8C-83A1-F6EECF244321}">
                <p14:modId xmlns:p14="http://schemas.microsoft.com/office/powerpoint/2010/main" val="848448543"/>
              </p:ext>
            </p:extLst>
          </p:nvPr>
        </p:nvGraphicFramePr>
        <p:xfrm>
          <a:off x="1461907" y="548680"/>
          <a:ext cx="6220186" cy="33767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37221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9" name="2 Subtítulo"/>
          <p:cNvSpPr>
            <a:spLocks/>
          </p:cNvSpPr>
          <p:nvPr/>
        </p:nvSpPr>
        <p:spPr bwMode="auto">
          <a:xfrm>
            <a:off x="755576" y="-399912"/>
            <a:ext cx="8176410" cy="1812688"/>
          </a:xfrm>
          <a:prstGeom prst="rect">
            <a:avLst/>
          </a:prstGeom>
          <a:noFill/>
          <a:ln w="9525">
            <a:noFill/>
            <a:miter lim="800000"/>
            <a:headEnd/>
            <a:tailEnd/>
          </a:ln>
        </p:spPr>
        <p:txBody>
          <a:bodyPr anchor="ctr"/>
          <a:lstStyle/>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smtClean="0">
              <a:solidFill>
                <a:srgbClr val="FF0000"/>
              </a:solidFill>
              <a:latin typeface="Arial" pitchFamily="34" charset="0"/>
              <a:ea typeface="Tahoma" pitchFamily="34" charset="0"/>
              <a:cs typeface="Arial" pitchFamily="34" charset="0"/>
            </a:endParaRPr>
          </a:p>
          <a:p>
            <a:pPr marL="342900" indent="-342900" algn="ctr"/>
            <a:r>
              <a:rPr lang="es-ES" sz="4400" b="1" dirty="0" smtClean="0">
                <a:solidFill>
                  <a:srgbClr val="FF0000"/>
                </a:solidFill>
                <a:latin typeface="Arial" pitchFamily="34" charset="0"/>
                <a:ea typeface="Tahoma" pitchFamily="34" charset="0"/>
                <a:cs typeface="Arial" pitchFamily="34" charset="0"/>
              </a:rPr>
              <a:t>CONCLUSIÓN</a:t>
            </a:r>
            <a:endParaRPr lang="es-ES" sz="4400" b="1" dirty="0">
              <a:solidFill>
                <a:srgbClr val="FF0000"/>
              </a:solidFill>
              <a:latin typeface="Arial" pitchFamily="34" charset="0"/>
              <a:ea typeface="Tahoma" pitchFamily="34" charset="0"/>
              <a:cs typeface="Arial" pitchFamily="34" charset="0"/>
            </a:endParaRPr>
          </a:p>
          <a:p>
            <a:pPr marL="342900" indent="-342900" algn="just"/>
            <a:endParaRPr lang="es-ES" sz="2000" b="1" dirty="0" smtClean="0">
              <a:latin typeface="Arial" pitchFamily="34" charset="0"/>
              <a:ea typeface="Tahoma" pitchFamily="34" charset="0"/>
              <a:cs typeface="Arial" pitchFamily="34" charset="0"/>
            </a:endParaRPr>
          </a:p>
          <a:p>
            <a:pPr marL="342900" indent="-342900" algn="just"/>
            <a:endParaRPr lang="es-ES" sz="2000" b="1" dirty="0">
              <a:latin typeface="Arial" pitchFamily="34" charset="0"/>
              <a:ea typeface="Tahoma" pitchFamily="34" charset="0"/>
              <a:cs typeface="Arial" pitchFamily="34" charset="0"/>
            </a:endParaRPr>
          </a:p>
          <a:p>
            <a:pPr marL="342900" indent="-342900"/>
            <a:r>
              <a:rPr lang="es-ES" dirty="0" smtClean="0">
                <a:latin typeface="Arial" pitchFamily="34" charset="0"/>
                <a:ea typeface="Tahoma" pitchFamily="34" charset="0"/>
                <a:cs typeface="Arial" pitchFamily="34" charset="0"/>
              </a:rPr>
              <a:t>     Se </a:t>
            </a:r>
            <a:r>
              <a:rPr lang="es-ES" dirty="0">
                <a:latin typeface="Arial" pitchFamily="34" charset="0"/>
                <a:ea typeface="Tahoma" pitchFamily="34" charset="0"/>
                <a:cs typeface="Arial" pitchFamily="34" charset="0"/>
              </a:rPr>
              <a:t>observa que hasta el mes de agosto de </a:t>
            </a:r>
            <a:r>
              <a:rPr lang="es-ES" dirty="0" smtClean="0">
                <a:latin typeface="Arial" pitchFamily="34" charset="0"/>
                <a:ea typeface="Tahoma" pitchFamily="34" charset="0"/>
                <a:cs typeface="Arial" pitchFamily="34" charset="0"/>
              </a:rPr>
              <a:t>2022 en </a:t>
            </a:r>
            <a:r>
              <a:rPr lang="es-ES" dirty="0">
                <a:latin typeface="Arial" pitchFamily="34" charset="0"/>
                <a:ea typeface="Tahoma" pitchFamily="34" charset="0"/>
                <a:cs typeface="Arial" pitchFamily="34" charset="0"/>
              </a:rPr>
              <a:t>el proceso de registro de registro Público obtuvo el </a:t>
            </a:r>
            <a:r>
              <a:rPr lang="es-ES" dirty="0" smtClean="0">
                <a:latin typeface="Arial" pitchFamily="34" charset="0"/>
                <a:ea typeface="Tahoma" pitchFamily="34" charset="0"/>
                <a:cs typeface="Arial" pitchFamily="34" charset="0"/>
              </a:rPr>
              <a:t>92% </a:t>
            </a:r>
            <a:r>
              <a:rPr lang="es-ES" dirty="0">
                <a:latin typeface="Arial" pitchFamily="34" charset="0"/>
                <a:ea typeface="Tahoma" pitchFamily="34" charset="0"/>
                <a:cs typeface="Arial" pitchFamily="34" charset="0"/>
              </a:rPr>
              <a:t>de satisfacción por parte de los usuarios, esto debido a que el servicio es ágil y oportuno. En el proceso de capacitación empresarial se obtuvo el </a:t>
            </a:r>
            <a:r>
              <a:rPr lang="es-ES" dirty="0" smtClean="0">
                <a:latin typeface="Arial" pitchFamily="34" charset="0"/>
                <a:ea typeface="Tahoma" pitchFamily="34" charset="0"/>
                <a:cs typeface="Arial" pitchFamily="34" charset="0"/>
              </a:rPr>
              <a:t>92.86% </a:t>
            </a:r>
            <a:r>
              <a:rPr lang="es-ES" dirty="0">
                <a:latin typeface="Arial" pitchFamily="34" charset="0"/>
                <a:ea typeface="Tahoma" pitchFamily="34" charset="0"/>
                <a:cs typeface="Arial" pitchFamily="34" charset="0"/>
              </a:rPr>
              <a:t>de satisfacción al usuario, debido a que las capacitaciones que se ofrecen son de acuerdo a las necesidades de nuestros empresarios, las capacitaciones se realizaron de manera virtual y presencial. El proceso de promoción comercial obtuvo un </a:t>
            </a:r>
            <a:r>
              <a:rPr lang="es-ES" dirty="0" smtClean="0">
                <a:latin typeface="Arial" pitchFamily="34" charset="0"/>
                <a:ea typeface="Tahoma" pitchFamily="34" charset="0"/>
                <a:cs typeface="Arial" pitchFamily="34" charset="0"/>
              </a:rPr>
              <a:t>85% </a:t>
            </a:r>
            <a:r>
              <a:rPr lang="es-ES" dirty="0">
                <a:latin typeface="Arial" pitchFamily="34" charset="0"/>
                <a:ea typeface="Tahoma" pitchFamily="34" charset="0"/>
                <a:cs typeface="Arial" pitchFamily="34" charset="0"/>
              </a:rPr>
              <a:t>de la satisfacción de los usuarios, gracias a la ejecución de las diferentes actividades virtuales y presenciales que beneficiaron  a los empresarios. El proceso de conciliación y arbitraje obtuvo el 100% de satisfacción de los usuarios, gracias a su excelente servicio.  Por lo tanto se observa que los procesos lograron mantener </a:t>
            </a:r>
            <a:r>
              <a:rPr lang="es-ES" dirty="0" smtClean="0">
                <a:latin typeface="Arial" pitchFamily="34" charset="0"/>
                <a:ea typeface="Tahoma" pitchFamily="34" charset="0"/>
                <a:cs typeface="Arial" pitchFamily="34" charset="0"/>
              </a:rPr>
              <a:t> </a:t>
            </a:r>
            <a:r>
              <a:rPr lang="es-ES" dirty="0">
                <a:latin typeface="Arial" pitchFamily="34" charset="0"/>
                <a:ea typeface="Tahoma" pitchFamily="34" charset="0"/>
                <a:cs typeface="Arial" pitchFamily="34" charset="0"/>
              </a:rPr>
              <a:t>la satisfacción con relación a las vigencias </a:t>
            </a:r>
            <a:r>
              <a:rPr lang="es-ES" dirty="0" smtClean="0">
                <a:latin typeface="Arial" pitchFamily="34" charset="0"/>
                <a:ea typeface="Tahoma" pitchFamily="34" charset="0"/>
                <a:cs typeface="Arial" pitchFamily="34" charset="0"/>
              </a:rPr>
              <a:t>2019,2020 </a:t>
            </a:r>
            <a:r>
              <a:rPr lang="es-ES" dirty="0">
                <a:latin typeface="Arial" pitchFamily="34" charset="0"/>
                <a:ea typeface="Tahoma" pitchFamily="34" charset="0"/>
                <a:cs typeface="Arial" pitchFamily="34" charset="0"/>
              </a:rPr>
              <a:t>y </a:t>
            </a:r>
            <a:r>
              <a:rPr lang="es-ES" dirty="0" smtClean="0">
                <a:latin typeface="Arial" pitchFamily="34" charset="0"/>
                <a:ea typeface="Tahoma" pitchFamily="34" charset="0"/>
                <a:cs typeface="Arial" pitchFamily="34" charset="0"/>
              </a:rPr>
              <a:t>2021 </a:t>
            </a:r>
            <a:r>
              <a:rPr lang="es-ES" dirty="0">
                <a:latin typeface="Arial" pitchFamily="34" charset="0"/>
                <a:ea typeface="Tahoma" pitchFamily="34" charset="0"/>
                <a:cs typeface="Arial" pitchFamily="34" charset="0"/>
              </a:rPr>
              <a:t>cumpliendo las metas propuestas del indicador de </a:t>
            </a:r>
            <a:r>
              <a:rPr lang="es-ES" dirty="0" smtClean="0">
                <a:latin typeface="Arial" pitchFamily="34" charset="0"/>
                <a:ea typeface="Tahoma" pitchFamily="34" charset="0"/>
                <a:cs typeface="Arial" pitchFamily="34" charset="0"/>
              </a:rPr>
              <a:t>satisfacción.</a:t>
            </a:r>
            <a:endParaRPr lang="es-ES" dirty="0">
              <a:latin typeface="Arial" pitchFamily="34" charset="0"/>
              <a:ea typeface="Tahoma" pitchFamily="34" charset="0"/>
              <a:cs typeface="Arial" pitchFamily="34" charset="0"/>
            </a:endParaRPr>
          </a:p>
          <a:p>
            <a:endParaRPr lang="es-ES" dirty="0"/>
          </a:p>
        </p:txBody>
      </p:sp>
      <p:pic>
        <p:nvPicPr>
          <p:cNvPr id="8" name="Picture 49">
            <a:extLst>
              <a:ext uri="{FF2B5EF4-FFF2-40B4-BE49-F238E27FC236}">
                <a16:creationId xmlns="" xmlns:a16="http://schemas.microsoft.com/office/drawing/2014/main" id="{7E678ED8-E6D6-EB49-944D-989CEC8BF3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373382" cy="909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6381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26</a:t>
            </a:fld>
            <a:endParaRPr lang="es-ES" sz="1000" dirty="0">
              <a:solidFill>
                <a:schemeClr val="bg1"/>
              </a:solidFill>
            </a:endParaRPr>
          </a:p>
        </p:txBody>
      </p:sp>
      <p:sp>
        <p:nvSpPr>
          <p:cNvPr id="34819" name="2 Subtítulo"/>
          <p:cNvSpPr>
            <a:spLocks/>
          </p:cNvSpPr>
          <p:nvPr/>
        </p:nvSpPr>
        <p:spPr bwMode="auto">
          <a:xfrm>
            <a:off x="-108520" y="1556792"/>
            <a:ext cx="8786874" cy="426348"/>
          </a:xfrm>
          <a:prstGeom prst="rect">
            <a:avLst/>
          </a:prstGeom>
          <a:noFill/>
          <a:ln w="9525">
            <a:noFill/>
            <a:miter lim="800000"/>
            <a:headEnd/>
            <a:tailEnd/>
          </a:ln>
        </p:spPr>
        <p:txBody>
          <a:bodyPr anchor="ctr"/>
          <a:lstStyle/>
          <a:p>
            <a:pPr marL="342900" indent="-342900" algn="ctr"/>
            <a:r>
              <a:rPr lang="es-ES" b="1" dirty="0">
                <a:solidFill>
                  <a:srgbClr val="FF0000"/>
                </a:solidFill>
                <a:latin typeface="Arial" pitchFamily="34" charset="0"/>
                <a:ea typeface="Tahoma" pitchFamily="34" charset="0"/>
                <a:cs typeface="Arial" pitchFamily="34" charset="0"/>
              </a:rPr>
              <a:t>ESTADO PQRS</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algn="ctr"/>
            <a:endParaRPr lang="es-ES" dirty="0">
              <a:latin typeface="Arial" pitchFamily="34" charset="0"/>
              <a:ea typeface="Tahoma" pitchFamily="34" charset="0"/>
              <a:cs typeface="Arial" pitchFamily="34" charset="0"/>
            </a:endParaRPr>
          </a:p>
          <a:p>
            <a:pPr marL="342900" indent="-342900" algn="ctr"/>
            <a:endParaRPr lang="es-ES" b="1" dirty="0"/>
          </a:p>
        </p:txBody>
      </p:sp>
      <p:pic>
        <p:nvPicPr>
          <p:cNvPr id="5" name="Picture 49">
            <a:extLst>
              <a:ext uri="{FF2B5EF4-FFF2-40B4-BE49-F238E27FC236}">
                <a16:creationId xmlns="" xmlns:a16="http://schemas.microsoft.com/office/drawing/2014/main" id="{B6A779B3-D610-4F4B-8B30-157627FA93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8565"/>
            <a:ext cx="869847" cy="57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a 2">
            <a:extLst>
              <a:ext uri="{FF2B5EF4-FFF2-40B4-BE49-F238E27FC236}">
                <a16:creationId xmlns="" xmlns:a16="http://schemas.microsoft.com/office/drawing/2014/main" id="{C0F52B27-9CD0-4AFD-A0D2-D1B49BADD097}"/>
              </a:ext>
            </a:extLst>
          </p:cNvPr>
          <p:cNvGraphicFramePr>
            <a:graphicFrameLocks noGrp="1"/>
          </p:cNvGraphicFramePr>
          <p:nvPr>
            <p:extLst>
              <p:ext uri="{D42A27DB-BD31-4B8C-83A1-F6EECF244321}">
                <p14:modId xmlns:p14="http://schemas.microsoft.com/office/powerpoint/2010/main" val="182995563"/>
              </p:ext>
            </p:extLst>
          </p:nvPr>
        </p:nvGraphicFramePr>
        <p:xfrm>
          <a:off x="1219200" y="4293096"/>
          <a:ext cx="6768752" cy="2304254"/>
        </p:xfrm>
        <a:graphic>
          <a:graphicData uri="http://schemas.openxmlformats.org/drawingml/2006/table">
            <a:tbl>
              <a:tblPr>
                <a:tableStyleId>{5C22544A-7EE6-4342-B048-85BDC9FD1C3A}</a:tableStyleId>
              </a:tblPr>
              <a:tblGrid>
                <a:gridCol w="1984648">
                  <a:extLst>
                    <a:ext uri="{9D8B030D-6E8A-4147-A177-3AD203B41FA5}">
                      <a16:colId xmlns="" xmlns:a16="http://schemas.microsoft.com/office/drawing/2014/main" val="4205662416"/>
                    </a:ext>
                  </a:extLst>
                </a:gridCol>
                <a:gridCol w="1296144">
                  <a:extLst>
                    <a:ext uri="{9D8B030D-6E8A-4147-A177-3AD203B41FA5}">
                      <a16:colId xmlns="" xmlns:a16="http://schemas.microsoft.com/office/drawing/2014/main" val="2363014040"/>
                    </a:ext>
                  </a:extLst>
                </a:gridCol>
                <a:gridCol w="1224136">
                  <a:extLst>
                    <a:ext uri="{9D8B030D-6E8A-4147-A177-3AD203B41FA5}">
                      <a16:colId xmlns="" xmlns:a16="http://schemas.microsoft.com/office/drawing/2014/main" val="3716004814"/>
                    </a:ext>
                  </a:extLst>
                </a:gridCol>
                <a:gridCol w="1152128">
                  <a:extLst>
                    <a:ext uri="{9D8B030D-6E8A-4147-A177-3AD203B41FA5}">
                      <a16:colId xmlns="" xmlns:a16="http://schemas.microsoft.com/office/drawing/2014/main" val="990943049"/>
                    </a:ext>
                  </a:extLst>
                </a:gridCol>
                <a:gridCol w="1111696">
                  <a:extLst>
                    <a:ext uri="{9D8B030D-6E8A-4147-A177-3AD203B41FA5}">
                      <a16:colId xmlns="" xmlns:a16="http://schemas.microsoft.com/office/drawing/2014/main" val="1648146571"/>
                    </a:ext>
                  </a:extLst>
                </a:gridCol>
              </a:tblGrid>
              <a:tr h="480589">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dirty="0">
                          <a:effectLst/>
                        </a:rPr>
                        <a:t>AÑO 2019</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AÑO 2020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AÑO</a:t>
                      </a:r>
                      <a:r>
                        <a:rPr lang="es-CO" sz="1400" u="none" strike="noStrike" baseline="0" dirty="0">
                          <a:effectLst/>
                        </a:rPr>
                        <a:t> </a:t>
                      </a:r>
                      <a:r>
                        <a:rPr lang="es-CO" sz="1400" u="none" strike="noStrike" dirty="0">
                          <a:effectLst/>
                        </a:rPr>
                        <a:t> 2021</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baseline="0" dirty="0">
                          <a:solidFill>
                            <a:schemeClr val="dk1"/>
                          </a:solidFill>
                          <a:effectLst/>
                          <a:latin typeface="+mn-lt"/>
                        </a:rPr>
                        <a:t>JUNIO 2022</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111832148"/>
                  </a:ext>
                </a:extLst>
              </a:tr>
              <a:tr h="514917">
                <a:tc>
                  <a:txBody>
                    <a:bodyPr/>
                    <a:lstStyle/>
                    <a:p>
                      <a:pPr algn="ctr" fontAlgn="b"/>
                      <a:r>
                        <a:rPr lang="es-CO" sz="1400" u="none" strike="noStrike" dirty="0">
                          <a:effectLst/>
                        </a:rPr>
                        <a:t>PROCESO ATENCIÓN AL CLIENTE</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 </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 </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 </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a:effectLst/>
                        </a:rPr>
                        <a:t> </a:t>
                      </a:r>
                      <a:endParaRPr lang="es-CO" sz="14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946318968"/>
                  </a:ext>
                </a:extLst>
              </a:tr>
              <a:tr h="536372">
                <a:tc>
                  <a:txBody>
                    <a:bodyPr/>
                    <a:lstStyle/>
                    <a:p>
                      <a:pPr algn="ctr" fontAlgn="b"/>
                      <a:r>
                        <a:rPr lang="es-CO" sz="1400" u="none" strike="noStrike">
                          <a:effectLst/>
                        </a:rPr>
                        <a:t>NÚMERO DE PETICIONES</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5</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96</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rgbClr val="000000"/>
                          </a:solidFill>
                          <a:effectLst/>
                          <a:latin typeface="Arial" panose="020B0604020202020204" pitchFamily="34" charset="0"/>
                        </a:rPr>
                        <a:t>145</a:t>
                      </a:r>
                    </a:p>
                  </a:txBody>
                  <a:tcPr marL="0" marR="0" marT="0" marB="0" anchor="b"/>
                </a:tc>
                <a:tc>
                  <a:txBody>
                    <a:bodyPr/>
                    <a:lstStyle/>
                    <a:p>
                      <a:pPr algn="r" fontAlgn="b"/>
                      <a:r>
                        <a:rPr lang="es-CO" sz="1400" b="0" i="0" u="none" strike="noStrike" dirty="0">
                          <a:solidFill>
                            <a:schemeClr val="dk1"/>
                          </a:solidFill>
                          <a:effectLst/>
                          <a:latin typeface="+mn-lt"/>
                        </a:rPr>
                        <a:t>54</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820339308"/>
                  </a:ext>
                </a:extLst>
              </a:tr>
              <a:tr h="257459">
                <a:tc>
                  <a:txBody>
                    <a:bodyPr/>
                    <a:lstStyle/>
                    <a:p>
                      <a:pPr algn="ctr" fontAlgn="b"/>
                      <a:r>
                        <a:rPr lang="es-CO" sz="1400" u="none" strike="noStrike">
                          <a:effectLst/>
                        </a:rPr>
                        <a:t>NÚMERO DE QUEJAS</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1</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2</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2</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0</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2096718802"/>
                  </a:ext>
                </a:extLst>
              </a:tr>
              <a:tr h="514917">
                <a:tc>
                  <a:txBody>
                    <a:bodyPr/>
                    <a:lstStyle/>
                    <a:p>
                      <a:pPr algn="ctr" fontAlgn="b"/>
                      <a:r>
                        <a:rPr lang="es-CO" sz="1400" u="none" strike="noStrike">
                          <a:effectLst/>
                        </a:rPr>
                        <a:t>NÚMERO DE RECLAMOS</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rgbClr val="000000"/>
                          </a:solidFill>
                          <a:effectLst/>
                          <a:latin typeface="Arial" panose="020B0604020202020204" pitchFamily="34" charset="0"/>
                        </a:rPr>
                        <a:t>5</a:t>
                      </a:r>
                    </a:p>
                  </a:txBody>
                  <a:tcPr marL="0" marR="0" marT="0" marB="0" anchor="b"/>
                </a:tc>
                <a:tc>
                  <a:txBody>
                    <a:bodyPr/>
                    <a:lstStyle/>
                    <a:p>
                      <a:pPr algn="r" fontAlgn="b"/>
                      <a:r>
                        <a:rPr lang="es-CO" sz="1400" b="0" i="0" u="none" strike="noStrike" dirty="0">
                          <a:solidFill>
                            <a:schemeClr val="dk1"/>
                          </a:solidFill>
                          <a:effectLst/>
                          <a:latin typeface="+mn-lt"/>
                        </a:rPr>
                        <a:t>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1</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0</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692732927"/>
                  </a:ext>
                </a:extLst>
              </a:tr>
            </a:tbl>
          </a:graphicData>
        </a:graphic>
      </p:graphicFrame>
      <p:graphicFrame>
        <p:nvGraphicFramePr>
          <p:cNvPr id="7" name="Gráfico 6">
            <a:extLst>
              <a:ext uri="{FF2B5EF4-FFF2-40B4-BE49-F238E27FC236}">
                <a16:creationId xmlns="" xmlns:a16="http://schemas.microsoft.com/office/drawing/2014/main" id="{AA290C71-8A54-F67E-13E8-E56BE829442C}"/>
              </a:ext>
            </a:extLst>
          </p:cNvPr>
          <p:cNvGraphicFramePr>
            <a:graphicFrameLocks/>
          </p:cNvGraphicFramePr>
          <p:nvPr>
            <p:extLst>
              <p:ext uri="{D42A27DB-BD31-4B8C-83A1-F6EECF244321}">
                <p14:modId xmlns:p14="http://schemas.microsoft.com/office/powerpoint/2010/main" val="2828724644"/>
              </p:ext>
            </p:extLst>
          </p:nvPr>
        </p:nvGraphicFramePr>
        <p:xfrm>
          <a:off x="2024844" y="692696"/>
          <a:ext cx="5094312" cy="32403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1608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9" name="2 Subtítulo"/>
          <p:cNvSpPr>
            <a:spLocks/>
          </p:cNvSpPr>
          <p:nvPr/>
        </p:nvSpPr>
        <p:spPr bwMode="auto">
          <a:xfrm>
            <a:off x="107504" y="-819472"/>
            <a:ext cx="8824482" cy="2808312"/>
          </a:xfrm>
          <a:prstGeom prst="rect">
            <a:avLst/>
          </a:prstGeom>
          <a:noFill/>
          <a:ln w="9525">
            <a:noFill/>
            <a:miter lim="800000"/>
            <a:headEnd/>
            <a:tailEnd/>
          </a:ln>
        </p:spPr>
        <p:txBody>
          <a:bodyPr anchor="ctr"/>
          <a:lstStyle/>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r>
              <a:rPr lang="es-ES" sz="4000" b="1" dirty="0">
                <a:solidFill>
                  <a:srgbClr val="FF0000"/>
                </a:solidFill>
                <a:latin typeface="Arial" pitchFamily="34" charset="0"/>
                <a:ea typeface="Tahoma" pitchFamily="34" charset="0"/>
                <a:cs typeface="Arial" pitchFamily="34" charset="0"/>
              </a:rPr>
              <a:t>CONCLUSIONES</a:t>
            </a:r>
          </a:p>
        </p:txBody>
      </p:sp>
      <p:sp>
        <p:nvSpPr>
          <p:cNvPr id="6" name="2 Subtítulo"/>
          <p:cNvSpPr>
            <a:spLocks/>
          </p:cNvSpPr>
          <p:nvPr/>
        </p:nvSpPr>
        <p:spPr bwMode="auto">
          <a:xfrm>
            <a:off x="107504" y="3645023"/>
            <a:ext cx="8824482" cy="2822847"/>
          </a:xfrm>
          <a:prstGeom prst="rect">
            <a:avLst/>
          </a:prstGeom>
          <a:noFill/>
          <a:ln w="9525">
            <a:noFill/>
            <a:miter lim="800000"/>
            <a:headEnd/>
            <a:tailEnd/>
          </a:ln>
        </p:spPr>
        <p:txBody>
          <a:bodyPr anchor="ctr"/>
          <a:lstStyle/>
          <a:p>
            <a:pPr marL="285750" indent="-285750" algn="just">
              <a:buFont typeface="Arial" pitchFamily="34" charset="0"/>
              <a:buChar char="•"/>
            </a:pPr>
            <a:endParaRPr lang="es-ES" b="1" dirty="0"/>
          </a:p>
        </p:txBody>
      </p:sp>
      <p:sp>
        <p:nvSpPr>
          <p:cNvPr id="7" name="2 Subtítulo"/>
          <p:cNvSpPr>
            <a:spLocks/>
          </p:cNvSpPr>
          <p:nvPr/>
        </p:nvSpPr>
        <p:spPr bwMode="auto">
          <a:xfrm>
            <a:off x="76958" y="1077821"/>
            <a:ext cx="8824482" cy="4270311"/>
          </a:xfrm>
          <a:prstGeom prst="rect">
            <a:avLst/>
          </a:prstGeom>
          <a:noFill/>
          <a:ln w="9525">
            <a:noFill/>
            <a:miter lim="800000"/>
            <a:headEnd/>
            <a:tailEnd/>
          </a:ln>
        </p:spPr>
        <p:txBody>
          <a:bodyPr anchor="ctr"/>
          <a:lstStyle/>
          <a:p>
            <a:pPr algn="just"/>
            <a:r>
              <a:rPr lang="es-CO" sz="2400" dirty="0" smtClean="0"/>
              <a:t> </a:t>
            </a:r>
            <a:r>
              <a:rPr lang="es-CO" sz="2400" dirty="0"/>
              <a:t>En el año 2022 las peticiones que se presentaron fueron 54, quejas 0 y reclamos 0, respecto al año anterior las peticiones fueron de 145, 2 quejas y 1 reclamo, quiere decir que en el transcurso del año 2022 se ha disminuido el número de peticiones por los servicios prestados en la atención al usuario.</a:t>
            </a:r>
          </a:p>
        </p:txBody>
      </p:sp>
      <p:pic>
        <p:nvPicPr>
          <p:cNvPr id="5" name="Picture 49">
            <a:extLst>
              <a:ext uri="{FF2B5EF4-FFF2-40B4-BE49-F238E27FC236}">
                <a16:creationId xmlns="" xmlns:a16="http://schemas.microsoft.com/office/drawing/2014/main" id="{46888348-D792-F24E-AE99-D1D7E581E0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42" y="0"/>
            <a:ext cx="971600" cy="6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54646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28</a:t>
            </a:fld>
            <a:endParaRPr lang="es-ES" sz="1000" dirty="0">
              <a:solidFill>
                <a:schemeClr val="bg1"/>
              </a:solidFill>
            </a:endParaRPr>
          </a:p>
        </p:txBody>
      </p:sp>
      <p:sp>
        <p:nvSpPr>
          <p:cNvPr id="34819" name="2 Subtítulo"/>
          <p:cNvSpPr>
            <a:spLocks/>
          </p:cNvSpPr>
          <p:nvPr/>
        </p:nvSpPr>
        <p:spPr bwMode="auto">
          <a:xfrm>
            <a:off x="-108520" y="1556792"/>
            <a:ext cx="8786874" cy="426348"/>
          </a:xfrm>
          <a:prstGeom prst="rect">
            <a:avLst/>
          </a:prstGeom>
          <a:noFill/>
          <a:ln w="9525">
            <a:noFill/>
            <a:miter lim="800000"/>
            <a:headEnd/>
            <a:tailEnd/>
          </a:ln>
        </p:spPr>
        <p:txBody>
          <a:bodyPr anchor="ctr"/>
          <a:lstStyle/>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marL="342900" indent="-342900" algn="ctr"/>
            <a:endParaRPr lang="es-ES" dirty="0">
              <a:latin typeface="Arial" pitchFamily="34" charset="0"/>
              <a:ea typeface="Tahoma" pitchFamily="34" charset="0"/>
              <a:cs typeface="Arial" pitchFamily="34" charset="0"/>
            </a:endParaRPr>
          </a:p>
          <a:p>
            <a:pPr algn="ctr"/>
            <a:endParaRPr lang="es-ES" dirty="0">
              <a:latin typeface="Arial" pitchFamily="34" charset="0"/>
              <a:ea typeface="Tahoma" pitchFamily="34" charset="0"/>
              <a:cs typeface="Arial" pitchFamily="34" charset="0"/>
            </a:endParaRPr>
          </a:p>
          <a:p>
            <a:pPr marL="342900" indent="-342900" algn="ctr"/>
            <a:endParaRPr lang="es-ES" b="1" dirty="0"/>
          </a:p>
        </p:txBody>
      </p:sp>
      <p:pic>
        <p:nvPicPr>
          <p:cNvPr id="5" name="Picture 49">
            <a:extLst>
              <a:ext uri="{FF2B5EF4-FFF2-40B4-BE49-F238E27FC236}">
                <a16:creationId xmlns="" xmlns:a16="http://schemas.microsoft.com/office/drawing/2014/main" id="{B6A779B3-D610-4F4B-8B30-157627FA93C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8565"/>
            <a:ext cx="869847" cy="57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a:extLst>
              <a:ext uri="{FF2B5EF4-FFF2-40B4-BE49-F238E27FC236}">
                <a16:creationId xmlns="" xmlns:a16="http://schemas.microsoft.com/office/drawing/2014/main" id="{3F8CB2B5-4592-42B7-BC33-64726EB8F954}"/>
              </a:ext>
            </a:extLst>
          </p:cNvPr>
          <p:cNvGraphicFramePr>
            <a:graphicFrameLocks noGrp="1"/>
          </p:cNvGraphicFramePr>
          <p:nvPr>
            <p:extLst>
              <p:ext uri="{D42A27DB-BD31-4B8C-83A1-F6EECF244321}">
                <p14:modId xmlns:p14="http://schemas.microsoft.com/office/powerpoint/2010/main" val="1939213437"/>
              </p:ext>
            </p:extLst>
          </p:nvPr>
        </p:nvGraphicFramePr>
        <p:xfrm>
          <a:off x="1428709" y="4149081"/>
          <a:ext cx="6743691" cy="1296143"/>
        </p:xfrm>
        <a:graphic>
          <a:graphicData uri="http://schemas.openxmlformats.org/drawingml/2006/table">
            <a:tbl>
              <a:tblPr>
                <a:tableStyleId>{5C22544A-7EE6-4342-B048-85BDC9FD1C3A}</a:tableStyleId>
              </a:tblPr>
              <a:tblGrid>
                <a:gridCol w="2272366">
                  <a:extLst>
                    <a:ext uri="{9D8B030D-6E8A-4147-A177-3AD203B41FA5}">
                      <a16:colId xmlns="" xmlns:a16="http://schemas.microsoft.com/office/drawing/2014/main" val="173385567"/>
                    </a:ext>
                  </a:extLst>
                </a:gridCol>
                <a:gridCol w="1014941">
                  <a:extLst>
                    <a:ext uri="{9D8B030D-6E8A-4147-A177-3AD203B41FA5}">
                      <a16:colId xmlns="" xmlns:a16="http://schemas.microsoft.com/office/drawing/2014/main" val="3788641976"/>
                    </a:ext>
                  </a:extLst>
                </a:gridCol>
                <a:gridCol w="1080120">
                  <a:extLst>
                    <a:ext uri="{9D8B030D-6E8A-4147-A177-3AD203B41FA5}">
                      <a16:colId xmlns="" xmlns:a16="http://schemas.microsoft.com/office/drawing/2014/main" val="3597715837"/>
                    </a:ext>
                  </a:extLst>
                </a:gridCol>
                <a:gridCol w="1080120">
                  <a:extLst>
                    <a:ext uri="{9D8B030D-6E8A-4147-A177-3AD203B41FA5}">
                      <a16:colId xmlns="" xmlns:a16="http://schemas.microsoft.com/office/drawing/2014/main" val="2534561669"/>
                    </a:ext>
                  </a:extLst>
                </a:gridCol>
                <a:gridCol w="1296144">
                  <a:extLst>
                    <a:ext uri="{9D8B030D-6E8A-4147-A177-3AD203B41FA5}">
                      <a16:colId xmlns="" xmlns:a16="http://schemas.microsoft.com/office/drawing/2014/main" val="3335086703"/>
                    </a:ext>
                  </a:extLst>
                </a:gridCol>
              </a:tblGrid>
              <a:tr h="385061">
                <a:tc>
                  <a:txBody>
                    <a:bodyPr/>
                    <a:lstStyle/>
                    <a:p>
                      <a:pPr algn="ctr" fontAlgn="b"/>
                      <a:endParaRPr lang="es-CO" sz="14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s-CO" sz="1400" u="none" strike="noStrike" dirty="0">
                          <a:effectLst/>
                        </a:rPr>
                        <a:t>AÑO 2019</a:t>
                      </a:r>
                      <a:endParaRPr lang="es-CO" sz="14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s-CO" sz="1400" u="none" strike="noStrike" dirty="0">
                          <a:effectLst/>
                        </a:rPr>
                        <a:t>AÑO 2020</a:t>
                      </a:r>
                      <a:endParaRPr lang="es-CO" sz="14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s-CO" sz="1400" u="none" strike="noStrike" dirty="0">
                          <a:effectLst/>
                        </a:rPr>
                        <a:t>AÑO 2021</a:t>
                      </a:r>
                      <a:endParaRPr lang="es-CO" sz="14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s-CO" sz="1400" u="none" strike="noStrike" baseline="0" dirty="0">
                          <a:effectLst/>
                        </a:rPr>
                        <a:t>JUNIO 2022</a:t>
                      </a:r>
                      <a:endParaRPr lang="es-CO" sz="14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 xmlns:a16="http://schemas.microsoft.com/office/drawing/2014/main" val="3388133423"/>
                  </a:ext>
                </a:extLst>
              </a:tr>
              <a:tr h="911082">
                <a:tc>
                  <a:txBody>
                    <a:bodyPr/>
                    <a:lstStyle/>
                    <a:p>
                      <a:pPr algn="ctr" fontAlgn="b"/>
                      <a:r>
                        <a:rPr lang="es-CO" sz="1400" u="none" strike="noStrike" dirty="0">
                          <a:effectLst/>
                        </a:rPr>
                        <a:t>PROCESO ATENCIÓN AL CLIENTE</a:t>
                      </a:r>
                      <a:endParaRPr lang="es-CO" sz="14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s-CO" sz="1400" u="none" strike="noStrike" dirty="0">
                          <a:effectLst/>
                        </a:rPr>
                        <a:t>5,67%</a:t>
                      </a:r>
                      <a:endParaRPr lang="es-CO" sz="14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s-CO" sz="1400" u="none" strike="noStrike" dirty="0">
                          <a:effectLst/>
                        </a:rPr>
                        <a:t>19,93%</a:t>
                      </a:r>
                      <a:endParaRPr lang="es-CO" sz="14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s-CO" sz="1400" u="none" strike="noStrike" dirty="0">
                          <a:effectLst/>
                        </a:rPr>
                        <a:t>19,115%</a:t>
                      </a:r>
                      <a:endParaRPr lang="es-CO" sz="140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s-CO" sz="1400" u="none" strike="noStrike" dirty="0">
                          <a:effectLst/>
                        </a:rPr>
                        <a:t>17,73%</a:t>
                      </a:r>
                      <a:endParaRPr lang="es-CO" sz="140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 xmlns:a16="http://schemas.microsoft.com/office/drawing/2014/main" val="4207158318"/>
                  </a:ext>
                </a:extLst>
              </a:tr>
            </a:tbl>
          </a:graphicData>
        </a:graphic>
      </p:graphicFrame>
      <p:graphicFrame>
        <p:nvGraphicFramePr>
          <p:cNvPr id="8" name="Gráfico 7">
            <a:extLst>
              <a:ext uri="{FF2B5EF4-FFF2-40B4-BE49-F238E27FC236}">
                <a16:creationId xmlns="" xmlns:a16="http://schemas.microsoft.com/office/drawing/2014/main" id="{00000000-0008-0000-0100-00000E000000}"/>
              </a:ext>
            </a:extLst>
          </p:cNvPr>
          <p:cNvGraphicFramePr>
            <a:graphicFrameLocks/>
          </p:cNvGraphicFramePr>
          <p:nvPr>
            <p:extLst>
              <p:ext uri="{D42A27DB-BD31-4B8C-83A1-F6EECF244321}">
                <p14:modId xmlns:p14="http://schemas.microsoft.com/office/powerpoint/2010/main" val="1076327886"/>
              </p:ext>
            </p:extLst>
          </p:nvPr>
        </p:nvGraphicFramePr>
        <p:xfrm>
          <a:off x="1427560" y="332656"/>
          <a:ext cx="6493750" cy="38884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145195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2 Subtítulo"/>
          <p:cNvSpPr>
            <a:spLocks/>
          </p:cNvSpPr>
          <p:nvPr/>
        </p:nvSpPr>
        <p:spPr bwMode="auto">
          <a:xfrm>
            <a:off x="107504" y="-1082420"/>
            <a:ext cx="8824482" cy="2808312"/>
          </a:xfrm>
          <a:prstGeom prst="rect">
            <a:avLst/>
          </a:prstGeom>
          <a:noFill/>
          <a:ln w="9525">
            <a:noFill/>
            <a:miter lim="800000"/>
            <a:headEnd/>
            <a:tailEnd/>
          </a:ln>
        </p:spPr>
        <p:txBody>
          <a:bodyPr anchor="ctr"/>
          <a:lstStyle/>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endParaRPr lang="es-ES" sz="2800" b="1" dirty="0">
              <a:solidFill>
                <a:srgbClr val="FF0000"/>
              </a:solidFill>
              <a:latin typeface="Arial" pitchFamily="34" charset="0"/>
              <a:ea typeface="Tahoma" pitchFamily="34" charset="0"/>
              <a:cs typeface="Arial" pitchFamily="34" charset="0"/>
            </a:endParaRPr>
          </a:p>
          <a:p>
            <a:pPr marL="342900" indent="-342900" algn="ctr"/>
            <a:r>
              <a:rPr lang="es-ES" sz="2800" b="1" dirty="0">
                <a:solidFill>
                  <a:srgbClr val="FF0000"/>
                </a:solidFill>
                <a:latin typeface="Arial" pitchFamily="34" charset="0"/>
                <a:ea typeface="Tahoma" pitchFamily="34" charset="0"/>
                <a:cs typeface="Arial" pitchFamily="34" charset="0"/>
              </a:rPr>
              <a:t>CONCLUSIONES</a:t>
            </a:r>
          </a:p>
          <a:p>
            <a:pPr marL="342900" indent="-342900" algn="ctr"/>
            <a:endParaRPr lang="es-ES" sz="2400" dirty="0">
              <a:solidFill>
                <a:srgbClr val="FF9933"/>
              </a:solidFill>
              <a:latin typeface="Arial" pitchFamily="34" charset="0"/>
              <a:ea typeface="Tahoma" pitchFamily="34" charset="0"/>
              <a:cs typeface="Arial" pitchFamily="34" charset="0"/>
            </a:endParaRPr>
          </a:p>
        </p:txBody>
      </p:sp>
      <p:sp>
        <p:nvSpPr>
          <p:cNvPr id="6" name="2 Subtítulo"/>
          <p:cNvSpPr>
            <a:spLocks/>
          </p:cNvSpPr>
          <p:nvPr/>
        </p:nvSpPr>
        <p:spPr bwMode="auto">
          <a:xfrm>
            <a:off x="107504" y="3645023"/>
            <a:ext cx="8824482" cy="2822847"/>
          </a:xfrm>
          <a:prstGeom prst="rect">
            <a:avLst/>
          </a:prstGeom>
          <a:noFill/>
          <a:ln w="9525">
            <a:noFill/>
            <a:miter lim="800000"/>
            <a:headEnd/>
            <a:tailEnd/>
          </a:ln>
        </p:spPr>
        <p:txBody>
          <a:bodyPr anchor="ctr"/>
          <a:lstStyle/>
          <a:p>
            <a:pPr marL="285750" indent="-285750" algn="just">
              <a:buFont typeface="Arial" pitchFamily="34" charset="0"/>
              <a:buChar char="•"/>
            </a:pPr>
            <a:endParaRPr lang="es-ES" b="1" dirty="0"/>
          </a:p>
        </p:txBody>
      </p:sp>
      <p:sp>
        <p:nvSpPr>
          <p:cNvPr id="7" name="2 Subtítulo"/>
          <p:cNvSpPr>
            <a:spLocks/>
          </p:cNvSpPr>
          <p:nvPr/>
        </p:nvSpPr>
        <p:spPr bwMode="auto">
          <a:xfrm>
            <a:off x="107504" y="-819472"/>
            <a:ext cx="8824482" cy="7776864"/>
          </a:xfrm>
          <a:prstGeom prst="rect">
            <a:avLst/>
          </a:prstGeom>
          <a:noFill/>
          <a:ln w="9525">
            <a:noFill/>
            <a:miter lim="800000"/>
            <a:headEnd/>
            <a:tailEnd/>
          </a:ln>
        </p:spPr>
        <p:txBody>
          <a:bodyPr anchor="ctr"/>
          <a:lstStyle/>
          <a:p>
            <a:pPr algn="just"/>
            <a:endParaRPr lang="es-CO" sz="2000" b="1" dirty="0"/>
          </a:p>
          <a:p>
            <a:pPr marL="342900" indent="-342900" algn="just">
              <a:buFont typeface="Arial" pitchFamily="34" charset="0"/>
              <a:buChar char="•"/>
            </a:pPr>
            <a:endParaRPr lang="es-CO" sz="2000" b="1" dirty="0" smtClean="0"/>
          </a:p>
          <a:p>
            <a:pPr marL="342900" indent="-342900" algn="just">
              <a:buFont typeface="Arial" pitchFamily="34" charset="0"/>
              <a:buChar char="•"/>
            </a:pPr>
            <a:endParaRPr lang="es-CO" sz="2000" b="1" dirty="0"/>
          </a:p>
          <a:p>
            <a:pPr marL="342900" indent="-342900" algn="just">
              <a:buFont typeface="Arial" pitchFamily="34" charset="0"/>
              <a:buChar char="•"/>
            </a:pPr>
            <a:r>
              <a:rPr lang="es-CO" sz="2000" dirty="0" smtClean="0"/>
              <a:t>En </a:t>
            </a:r>
            <a:r>
              <a:rPr lang="es-CO" sz="2000" dirty="0"/>
              <a:t>la vigencia 2019 se cumple la meta con un porcentaje de 5,67%, debido a que las partes interesadas hacen mayor uso de los servicios virtuales de la entidad con relación a los tramites del registro público.</a:t>
            </a:r>
          </a:p>
          <a:p>
            <a:pPr marL="342900" indent="-342900" algn="just">
              <a:buFont typeface="Arial" pitchFamily="34" charset="0"/>
              <a:buChar char="•"/>
            </a:pPr>
            <a:r>
              <a:rPr lang="es-CO" sz="2000" dirty="0"/>
              <a:t>En la vigencia 2020 se sobrepasa la meta con un porcentaje de 19,93%, debido a la emergencia sanitaria covid 19 y la promoción de los servicios virtuales por parte de la entidad.  2021, se mantiene con un porcentaje de 18,73, y hasta junio de 2022 se mantiene un porcentaje de 17,73%, Por los aspectos anteriormente mencionados, las partes interesadas hacen uso de la virtualidad en los servicios relacionados con los tramites del registro de manera significativa, logrando así, en dos años consecutivos  la cultura de la virtualidad en nuestros empresarios.</a:t>
            </a:r>
          </a:p>
        </p:txBody>
      </p:sp>
      <p:pic>
        <p:nvPicPr>
          <p:cNvPr id="5" name="Picture 49">
            <a:extLst>
              <a:ext uri="{FF2B5EF4-FFF2-40B4-BE49-F238E27FC236}">
                <a16:creationId xmlns="" xmlns:a16="http://schemas.microsoft.com/office/drawing/2014/main" id="{46888348-D792-F24E-AE99-D1D7E581E0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42" y="0"/>
            <a:ext cx="971600" cy="643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064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619" name="2 Subtítulo"/>
          <p:cNvSpPr>
            <a:spLocks/>
          </p:cNvSpPr>
          <p:nvPr/>
        </p:nvSpPr>
        <p:spPr bwMode="auto">
          <a:xfrm>
            <a:off x="785786" y="4429132"/>
            <a:ext cx="7632700" cy="1655763"/>
          </a:xfrm>
          <a:prstGeom prst="rect">
            <a:avLst/>
          </a:prstGeom>
          <a:noFill/>
          <a:ln w="9525">
            <a:noFill/>
            <a:miter lim="800000"/>
            <a:headEnd/>
            <a:tailEnd/>
          </a:ln>
        </p:spPr>
        <p:txBody>
          <a:bodyPr anchor="ctr"/>
          <a:lstStyle/>
          <a:p>
            <a:pPr marL="342900" indent="-342900"/>
            <a:r>
              <a:rPr lang="es-ES" sz="2300" b="1" dirty="0">
                <a:solidFill>
                  <a:srgbClr val="C00000"/>
                </a:solidFill>
                <a:latin typeface="Arial Narrow" pitchFamily="34" charset="0"/>
              </a:rPr>
              <a:t>¿</a:t>
            </a:r>
            <a:r>
              <a:rPr lang="es-ES" sz="2200" b="1" dirty="0">
                <a:solidFill>
                  <a:srgbClr val="C00000"/>
                </a:solidFill>
                <a:latin typeface="Arial Narrow" pitchFamily="34" charset="0"/>
              </a:rPr>
              <a:t>Qué es la revisión por la dirección?</a:t>
            </a:r>
          </a:p>
          <a:p>
            <a:pPr marL="342900" indent="-342900" algn="ctr"/>
            <a:endParaRPr lang="es-ES" sz="1200" b="1" dirty="0"/>
          </a:p>
          <a:p>
            <a:pPr marL="342900" indent="-342900" algn="just">
              <a:buFontTx/>
              <a:buChar char="•"/>
            </a:pPr>
            <a:r>
              <a:rPr lang="es-ES" b="1" dirty="0"/>
              <a:t>La Revisión por la Dirección es una herramienta para conocer y controlar el nivel de implementación del sistema de calidad y generar oportunidades de mejora. Es una acción obligatoria de la Norma ISO 9001:2015, numeral 9.3, y debe realizarse mínimo una vez al año.</a:t>
            </a:r>
          </a:p>
          <a:p>
            <a:pPr marL="342900" indent="-342900" algn="just"/>
            <a:endParaRPr lang="es-ES" b="1" dirty="0"/>
          </a:p>
          <a:p>
            <a:pPr marL="342900" indent="-342900"/>
            <a:r>
              <a:rPr lang="es-ES" sz="2200" b="1" dirty="0">
                <a:solidFill>
                  <a:srgbClr val="C00000"/>
                </a:solidFill>
                <a:latin typeface="Arial Narrow" pitchFamily="34" charset="0"/>
              </a:rPr>
              <a:t>¿Cuál es su importancia?</a:t>
            </a:r>
          </a:p>
          <a:p>
            <a:pPr marL="342900" indent="-342900" algn="just">
              <a:buFontTx/>
              <a:buChar char="•"/>
            </a:pPr>
            <a:endParaRPr lang="es-ES" sz="1200" b="1" dirty="0"/>
          </a:p>
          <a:p>
            <a:pPr marL="342900" indent="-342900" algn="just">
              <a:buFontTx/>
              <a:buChar char="•"/>
            </a:pPr>
            <a:r>
              <a:rPr lang="es-ES" b="1" dirty="0"/>
              <a:t>Proporciona a la entidad, los elementos de análisis para direccionar la gestión y desempeño internos hacia el cumplimiento de los objetivos misionales, los requerimientos de las partes interesadas (usuarios, entes de control, trabajadores, proveedores entre otros) y la organización interna.  </a:t>
            </a:r>
          </a:p>
          <a:p>
            <a:pPr marL="342900" indent="-342900" algn="just">
              <a:buFontTx/>
              <a:buChar char="•"/>
            </a:pPr>
            <a:endParaRPr lang="es-ES" b="1" dirty="0"/>
          </a:p>
          <a:p>
            <a:pPr marL="342900" indent="-342900" algn="just"/>
            <a:r>
              <a:rPr lang="es-ES" sz="2200" b="1" i="1" dirty="0">
                <a:solidFill>
                  <a:srgbClr val="C00000"/>
                </a:solidFill>
                <a:latin typeface="Arial Narrow" pitchFamily="34" charset="0"/>
              </a:rPr>
              <a:t>¿ Quien es el responsable?</a:t>
            </a:r>
          </a:p>
          <a:p>
            <a:pPr marL="342900" indent="-342900" algn="just">
              <a:buFontTx/>
              <a:buChar char="•"/>
            </a:pPr>
            <a:endParaRPr lang="es-ES" sz="1100" b="1" dirty="0"/>
          </a:p>
          <a:p>
            <a:pPr marL="342900" indent="-342900" algn="just">
              <a:buFontTx/>
              <a:buChar char="•"/>
            </a:pPr>
            <a:r>
              <a:rPr lang="es-ES" b="1" dirty="0"/>
              <a:t>Está bajo la responsabilidad del Presidente Ejecutivo apoyado por su equipo de trabajo</a:t>
            </a:r>
          </a:p>
          <a:p>
            <a:pPr marL="342900" indent="-342900" algn="just">
              <a:buFontTx/>
              <a:buChar char="•"/>
            </a:pPr>
            <a:endParaRPr lang="es-ES" b="1" dirty="0"/>
          </a:p>
          <a:p>
            <a:pPr marL="342900" indent="-342900" algn="just">
              <a:buFontTx/>
              <a:buChar char="•"/>
            </a:pPr>
            <a:endParaRPr lang="es-ES" b="1" dirty="0">
              <a:solidFill>
                <a:srgbClr val="FF0000"/>
              </a:solidFill>
            </a:endParaRPr>
          </a:p>
          <a:p>
            <a:pPr marL="342900" indent="-342900" algn="just">
              <a:buFontTx/>
              <a:buChar char="•"/>
            </a:pPr>
            <a:endParaRPr lang="es-ES" b="1" dirty="0">
              <a:solidFill>
                <a:srgbClr val="FF0000"/>
              </a:solidFill>
            </a:endParaRPr>
          </a:p>
          <a:p>
            <a:pPr marL="342900" indent="-342900" algn="just">
              <a:buFontTx/>
              <a:buChar char="•"/>
            </a:pPr>
            <a:endParaRPr lang="es-ES" b="1" dirty="0">
              <a:solidFill>
                <a:srgbClr val="FF0000"/>
              </a:solidFill>
            </a:endParaRPr>
          </a:p>
          <a:p>
            <a:pPr marL="342900" indent="-342900" algn="just"/>
            <a:endParaRPr lang="es-ES" b="1" dirty="0">
              <a:solidFill>
                <a:srgbClr val="FF0000"/>
              </a:solidFill>
            </a:endParaRPr>
          </a:p>
          <a:p>
            <a:pPr marL="342900" indent="-342900" algn="just">
              <a:buFontTx/>
              <a:buChar char="•"/>
            </a:pPr>
            <a:endParaRPr lang="es-ES" b="1" dirty="0"/>
          </a:p>
          <a:p>
            <a:pPr marL="342900" indent="-342900" algn="just"/>
            <a:endParaRPr lang="es-ES" b="1" dirty="0"/>
          </a:p>
          <a:p>
            <a:pPr marL="342900" indent="-342900" algn="just"/>
            <a:endParaRPr lang="es-ES" b="1" dirty="0"/>
          </a:p>
          <a:p>
            <a:pPr marL="342900" indent="-342900"/>
            <a:endParaRPr lang="es-ES" b="1" dirty="0"/>
          </a:p>
          <a:p>
            <a:pPr marL="342900" indent="-342900"/>
            <a:r>
              <a:rPr lang="es-ES" b="1" dirty="0"/>
              <a:t> </a:t>
            </a:r>
            <a:endParaRPr lang="es-MX" dirty="0"/>
          </a:p>
        </p:txBody>
      </p:sp>
      <p:sp>
        <p:nvSpPr>
          <p:cNvPr id="111620" name="Rectangle 4"/>
          <p:cNvSpPr>
            <a:spLocks noChangeArrowheads="1"/>
          </p:cNvSpPr>
          <p:nvPr/>
        </p:nvSpPr>
        <p:spPr bwMode="auto">
          <a:xfrm>
            <a:off x="2483768" y="301601"/>
            <a:ext cx="5262979" cy="461665"/>
          </a:xfrm>
          <a:prstGeom prst="rect">
            <a:avLst/>
          </a:prstGeom>
          <a:noFill/>
          <a:ln w="9525">
            <a:noFill/>
            <a:miter lim="800000"/>
            <a:headEnd/>
            <a:tailEnd/>
          </a:ln>
        </p:spPr>
        <p:txBody>
          <a:bodyPr wrap="none">
            <a:spAutoFit/>
          </a:bodyPr>
          <a:lstStyle/>
          <a:p>
            <a:pPr algn="ctr">
              <a:defRPr/>
            </a:pPr>
            <a:r>
              <a:rPr lang="es-ES" sz="2400" dirty="0">
                <a:solidFill>
                  <a:srgbClr val="C00000"/>
                </a:solidFill>
                <a:latin typeface="Arial Black" pitchFamily="34" charset="0"/>
                <a:cs typeface="+mn-cs"/>
              </a:rPr>
              <a:t>REVISIÓN POR LA DIRECCIÓN</a:t>
            </a:r>
            <a:endParaRPr lang="es-CO" sz="2400" dirty="0">
              <a:solidFill>
                <a:srgbClr val="C00000"/>
              </a:solidFill>
              <a:latin typeface="Arial Black" pitchFamily="34" charset="0"/>
              <a:cs typeface="+mn-cs"/>
            </a:endParaRPr>
          </a:p>
        </p:txBody>
      </p:sp>
      <p:pic>
        <p:nvPicPr>
          <p:cNvPr id="6" name="Picture 49">
            <a:extLst>
              <a:ext uri="{FF2B5EF4-FFF2-40B4-BE49-F238E27FC236}">
                <a16:creationId xmlns="" xmlns:a16="http://schemas.microsoft.com/office/drawing/2014/main" id="{D7D247C2-9CEB-794E-885A-50DB2BCBA5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7848"/>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2 Subtítulo"/>
          <p:cNvSpPr>
            <a:spLocks/>
          </p:cNvSpPr>
          <p:nvPr/>
        </p:nvSpPr>
        <p:spPr bwMode="auto">
          <a:xfrm>
            <a:off x="684213" y="2060575"/>
            <a:ext cx="7920037" cy="2087563"/>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a:solidFill>
                  <a:srgbClr val="C00000"/>
                </a:solidFill>
                <a:latin typeface="Arial Black" pitchFamily="34" charset="0"/>
                <a:cs typeface="+mn-cs"/>
              </a:rPr>
              <a:t>4.2 LOGRO DE LOS OBJETIVOS DE LA CALIDAD</a:t>
            </a:r>
            <a:endParaRPr lang="es-MX" sz="3600" dirty="0">
              <a:solidFill>
                <a:srgbClr val="C00000"/>
              </a:solidFill>
              <a:latin typeface="Arial Black" pitchFamily="34" charset="0"/>
              <a:cs typeface="+mn-cs"/>
            </a:endParaRPr>
          </a:p>
        </p:txBody>
      </p:sp>
      <p:pic>
        <p:nvPicPr>
          <p:cNvPr id="2" name="Imagen 1"/>
          <p:cNvPicPr>
            <a:picLocks noChangeAspect="1"/>
          </p:cNvPicPr>
          <p:nvPr/>
        </p:nvPicPr>
        <p:blipFill>
          <a:blip r:embed="rId2"/>
          <a:stretch>
            <a:fillRect/>
          </a:stretch>
        </p:blipFill>
        <p:spPr>
          <a:xfrm>
            <a:off x="2915816" y="3688928"/>
            <a:ext cx="3022600" cy="2692400"/>
          </a:xfrm>
          <a:prstGeom prst="rect">
            <a:avLst/>
          </a:prstGeom>
        </p:spPr>
      </p:pic>
      <p:pic>
        <p:nvPicPr>
          <p:cNvPr id="6" name="Picture 49">
            <a:extLst>
              <a:ext uri="{FF2B5EF4-FFF2-40B4-BE49-F238E27FC236}">
                <a16:creationId xmlns="" xmlns:a16="http://schemas.microsoft.com/office/drawing/2014/main" id="{722ADD0A-F01A-664A-9678-2975FA4790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175834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49">
            <a:extLst>
              <a:ext uri="{FF2B5EF4-FFF2-40B4-BE49-F238E27FC236}">
                <a16:creationId xmlns="" xmlns:a16="http://schemas.microsoft.com/office/drawing/2014/main" id="{722ADD0A-F01A-664A-9678-2975FA4790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a 2">
            <a:extLst>
              <a:ext uri="{FF2B5EF4-FFF2-40B4-BE49-F238E27FC236}">
                <a16:creationId xmlns="" xmlns:a16="http://schemas.microsoft.com/office/drawing/2014/main" id="{AE7FFFD5-DB91-4410-BE4A-D109BE4F3471}"/>
              </a:ext>
            </a:extLst>
          </p:cNvPr>
          <p:cNvGraphicFramePr>
            <a:graphicFrameLocks noGrp="1"/>
          </p:cNvGraphicFramePr>
          <p:nvPr>
            <p:extLst>
              <p:ext uri="{D42A27DB-BD31-4B8C-83A1-F6EECF244321}">
                <p14:modId xmlns:p14="http://schemas.microsoft.com/office/powerpoint/2010/main" val="2805972614"/>
              </p:ext>
            </p:extLst>
          </p:nvPr>
        </p:nvGraphicFramePr>
        <p:xfrm>
          <a:off x="822354" y="3585572"/>
          <a:ext cx="7343558" cy="3021672"/>
        </p:xfrm>
        <a:graphic>
          <a:graphicData uri="http://schemas.openxmlformats.org/drawingml/2006/table">
            <a:tbl>
              <a:tblPr>
                <a:tableStyleId>{5C22544A-7EE6-4342-B048-85BDC9FD1C3A}</a:tableStyleId>
              </a:tblPr>
              <a:tblGrid>
                <a:gridCol w="2219276">
                  <a:extLst>
                    <a:ext uri="{9D8B030D-6E8A-4147-A177-3AD203B41FA5}">
                      <a16:colId xmlns="" xmlns:a16="http://schemas.microsoft.com/office/drawing/2014/main" val="3280240925"/>
                    </a:ext>
                  </a:extLst>
                </a:gridCol>
                <a:gridCol w="1242338">
                  <a:extLst>
                    <a:ext uri="{9D8B030D-6E8A-4147-A177-3AD203B41FA5}">
                      <a16:colId xmlns="" xmlns:a16="http://schemas.microsoft.com/office/drawing/2014/main" val="1779722397"/>
                    </a:ext>
                  </a:extLst>
                </a:gridCol>
                <a:gridCol w="1224136">
                  <a:extLst>
                    <a:ext uri="{9D8B030D-6E8A-4147-A177-3AD203B41FA5}">
                      <a16:colId xmlns="" xmlns:a16="http://schemas.microsoft.com/office/drawing/2014/main" val="1580504610"/>
                    </a:ext>
                  </a:extLst>
                </a:gridCol>
                <a:gridCol w="1296144">
                  <a:extLst>
                    <a:ext uri="{9D8B030D-6E8A-4147-A177-3AD203B41FA5}">
                      <a16:colId xmlns="" xmlns:a16="http://schemas.microsoft.com/office/drawing/2014/main" val="2400301802"/>
                    </a:ext>
                  </a:extLst>
                </a:gridCol>
                <a:gridCol w="1361664">
                  <a:extLst>
                    <a:ext uri="{9D8B030D-6E8A-4147-A177-3AD203B41FA5}">
                      <a16:colId xmlns="" xmlns:a16="http://schemas.microsoft.com/office/drawing/2014/main" val="1942142885"/>
                    </a:ext>
                  </a:extLst>
                </a:gridCol>
              </a:tblGrid>
              <a:tr h="0">
                <a:tc>
                  <a:txBody>
                    <a:bodyPr/>
                    <a:lstStyle/>
                    <a:p>
                      <a:pPr algn="ctr" fontAlgn="b"/>
                      <a:r>
                        <a:rPr lang="es-CO" sz="1400" u="none" strike="noStrike" dirty="0">
                          <a:effectLst/>
                        </a:rPr>
                        <a:t>OBJETIVOS</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dirty="0">
                          <a:effectLst/>
                        </a:rPr>
                        <a:t>AÑO 2019</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AÑO 2020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baseline="0" dirty="0">
                          <a:effectLst/>
                        </a:rPr>
                        <a:t>AÑO  </a:t>
                      </a:r>
                      <a:r>
                        <a:rPr lang="es-CO" sz="1400" u="none" strike="noStrike" dirty="0">
                          <a:effectLst/>
                        </a:rPr>
                        <a:t>2021</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baseline="0" dirty="0">
                          <a:solidFill>
                            <a:schemeClr val="dk1"/>
                          </a:solidFill>
                          <a:effectLst/>
                          <a:latin typeface="+mn-lt"/>
                        </a:rPr>
                        <a:t>JUNIO 2022</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941612672"/>
                  </a:ext>
                </a:extLst>
              </a:tr>
              <a:tr h="432048">
                <a:tc>
                  <a:txBody>
                    <a:bodyPr/>
                    <a:lstStyle/>
                    <a:p>
                      <a:pPr algn="l" fontAlgn="b"/>
                      <a:r>
                        <a:rPr lang="es-ES" sz="1400" u="none" strike="noStrike" dirty="0">
                          <a:effectLst/>
                        </a:rPr>
                        <a:t>1. Mantener el talento humano competente</a:t>
                      </a:r>
                      <a:endParaRPr lang="es-E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100%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100%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100%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100%</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555500634"/>
                  </a:ext>
                </a:extLst>
              </a:tr>
              <a:tr h="864096">
                <a:tc>
                  <a:txBody>
                    <a:bodyPr/>
                    <a:lstStyle/>
                    <a:p>
                      <a:pPr algn="l" fontAlgn="b"/>
                      <a:r>
                        <a:rPr lang="es-ES" sz="1400" u="none" strike="noStrike" dirty="0">
                          <a:effectLst/>
                        </a:rPr>
                        <a:t>2. Mejorar continuamente nuestros procesos y mantener la eficacia del sistema de gestión de la calidad</a:t>
                      </a:r>
                      <a:endParaRPr lang="es-E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100%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100%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96%</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100%</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97156129"/>
                  </a:ext>
                </a:extLst>
              </a:tr>
              <a:tr h="432048">
                <a:tc>
                  <a:txBody>
                    <a:bodyPr/>
                    <a:lstStyle/>
                    <a:p>
                      <a:pPr algn="l" fontAlgn="b"/>
                      <a:r>
                        <a:rPr lang="es-ES" sz="1400" u="none" strike="noStrike" dirty="0">
                          <a:effectLst/>
                        </a:rPr>
                        <a:t>3. Liderar un crecimiento Constante</a:t>
                      </a:r>
                      <a:endParaRPr lang="es-E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100%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88,88%</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96,15%</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100%</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053977347"/>
                  </a:ext>
                </a:extLst>
              </a:tr>
              <a:tr h="864096">
                <a:tc>
                  <a:txBody>
                    <a:bodyPr/>
                    <a:lstStyle/>
                    <a:p>
                      <a:pPr algn="l" fontAlgn="b"/>
                      <a:r>
                        <a:rPr lang="es-ES" sz="1400" u="none" strike="noStrike" dirty="0">
                          <a:effectLst/>
                        </a:rPr>
                        <a:t>4. Mantener una alta calificación en cuánto a la satisfacción de nuestros clientes</a:t>
                      </a:r>
                      <a:endParaRPr lang="es-E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96,5%</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100%</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587704275"/>
                  </a:ext>
                </a:extLst>
              </a:tr>
              <a:tr h="216024">
                <a:tc>
                  <a:txBody>
                    <a:bodyPr/>
                    <a:lstStyle/>
                    <a:p>
                      <a:pPr algn="l" fontAlgn="b"/>
                      <a:r>
                        <a:rPr lang="es-CO" sz="1400" u="none" strike="noStrike">
                          <a:effectLst/>
                        </a:rPr>
                        <a:t>Total</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100%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97,22%</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97,16%</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100%</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895922785"/>
                  </a:ext>
                </a:extLst>
              </a:tr>
            </a:tbl>
          </a:graphicData>
        </a:graphic>
      </p:graphicFrame>
      <p:graphicFrame>
        <p:nvGraphicFramePr>
          <p:cNvPr id="5" name="Gráfico 4">
            <a:extLst>
              <a:ext uri="{FF2B5EF4-FFF2-40B4-BE49-F238E27FC236}">
                <a16:creationId xmlns=""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208750119"/>
              </p:ext>
            </p:extLst>
          </p:nvPr>
        </p:nvGraphicFramePr>
        <p:xfrm>
          <a:off x="1403648" y="260648"/>
          <a:ext cx="6566581" cy="34017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7168240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32</a:t>
            </a:fld>
            <a:endParaRPr lang="es-ES" sz="1000" dirty="0">
              <a:solidFill>
                <a:schemeClr val="bg1"/>
              </a:solidFill>
            </a:endParaRPr>
          </a:p>
        </p:txBody>
      </p:sp>
      <p:sp>
        <p:nvSpPr>
          <p:cNvPr id="34819" name="2 Subtítulo"/>
          <p:cNvSpPr>
            <a:spLocks/>
          </p:cNvSpPr>
          <p:nvPr/>
        </p:nvSpPr>
        <p:spPr bwMode="auto">
          <a:xfrm>
            <a:off x="2051720" y="-99392"/>
            <a:ext cx="6336704" cy="1178167"/>
          </a:xfrm>
          <a:prstGeom prst="rect">
            <a:avLst/>
          </a:prstGeom>
          <a:noFill/>
          <a:ln w="9525">
            <a:noFill/>
            <a:miter lim="800000"/>
            <a:headEnd/>
            <a:tailEnd/>
          </a:ln>
        </p:spPr>
        <p:txBody>
          <a:bodyPr anchor="ctr"/>
          <a:lstStyle/>
          <a:p>
            <a:pPr marL="342900" indent="-342900" algn="ctr"/>
            <a:endParaRPr lang="es-ES" b="1" dirty="0">
              <a:latin typeface="Arial" pitchFamily="34" charset="0"/>
              <a:ea typeface="Tahoma" pitchFamily="34" charset="0"/>
              <a:cs typeface="Arial" pitchFamily="34" charset="0"/>
            </a:endParaRPr>
          </a:p>
          <a:p>
            <a:pPr marL="342900" indent="-342900" algn="ctr"/>
            <a:endParaRPr lang="es-ES" b="1" dirty="0">
              <a:latin typeface="Arial" pitchFamily="34" charset="0"/>
              <a:ea typeface="Tahoma" pitchFamily="34" charset="0"/>
              <a:cs typeface="Arial" pitchFamily="34" charset="0"/>
            </a:endParaRPr>
          </a:p>
          <a:p>
            <a:pPr marL="342900" indent="-342900" algn="ctr"/>
            <a:r>
              <a:rPr lang="es-ES" b="1" dirty="0">
                <a:latin typeface="Arial" pitchFamily="34" charset="0"/>
                <a:ea typeface="Tahoma" pitchFamily="34" charset="0"/>
                <a:cs typeface="Arial" pitchFamily="34" charset="0"/>
              </a:rPr>
              <a:t>OBJETIVO No 1</a:t>
            </a:r>
          </a:p>
          <a:p>
            <a:pPr marL="342900" indent="-342900" algn="ctr"/>
            <a:r>
              <a:rPr lang="es-ES" b="1" dirty="0">
                <a:latin typeface="Arial" pitchFamily="34" charset="0"/>
                <a:ea typeface="Tahoma" pitchFamily="34" charset="0"/>
                <a:cs typeface="Arial" pitchFamily="34" charset="0"/>
              </a:rPr>
              <a:t>Mantener el talento humano competente</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7" name="Picture 49">
            <a:extLst>
              <a:ext uri="{FF2B5EF4-FFF2-40B4-BE49-F238E27FC236}">
                <a16:creationId xmlns="" xmlns:a16="http://schemas.microsoft.com/office/drawing/2014/main" id="{3B593BAD-E977-4C44-A5C0-8E94F3D7F77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458" y="80822"/>
            <a:ext cx="941334" cy="62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p:cNvGraphicFramePr>
            <a:graphicFrameLocks noGrp="1"/>
          </p:cNvGraphicFramePr>
          <p:nvPr>
            <p:extLst>
              <p:ext uri="{D42A27DB-BD31-4B8C-83A1-F6EECF244321}">
                <p14:modId xmlns:p14="http://schemas.microsoft.com/office/powerpoint/2010/main" val="2145818205"/>
              </p:ext>
            </p:extLst>
          </p:nvPr>
        </p:nvGraphicFramePr>
        <p:xfrm>
          <a:off x="508583" y="924873"/>
          <a:ext cx="8124425" cy="4642959"/>
        </p:xfrm>
        <a:graphic>
          <a:graphicData uri="http://schemas.openxmlformats.org/drawingml/2006/table">
            <a:tbl>
              <a:tblPr>
                <a:tableStyleId>{5C22544A-7EE6-4342-B048-85BDC9FD1C3A}</a:tableStyleId>
              </a:tblPr>
              <a:tblGrid>
                <a:gridCol w="701625">
                  <a:extLst>
                    <a:ext uri="{9D8B030D-6E8A-4147-A177-3AD203B41FA5}">
                      <a16:colId xmlns="" xmlns:a16="http://schemas.microsoft.com/office/drawing/2014/main" val="20000"/>
                    </a:ext>
                  </a:extLst>
                </a:gridCol>
                <a:gridCol w="1530023">
                  <a:extLst>
                    <a:ext uri="{9D8B030D-6E8A-4147-A177-3AD203B41FA5}">
                      <a16:colId xmlns="" xmlns:a16="http://schemas.microsoft.com/office/drawing/2014/main" val="20001"/>
                    </a:ext>
                  </a:extLst>
                </a:gridCol>
                <a:gridCol w="848071">
                  <a:extLst>
                    <a:ext uri="{9D8B030D-6E8A-4147-A177-3AD203B41FA5}">
                      <a16:colId xmlns="" xmlns:a16="http://schemas.microsoft.com/office/drawing/2014/main" val="20002"/>
                    </a:ext>
                  </a:extLst>
                </a:gridCol>
                <a:gridCol w="1171561">
                  <a:extLst>
                    <a:ext uri="{9D8B030D-6E8A-4147-A177-3AD203B41FA5}">
                      <a16:colId xmlns="" xmlns:a16="http://schemas.microsoft.com/office/drawing/2014/main" val="20003"/>
                    </a:ext>
                  </a:extLst>
                </a:gridCol>
                <a:gridCol w="1250248">
                  <a:extLst>
                    <a:ext uri="{9D8B030D-6E8A-4147-A177-3AD203B41FA5}">
                      <a16:colId xmlns="" xmlns:a16="http://schemas.microsoft.com/office/drawing/2014/main" val="20004"/>
                    </a:ext>
                  </a:extLst>
                </a:gridCol>
                <a:gridCol w="2622897">
                  <a:extLst>
                    <a:ext uri="{9D8B030D-6E8A-4147-A177-3AD203B41FA5}">
                      <a16:colId xmlns="" xmlns:a16="http://schemas.microsoft.com/office/drawing/2014/main" val="20005"/>
                    </a:ext>
                  </a:extLst>
                </a:gridCol>
              </a:tblGrid>
              <a:tr h="643183">
                <a:tc>
                  <a:txBody>
                    <a:bodyPr/>
                    <a:lstStyle/>
                    <a:p>
                      <a:pPr algn="ctr" fontAlgn="ctr"/>
                      <a:r>
                        <a:rPr lang="en-US" sz="1100" u="none" strike="noStrike" dirty="0">
                          <a:effectLst/>
                        </a:rPr>
                        <a:t>1</a:t>
                      </a:r>
                      <a:endParaRPr lang="en-US" sz="1100" b="0" i="0" u="none" strike="noStrike" dirty="0">
                        <a:effectLst/>
                        <a:latin typeface="Arial" panose="020B0604020202020204" pitchFamily="34" charset="0"/>
                      </a:endParaRPr>
                    </a:p>
                  </a:txBody>
                  <a:tcPr marL="6152" marR="6152" marT="6152" marB="0" anchor="ctr"/>
                </a:tc>
                <a:tc>
                  <a:txBody>
                    <a:bodyPr/>
                    <a:lstStyle/>
                    <a:p>
                      <a:pPr algn="l" fontAlgn="ctr"/>
                      <a:r>
                        <a:rPr lang="en-US" sz="1100" u="none" strike="noStrike" dirty="0">
                          <a:solidFill>
                            <a:schemeClr val="tx1"/>
                          </a:solidFill>
                          <a:effectLst/>
                        </a:rPr>
                        <a:t>Actualizar Organigrama y manual de funciones</a:t>
                      </a:r>
                      <a:endParaRPr lang="en-US" sz="1100" b="0" i="0" u="none" strike="noStrike" dirty="0">
                        <a:solidFill>
                          <a:schemeClr val="tx1"/>
                        </a:solidFill>
                        <a:effectLst/>
                        <a:latin typeface="Arial" panose="020B0604020202020204" pitchFamily="34" charset="0"/>
                      </a:endParaRPr>
                    </a:p>
                  </a:txBody>
                  <a:tcPr marL="6152" marR="6152" marT="6152" marB="0" anchor="ctr"/>
                </a:tc>
                <a:tc>
                  <a:txBody>
                    <a:bodyPr/>
                    <a:lstStyle/>
                    <a:p>
                      <a:pPr algn="l" fontAlgn="ctr"/>
                      <a:r>
                        <a:rPr lang="es-CO" sz="1100" b="0" i="0" u="none" strike="noStrike" dirty="0">
                          <a:solidFill>
                            <a:schemeClr val="tx1"/>
                          </a:solidFill>
                          <a:effectLst/>
                          <a:latin typeface="Arial" panose="020B0604020202020204" pitchFamily="34" charset="0"/>
                        </a:rPr>
                        <a:t>25 de abril 2022</a:t>
                      </a:r>
                      <a:endParaRPr lang="en-US" sz="1100" b="0" i="0" u="none" strike="noStrike" dirty="0">
                        <a:solidFill>
                          <a:schemeClr val="tx1"/>
                        </a:solidFill>
                        <a:effectLst/>
                        <a:latin typeface="Arial" panose="020B0604020202020204" pitchFamily="34" charset="0"/>
                      </a:endParaRPr>
                    </a:p>
                  </a:txBody>
                  <a:tcPr marL="6152" marR="6152" marT="6152" marB="0" anchor="ctr"/>
                </a:tc>
                <a:tc>
                  <a:txBody>
                    <a:bodyPr/>
                    <a:lstStyle/>
                    <a:p>
                      <a:pPr algn="ctr" fontAlgn="ctr"/>
                      <a:r>
                        <a:rPr lang="es-CO" sz="1100" u="none" strike="noStrike" dirty="0">
                          <a:solidFill>
                            <a:schemeClr val="tx1"/>
                          </a:solidFill>
                          <a:effectLst/>
                        </a:rPr>
                        <a:t>30 de diciembre </a:t>
                      </a:r>
                      <a:r>
                        <a:rPr lang="es-CO" sz="1100" u="none" strike="noStrike" baseline="0" dirty="0">
                          <a:solidFill>
                            <a:schemeClr val="tx1"/>
                          </a:solidFill>
                          <a:effectLst/>
                        </a:rPr>
                        <a:t> </a:t>
                      </a:r>
                      <a:r>
                        <a:rPr lang="es-CO" sz="1100" u="none" strike="noStrike" dirty="0">
                          <a:solidFill>
                            <a:schemeClr val="tx1"/>
                          </a:solidFill>
                          <a:effectLst/>
                        </a:rPr>
                        <a:t>de 2022</a:t>
                      </a:r>
                      <a:endParaRPr lang="es-CO" sz="1100" b="0" i="0" u="none" strike="noStrike" dirty="0">
                        <a:solidFill>
                          <a:schemeClr val="tx1"/>
                        </a:solidFill>
                        <a:effectLst/>
                        <a:latin typeface="Arial" panose="020B0604020202020204" pitchFamily="34" charset="0"/>
                      </a:endParaRPr>
                    </a:p>
                  </a:txBody>
                  <a:tcPr marL="6152" marR="6152" marT="6152" marB="0" anchor="ctr"/>
                </a:tc>
                <a:tc>
                  <a:txBody>
                    <a:bodyPr/>
                    <a:lstStyle/>
                    <a:p>
                      <a:pPr algn="l" fontAlgn="ctr"/>
                      <a:r>
                        <a:rPr lang="es-CO" sz="1100" u="none" strike="noStrike" dirty="0">
                          <a:solidFill>
                            <a:schemeClr val="tx1"/>
                          </a:solidFill>
                          <a:effectLst/>
                        </a:rPr>
                        <a:t>Jefe administrativa y financiera- presidencia Ejecutiva</a:t>
                      </a:r>
                      <a:endParaRPr lang="es-CO" sz="1100" b="0" i="0" u="none" strike="noStrike" dirty="0">
                        <a:solidFill>
                          <a:schemeClr val="tx1"/>
                        </a:solidFill>
                        <a:effectLst/>
                        <a:latin typeface="Arial" panose="020B0604020202020204" pitchFamily="34" charset="0"/>
                      </a:endParaRPr>
                    </a:p>
                  </a:txBody>
                  <a:tcPr marL="6152" marR="6152" marT="6152" marB="0" anchor="ctr"/>
                </a:tc>
                <a:tc>
                  <a:txBody>
                    <a:bodyPr/>
                    <a:lstStyle/>
                    <a:p>
                      <a:pPr algn="l" fontAlgn="ctr"/>
                      <a:r>
                        <a:rPr lang="es-CO" sz="1100" u="none" strike="noStrike" dirty="0">
                          <a:solidFill>
                            <a:schemeClr val="tx1"/>
                          </a:solidFill>
                          <a:effectLst/>
                        </a:rPr>
                        <a:t>Se actualizó el organigrama mediante acta de presidencia ejecutiva No.   Del 2 de septiembre de 2022</a:t>
                      </a:r>
                      <a:endParaRPr lang="es-CO" sz="1100" b="0" i="0" u="none" strike="noStrike" dirty="0">
                        <a:solidFill>
                          <a:schemeClr val="tx1"/>
                        </a:solidFill>
                        <a:effectLst/>
                        <a:latin typeface="Arial" panose="020B0604020202020204" pitchFamily="34" charset="0"/>
                      </a:endParaRPr>
                    </a:p>
                  </a:txBody>
                  <a:tcPr marL="6152" marR="6152" marT="6152" marB="0" anchor="ctr"/>
                </a:tc>
                <a:extLst>
                  <a:ext uri="{0D108BD9-81ED-4DB2-BD59-A6C34878D82A}">
                    <a16:rowId xmlns="" xmlns:a16="http://schemas.microsoft.com/office/drawing/2014/main" val="10000"/>
                  </a:ext>
                </a:extLst>
              </a:tr>
              <a:tr h="372369">
                <a:tc gridSpan="6">
                  <a:txBody>
                    <a:bodyPr/>
                    <a:lstStyle/>
                    <a:p>
                      <a:pPr algn="ctr" fontAlgn="ctr"/>
                      <a:r>
                        <a:rPr lang="es-CO" sz="1100" u="none" strike="noStrike" dirty="0">
                          <a:effectLst/>
                        </a:rPr>
                        <a:t>MEJORAR LA COMPETENCIA DE FUNCIONARIOS </a:t>
                      </a:r>
                      <a:br>
                        <a:rPr lang="es-CO" sz="1100" u="none" strike="noStrike" dirty="0">
                          <a:effectLst/>
                        </a:rPr>
                      </a:br>
                      <a:endParaRPr lang="es-CO" sz="1100" b="0" i="0" u="none" strike="noStrike" dirty="0">
                        <a:effectLst/>
                        <a:latin typeface="Arial" panose="020B0604020202020204" pitchFamily="34" charset="0"/>
                      </a:endParaRPr>
                    </a:p>
                  </a:txBody>
                  <a:tcPr marL="6152" marR="6152" marT="6152"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1777215">
                <a:tc>
                  <a:txBody>
                    <a:bodyPr/>
                    <a:lstStyle/>
                    <a:p>
                      <a:pPr algn="ctr" fontAlgn="ctr"/>
                      <a:r>
                        <a:rPr lang="en-US" sz="1100" u="none" strike="noStrike" dirty="0">
                          <a:effectLst/>
                        </a:rPr>
                        <a:t>2</a:t>
                      </a:r>
                      <a:endParaRPr lang="en-US" sz="1100" b="0" i="0" u="none" strike="noStrike" dirty="0">
                        <a:effectLst/>
                        <a:latin typeface="Arial" panose="020B0604020202020204" pitchFamily="34" charset="0"/>
                      </a:endParaRPr>
                    </a:p>
                  </a:txBody>
                  <a:tcPr marL="6152" marR="6152" marT="6152" marB="0" anchor="ctr"/>
                </a:tc>
                <a:tc>
                  <a:txBody>
                    <a:bodyPr/>
                    <a:lstStyle/>
                    <a:p>
                      <a:pPr algn="l" fontAlgn="ctr"/>
                      <a:r>
                        <a:rPr lang="es-CO" sz="1100" u="none" strike="noStrike" dirty="0">
                          <a:effectLst/>
                        </a:rPr>
                        <a:t>Realizar seguimiento por medio de la evaluación de desempeño </a:t>
                      </a:r>
                      <a:endParaRPr lang="es-CO" sz="1100" b="0" i="0" u="none" strike="noStrike" dirty="0">
                        <a:effectLst/>
                        <a:latin typeface="Arial" panose="020B0604020202020204" pitchFamily="34" charset="0"/>
                      </a:endParaRPr>
                    </a:p>
                  </a:txBody>
                  <a:tcPr marL="6152" marR="6152" marT="6152" marB="0" anchor="ctr"/>
                </a:tc>
                <a:tc>
                  <a:txBody>
                    <a:bodyPr/>
                    <a:lstStyle/>
                    <a:p>
                      <a:pPr algn="l" fontAlgn="ctr"/>
                      <a:r>
                        <a:rPr lang="es-CO" sz="1100" b="0" i="0" u="none" strike="noStrike" dirty="0">
                          <a:effectLst/>
                          <a:latin typeface="+mn-lt"/>
                        </a:rPr>
                        <a:t>10</a:t>
                      </a:r>
                      <a:r>
                        <a:rPr lang="es-CO" sz="1100" b="0" i="0" u="none" strike="noStrike" baseline="0" dirty="0">
                          <a:effectLst/>
                          <a:latin typeface="+mn-lt"/>
                        </a:rPr>
                        <a:t> de septiembre 2021</a:t>
                      </a:r>
                      <a:endParaRPr lang="en-US" sz="1100" b="0" i="0" u="none" strike="noStrike" dirty="0">
                        <a:effectLst/>
                        <a:latin typeface="Arial" panose="020B0604020202020204" pitchFamily="34" charset="0"/>
                      </a:endParaRPr>
                    </a:p>
                  </a:txBody>
                  <a:tcPr marL="6152" marR="6152" marT="6152" marB="0" anchor="ctr"/>
                </a:tc>
                <a:tc>
                  <a:txBody>
                    <a:bodyPr/>
                    <a:lstStyle/>
                    <a:p>
                      <a:pPr algn="ctr" fontAlgn="ctr"/>
                      <a:r>
                        <a:rPr lang="en-US" sz="1100" u="none" strike="noStrike" dirty="0">
                          <a:solidFill>
                            <a:schemeClr val="tx1"/>
                          </a:solidFill>
                          <a:effectLst/>
                        </a:rPr>
                        <a:t>15 de diciembre de 2022</a:t>
                      </a:r>
                      <a:endParaRPr lang="en-US" sz="1100" b="0" i="0" u="none" strike="noStrike" dirty="0">
                        <a:solidFill>
                          <a:schemeClr val="tx1"/>
                        </a:solidFill>
                        <a:effectLst/>
                        <a:latin typeface="Arial" panose="020B0604020202020204" pitchFamily="34" charset="0"/>
                      </a:endParaRPr>
                    </a:p>
                  </a:txBody>
                  <a:tcPr marL="6152" marR="6152" marT="6152" marB="0" anchor="ctr"/>
                </a:tc>
                <a:tc>
                  <a:txBody>
                    <a:bodyPr/>
                    <a:lstStyle/>
                    <a:p>
                      <a:pPr algn="l" fontAlgn="ctr"/>
                      <a:r>
                        <a:rPr lang="es-CO" sz="1100" u="none" strike="noStrike" dirty="0">
                          <a:effectLst/>
                        </a:rPr>
                        <a:t>Jefe administrativa y financiera y jefes de departamento, lideres de proceso</a:t>
                      </a:r>
                      <a:endParaRPr lang="es-CO" sz="1100" b="0" i="0" u="none" strike="noStrike" dirty="0">
                        <a:effectLst/>
                        <a:latin typeface="Arial" panose="020B0604020202020204" pitchFamily="34" charset="0"/>
                      </a:endParaRPr>
                    </a:p>
                  </a:txBody>
                  <a:tcPr marL="6152" marR="6152" marT="6152" marB="0" anchor="ctr"/>
                </a:tc>
                <a:tc>
                  <a:txBody>
                    <a:bodyPr/>
                    <a:lstStyle/>
                    <a:p>
                      <a:pPr algn="l" fontAlgn="ctr"/>
                      <a:r>
                        <a:rPr lang="es-CO" sz="1100" u="none" strike="noStrike" dirty="0">
                          <a:effectLst/>
                        </a:rPr>
                        <a:t>Esta pendiente por realizar el seguimiento de evaluaciones de desempeño de 2 funcionarios, que están cursando el  Técnico en Asistencia Administrativa Gerencial</a:t>
                      </a:r>
                      <a:r>
                        <a:rPr lang="es-CO" sz="1100" u="none" strike="noStrike" baseline="0" dirty="0">
                          <a:effectLst/>
                        </a:rPr>
                        <a:t> y la Especialización en Gestión de Seguridad y Salud en el Trabajo.</a:t>
                      </a:r>
                      <a:endParaRPr lang="es-CO" sz="1100" b="0" i="0" u="none" strike="noStrike" dirty="0">
                        <a:effectLst/>
                        <a:latin typeface="Arial" panose="020B0604020202020204" pitchFamily="34" charset="0"/>
                      </a:endParaRPr>
                    </a:p>
                  </a:txBody>
                  <a:tcPr marL="6152" marR="6152" marT="6152" marB="0" anchor="ctr"/>
                </a:tc>
                <a:extLst>
                  <a:ext uri="{0D108BD9-81ED-4DB2-BD59-A6C34878D82A}">
                    <a16:rowId xmlns="" xmlns:a16="http://schemas.microsoft.com/office/drawing/2014/main" val="10002"/>
                  </a:ext>
                </a:extLst>
              </a:tr>
              <a:tr h="1387404">
                <a:tc>
                  <a:txBody>
                    <a:bodyPr/>
                    <a:lstStyle/>
                    <a:p>
                      <a:pPr algn="ctr" fontAlgn="ctr"/>
                      <a:r>
                        <a:rPr lang="en-US" sz="1100" u="none" strike="noStrike">
                          <a:effectLst/>
                        </a:rPr>
                        <a:t>3</a:t>
                      </a:r>
                      <a:endParaRPr lang="en-US" sz="1100" b="0" i="0" u="none" strike="noStrike">
                        <a:effectLst/>
                        <a:latin typeface="Arial" panose="020B0604020202020204" pitchFamily="34" charset="0"/>
                      </a:endParaRPr>
                    </a:p>
                  </a:txBody>
                  <a:tcPr marL="6152" marR="6152" marT="6152" marB="0" anchor="ctr"/>
                </a:tc>
                <a:tc>
                  <a:txBody>
                    <a:bodyPr/>
                    <a:lstStyle/>
                    <a:p>
                      <a:pPr algn="l" fontAlgn="ctr"/>
                      <a:r>
                        <a:rPr lang="es-CO" sz="1100" u="none" strike="noStrike" dirty="0">
                          <a:effectLst/>
                        </a:rPr>
                        <a:t>Verificar que los  funcionarios que fueron matriculados en los técnicos el 10 de septiembre de la vigencia 2021 y en el mes de abril de 2022, culminen satisfactoriamente su proceso educativo, para que mejoren sus competencias:</a:t>
                      </a:r>
                      <a:endParaRPr lang="es-CO" sz="1100" b="0" i="0" u="none" strike="noStrike" dirty="0">
                        <a:effectLst/>
                        <a:latin typeface="Arial" panose="020B0604020202020204" pitchFamily="34" charset="0"/>
                      </a:endParaRPr>
                    </a:p>
                  </a:txBody>
                  <a:tcPr marL="6152" marR="6152" marT="6152" marB="0" anchor="ctr"/>
                </a:tc>
                <a:tc>
                  <a:txBody>
                    <a:bodyPr/>
                    <a:lstStyle/>
                    <a:p>
                      <a:pPr algn="l" fontAlgn="ctr"/>
                      <a:r>
                        <a:rPr lang="en-US" sz="1100" u="none" strike="noStrike" dirty="0">
                          <a:effectLst/>
                        </a:rPr>
                        <a:t>10 de</a:t>
                      </a:r>
                      <a:r>
                        <a:rPr lang="en-US" sz="1100" u="none" strike="noStrike" baseline="0" dirty="0">
                          <a:effectLst/>
                        </a:rPr>
                        <a:t> septiembre</a:t>
                      </a:r>
                      <a:r>
                        <a:rPr lang="en-US" sz="1100" u="none" strike="noStrike" dirty="0">
                          <a:effectLst/>
                        </a:rPr>
                        <a:t> de 2021</a:t>
                      </a:r>
                      <a:endParaRPr lang="en-US" sz="1100" b="0" i="0" u="none" strike="noStrike" dirty="0">
                        <a:effectLst/>
                        <a:latin typeface="Arial" panose="020B0604020202020204" pitchFamily="34" charset="0"/>
                      </a:endParaRPr>
                    </a:p>
                  </a:txBody>
                  <a:tcPr marL="6152" marR="6152" marT="6152" marB="0" anchor="ctr"/>
                </a:tc>
                <a:tc>
                  <a:txBody>
                    <a:bodyPr/>
                    <a:lstStyle/>
                    <a:p>
                      <a:pPr algn="ctr" fontAlgn="ctr"/>
                      <a:r>
                        <a:rPr lang="en-US" sz="1100" u="none" strike="noStrike" dirty="0">
                          <a:effectLst/>
                        </a:rPr>
                        <a:t>15 de diciembre 2022</a:t>
                      </a:r>
                      <a:endParaRPr lang="en-US" sz="1100" b="0" i="0" u="none" strike="noStrike" dirty="0">
                        <a:effectLst/>
                        <a:latin typeface="Arial" panose="020B0604020202020204" pitchFamily="34" charset="0"/>
                      </a:endParaRPr>
                    </a:p>
                  </a:txBody>
                  <a:tcPr marL="6152" marR="6152" marT="6152" marB="0" anchor="ctr"/>
                </a:tc>
                <a:tc>
                  <a:txBody>
                    <a:bodyPr/>
                    <a:lstStyle/>
                    <a:p>
                      <a:pPr algn="l" fontAlgn="ctr"/>
                      <a:r>
                        <a:rPr lang="en-US" sz="1100" u="none" strike="noStrike" dirty="0">
                          <a:effectLst/>
                        </a:rPr>
                        <a:t>Jefe administrativa y financiera</a:t>
                      </a:r>
                      <a:endParaRPr lang="en-US" sz="1100" b="0" i="0" u="none" strike="noStrike" dirty="0">
                        <a:effectLst/>
                        <a:latin typeface="Arial" panose="020B0604020202020204" pitchFamily="34" charset="0"/>
                      </a:endParaRPr>
                    </a:p>
                  </a:txBody>
                  <a:tcPr marL="6152" marR="6152" marT="6152" marB="0" anchor="ctr"/>
                </a:tc>
                <a:tc>
                  <a:txBody>
                    <a:bodyPr/>
                    <a:lstStyle/>
                    <a:p>
                      <a:pPr algn="l" fontAlgn="ctr"/>
                      <a:r>
                        <a:rPr lang="es-CO" sz="1100" u="none" strike="noStrike" dirty="0">
                          <a:solidFill>
                            <a:srgbClr val="FF0000"/>
                          </a:solidFill>
                          <a:effectLst/>
                        </a:rPr>
                        <a:t> </a:t>
                      </a:r>
                      <a:r>
                        <a:rPr lang="es-CO" sz="1000" u="none" strike="noStrike" dirty="0">
                          <a:solidFill>
                            <a:schemeClr val="tx1"/>
                          </a:solidFill>
                          <a:effectLst/>
                        </a:rPr>
                        <a:t>Dos funcionarios culminaron el Técnico en Asistencia Administrativa Gerencial, los funcionarios y sus respectivos cargos son:</a:t>
                      </a:r>
                      <a:br>
                        <a:rPr lang="es-CO" sz="1000" u="none" strike="noStrike" dirty="0">
                          <a:solidFill>
                            <a:schemeClr val="tx1"/>
                          </a:solidFill>
                          <a:effectLst/>
                        </a:rPr>
                      </a:br>
                      <a:r>
                        <a:rPr lang="es-CO" sz="1000" u="none" strike="noStrike" dirty="0">
                          <a:solidFill>
                            <a:schemeClr val="tx1"/>
                          </a:solidFill>
                          <a:effectLst/>
                        </a:rPr>
                        <a:t>Apoyo activos fijos: Ángela Viviana Ruano</a:t>
                      </a:r>
                      <a:br>
                        <a:rPr lang="es-CO" sz="1000" u="none" strike="noStrike" dirty="0">
                          <a:solidFill>
                            <a:schemeClr val="tx1"/>
                          </a:solidFill>
                          <a:effectLst/>
                        </a:rPr>
                      </a:br>
                      <a:r>
                        <a:rPr lang="es-CO" sz="1000" u="none" strike="noStrike" dirty="0">
                          <a:solidFill>
                            <a:schemeClr val="tx1"/>
                          </a:solidFill>
                          <a:effectLst/>
                        </a:rPr>
                        <a:t>Apoyo a afiliados: María Camila Paredes  </a:t>
                      </a:r>
                      <a:br>
                        <a:rPr lang="es-CO" sz="1000" u="none" strike="noStrike" dirty="0">
                          <a:solidFill>
                            <a:schemeClr val="tx1"/>
                          </a:solidFill>
                          <a:effectLst/>
                        </a:rPr>
                      </a:br>
                      <a:r>
                        <a:rPr lang="es-CO" sz="1000" u="none" strike="noStrike" dirty="0">
                          <a:solidFill>
                            <a:schemeClr val="tx1"/>
                          </a:solidFill>
                          <a:effectLst/>
                        </a:rPr>
                        <a:t>Especialización</a:t>
                      </a:r>
                      <a:r>
                        <a:rPr lang="es-CO" sz="1000" u="none" strike="noStrike" baseline="0" dirty="0">
                          <a:solidFill>
                            <a:schemeClr val="tx1"/>
                          </a:solidFill>
                          <a:effectLst/>
                        </a:rPr>
                        <a:t> en Gestión de Seguridad y Salud en el Trabajo: En proceso.</a:t>
                      </a:r>
                    </a:p>
                    <a:p>
                      <a:pPr algn="l" fontAlgn="ctr"/>
                      <a:r>
                        <a:rPr lang="es-CO" sz="1000" b="0" i="0" u="none" strike="noStrike" baseline="0" dirty="0">
                          <a:solidFill>
                            <a:schemeClr val="tx1"/>
                          </a:solidFill>
                          <a:effectLst/>
                          <a:latin typeface="Arial" panose="020B0604020202020204" pitchFamily="34" charset="0"/>
                        </a:rPr>
                        <a:t>Jefe de capacitación: Ivan Florez</a:t>
                      </a:r>
                    </a:p>
                    <a:p>
                      <a:pPr algn="l" fontAlgn="ctr"/>
                      <a:r>
                        <a:rPr lang="es-CO" sz="1000" b="0" i="0" u="none" strike="noStrike" baseline="0" dirty="0">
                          <a:solidFill>
                            <a:schemeClr val="tx1"/>
                          </a:solidFill>
                          <a:effectLst/>
                          <a:latin typeface="Arial" panose="020B0604020202020204" pitchFamily="34" charset="0"/>
                        </a:rPr>
                        <a:t>Presidente Ejecutiva: Jeimy Termal P</a:t>
                      </a:r>
                      <a:r>
                        <a:rPr lang="es-CO" sz="1100" b="0" i="0" u="none" strike="noStrike" baseline="0" dirty="0">
                          <a:solidFill>
                            <a:schemeClr val="tx1"/>
                          </a:solidFill>
                          <a:effectLst/>
                          <a:latin typeface="Arial" panose="020B0604020202020204" pitchFamily="34" charset="0"/>
                        </a:rPr>
                        <a:t>.</a:t>
                      </a:r>
                      <a:endParaRPr lang="es-CO" sz="1100" b="0" i="0" u="none" strike="noStrike" dirty="0">
                        <a:solidFill>
                          <a:schemeClr val="tx1"/>
                        </a:solidFill>
                        <a:effectLst/>
                        <a:latin typeface="Arial" panose="020B0604020202020204" pitchFamily="34" charset="0"/>
                      </a:endParaRPr>
                    </a:p>
                  </a:txBody>
                  <a:tcPr marL="6152" marR="6152" marT="6152" marB="0"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97454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33</a:t>
            </a:fld>
            <a:endParaRPr lang="es-ES" sz="1000" dirty="0">
              <a:solidFill>
                <a:schemeClr val="bg1"/>
              </a:solidFill>
            </a:endParaRPr>
          </a:p>
        </p:txBody>
      </p:sp>
      <p:sp>
        <p:nvSpPr>
          <p:cNvPr id="34819" name="2 Subtítulo"/>
          <p:cNvSpPr>
            <a:spLocks/>
          </p:cNvSpPr>
          <p:nvPr/>
        </p:nvSpPr>
        <p:spPr bwMode="auto">
          <a:xfrm>
            <a:off x="1835696" y="260648"/>
            <a:ext cx="7058682" cy="1655762"/>
          </a:xfrm>
          <a:prstGeom prst="rect">
            <a:avLst/>
          </a:prstGeom>
          <a:noFill/>
          <a:ln w="9525">
            <a:noFill/>
            <a:miter lim="800000"/>
            <a:headEnd/>
            <a:tailEnd/>
          </a:ln>
        </p:spPr>
        <p:txBody>
          <a:bodyPr anchor="ctr"/>
          <a:lstStyle/>
          <a:p>
            <a:pPr marL="342900" indent="-342900" algn="ctr"/>
            <a:r>
              <a:rPr lang="es-ES" b="1" dirty="0">
                <a:latin typeface="Arial" pitchFamily="34" charset="0"/>
                <a:ea typeface="Tahoma" pitchFamily="34" charset="0"/>
                <a:cs typeface="Arial" pitchFamily="34" charset="0"/>
              </a:rPr>
              <a:t>OBJETIVO No 2</a:t>
            </a:r>
          </a:p>
          <a:p>
            <a:pPr marL="342900" indent="-342900" algn="ctr"/>
            <a:r>
              <a:rPr lang="es-ES" b="1" dirty="0">
                <a:latin typeface="Arial" pitchFamily="34" charset="0"/>
                <a:ea typeface="Tahoma" pitchFamily="34" charset="0"/>
                <a:cs typeface="Arial" pitchFamily="34" charset="0"/>
              </a:rPr>
              <a:t>Mejorar continuamente nuestros procesos y mantener la eficacia del sistema de gestión de la calidad</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6" name="Picture 49">
            <a:extLst>
              <a:ext uri="{FF2B5EF4-FFF2-40B4-BE49-F238E27FC236}">
                <a16:creationId xmlns="" xmlns:a16="http://schemas.microsoft.com/office/drawing/2014/main" id="{4E668BE6-AA85-5947-86A5-B18C61AB51F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941334" cy="62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p:cNvGraphicFramePr>
            <a:graphicFrameLocks noGrp="1"/>
          </p:cNvGraphicFramePr>
          <p:nvPr>
            <p:extLst>
              <p:ext uri="{D42A27DB-BD31-4B8C-83A1-F6EECF244321}">
                <p14:modId xmlns:p14="http://schemas.microsoft.com/office/powerpoint/2010/main" val="2729511280"/>
              </p:ext>
            </p:extLst>
          </p:nvPr>
        </p:nvGraphicFramePr>
        <p:xfrm>
          <a:off x="337303" y="1217191"/>
          <a:ext cx="8424938" cy="4356810"/>
        </p:xfrm>
        <a:graphic>
          <a:graphicData uri="http://schemas.openxmlformats.org/drawingml/2006/table">
            <a:tbl>
              <a:tblPr>
                <a:tableStyleId>{5C22544A-7EE6-4342-B048-85BDC9FD1C3A}</a:tableStyleId>
              </a:tblPr>
              <a:tblGrid>
                <a:gridCol w="513706">
                  <a:extLst>
                    <a:ext uri="{9D8B030D-6E8A-4147-A177-3AD203B41FA5}">
                      <a16:colId xmlns="" xmlns:a16="http://schemas.microsoft.com/office/drawing/2014/main" val="20000"/>
                    </a:ext>
                  </a:extLst>
                </a:gridCol>
                <a:gridCol w="1498308">
                  <a:extLst>
                    <a:ext uri="{9D8B030D-6E8A-4147-A177-3AD203B41FA5}">
                      <a16:colId xmlns="" xmlns:a16="http://schemas.microsoft.com/office/drawing/2014/main" val="20001"/>
                    </a:ext>
                  </a:extLst>
                </a:gridCol>
                <a:gridCol w="1267140">
                  <a:extLst>
                    <a:ext uri="{9D8B030D-6E8A-4147-A177-3AD203B41FA5}">
                      <a16:colId xmlns="" xmlns:a16="http://schemas.microsoft.com/office/drawing/2014/main" val="20002"/>
                    </a:ext>
                  </a:extLst>
                </a:gridCol>
                <a:gridCol w="1329361">
                  <a:extLst>
                    <a:ext uri="{9D8B030D-6E8A-4147-A177-3AD203B41FA5}">
                      <a16:colId xmlns="" xmlns:a16="http://schemas.microsoft.com/office/drawing/2014/main" val="20003"/>
                    </a:ext>
                  </a:extLst>
                </a:gridCol>
                <a:gridCol w="1247895">
                  <a:extLst>
                    <a:ext uri="{9D8B030D-6E8A-4147-A177-3AD203B41FA5}">
                      <a16:colId xmlns="" xmlns:a16="http://schemas.microsoft.com/office/drawing/2014/main" val="20004"/>
                    </a:ext>
                  </a:extLst>
                </a:gridCol>
                <a:gridCol w="2568528">
                  <a:extLst>
                    <a:ext uri="{9D8B030D-6E8A-4147-A177-3AD203B41FA5}">
                      <a16:colId xmlns="" xmlns:a16="http://schemas.microsoft.com/office/drawing/2014/main" val="20005"/>
                    </a:ext>
                  </a:extLst>
                </a:gridCol>
              </a:tblGrid>
              <a:tr h="1708748">
                <a:tc>
                  <a:txBody>
                    <a:bodyPr/>
                    <a:lstStyle/>
                    <a:p>
                      <a:pPr algn="ctr" fontAlgn="ctr"/>
                      <a:r>
                        <a:rPr lang="en-US" sz="1050" u="none" strike="noStrike" dirty="0">
                          <a:effectLst/>
                          <a:latin typeface="+mn-lt"/>
                        </a:rPr>
                        <a:t>1</a:t>
                      </a:r>
                      <a:endParaRPr lang="en-US" sz="1050" b="0" i="0" u="none" strike="noStrike" dirty="0">
                        <a:effectLst/>
                        <a:latin typeface="+mn-lt"/>
                      </a:endParaRPr>
                    </a:p>
                  </a:txBody>
                  <a:tcPr marL="5868" marR="5868" marT="5868" marB="0" anchor="ctr"/>
                </a:tc>
                <a:tc>
                  <a:txBody>
                    <a:bodyPr/>
                    <a:lstStyle/>
                    <a:p>
                      <a:pPr algn="l" fontAlgn="ctr"/>
                      <a:r>
                        <a:rPr lang="en-US" sz="1050" u="none" strike="noStrike" dirty="0">
                          <a:effectLst/>
                          <a:latin typeface="+mn-lt"/>
                        </a:rPr>
                        <a:t>Realización de auditorias Internas</a:t>
                      </a:r>
                      <a:endParaRPr lang="en-US" sz="1050" b="0" i="0" u="none" strike="noStrike" dirty="0">
                        <a:effectLst/>
                        <a:latin typeface="+mn-lt"/>
                      </a:endParaRPr>
                    </a:p>
                  </a:txBody>
                  <a:tcPr marL="5868" marR="5868" marT="5868" marB="0" anchor="ctr"/>
                </a:tc>
                <a:tc>
                  <a:txBody>
                    <a:bodyPr/>
                    <a:lstStyle/>
                    <a:p>
                      <a:pPr algn="ctr" fontAlgn="ctr"/>
                      <a:r>
                        <a:rPr lang="es-CO" sz="1050" b="0" i="0" u="none" strike="noStrike" baseline="0" dirty="0">
                          <a:solidFill>
                            <a:schemeClr val="tx1"/>
                          </a:solidFill>
                          <a:effectLst/>
                          <a:latin typeface="+mn-lt"/>
                        </a:rPr>
                        <a:t>16  de agosto de 2022 </a:t>
                      </a:r>
                      <a:endParaRPr lang="en-US" sz="1050" b="0" i="0" u="none" strike="noStrike" dirty="0">
                        <a:solidFill>
                          <a:schemeClr val="tx1"/>
                        </a:solidFill>
                        <a:effectLst/>
                        <a:latin typeface="+mn-lt"/>
                      </a:endParaRPr>
                    </a:p>
                  </a:txBody>
                  <a:tcPr marL="5868" marR="5868" marT="5868" marB="0" anchor="ctr"/>
                </a:tc>
                <a:tc>
                  <a:txBody>
                    <a:bodyPr/>
                    <a:lstStyle/>
                    <a:p>
                      <a:pPr algn="ctr" fontAlgn="ctr"/>
                      <a:r>
                        <a:rPr lang="pt-BR" sz="1050" u="none" strike="noStrike" dirty="0">
                          <a:solidFill>
                            <a:schemeClr val="tx1"/>
                          </a:solidFill>
                          <a:effectLst/>
                          <a:latin typeface="+mn-lt"/>
                        </a:rPr>
                        <a:t>26 de agosto de 2022</a:t>
                      </a:r>
                      <a:endParaRPr lang="pt-BR" sz="1050" b="0" i="0" u="none" strike="noStrike" dirty="0">
                        <a:solidFill>
                          <a:schemeClr val="tx1"/>
                        </a:solidFill>
                        <a:effectLst/>
                        <a:latin typeface="+mn-lt"/>
                      </a:endParaRPr>
                    </a:p>
                  </a:txBody>
                  <a:tcPr marL="5868" marR="5868" marT="5868" marB="0" anchor="ctr"/>
                </a:tc>
                <a:tc>
                  <a:txBody>
                    <a:bodyPr/>
                    <a:lstStyle/>
                    <a:p>
                      <a:pPr algn="l" fontAlgn="ctr"/>
                      <a:r>
                        <a:rPr lang="es-CO" sz="1050" u="none" strike="noStrike" dirty="0">
                          <a:effectLst/>
                          <a:latin typeface="+mn-lt"/>
                        </a:rPr>
                        <a:t>Coordinador de Calidad y control Interno y auditores internos.</a:t>
                      </a:r>
                      <a:endParaRPr lang="es-CO" sz="1050" b="0" i="0" u="none" strike="noStrike" dirty="0">
                        <a:effectLst/>
                        <a:latin typeface="+mn-lt"/>
                      </a:endParaRPr>
                    </a:p>
                  </a:txBody>
                  <a:tcPr marL="5868" marR="5868" marT="5868" marB="0" anchor="ctr"/>
                </a:tc>
                <a:tc>
                  <a:txBody>
                    <a:bodyPr/>
                    <a:lstStyle/>
                    <a:p>
                      <a:pPr algn="l" fontAlgn="ctr"/>
                      <a:r>
                        <a:rPr lang="es-CO" sz="1050" u="none" strike="noStrike" dirty="0">
                          <a:effectLst/>
                          <a:latin typeface="+mn-lt"/>
                        </a:rPr>
                        <a:t>Se</a:t>
                      </a:r>
                      <a:r>
                        <a:rPr lang="es-CO" sz="1050" u="none" strike="noStrike" baseline="0" dirty="0">
                          <a:effectLst/>
                          <a:latin typeface="+mn-lt"/>
                        </a:rPr>
                        <a:t> </a:t>
                      </a:r>
                      <a:r>
                        <a:rPr lang="es-CO" sz="1050" u="none" strike="noStrike" dirty="0">
                          <a:effectLst/>
                          <a:latin typeface="+mn-lt"/>
                        </a:rPr>
                        <a:t>programo  la fecha en el plan de auditorias y se ejecuto en el mes de agosto las auditorias Internas de Calidad . La auditoria de Planeación, se  reprogramo  en el mes de septiembre por los diferentes compromisos de la presidente ejecutiva.</a:t>
                      </a:r>
                      <a:endParaRPr lang="es-CO" sz="1050" b="0" i="0" u="none" strike="noStrike" dirty="0">
                        <a:effectLst/>
                        <a:latin typeface="+mn-lt"/>
                      </a:endParaRPr>
                    </a:p>
                  </a:txBody>
                  <a:tcPr marL="5868" marR="5868" marT="5868" marB="0" anchor="ctr"/>
                </a:tc>
                <a:extLst>
                  <a:ext uri="{0D108BD9-81ED-4DB2-BD59-A6C34878D82A}">
                    <a16:rowId xmlns="" xmlns:a16="http://schemas.microsoft.com/office/drawing/2014/main" val="10000"/>
                  </a:ext>
                </a:extLst>
              </a:tr>
              <a:tr h="624976">
                <a:tc>
                  <a:txBody>
                    <a:bodyPr/>
                    <a:lstStyle/>
                    <a:p>
                      <a:pPr algn="ctr" fontAlgn="ctr"/>
                      <a:r>
                        <a:rPr lang="es-CO" sz="1050" b="0" i="0" u="none" strike="noStrike" dirty="0">
                          <a:effectLst/>
                          <a:latin typeface="+mn-lt"/>
                        </a:rPr>
                        <a:t>2</a:t>
                      </a:r>
                      <a:endParaRPr lang="en-US" sz="1050" b="0" i="0" u="none" strike="noStrike" dirty="0">
                        <a:effectLst/>
                        <a:latin typeface="+mn-lt"/>
                      </a:endParaRPr>
                    </a:p>
                  </a:txBody>
                  <a:tcPr marL="5868" marR="5868" marT="5868" marB="0" anchor="ctr"/>
                </a:tc>
                <a:tc>
                  <a:txBody>
                    <a:bodyPr/>
                    <a:lstStyle/>
                    <a:p>
                      <a:pPr algn="l" fontAlgn="ctr"/>
                      <a:r>
                        <a:rPr lang="en-US" sz="1050" u="none" strike="noStrike" dirty="0">
                          <a:effectLst/>
                          <a:latin typeface="+mn-lt"/>
                        </a:rPr>
                        <a:t>Planificación planes de mejoramiento</a:t>
                      </a:r>
                      <a:endParaRPr lang="en-US" sz="1050" b="0" i="0" u="none" strike="noStrike" dirty="0">
                        <a:effectLst/>
                        <a:latin typeface="+mn-lt"/>
                      </a:endParaRPr>
                    </a:p>
                  </a:txBody>
                  <a:tcPr marL="5868" marR="5868" marT="5868" marB="0" anchor="ctr"/>
                </a:tc>
                <a:tc>
                  <a:txBody>
                    <a:bodyPr/>
                    <a:lstStyle/>
                    <a:p>
                      <a:pPr algn="ctr" fontAlgn="ctr"/>
                      <a:r>
                        <a:rPr lang="pt-BR" sz="1050" u="none" strike="noStrike" dirty="0">
                          <a:solidFill>
                            <a:schemeClr val="tx1"/>
                          </a:solidFill>
                          <a:effectLst/>
                          <a:latin typeface="+mn-lt"/>
                        </a:rPr>
                        <a:t>12 de agosto de 2022</a:t>
                      </a:r>
                      <a:endParaRPr lang="pt-BR" sz="1050" b="0" i="0" u="none" strike="noStrike" dirty="0">
                        <a:solidFill>
                          <a:schemeClr val="tx1"/>
                        </a:solidFill>
                        <a:effectLst/>
                        <a:latin typeface="+mn-lt"/>
                      </a:endParaRPr>
                    </a:p>
                  </a:txBody>
                  <a:tcPr marL="5868" marR="5868" marT="5868" marB="0" anchor="ctr"/>
                </a:tc>
                <a:tc>
                  <a:txBody>
                    <a:bodyPr/>
                    <a:lstStyle/>
                    <a:p>
                      <a:pPr algn="ctr" fontAlgn="ctr"/>
                      <a:r>
                        <a:rPr lang="es-CO" sz="1050" u="none" strike="noStrike" dirty="0">
                          <a:solidFill>
                            <a:schemeClr val="tx1"/>
                          </a:solidFill>
                          <a:effectLst/>
                          <a:latin typeface="+mn-lt"/>
                        </a:rPr>
                        <a:t>  20 de septiembre</a:t>
                      </a:r>
                      <a:r>
                        <a:rPr lang="es-CO" sz="1050" u="none" strike="noStrike" baseline="0" dirty="0">
                          <a:solidFill>
                            <a:schemeClr val="tx1"/>
                          </a:solidFill>
                          <a:effectLst/>
                          <a:latin typeface="+mn-lt"/>
                        </a:rPr>
                        <a:t> </a:t>
                      </a:r>
                      <a:r>
                        <a:rPr lang="es-CO" sz="1050" u="none" strike="noStrike" dirty="0">
                          <a:solidFill>
                            <a:schemeClr val="tx1"/>
                          </a:solidFill>
                          <a:effectLst/>
                          <a:latin typeface="+mn-lt"/>
                        </a:rPr>
                        <a:t>de 2022</a:t>
                      </a:r>
                      <a:endParaRPr lang="es-CO" sz="1050" b="0" i="0" u="none" strike="noStrike" dirty="0">
                        <a:solidFill>
                          <a:schemeClr val="tx1"/>
                        </a:solidFill>
                        <a:effectLst/>
                        <a:latin typeface="+mn-lt"/>
                      </a:endParaRPr>
                    </a:p>
                  </a:txBody>
                  <a:tcPr marL="5868" marR="5868" marT="5868" marB="0" anchor="ctr"/>
                </a:tc>
                <a:tc>
                  <a:txBody>
                    <a:bodyPr/>
                    <a:lstStyle/>
                    <a:p>
                      <a:pPr algn="l" fontAlgn="ctr"/>
                      <a:r>
                        <a:rPr lang="es-CO" sz="1050" u="none" strike="noStrike" dirty="0">
                          <a:effectLst/>
                          <a:latin typeface="+mn-lt"/>
                        </a:rPr>
                        <a:t>Coordinador de Calidad y control Interno y lideres de procesos</a:t>
                      </a:r>
                      <a:endParaRPr lang="es-CO" sz="1050" b="0" i="0" u="none" strike="noStrike" dirty="0">
                        <a:effectLst/>
                        <a:latin typeface="+mn-lt"/>
                      </a:endParaRPr>
                    </a:p>
                  </a:txBody>
                  <a:tcPr marL="5868" marR="5868" marT="5868" marB="0" anchor="ctr"/>
                </a:tc>
                <a:tc>
                  <a:txBody>
                    <a:bodyPr/>
                    <a:lstStyle/>
                    <a:p>
                      <a:pPr algn="l" fontAlgn="ctr"/>
                      <a:r>
                        <a:rPr lang="en-US" sz="1050" u="none" strike="noStrike" dirty="0">
                          <a:effectLst/>
                          <a:latin typeface="+mn-lt"/>
                        </a:rPr>
                        <a:t>Ejecutado</a:t>
                      </a:r>
                      <a:endParaRPr lang="en-US" sz="1050" b="0" i="0" u="none" strike="noStrike" dirty="0">
                        <a:effectLst/>
                        <a:latin typeface="+mn-lt"/>
                      </a:endParaRPr>
                    </a:p>
                  </a:txBody>
                  <a:tcPr marL="5868" marR="5868" marT="5868" marB="0" anchor="ctr"/>
                </a:tc>
                <a:extLst>
                  <a:ext uri="{0D108BD9-81ED-4DB2-BD59-A6C34878D82A}">
                    <a16:rowId xmlns="" xmlns:a16="http://schemas.microsoft.com/office/drawing/2014/main" val="10002"/>
                  </a:ext>
                </a:extLst>
              </a:tr>
              <a:tr h="1051304">
                <a:tc>
                  <a:txBody>
                    <a:bodyPr/>
                    <a:lstStyle/>
                    <a:p>
                      <a:pPr algn="ctr" fontAlgn="ctr"/>
                      <a:r>
                        <a:rPr lang="es-CO" sz="1050" b="0" i="0" u="none" strike="noStrike" dirty="0">
                          <a:effectLst/>
                          <a:latin typeface="+mn-lt"/>
                        </a:rPr>
                        <a:t>3</a:t>
                      </a:r>
                      <a:endParaRPr lang="en-US" sz="1050" b="0" i="0" u="none" strike="noStrike" dirty="0">
                        <a:effectLst/>
                        <a:latin typeface="+mn-lt"/>
                      </a:endParaRPr>
                    </a:p>
                  </a:txBody>
                  <a:tcPr marL="5868" marR="5868" marT="5868" marB="0" anchor="ctr"/>
                </a:tc>
                <a:tc>
                  <a:txBody>
                    <a:bodyPr/>
                    <a:lstStyle/>
                    <a:p>
                      <a:pPr algn="l" fontAlgn="ctr"/>
                      <a:r>
                        <a:rPr lang="es-CO" sz="1050" u="none" strike="noStrike" dirty="0">
                          <a:effectLst/>
                          <a:latin typeface="+mn-lt"/>
                        </a:rPr>
                        <a:t>Revisión por la dirección 2022</a:t>
                      </a:r>
                      <a:endParaRPr lang="es-CO" sz="1050" b="0" i="0" u="none" strike="noStrike" dirty="0">
                        <a:effectLst/>
                        <a:latin typeface="+mn-lt"/>
                      </a:endParaRPr>
                    </a:p>
                  </a:txBody>
                  <a:tcPr marL="5868" marR="5868" marT="5868" marB="0" anchor="ctr"/>
                </a:tc>
                <a:tc>
                  <a:txBody>
                    <a:bodyPr/>
                    <a:lstStyle/>
                    <a:p>
                      <a:pPr algn="ctr" fontAlgn="ctr"/>
                      <a:r>
                        <a:rPr lang="es-CO" sz="1050" u="none" strike="noStrike" dirty="0">
                          <a:solidFill>
                            <a:schemeClr val="tx1"/>
                          </a:solidFill>
                          <a:effectLst/>
                          <a:latin typeface="+mn-lt"/>
                        </a:rPr>
                        <a:t>02 de agosto de 2022</a:t>
                      </a:r>
                      <a:endParaRPr lang="es-CO" sz="1050" b="0" i="0" u="none" strike="noStrike" dirty="0">
                        <a:solidFill>
                          <a:schemeClr val="tx1"/>
                        </a:solidFill>
                        <a:effectLst/>
                        <a:latin typeface="+mn-lt"/>
                      </a:endParaRPr>
                    </a:p>
                  </a:txBody>
                  <a:tcPr marL="5868" marR="5868" marT="5868" marB="0" anchor="ctr"/>
                </a:tc>
                <a:tc>
                  <a:txBody>
                    <a:bodyPr/>
                    <a:lstStyle/>
                    <a:p>
                      <a:pPr algn="ctr" fontAlgn="ctr"/>
                      <a:r>
                        <a:rPr lang="es-CO" sz="1050" u="none" strike="noStrike" baseline="0" dirty="0">
                          <a:solidFill>
                            <a:schemeClr val="tx1"/>
                          </a:solidFill>
                          <a:effectLst/>
                          <a:latin typeface="+mn-lt"/>
                        </a:rPr>
                        <a:t>28 de agosto</a:t>
                      </a:r>
                      <a:r>
                        <a:rPr lang="es-CO" sz="1050" u="none" strike="noStrike" dirty="0">
                          <a:solidFill>
                            <a:schemeClr val="tx1"/>
                          </a:solidFill>
                          <a:effectLst/>
                          <a:latin typeface="+mn-lt"/>
                        </a:rPr>
                        <a:t> de 2022</a:t>
                      </a:r>
                      <a:endParaRPr lang="es-CO" sz="1050" b="0" i="0" u="none" strike="noStrike" dirty="0">
                        <a:solidFill>
                          <a:schemeClr val="tx1"/>
                        </a:solidFill>
                        <a:effectLst/>
                        <a:latin typeface="+mn-lt"/>
                      </a:endParaRPr>
                    </a:p>
                  </a:txBody>
                  <a:tcPr marL="5868" marR="5868" marT="5868" marB="0" anchor="ctr"/>
                </a:tc>
                <a:tc>
                  <a:txBody>
                    <a:bodyPr/>
                    <a:lstStyle/>
                    <a:p>
                      <a:pPr algn="l" fontAlgn="ctr"/>
                      <a:r>
                        <a:rPr lang="es-CO" sz="1050" u="none" strike="noStrike" dirty="0">
                          <a:effectLst/>
                          <a:latin typeface="+mn-lt"/>
                        </a:rPr>
                        <a:t>Presidente Ejecutivo, coordinador de calidad y control interno</a:t>
                      </a:r>
                      <a:endParaRPr lang="es-CO" sz="1050" b="0" i="0" u="none" strike="noStrike" dirty="0">
                        <a:effectLst/>
                        <a:latin typeface="+mn-lt"/>
                      </a:endParaRPr>
                    </a:p>
                  </a:txBody>
                  <a:tcPr marL="5868" marR="5868" marT="5868" marB="0" anchor="ctr"/>
                </a:tc>
                <a:tc>
                  <a:txBody>
                    <a:bodyPr/>
                    <a:lstStyle/>
                    <a:p>
                      <a:pPr algn="l" fontAlgn="ctr"/>
                      <a:r>
                        <a:rPr lang="es-CO" sz="1050" b="0" i="0" u="none" strike="noStrike" dirty="0">
                          <a:effectLst/>
                          <a:latin typeface="+mn-lt"/>
                        </a:rPr>
                        <a:t>Ejecutado</a:t>
                      </a:r>
                      <a:endParaRPr lang="en-US" sz="1050" b="0" i="0" u="none" strike="noStrike" dirty="0">
                        <a:effectLst/>
                        <a:latin typeface="+mn-lt"/>
                      </a:endParaRPr>
                    </a:p>
                  </a:txBody>
                  <a:tcPr marL="5868" marR="5868" marT="5868" marB="0" anchor="ctr"/>
                </a:tc>
                <a:extLst>
                  <a:ext uri="{0D108BD9-81ED-4DB2-BD59-A6C34878D82A}">
                    <a16:rowId xmlns="" xmlns:a16="http://schemas.microsoft.com/office/drawing/2014/main" val="10003"/>
                  </a:ext>
                </a:extLst>
              </a:tr>
              <a:tr h="950810">
                <a:tc>
                  <a:txBody>
                    <a:bodyPr/>
                    <a:lstStyle/>
                    <a:p>
                      <a:pPr algn="ctr" fontAlgn="ctr"/>
                      <a:r>
                        <a:rPr lang="es-CO" sz="1050" b="0" i="0" u="none" strike="noStrike" dirty="0">
                          <a:effectLst/>
                          <a:latin typeface="+mn-lt"/>
                        </a:rPr>
                        <a:t>4</a:t>
                      </a:r>
                      <a:endParaRPr lang="en-US" sz="1050" b="0" i="0" u="none" strike="noStrike" dirty="0">
                        <a:effectLst/>
                        <a:latin typeface="+mn-lt"/>
                      </a:endParaRPr>
                    </a:p>
                  </a:txBody>
                  <a:tcPr marL="5868" marR="5868" marT="5868" marB="0" anchor="ctr"/>
                </a:tc>
                <a:tc>
                  <a:txBody>
                    <a:bodyPr/>
                    <a:lstStyle/>
                    <a:p>
                      <a:pPr algn="l" fontAlgn="ctr"/>
                      <a:r>
                        <a:rPr lang="en-US" sz="1050" u="none" strike="noStrike" dirty="0">
                          <a:effectLst/>
                          <a:latin typeface="+mn-lt"/>
                        </a:rPr>
                        <a:t>Realizar rendición de cuentas</a:t>
                      </a:r>
                      <a:endParaRPr lang="en-US" sz="1050" b="0" i="0" u="none" strike="noStrike" dirty="0">
                        <a:effectLst/>
                        <a:latin typeface="+mn-lt"/>
                      </a:endParaRPr>
                    </a:p>
                  </a:txBody>
                  <a:tcPr marL="5868" marR="5868" marT="5868" marB="0" anchor="ctr"/>
                </a:tc>
                <a:tc>
                  <a:txBody>
                    <a:bodyPr/>
                    <a:lstStyle/>
                    <a:p>
                      <a:pPr algn="ctr" fontAlgn="ctr"/>
                      <a:r>
                        <a:rPr lang="es-CO" sz="1050" u="none" strike="noStrike" dirty="0">
                          <a:solidFill>
                            <a:schemeClr val="tx1"/>
                          </a:solidFill>
                          <a:effectLst/>
                          <a:latin typeface="+mn-lt"/>
                        </a:rPr>
                        <a:t>20 de  septiembre 2022</a:t>
                      </a:r>
                      <a:endParaRPr lang="es-CO" sz="1050" b="0" i="0" u="none" strike="noStrike" dirty="0">
                        <a:solidFill>
                          <a:schemeClr val="tx1"/>
                        </a:solidFill>
                        <a:effectLst/>
                        <a:latin typeface="+mn-lt"/>
                      </a:endParaRPr>
                    </a:p>
                  </a:txBody>
                  <a:tcPr marL="5868" marR="5868" marT="5868" marB="0" anchor="ctr"/>
                </a:tc>
                <a:tc>
                  <a:txBody>
                    <a:bodyPr/>
                    <a:lstStyle/>
                    <a:p>
                      <a:pPr algn="ctr" fontAlgn="ctr"/>
                      <a:r>
                        <a:rPr lang="es-CO" sz="1050" u="none" strike="noStrike" dirty="0">
                          <a:solidFill>
                            <a:schemeClr val="tx1"/>
                          </a:solidFill>
                          <a:effectLst/>
                          <a:latin typeface="+mn-lt"/>
                        </a:rPr>
                        <a:t>27 de septiembre de 2022</a:t>
                      </a:r>
                      <a:endParaRPr lang="es-CO" sz="1050" b="0" i="0" u="none" strike="noStrike" dirty="0">
                        <a:solidFill>
                          <a:schemeClr val="tx1"/>
                        </a:solidFill>
                        <a:effectLst/>
                        <a:latin typeface="+mn-lt"/>
                      </a:endParaRPr>
                    </a:p>
                  </a:txBody>
                  <a:tcPr marL="5868" marR="5868" marT="5868" marB="0" anchor="ctr"/>
                </a:tc>
                <a:tc>
                  <a:txBody>
                    <a:bodyPr/>
                    <a:lstStyle/>
                    <a:p>
                      <a:pPr algn="l" fontAlgn="ctr"/>
                      <a:r>
                        <a:rPr lang="es-CO" sz="1050" u="none" strike="noStrike" dirty="0">
                          <a:effectLst/>
                          <a:latin typeface="+mn-lt"/>
                        </a:rPr>
                        <a:t>Presidente Ejecutivo, coordinador de calidad y control interno y funcionarios</a:t>
                      </a:r>
                      <a:endParaRPr lang="es-CO" sz="1050" b="0" i="0" u="none" strike="noStrike" dirty="0">
                        <a:effectLst/>
                        <a:latin typeface="+mn-lt"/>
                      </a:endParaRPr>
                    </a:p>
                  </a:txBody>
                  <a:tcPr marL="5868" marR="5868" marT="5868" marB="0" anchor="ctr"/>
                </a:tc>
                <a:tc>
                  <a:txBody>
                    <a:bodyPr/>
                    <a:lstStyle/>
                    <a:p>
                      <a:pPr algn="l" fontAlgn="ctr"/>
                      <a:r>
                        <a:rPr lang="en-US" sz="1050" b="0" i="0" u="none" strike="noStrike" dirty="0">
                          <a:effectLst/>
                          <a:latin typeface="+mn-lt"/>
                        </a:rPr>
                        <a:t>Ejecutado</a:t>
                      </a:r>
                    </a:p>
                  </a:txBody>
                  <a:tcPr marL="5868" marR="5868" marT="5868" marB="0" anchor="ct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729053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34</a:t>
            </a:fld>
            <a:endParaRPr lang="es-ES" sz="1000" dirty="0">
              <a:solidFill>
                <a:schemeClr val="bg1"/>
              </a:solidFill>
            </a:endParaRPr>
          </a:p>
        </p:txBody>
      </p:sp>
      <p:sp>
        <p:nvSpPr>
          <p:cNvPr id="34819" name="2 Subtítulo"/>
          <p:cNvSpPr>
            <a:spLocks/>
          </p:cNvSpPr>
          <p:nvPr/>
        </p:nvSpPr>
        <p:spPr bwMode="auto">
          <a:xfrm>
            <a:off x="378609" y="-243035"/>
            <a:ext cx="8786874" cy="1295771"/>
          </a:xfrm>
          <a:prstGeom prst="rect">
            <a:avLst/>
          </a:prstGeom>
          <a:noFill/>
          <a:ln w="9525">
            <a:noFill/>
            <a:miter lim="800000"/>
            <a:headEnd/>
            <a:tailEnd/>
          </a:ln>
        </p:spPr>
        <p:txBody>
          <a:bodyPr anchor="ctr"/>
          <a:lstStyle/>
          <a:p>
            <a:pPr marL="342900" indent="-342900" algn="ctr"/>
            <a:endParaRPr lang="es-ES" b="1" dirty="0">
              <a:latin typeface="Arial" pitchFamily="34" charset="0"/>
              <a:ea typeface="Tahoma" pitchFamily="34" charset="0"/>
              <a:cs typeface="Arial" pitchFamily="34" charset="0"/>
            </a:endParaRPr>
          </a:p>
          <a:p>
            <a:pPr marL="342900" indent="-342900" algn="ctr"/>
            <a:r>
              <a:rPr lang="es-ES" b="1" dirty="0">
                <a:latin typeface="Arial" pitchFamily="34" charset="0"/>
                <a:ea typeface="Tahoma" pitchFamily="34" charset="0"/>
                <a:cs typeface="Arial" pitchFamily="34" charset="0"/>
              </a:rPr>
              <a:t>OBJETIVO No 3</a:t>
            </a:r>
          </a:p>
          <a:p>
            <a:pPr marL="342900" indent="-342900" algn="ctr"/>
            <a:r>
              <a:rPr lang="es-ES" dirty="0">
                <a:latin typeface="Arial" pitchFamily="34" charset="0"/>
                <a:ea typeface="Tahoma" pitchFamily="34" charset="0"/>
                <a:cs typeface="Arial" pitchFamily="34" charset="0"/>
              </a:rPr>
              <a:t>Liderar un crecimiento Constante</a:t>
            </a:r>
          </a:p>
          <a:p>
            <a:pPr marL="342900" indent="-342900" algn="ctr"/>
            <a:endParaRPr lang="es-ES" b="1" dirty="0"/>
          </a:p>
        </p:txBody>
      </p:sp>
      <p:pic>
        <p:nvPicPr>
          <p:cNvPr id="5" name="Picture 49">
            <a:extLst>
              <a:ext uri="{FF2B5EF4-FFF2-40B4-BE49-F238E27FC236}">
                <a16:creationId xmlns="" xmlns:a16="http://schemas.microsoft.com/office/drawing/2014/main" id="{482D0ED3-1340-BD4E-9AFF-2B143D57AC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25259"/>
            <a:ext cx="869847" cy="57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a 5"/>
          <p:cNvGraphicFramePr>
            <a:graphicFrameLocks noGrp="1"/>
          </p:cNvGraphicFramePr>
          <p:nvPr>
            <p:extLst>
              <p:ext uri="{D42A27DB-BD31-4B8C-83A1-F6EECF244321}">
                <p14:modId xmlns:p14="http://schemas.microsoft.com/office/powerpoint/2010/main" val="883193074"/>
              </p:ext>
            </p:extLst>
          </p:nvPr>
        </p:nvGraphicFramePr>
        <p:xfrm>
          <a:off x="436116" y="764704"/>
          <a:ext cx="8513872" cy="5850243"/>
        </p:xfrm>
        <a:graphic>
          <a:graphicData uri="http://schemas.openxmlformats.org/drawingml/2006/table">
            <a:tbl>
              <a:tblPr>
                <a:tableStyleId>{5C22544A-7EE6-4342-B048-85BDC9FD1C3A}</a:tableStyleId>
              </a:tblPr>
              <a:tblGrid>
                <a:gridCol w="524468">
                  <a:extLst>
                    <a:ext uri="{9D8B030D-6E8A-4147-A177-3AD203B41FA5}">
                      <a16:colId xmlns="" xmlns:a16="http://schemas.microsoft.com/office/drawing/2014/main" val="20000"/>
                    </a:ext>
                  </a:extLst>
                </a:gridCol>
                <a:gridCol w="1529701">
                  <a:extLst>
                    <a:ext uri="{9D8B030D-6E8A-4147-A177-3AD203B41FA5}">
                      <a16:colId xmlns="" xmlns:a16="http://schemas.microsoft.com/office/drawing/2014/main" val="20001"/>
                    </a:ext>
                  </a:extLst>
                </a:gridCol>
                <a:gridCol w="1293689">
                  <a:extLst>
                    <a:ext uri="{9D8B030D-6E8A-4147-A177-3AD203B41FA5}">
                      <a16:colId xmlns="" xmlns:a16="http://schemas.microsoft.com/office/drawing/2014/main" val="20002"/>
                    </a:ext>
                  </a:extLst>
                </a:gridCol>
                <a:gridCol w="1293689">
                  <a:extLst>
                    <a:ext uri="{9D8B030D-6E8A-4147-A177-3AD203B41FA5}">
                      <a16:colId xmlns="" xmlns:a16="http://schemas.microsoft.com/office/drawing/2014/main" val="20003"/>
                    </a:ext>
                  </a:extLst>
                </a:gridCol>
                <a:gridCol w="1249982">
                  <a:extLst>
                    <a:ext uri="{9D8B030D-6E8A-4147-A177-3AD203B41FA5}">
                      <a16:colId xmlns="" xmlns:a16="http://schemas.microsoft.com/office/drawing/2014/main" val="20004"/>
                    </a:ext>
                  </a:extLst>
                </a:gridCol>
                <a:gridCol w="2622343">
                  <a:extLst>
                    <a:ext uri="{9D8B030D-6E8A-4147-A177-3AD203B41FA5}">
                      <a16:colId xmlns="" xmlns:a16="http://schemas.microsoft.com/office/drawing/2014/main" val="20005"/>
                    </a:ext>
                  </a:extLst>
                </a:gridCol>
              </a:tblGrid>
              <a:tr h="997160">
                <a:tc>
                  <a:txBody>
                    <a:bodyPr/>
                    <a:lstStyle/>
                    <a:p>
                      <a:pPr algn="ctr" fontAlgn="ctr"/>
                      <a:r>
                        <a:rPr lang="en-US" sz="1000" u="none" strike="noStrike" dirty="0">
                          <a:effectLst/>
                        </a:rPr>
                        <a:t>1</a:t>
                      </a:r>
                      <a:endParaRPr lang="en-US" sz="1000" b="0" i="0" u="none" strike="noStrike" dirty="0">
                        <a:effectLst/>
                        <a:latin typeface="Arial" panose="020B0604020202020204" pitchFamily="34" charset="0"/>
                      </a:endParaRPr>
                    </a:p>
                  </a:txBody>
                  <a:tcPr marL="3958" marR="3958" marT="3958" marB="0" anchor="ctr"/>
                </a:tc>
                <a:tc>
                  <a:txBody>
                    <a:bodyPr/>
                    <a:lstStyle/>
                    <a:p>
                      <a:pPr algn="l" fontAlgn="ctr"/>
                      <a:r>
                        <a:rPr lang="en-US" sz="1000" u="none" strike="noStrike" dirty="0">
                          <a:effectLst/>
                        </a:rPr>
                        <a:t>Realizar dos (2) Cámaras móvil a los 13 municipios de la exprovincia de Obando, incluido Ipiales. Con el proposito de prestar servicio de Registro Público.</a:t>
                      </a:r>
                      <a:endParaRPr lang="en-US" sz="1000" b="0" i="0" u="none" strike="noStrike" dirty="0">
                        <a:effectLst/>
                        <a:latin typeface="Arial" panose="020B0604020202020204" pitchFamily="34" charset="0"/>
                      </a:endParaRPr>
                    </a:p>
                  </a:txBody>
                  <a:tcPr marL="3958" marR="3958" marT="3958" marB="0" anchor="ctr"/>
                </a:tc>
                <a:tc>
                  <a:txBody>
                    <a:bodyPr/>
                    <a:lstStyle/>
                    <a:p>
                      <a:pPr algn="ctr" fontAlgn="ctr"/>
                      <a:r>
                        <a:rPr lang="es-CO" sz="1000" u="none" strike="noStrike" dirty="0">
                          <a:solidFill>
                            <a:schemeClr val="tx1"/>
                          </a:solidFill>
                          <a:effectLst/>
                        </a:rPr>
                        <a:t>20 de enero de 2022</a:t>
                      </a:r>
                      <a:endParaRPr lang="es-CO" sz="1000" b="0" i="0" u="none" strike="noStrike" dirty="0">
                        <a:solidFill>
                          <a:schemeClr val="tx1"/>
                        </a:solidFill>
                        <a:effectLst/>
                        <a:latin typeface="Arial" panose="020B0604020202020204" pitchFamily="34" charset="0"/>
                      </a:endParaRPr>
                    </a:p>
                  </a:txBody>
                  <a:tcPr marL="3958" marR="3958" marT="3958" marB="0" anchor="ctr"/>
                </a:tc>
                <a:tc>
                  <a:txBody>
                    <a:bodyPr/>
                    <a:lstStyle/>
                    <a:p>
                      <a:pPr algn="ctr" fontAlgn="ctr"/>
                      <a:r>
                        <a:rPr lang="es-CO" sz="1000" u="none" strike="noStrike" dirty="0">
                          <a:solidFill>
                            <a:schemeClr val="tx1"/>
                          </a:solidFill>
                          <a:effectLst/>
                        </a:rPr>
                        <a:t>31 de DICIEM BRE de 2022</a:t>
                      </a:r>
                      <a:endParaRPr lang="es-CO" sz="1000" b="0" i="0" u="none" strike="noStrike" dirty="0">
                        <a:solidFill>
                          <a:schemeClr val="tx1"/>
                        </a:solidFill>
                        <a:effectLst/>
                        <a:latin typeface="Arial" panose="020B0604020202020204" pitchFamily="34" charset="0"/>
                      </a:endParaRPr>
                    </a:p>
                  </a:txBody>
                  <a:tcPr marL="3958" marR="3958" marT="3958" marB="0" anchor="ctr"/>
                </a:tc>
                <a:tc>
                  <a:txBody>
                    <a:bodyPr/>
                    <a:lstStyle/>
                    <a:p>
                      <a:pPr algn="l" fontAlgn="ctr"/>
                      <a:r>
                        <a:rPr lang="en-US" sz="1000" u="none" strike="noStrike" dirty="0">
                          <a:effectLst/>
                        </a:rPr>
                        <a:t>Jefe de Registro Público</a:t>
                      </a:r>
                      <a:endParaRPr lang="en-US" sz="1000" b="0" i="0" u="none" strike="noStrike" dirty="0">
                        <a:effectLst/>
                        <a:latin typeface="Arial" panose="020B0604020202020204" pitchFamily="34" charset="0"/>
                      </a:endParaRPr>
                    </a:p>
                  </a:txBody>
                  <a:tcPr marL="3958" marR="3958" marT="3958" marB="0" anchor="ctr"/>
                </a:tc>
                <a:tc>
                  <a:txBody>
                    <a:bodyPr/>
                    <a:lstStyle/>
                    <a:p>
                      <a:pPr algn="l" fontAlgn="ctr"/>
                      <a:r>
                        <a:rPr lang="es-CO" sz="1000" u="none" strike="noStrike" dirty="0">
                          <a:effectLst/>
                        </a:rPr>
                        <a:t>Se realizo hasta el 31 de marzo de 2022 la primera Cámara Móvil en la que se atendieron 1872 empresarios y se realizaron  nuevas matriculas.  Se realizara la segunda cámara móvil en el mes de </a:t>
                      </a:r>
                      <a:r>
                        <a:rPr lang="es-CO" sz="1000" u="none" strike="noStrike" dirty="0" smtClean="0">
                          <a:effectLst/>
                        </a:rPr>
                        <a:t>octubre y noviembre, </a:t>
                      </a:r>
                      <a:r>
                        <a:rPr lang="es-CO" sz="1000" u="none" strike="noStrike" dirty="0">
                          <a:effectLst/>
                        </a:rPr>
                        <a:t>en los municipios de la jurisdicción</a:t>
                      </a:r>
                      <a:endParaRPr lang="es-CO" sz="1000" b="0" i="0" u="none" strike="noStrike" dirty="0">
                        <a:effectLst/>
                        <a:latin typeface="Arial" panose="020B0604020202020204" pitchFamily="34" charset="0"/>
                      </a:endParaRPr>
                    </a:p>
                  </a:txBody>
                  <a:tcPr marL="3958" marR="3958" marT="3958" marB="0" anchor="ctr"/>
                </a:tc>
                <a:extLst>
                  <a:ext uri="{0D108BD9-81ED-4DB2-BD59-A6C34878D82A}">
                    <a16:rowId xmlns="" xmlns:a16="http://schemas.microsoft.com/office/drawing/2014/main" val="10000"/>
                  </a:ext>
                </a:extLst>
              </a:tr>
              <a:tr h="882484">
                <a:tc>
                  <a:txBody>
                    <a:bodyPr/>
                    <a:lstStyle/>
                    <a:p>
                      <a:pPr algn="ctr" fontAlgn="ctr"/>
                      <a:r>
                        <a:rPr lang="en-US" sz="1000" u="none" strike="noStrike">
                          <a:effectLst/>
                        </a:rPr>
                        <a:t>2</a:t>
                      </a:r>
                      <a:endParaRPr lang="en-US" sz="1000" b="0" i="0" u="none" strike="noStrike">
                        <a:effectLst/>
                        <a:latin typeface="Arial" panose="020B0604020202020204" pitchFamily="34" charset="0"/>
                      </a:endParaRPr>
                    </a:p>
                  </a:txBody>
                  <a:tcPr marL="3958" marR="3958" marT="3958" marB="0" anchor="ctr"/>
                </a:tc>
                <a:tc>
                  <a:txBody>
                    <a:bodyPr/>
                    <a:lstStyle/>
                    <a:p>
                      <a:pPr algn="l" fontAlgn="ctr"/>
                      <a:r>
                        <a:rPr lang="en-US" sz="1000" u="none" strike="noStrike" dirty="0">
                          <a:effectLst/>
                        </a:rPr>
                        <a:t>Realizar telemercadeo</a:t>
                      </a:r>
                      <a:endParaRPr lang="en-US" sz="1000" b="0" i="0" u="none" strike="noStrike" dirty="0">
                        <a:effectLst/>
                        <a:latin typeface="Arial" panose="020B0604020202020204" pitchFamily="34" charset="0"/>
                      </a:endParaRPr>
                    </a:p>
                  </a:txBody>
                  <a:tcPr marL="3958" marR="3958" marT="3958" marB="0" anchor="ctr"/>
                </a:tc>
                <a:tc>
                  <a:txBody>
                    <a:bodyPr/>
                    <a:lstStyle/>
                    <a:p>
                      <a:pPr algn="ctr" fontAlgn="ctr"/>
                      <a:r>
                        <a:rPr lang="en-US" sz="1000" u="none" strike="noStrike" dirty="0">
                          <a:solidFill>
                            <a:schemeClr val="tx1"/>
                          </a:solidFill>
                          <a:effectLst/>
                        </a:rPr>
                        <a:t>01 de Abril de 2022</a:t>
                      </a:r>
                      <a:endParaRPr lang="en-US" sz="1000" b="0" i="0" u="none" strike="noStrike" dirty="0">
                        <a:solidFill>
                          <a:schemeClr val="tx1"/>
                        </a:solidFill>
                        <a:effectLst/>
                        <a:latin typeface="Arial" panose="020B0604020202020204" pitchFamily="34" charset="0"/>
                      </a:endParaRPr>
                    </a:p>
                  </a:txBody>
                  <a:tcPr marL="3958" marR="3958" marT="3958" marB="0" anchor="ctr"/>
                </a:tc>
                <a:tc>
                  <a:txBody>
                    <a:bodyPr/>
                    <a:lstStyle/>
                    <a:p>
                      <a:pPr algn="ctr" fontAlgn="ctr"/>
                      <a:r>
                        <a:rPr lang="en-US" sz="1000" u="none" strike="noStrike" dirty="0">
                          <a:solidFill>
                            <a:schemeClr val="tx1"/>
                          </a:solidFill>
                          <a:effectLst/>
                        </a:rPr>
                        <a:t>30 de diciembre de 2022</a:t>
                      </a:r>
                      <a:endParaRPr lang="en-US" sz="1000" b="0" i="0" u="none" strike="noStrike" dirty="0">
                        <a:solidFill>
                          <a:schemeClr val="tx1"/>
                        </a:solidFill>
                        <a:effectLst/>
                        <a:latin typeface="Arial" panose="020B0604020202020204" pitchFamily="34" charset="0"/>
                      </a:endParaRPr>
                    </a:p>
                  </a:txBody>
                  <a:tcPr marL="3958" marR="3958" marT="3958" marB="0" anchor="ctr"/>
                </a:tc>
                <a:tc>
                  <a:txBody>
                    <a:bodyPr/>
                    <a:lstStyle/>
                    <a:p>
                      <a:pPr algn="l" fontAlgn="ctr"/>
                      <a:r>
                        <a:rPr lang="en-US" sz="1000" u="none" strike="noStrike" dirty="0">
                          <a:effectLst/>
                        </a:rPr>
                        <a:t>Jefe de Registro Público</a:t>
                      </a:r>
                      <a:endParaRPr lang="en-US" sz="1000" b="0" i="0" u="none" strike="noStrike" dirty="0">
                        <a:effectLst/>
                        <a:latin typeface="Arial" panose="020B0604020202020204" pitchFamily="34" charset="0"/>
                      </a:endParaRPr>
                    </a:p>
                  </a:txBody>
                  <a:tcPr marL="3958" marR="3958" marT="3958" marB="0" anchor="ctr"/>
                </a:tc>
                <a:tc>
                  <a:txBody>
                    <a:bodyPr/>
                    <a:lstStyle/>
                    <a:p>
                      <a:pPr algn="l" fontAlgn="ctr"/>
                      <a:r>
                        <a:rPr lang="en-US" sz="1000" u="none" strike="noStrike" dirty="0">
                          <a:effectLst/>
                        </a:rPr>
                        <a:t>Permanentemente se realiza telemercadeo</a:t>
                      </a:r>
                      <a:endParaRPr lang="en-US" sz="1000" b="0" i="0" u="none" strike="noStrike" dirty="0">
                        <a:effectLst/>
                        <a:latin typeface="Arial" panose="020B0604020202020204" pitchFamily="34" charset="0"/>
                      </a:endParaRPr>
                    </a:p>
                  </a:txBody>
                  <a:tcPr marL="3958" marR="3958" marT="3958" marB="0" anchor="ctr"/>
                </a:tc>
                <a:extLst>
                  <a:ext uri="{0D108BD9-81ED-4DB2-BD59-A6C34878D82A}">
                    <a16:rowId xmlns="" xmlns:a16="http://schemas.microsoft.com/office/drawing/2014/main" val="10001"/>
                  </a:ext>
                </a:extLst>
              </a:tr>
              <a:tr h="802982">
                <a:tc>
                  <a:txBody>
                    <a:bodyPr/>
                    <a:lstStyle/>
                    <a:p>
                      <a:pPr algn="ctr" fontAlgn="ctr"/>
                      <a:r>
                        <a:rPr lang="en-US" sz="1000" u="none" strike="noStrike">
                          <a:effectLst/>
                        </a:rPr>
                        <a:t>3</a:t>
                      </a:r>
                      <a:endParaRPr lang="en-US" sz="1000" b="0" i="0" u="none" strike="noStrike">
                        <a:effectLst/>
                        <a:latin typeface="Arial" panose="020B0604020202020204" pitchFamily="34" charset="0"/>
                      </a:endParaRPr>
                    </a:p>
                  </a:txBody>
                  <a:tcPr marL="3958" marR="3958" marT="3958" marB="0" anchor="ctr"/>
                </a:tc>
                <a:tc>
                  <a:txBody>
                    <a:bodyPr/>
                    <a:lstStyle/>
                    <a:p>
                      <a:pPr algn="l" fontAlgn="ctr"/>
                      <a:r>
                        <a:rPr lang="es-CO" sz="1000" u="none" strike="noStrike" dirty="0">
                          <a:effectLst/>
                        </a:rPr>
                        <a:t>Incentivar a los afilados por medio de convenios y incentivos</a:t>
                      </a:r>
                      <a:endParaRPr lang="es-CO" sz="1000" b="0" i="0" u="none" strike="noStrike" dirty="0">
                        <a:effectLst/>
                        <a:latin typeface="Arial" panose="020B0604020202020204" pitchFamily="34" charset="0"/>
                      </a:endParaRPr>
                    </a:p>
                  </a:txBody>
                  <a:tcPr marL="3958" marR="3958" marT="3958" marB="0" anchor="ctr"/>
                </a:tc>
                <a:tc>
                  <a:txBody>
                    <a:bodyPr/>
                    <a:lstStyle/>
                    <a:p>
                      <a:pPr algn="ctr" fontAlgn="ctr"/>
                      <a:r>
                        <a:rPr lang="es-CO" sz="1000" u="none" strike="noStrike" dirty="0">
                          <a:solidFill>
                            <a:schemeClr val="tx1"/>
                          </a:solidFill>
                          <a:effectLst/>
                        </a:rPr>
                        <a:t>20 de enero de 2022</a:t>
                      </a:r>
                      <a:endParaRPr lang="es-CO" sz="1000" b="0" i="0" u="none" strike="noStrike" dirty="0">
                        <a:solidFill>
                          <a:schemeClr val="tx1"/>
                        </a:solidFill>
                        <a:effectLst/>
                        <a:latin typeface="Arial" panose="020B0604020202020204" pitchFamily="34" charset="0"/>
                      </a:endParaRPr>
                    </a:p>
                  </a:txBody>
                  <a:tcPr marL="3958" marR="3958" marT="3958" marB="0" anchor="ctr"/>
                </a:tc>
                <a:tc>
                  <a:txBody>
                    <a:bodyPr/>
                    <a:lstStyle/>
                    <a:p>
                      <a:pPr algn="ctr" fontAlgn="ctr"/>
                      <a:r>
                        <a:rPr lang="en-US" sz="1000" u="none" strike="noStrike" dirty="0">
                          <a:solidFill>
                            <a:schemeClr val="tx1"/>
                          </a:solidFill>
                          <a:effectLst/>
                        </a:rPr>
                        <a:t>30 de diciembre  de diciembre de 2022</a:t>
                      </a:r>
                      <a:endParaRPr lang="en-US" sz="1000" b="0" i="0" u="none" strike="noStrike" dirty="0">
                        <a:solidFill>
                          <a:schemeClr val="tx1"/>
                        </a:solidFill>
                        <a:effectLst/>
                        <a:latin typeface="Arial" panose="020B0604020202020204" pitchFamily="34" charset="0"/>
                      </a:endParaRPr>
                    </a:p>
                  </a:txBody>
                  <a:tcPr marL="3958" marR="3958" marT="3958" marB="0" anchor="ctr"/>
                </a:tc>
                <a:tc>
                  <a:txBody>
                    <a:bodyPr/>
                    <a:lstStyle/>
                    <a:p>
                      <a:pPr algn="l" fontAlgn="ctr"/>
                      <a:r>
                        <a:rPr lang="en-US" sz="1000" u="none" strike="noStrike" dirty="0">
                          <a:effectLst/>
                        </a:rPr>
                        <a:t>Jefe de Registro Público</a:t>
                      </a:r>
                      <a:endParaRPr lang="en-US" sz="1000" b="0" i="0" u="none" strike="noStrike" dirty="0">
                        <a:effectLst/>
                        <a:latin typeface="Arial" panose="020B0604020202020204" pitchFamily="34" charset="0"/>
                      </a:endParaRPr>
                    </a:p>
                  </a:txBody>
                  <a:tcPr marL="3958" marR="3958" marT="3958" marB="0" anchor="ctr"/>
                </a:tc>
                <a:tc>
                  <a:txBody>
                    <a:bodyPr/>
                    <a:lstStyle/>
                    <a:p>
                      <a:pPr algn="l" fontAlgn="ctr"/>
                      <a:r>
                        <a:rPr lang="es-CO" sz="1000" u="none" strike="noStrike" dirty="0">
                          <a:effectLst/>
                        </a:rPr>
                        <a:t>Hasta el momento se obsequiaron detalles  para los afilados en temporada de </a:t>
                      </a:r>
                      <a:r>
                        <a:rPr lang="es-CO" sz="1000" u="none" strike="noStrike" dirty="0" smtClean="0">
                          <a:effectLst/>
                        </a:rPr>
                        <a:t>renovación</a:t>
                      </a:r>
                      <a:r>
                        <a:rPr lang="es-CO" sz="1000" u="none" strike="noStrike" baseline="0" dirty="0" smtClean="0">
                          <a:effectLst/>
                        </a:rPr>
                        <a:t> como el uso de las tarjetas preferenciales: presencial y por medio de WhatsApp alos afiliados.</a:t>
                      </a:r>
                      <a:endParaRPr lang="es-CO" sz="1000" b="0" i="0" u="none" strike="noStrike" dirty="0">
                        <a:effectLst/>
                        <a:latin typeface="Arial" panose="020B0604020202020204" pitchFamily="34" charset="0"/>
                      </a:endParaRPr>
                    </a:p>
                  </a:txBody>
                  <a:tcPr marL="3958" marR="3958" marT="3958" marB="0" anchor="ctr"/>
                </a:tc>
                <a:extLst>
                  <a:ext uri="{0D108BD9-81ED-4DB2-BD59-A6C34878D82A}">
                    <a16:rowId xmlns="" xmlns:a16="http://schemas.microsoft.com/office/drawing/2014/main" val="10002"/>
                  </a:ext>
                </a:extLst>
              </a:tr>
              <a:tr h="222611">
                <a:tc gridSpan="6">
                  <a:txBody>
                    <a:bodyPr/>
                    <a:lstStyle/>
                    <a:p>
                      <a:pPr algn="ctr" fontAlgn="ctr"/>
                      <a:r>
                        <a:rPr lang="en-US" sz="1000" u="none" strike="noStrike" dirty="0">
                          <a:effectLst/>
                        </a:rPr>
                        <a:t>CAPACITACIÓN PERMANENTE</a:t>
                      </a:r>
                      <a:endParaRPr lang="en-US" sz="1000" b="1" i="0" u="none" strike="noStrike" dirty="0">
                        <a:effectLst/>
                        <a:latin typeface="Arial" panose="020B0604020202020204" pitchFamily="34" charset="0"/>
                      </a:endParaRPr>
                    </a:p>
                  </a:txBody>
                  <a:tcPr marL="3958" marR="3958" marT="3958"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3"/>
                  </a:ext>
                </a:extLst>
              </a:tr>
              <a:tr h="1659069">
                <a:tc>
                  <a:txBody>
                    <a:bodyPr/>
                    <a:lstStyle/>
                    <a:p>
                      <a:pPr algn="ctr" fontAlgn="ctr"/>
                      <a:r>
                        <a:rPr lang="en-US" sz="1000" u="none" strike="noStrike">
                          <a:effectLst/>
                        </a:rPr>
                        <a:t>4</a:t>
                      </a:r>
                      <a:endParaRPr lang="en-US" sz="1000" b="0" i="0" u="none" strike="noStrike">
                        <a:effectLst/>
                        <a:latin typeface="Arial" panose="020B0604020202020204" pitchFamily="34" charset="0"/>
                      </a:endParaRPr>
                    </a:p>
                  </a:txBody>
                  <a:tcPr marL="3958" marR="3958" marT="3958" marB="0" anchor="ctr"/>
                </a:tc>
                <a:tc>
                  <a:txBody>
                    <a:bodyPr/>
                    <a:lstStyle/>
                    <a:p>
                      <a:pPr algn="l" fontAlgn="ctr"/>
                      <a:r>
                        <a:rPr lang="es-CO" sz="1000" u="none" strike="noStrike">
                          <a:effectLst/>
                        </a:rPr>
                        <a:t>Definir capacitaciones, cursos, conferencias, seminarios, diplomados de acuerdo a las necesidades actuales de los empresarios</a:t>
                      </a:r>
                      <a:endParaRPr lang="es-CO" sz="1000" b="0" i="0" u="none" strike="noStrike">
                        <a:effectLst/>
                        <a:latin typeface="Arial" panose="020B0604020202020204" pitchFamily="34" charset="0"/>
                      </a:endParaRPr>
                    </a:p>
                  </a:txBody>
                  <a:tcPr marL="3958" marR="3958" marT="3958" marB="0" anchor="ctr"/>
                </a:tc>
                <a:tc>
                  <a:txBody>
                    <a:bodyPr/>
                    <a:lstStyle/>
                    <a:p>
                      <a:pPr algn="ctr" fontAlgn="ctr"/>
                      <a:r>
                        <a:rPr lang="es-CO" sz="1000" u="none" strike="noStrike" dirty="0">
                          <a:solidFill>
                            <a:schemeClr val="tx1"/>
                          </a:solidFill>
                          <a:effectLst/>
                        </a:rPr>
                        <a:t>1 de Febrero de 2022</a:t>
                      </a:r>
                      <a:endParaRPr lang="es-CO" sz="1000" b="0" i="0" u="none" strike="noStrike" dirty="0">
                        <a:solidFill>
                          <a:schemeClr val="tx1"/>
                        </a:solidFill>
                        <a:effectLst/>
                        <a:latin typeface="Arial" panose="020B0604020202020204" pitchFamily="34" charset="0"/>
                      </a:endParaRPr>
                    </a:p>
                  </a:txBody>
                  <a:tcPr marL="3958" marR="3958" marT="3958" marB="0" anchor="ctr"/>
                </a:tc>
                <a:tc>
                  <a:txBody>
                    <a:bodyPr/>
                    <a:lstStyle/>
                    <a:p>
                      <a:pPr algn="ctr" fontAlgn="ctr"/>
                      <a:r>
                        <a:rPr lang="en-US" sz="1000" u="none" strike="noStrike" dirty="0">
                          <a:solidFill>
                            <a:schemeClr val="tx1"/>
                          </a:solidFill>
                          <a:effectLst/>
                        </a:rPr>
                        <a:t>15 de diciembre de 2022</a:t>
                      </a:r>
                      <a:endParaRPr lang="en-US" sz="1000" b="0" i="0" u="none" strike="noStrike" dirty="0">
                        <a:solidFill>
                          <a:schemeClr val="tx1"/>
                        </a:solidFill>
                        <a:effectLst/>
                        <a:latin typeface="Arial" panose="020B0604020202020204" pitchFamily="34" charset="0"/>
                      </a:endParaRPr>
                    </a:p>
                  </a:txBody>
                  <a:tcPr marL="3958" marR="3958" marT="3958" marB="0" anchor="ctr"/>
                </a:tc>
                <a:tc>
                  <a:txBody>
                    <a:bodyPr/>
                    <a:lstStyle/>
                    <a:p>
                      <a:pPr algn="l" fontAlgn="ctr"/>
                      <a:r>
                        <a:rPr lang="en-US" sz="1000" u="none" strike="noStrike" dirty="0">
                          <a:effectLst/>
                        </a:rPr>
                        <a:t>Jefe de Capacitación</a:t>
                      </a:r>
                      <a:endParaRPr lang="en-US" sz="1000" b="0" i="0" u="none" strike="noStrike" dirty="0">
                        <a:effectLst/>
                        <a:latin typeface="Arial" panose="020B0604020202020204" pitchFamily="34" charset="0"/>
                      </a:endParaRPr>
                    </a:p>
                  </a:txBody>
                  <a:tcPr marL="3958" marR="3958" marT="3958" marB="0" anchor="ctr"/>
                </a:tc>
                <a:tc>
                  <a:txBody>
                    <a:bodyPr/>
                    <a:lstStyle/>
                    <a:p>
                      <a:pPr algn="l" fontAlgn="ctr"/>
                      <a:r>
                        <a:rPr lang="es-CO" sz="1000" u="none" strike="noStrike" dirty="0">
                          <a:effectLst/>
                        </a:rPr>
                        <a:t>En el primer trimestre se realizaron: 1 Diplomado y 2 cursos de educación continua, participaron un total de 121 asistentes . En el segundo trimestre esta</a:t>
                      </a:r>
                      <a:r>
                        <a:rPr lang="es-CO" sz="1000" u="none" strike="noStrike" baseline="0" dirty="0">
                          <a:effectLst/>
                        </a:rPr>
                        <a:t> en ejecución </a:t>
                      </a:r>
                      <a:r>
                        <a:rPr lang="es-CO" sz="1000" u="none" strike="noStrike" dirty="0">
                          <a:effectLst/>
                        </a:rPr>
                        <a:t>:  1 Técnico</a:t>
                      </a:r>
                      <a:r>
                        <a:rPr lang="es-CO" sz="1000" u="none" strike="noStrike" baseline="0" dirty="0">
                          <a:effectLst/>
                        </a:rPr>
                        <a:t> de primer semestre con 82 participantes.</a:t>
                      </a:r>
                      <a:endParaRPr lang="es-CO" sz="1000" b="0" i="0" u="none" strike="noStrike" dirty="0">
                        <a:effectLst/>
                        <a:latin typeface="Arial" panose="020B0604020202020204" pitchFamily="34" charset="0"/>
                      </a:endParaRPr>
                    </a:p>
                  </a:txBody>
                  <a:tcPr marL="3958" marR="3958" marT="3958" marB="0" anchor="ctr"/>
                </a:tc>
                <a:extLst>
                  <a:ext uri="{0D108BD9-81ED-4DB2-BD59-A6C34878D82A}">
                    <a16:rowId xmlns="" xmlns:a16="http://schemas.microsoft.com/office/drawing/2014/main" val="10004"/>
                  </a:ext>
                </a:extLst>
              </a:tr>
              <a:tr h="1124326">
                <a:tc>
                  <a:txBody>
                    <a:bodyPr/>
                    <a:lstStyle/>
                    <a:p>
                      <a:pPr algn="ctr" fontAlgn="ctr"/>
                      <a:r>
                        <a:rPr lang="en-US" sz="1000" u="none" strike="noStrike">
                          <a:effectLst/>
                        </a:rPr>
                        <a:t>5</a:t>
                      </a:r>
                      <a:endParaRPr lang="en-US" sz="1000" b="0" i="0" u="none" strike="noStrike">
                        <a:effectLst/>
                        <a:latin typeface="Arial" panose="020B0604020202020204" pitchFamily="34" charset="0"/>
                      </a:endParaRPr>
                    </a:p>
                  </a:txBody>
                  <a:tcPr marL="3958" marR="3958" marT="3958" marB="0" anchor="ctr"/>
                </a:tc>
                <a:tc>
                  <a:txBody>
                    <a:bodyPr/>
                    <a:lstStyle/>
                    <a:p>
                      <a:pPr algn="l" fontAlgn="ctr"/>
                      <a:r>
                        <a:rPr lang="es-CO" sz="1000" u="none" strike="noStrike">
                          <a:effectLst/>
                        </a:rPr>
                        <a:t>Desarrolllo de programas de difusión mediante la utilización de diferentes medios de comunicación (radio, prensa, televisión,redes sociales, entre otros). </a:t>
                      </a:r>
                      <a:endParaRPr lang="es-CO" sz="1000" b="0" i="0" u="none" strike="noStrike">
                        <a:effectLst/>
                        <a:latin typeface="Arial" panose="020B0604020202020204" pitchFamily="34" charset="0"/>
                      </a:endParaRPr>
                    </a:p>
                  </a:txBody>
                  <a:tcPr marL="3958" marR="3958" marT="3958" marB="0" anchor="ctr"/>
                </a:tc>
                <a:tc>
                  <a:txBody>
                    <a:bodyPr/>
                    <a:lstStyle/>
                    <a:p>
                      <a:pPr algn="ctr" fontAlgn="ctr"/>
                      <a:r>
                        <a:rPr lang="es-CO" sz="1000" u="none" strike="noStrike" dirty="0">
                          <a:solidFill>
                            <a:schemeClr val="tx1"/>
                          </a:solidFill>
                          <a:effectLst/>
                        </a:rPr>
                        <a:t>1 de Febrero de 2022</a:t>
                      </a:r>
                      <a:endParaRPr lang="es-CO" sz="1000" b="0" i="0" u="none" strike="noStrike" dirty="0">
                        <a:solidFill>
                          <a:schemeClr val="tx1"/>
                        </a:solidFill>
                        <a:effectLst/>
                        <a:latin typeface="Arial" panose="020B0604020202020204" pitchFamily="34" charset="0"/>
                      </a:endParaRPr>
                    </a:p>
                  </a:txBody>
                  <a:tcPr marL="3958" marR="3958" marT="3958" marB="0" anchor="ctr"/>
                </a:tc>
                <a:tc>
                  <a:txBody>
                    <a:bodyPr/>
                    <a:lstStyle/>
                    <a:p>
                      <a:pPr algn="ctr" fontAlgn="ctr"/>
                      <a:r>
                        <a:rPr lang="en-US" sz="1000" u="none" strike="noStrike" dirty="0">
                          <a:solidFill>
                            <a:schemeClr val="tx1"/>
                          </a:solidFill>
                          <a:effectLst/>
                        </a:rPr>
                        <a:t>15 de diciembre de 2022</a:t>
                      </a:r>
                      <a:endParaRPr lang="en-US" sz="1000" b="0" i="0" u="none" strike="noStrike" dirty="0">
                        <a:solidFill>
                          <a:schemeClr val="tx1"/>
                        </a:solidFill>
                        <a:effectLst/>
                        <a:latin typeface="Arial" panose="020B0604020202020204" pitchFamily="34" charset="0"/>
                      </a:endParaRPr>
                    </a:p>
                  </a:txBody>
                  <a:tcPr marL="3958" marR="3958" marT="3958" marB="0" anchor="ctr"/>
                </a:tc>
                <a:tc>
                  <a:txBody>
                    <a:bodyPr/>
                    <a:lstStyle/>
                    <a:p>
                      <a:pPr algn="l" fontAlgn="ctr"/>
                      <a:r>
                        <a:rPr lang="en-US" sz="1000" u="none" strike="noStrike" dirty="0">
                          <a:effectLst/>
                        </a:rPr>
                        <a:t>Jefe de Capacitación</a:t>
                      </a:r>
                      <a:endParaRPr lang="en-US" sz="1000" b="0" i="0" u="none" strike="noStrike" dirty="0">
                        <a:effectLst/>
                        <a:latin typeface="Arial" panose="020B0604020202020204" pitchFamily="34" charset="0"/>
                      </a:endParaRPr>
                    </a:p>
                  </a:txBody>
                  <a:tcPr marL="3958" marR="3958" marT="3958" marB="0" anchor="ctr"/>
                </a:tc>
                <a:tc>
                  <a:txBody>
                    <a:bodyPr/>
                    <a:lstStyle/>
                    <a:p>
                      <a:pPr algn="l" fontAlgn="ctr"/>
                      <a:r>
                        <a:rPr lang="es-CO" sz="1000" u="none" strike="noStrike" dirty="0">
                          <a:effectLst/>
                        </a:rPr>
                        <a:t>Actualmente se están desarrollando campañas de promoción de las capacitaciones por medio de radio, redes sociales, entre otros.</a:t>
                      </a:r>
                      <a:endParaRPr lang="es-CO" sz="1000" b="0" i="0" u="none" strike="noStrike" dirty="0">
                        <a:effectLst/>
                        <a:latin typeface="Arial" panose="020B0604020202020204" pitchFamily="34" charset="0"/>
                      </a:endParaRPr>
                    </a:p>
                  </a:txBody>
                  <a:tcPr marL="3958" marR="3958" marT="3958" marB="0" anchor="ctr"/>
                </a:tc>
                <a:extLst>
                  <a:ext uri="{0D108BD9-81ED-4DB2-BD59-A6C34878D82A}">
                    <a16:rowId xmlns="" xmlns:a16="http://schemas.microsoft.com/office/drawing/2014/main" val="10005"/>
                  </a:ext>
                </a:extLst>
              </a:tr>
              <a:tr h="161611">
                <a:tc gridSpan="6">
                  <a:txBody>
                    <a:bodyPr/>
                    <a:lstStyle/>
                    <a:p>
                      <a:pPr algn="ctr" fontAlgn="ctr"/>
                      <a:r>
                        <a:rPr lang="es-CO" sz="1000" u="none" strike="noStrike" dirty="0">
                          <a:effectLst/>
                        </a:rPr>
                        <a:t>CENTRO DE CONCILIACIÓN Y ARBITRAJE</a:t>
                      </a:r>
                      <a:endParaRPr lang="es-CO" sz="1000" b="1" i="0" u="none" strike="noStrike" dirty="0">
                        <a:effectLst/>
                        <a:latin typeface="Arial" panose="020B0604020202020204" pitchFamily="34" charset="0"/>
                      </a:endParaRPr>
                    </a:p>
                  </a:txBody>
                  <a:tcPr marL="3958" marR="3958" marT="3958"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16672484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35</a:t>
            </a:fld>
            <a:endParaRPr lang="es-ES" sz="1000" dirty="0">
              <a:solidFill>
                <a:schemeClr val="bg1"/>
              </a:solidFill>
            </a:endParaRPr>
          </a:p>
        </p:txBody>
      </p:sp>
      <p:sp>
        <p:nvSpPr>
          <p:cNvPr id="34819" name="2 Subtítulo"/>
          <p:cNvSpPr>
            <a:spLocks/>
          </p:cNvSpPr>
          <p:nvPr/>
        </p:nvSpPr>
        <p:spPr bwMode="auto">
          <a:xfrm>
            <a:off x="378609" y="-243035"/>
            <a:ext cx="8786874" cy="1295771"/>
          </a:xfrm>
          <a:prstGeom prst="rect">
            <a:avLst/>
          </a:prstGeom>
          <a:noFill/>
          <a:ln w="9525">
            <a:noFill/>
            <a:miter lim="800000"/>
            <a:headEnd/>
            <a:tailEnd/>
          </a:ln>
        </p:spPr>
        <p:txBody>
          <a:bodyPr anchor="ctr"/>
          <a:lstStyle/>
          <a:p>
            <a:pPr marL="342900" indent="-342900" algn="ctr"/>
            <a:r>
              <a:rPr lang="es-ES" b="1" dirty="0">
                <a:latin typeface="Arial" pitchFamily="34" charset="0"/>
                <a:ea typeface="Tahoma" pitchFamily="34" charset="0"/>
                <a:cs typeface="Arial" pitchFamily="34" charset="0"/>
              </a:rPr>
              <a:t>OBJETIVO No 3</a:t>
            </a:r>
          </a:p>
          <a:p>
            <a:pPr marL="342900" indent="-342900" algn="ctr"/>
            <a:r>
              <a:rPr lang="es-ES" dirty="0">
                <a:latin typeface="Arial" pitchFamily="34" charset="0"/>
                <a:ea typeface="Tahoma" pitchFamily="34" charset="0"/>
                <a:cs typeface="Arial" pitchFamily="34" charset="0"/>
              </a:rPr>
              <a:t>Liderar un crecimiento Constante</a:t>
            </a:r>
          </a:p>
          <a:p>
            <a:pPr marL="342900" indent="-342900" algn="ctr"/>
            <a:endParaRPr lang="es-ES" b="1" dirty="0"/>
          </a:p>
        </p:txBody>
      </p:sp>
      <p:pic>
        <p:nvPicPr>
          <p:cNvPr id="5" name="Picture 49">
            <a:extLst>
              <a:ext uri="{FF2B5EF4-FFF2-40B4-BE49-F238E27FC236}">
                <a16:creationId xmlns="" xmlns:a16="http://schemas.microsoft.com/office/drawing/2014/main" id="{482D0ED3-1340-BD4E-9AFF-2B143D57AC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25259"/>
            <a:ext cx="869847" cy="57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p:cNvSpPr/>
          <p:nvPr/>
        </p:nvSpPr>
        <p:spPr>
          <a:xfrm>
            <a:off x="315064" y="5845627"/>
            <a:ext cx="8513872" cy="923330"/>
          </a:xfrm>
          <a:prstGeom prst="rect">
            <a:avLst/>
          </a:prstGeom>
        </p:spPr>
        <p:txBody>
          <a:bodyPr wrap="square">
            <a:spAutoFit/>
          </a:bodyPr>
          <a:lstStyle/>
          <a:p>
            <a:r>
              <a:rPr lang="es-ES_tradnl" dirty="0"/>
              <a:t>Nivel de cumplimiento: se cumplieron las actividades No 2 , 4,5, 6, 9, 10 y parte de las actividades No 1 y 8 para un avance del 70%,  las actividades 3 y 7 están pendientes por ejecutar.</a:t>
            </a:r>
          </a:p>
        </p:txBody>
      </p:sp>
      <p:graphicFrame>
        <p:nvGraphicFramePr>
          <p:cNvPr id="2" name="Tabla 1">
            <a:extLst>
              <a:ext uri="{FF2B5EF4-FFF2-40B4-BE49-F238E27FC236}">
                <a16:creationId xmlns="" xmlns:a16="http://schemas.microsoft.com/office/drawing/2014/main" id="{1B11A9F7-59B4-438C-A785-E1F05F3B50B7}"/>
              </a:ext>
            </a:extLst>
          </p:cNvPr>
          <p:cNvGraphicFramePr>
            <a:graphicFrameLocks noGrp="1"/>
          </p:cNvGraphicFramePr>
          <p:nvPr>
            <p:extLst>
              <p:ext uri="{D42A27DB-BD31-4B8C-83A1-F6EECF244321}">
                <p14:modId xmlns:p14="http://schemas.microsoft.com/office/powerpoint/2010/main" val="3727392384"/>
              </p:ext>
            </p:extLst>
          </p:nvPr>
        </p:nvGraphicFramePr>
        <p:xfrm>
          <a:off x="326886" y="629572"/>
          <a:ext cx="8650654" cy="8739273"/>
        </p:xfrm>
        <a:graphic>
          <a:graphicData uri="http://schemas.openxmlformats.org/drawingml/2006/table">
            <a:tbl>
              <a:tblPr>
                <a:tableStyleId>{5C22544A-7EE6-4342-B048-85BDC9FD1C3A}</a:tableStyleId>
              </a:tblPr>
              <a:tblGrid>
                <a:gridCol w="532090">
                  <a:extLst>
                    <a:ext uri="{9D8B030D-6E8A-4147-A177-3AD203B41FA5}">
                      <a16:colId xmlns="" xmlns:a16="http://schemas.microsoft.com/office/drawing/2014/main" val="2068250497"/>
                    </a:ext>
                  </a:extLst>
                </a:gridCol>
                <a:gridCol w="1551932">
                  <a:extLst>
                    <a:ext uri="{9D8B030D-6E8A-4147-A177-3AD203B41FA5}">
                      <a16:colId xmlns="" xmlns:a16="http://schemas.microsoft.com/office/drawing/2014/main" val="3232459517"/>
                    </a:ext>
                  </a:extLst>
                </a:gridCol>
                <a:gridCol w="1312490">
                  <a:extLst>
                    <a:ext uri="{9D8B030D-6E8A-4147-A177-3AD203B41FA5}">
                      <a16:colId xmlns="" xmlns:a16="http://schemas.microsoft.com/office/drawing/2014/main" val="3728260396"/>
                    </a:ext>
                  </a:extLst>
                </a:gridCol>
                <a:gridCol w="1325541">
                  <a:extLst>
                    <a:ext uri="{9D8B030D-6E8A-4147-A177-3AD203B41FA5}">
                      <a16:colId xmlns="" xmlns:a16="http://schemas.microsoft.com/office/drawing/2014/main" val="807911100"/>
                    </a:ext>
                  </a:extLst>
                </a:gridCol>
                <a:gridCol w="1268148">
                  <a:extLst>
                    <a:ext uri="{9D8B030D-6E8A-4147-A177-3AD203B41FA5}">
                      <a16:colId xmlns="" xmlns:a16="http://schemas.microsoft.com/office/drawing/2014/main" val="3150239816"/>
                    </a:ext>
                  </a:extLst>
                </a:gridCol>
                <a:gridCol w="2660453">
                  <a:extLst>
                    <a:ext uri="{9D8B030D-6E8A-4147-A177-3AD203B41FA5}">
                      <a16:colId xmlns="" xmlns:a16="http://schemas.microsoft.com/office/drawing/2014/main" val="1283646015"/>
                    </a:ext>
                  </a:extLst>
                </a:gridCol>
              </a:tblGrid>
              <a:tr h="616897">
                <a:tc>
                  <a:txBody>
                    <a:bodyPr/>
                    <a:lstStyle/>
                    <a:p>
                      <a:pPr algn="ctr" fontAlgn="ctr"/>
                      <a:r>
                        <a:rPr lang="en-US" sz="1000" u="none" strike="noStrike" dirty="0">
                          <a:effectLst/>
                        </a:rPr>
                        <a:t>6</a:t>
                      </a:r>
                      <a:endParaRPr lang="en-US" sz="1000" b="1" i="0" u="none" strike="noStrike" dirty="0">
                        <a:effectLst/>
                        <a:latin typeface="Arial" panose="020B0604020202020204" pitchFamily="34" charset="0"/>
                      </a:endParaRPr>
                    </a:p>
                  </a:txBody>
                  <a:tcPr marL="3958" marR="3958" marT="3958"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s-CO" sz="1000" u="none" strike="noStrike" dirty="0">
                          <a:effectLst/>
                        </a:rPr>
                        <a:t>Realizar  reporte del Número de solicitudes de conciliaciones.</a:t>
                      </a:r>
                      <a:endParaRPr lang="es-CO" sz="1000" b="0" i="0" u="none" strike="noStrike" dirty="0">
                        <a:effectLst/>
                        <a:latin typeface="Arial" panose="020B0604020202020204" pitchFamily="34" charset="0"/>
                      </a:endParaRPr>
                    </a:p>
                  </a:txBody>
                  <a:tcPr marL="3958" marR="3958" marT="3958" marB="0" anchor="ctr"/>
                </a:tc>
                <a:tc>
                  <a:txBody>
                    <a:bodyPr/>
                    <a:lstStyle/>
                    <a:p>
                      <a:pPr algn="ctr" fontAlgn="ctr"/>
                      <a:r>
                        <a:rPr lang="es-CO" sz="1000" u="none" strike="noStrike" dirty="0">
                          <a:solidFill>
                            <a:schemeClr val="tx1"/>
                          </a:solidFill>
                          <a:effectLst/>
                        </a:rPr>
                        <a:t>03 de enero de 2022</a:t>
                      </a:r>
                      <a:endParaRPr lang="es-CO" sz="1000" b="0" i="0" u="none" strike="noStrike" dirty="0">
                        <a:solidFill>
                          <a:schemeClr val="tx1"/>
                        </a:solidFill>
                        <a:effectLst/>
                        <a:latin typeface="Arial" panose="020B0604020202020204" pitchFamily="34" charset="0"/>
                      </a:endParaRPr>
                    </a:p>
                  </a:txBody>
                  <a:tcPr marL="3958" marR="3958" marT="3958" marB="0" anchor="ctr"/>
                </a:tc>
                <a:tc>
                  <a:txBody>
                    <a:bodyPr/>
                    <a:lstStyle/>
                    <a:p>
                      <a:pPr algn="ctr" fontAlgn="ctr"/>
                      <a:r>
                        <a:rPr lang="en-US" sz="1000" u="none" strike="noStrike" dirty="0">
                          <a:solidFill>
                            <a:schemeClr val="tx1"/>
                          </a:solidFill>
                          <a:effectLst/>
                        </a:rPr>
                        <a:t>30 de diciembre de 2022</a:t>
                      </a:r>
                      <a:endParaRPr lang="en-US" sz="1000" b="0" i="0" u="none" strike="noStrike" dirty="0">
                        <a:solidFill>
                          <a:schemeClr val="tx1"/>
                        </a:solidFill>
                        <a:effectLst/>
                        <a:latin typeface="Arial" panose="020B0604020202020204" pitchFamily="34" charset="0"/>
                      </a:endParaRPr>
                    </a:p>
                  </a:txBody>
                  <a:tcPr marL="3958" marR="3958" marT="3958" marB="0" anchor="ctr"/>
                </a:tc>
                <a:tc>
                  <a:txBody>
                    <a:bodyPr/>
                    <a:lstStyle/>
                    <a:p>
                      <a:pPr algn="ctr" fontAlgn="ctr"/>
                      <a:r>
                        <a:rPr lang="es-ES" sz="1000" b="0" i="0" u="none" strike="noStrike" dirty="0">
                          <a:effectLst/>
                          <a:latin typeface="Arial" panose="020B0604020202020204" pitchFamily="34" charset="0"/>
                        </a:rPr>
                        <a:t>Director del centro de conciliación y arbitraje</a:t>
                      </a:r>
                      <a:endParaRPr lang="es-CO" sz="1000" b="0" i="0" u="none" strike="noStrike" dirty="0">
                        <a:effectLst/>
                        <a:latin typeface="Arial" panose="020B0604020202020204" pitchFamily="34" charset="0"/>
                      </a:endParaRPr>
                    </a:p>
                  </a:txBody>
                  <a:tcPr marL="3958" marR="3958" marT="3958" marB="0" anchor="ctr"/>
                </a:tc>
                <a:tc>
                  <a:txBody>
                    <a:bodyPr/>
                    <a:lstStyle/>
                    <a:p>
                      <a:pPr algn="just" fontAlgn="ctr"/>
                      <a:r>
                        <a:rPr lang="es-CO" sz="1000" u="none" strike="noStrike" dirty="0">
                          <a:effectLst/>
                        </a:rPr>
                        <a:t>Hasta el mes  de julio se llevan realizando en el centro de conciliación y Arbitraje de la Cámara de Comercio de Ipiales, 300 solicitudes de conciliaciones </a:t>
                      </a:r>
                      <a:endParaRPr lang="es-CO" sz="1000" b="0" i="0" u="none" strike="noStrike" dirty="0">
                        <a:effectLst/>
                        <a:latin typeface="Arial" panose="020B0604020202020204" pitchFamily="34" charset="0"/>
                      </a:endParaRPr>
                    </a:p>
                  </a:txBody>
                  <a:tcPr marL="3958" marR="3958" marT="3958" marB="0" anchor="ctr"/>
                </a:tc>
                <a:extLst>
                  <a:ext uri="{0D108BD9-81ED-4DB2-BD59-A6C34878D82A}">
                    <a16:rowId xmlns="" xmlns:a16="http://schemas.microsoft.com/office/drawing/2014/main" val="4092172331"/>
                  </a:ext>
                </a:extLst>
              </a:tr>
              <a:tr h="650195">
                <a:tc>
                  <a:txBody>
                    <a:bodyPr/>
                    <a:lstStyle/>
                    <a:p>
                      <a:pPr algn="ctr" fontAlgn="ctr"/>
                      <a:r>
                        <a:rPr lang="en-US" sz="1000" u="none" strike="noStrike">
                          <a:effectLst/>
                        </a:rPr>
                        <a:t>7</a:t>
                      </a:r>
                      <a:endParaRPr lang="en-US" sz="1000" b="0" i="0" u="none" strike="noStrike">
                        <a:effectLst/>
                        <a:latin typeface="Arial" panose="020B0604020202020204" pitchFamily="34" charset="0"/>
                      </a:endParaRPr>
                    </a:p>
                  </a:txBody>
                  <a:tcPr marL="3958" marR="3958" marT="3958" marB="0" anchor="ctr"/>
                </a:tc>
                <a:tc>
                  <a:txBody>
                    <a:bodyPr/>
                    <a:lstStyle/>
                    <a:p>
                      <a:pPr algn="l" fontAlgn="ctr"/>
                      <a:r>
                        <a:rPr lang="es-CO" sz="1000" u="none" strike="noStrike" dirty="0">
                          <a:effectLst/>
                        </a:rPr>
                        <a:t>Realizar convenios con otras entidades, para la prestación del servicio del centro de concilación y arbitraje</a:t>
                      </a:r>
                      <a:endParaRPr lang="es-CO" sz="1000" b="0" i="0" u="none" strike="noStrike" dirty="0">
                        <a:effectLst/>
                        <a:latin typeface="Arial" panose="020B0604020202020204" pitchFamily="34" charset="0"/>
                      </a:endParaRPr>
                    </a:p>
                  </a:txBody>
                  <a:tcPr marL="3958" marR="3958" marT="3958" marB="0" anchor="ctr"/>
                </a:tc>
                <a:tc>
                  <a:txBody>
                    <a:bodyPr/>
                    <a:lstStyle/>
                    <a:p>
                      <a:pPr algn="ctr" fontAlgn="ctr"/>
                      <a:r>
                        <a:rPr lang="es-CO" sz="1000" u="none" strike="noStrike" dirty="0">
                          <a:solidFill>
                            <a:schemeClr val="tx1"/>
                          </a:solidFill>
                          <a:effectLst/>
                        </a:rPr>
                        <a:t>14</a:t>
                      </a:r>
                      <a:r>
                        <a:rPr lang="es-CO" sz="1000" u="none" strike="noStrike" baseline="0" dirty="0">
                          <a:solidFill>
                            <a:schemeClr val="tx1"/>
                          </a:solidFill>
                          <a:effectLst/>
                        </a:rPr>
                        <a:t> </a:t>
                      </a:r>
                      <a:r>
                        <a:rPr lang="es-CO" sz="1000" u="none" strike="noStrike" dirty="0">
                          <a:solidFill>
                            <a:schemeClr val="tx1"/>
                          </a:solidFill>
                          <a:effectLst/>
                        </a:rPr>
                        <a:t>de enero de 2022</a:t>
                      </a:r>
                      <a:endParaRPr lang="es-CO" sz="1000" b="0" i="0" u="none" strike="noStrike" dirty="0">
                        <a:solidFill>
                          <a:schemeClr val="tx1"/>
                        </a:solidFill>
                        <a:effectLst/>
                        <a:latin typeface="Arial" panose="020B0604020202020204" pitchFamily="34" charset="0"/>
                      </a:endParaRPr>
                    </a:p>
                  </a:txBody>
                  <a:tcPr marL="3958" marR="3958" marT="3958" marB="0" anchor="ctr"/>
                </a:tc>
                <a:tc>
                  <a:txBody>
                    <a:bodyPr/>
                    <a:lstStyle/>
                    <a:p>
                      <a:pPr algn="ctr" fontAlgn="ctr"/>
                      <a:r>
                        <a:rPr lang="en-US" sz="1000" u="none" strike="noStrike" dirty="0">
                          <a:solidFill>
                            <a:schemeClr val="tx1"/>
                          </a:solidFill>
                          <a:effectLst/>
                        </a:rPr>
                        <a:t>15 de diciembre de 2022</a:t>
                      </a:r>
                      <a:endParaRPr lang="en-US" sz="1000" b="0" i="0" u="none" strike="noStrike" dirty="0">
                        <a:solidFill>
                          <a:schemeClr val="tx1"/>
                        </a:solidFill>
                        <a:effectLst/>
                        <a:latin typeface="Arial" panose="020B0604020202020204" pitchFamily="34" charset="0"/>
                      </a:endParaRPr>
                    </a:p>
                  </a:txBody>
                  <a:tcPr marL="3958" marR="3958" marT="3958"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ES" sz="1000" b="0" i="0" u="none" strike="noStrike" dirty="0">
                          <a:effectLst/>
                          <a:latin typeface="Arial" panose="020B0604020202020204" pitchFamily="34" charset="0"/>
                        </a:rPr>
                        <a:t>Director del centro de conciliación y arbitraje</a:t>
                      </a:r>
                      <a:endParaRPr lang="es-CO" sz="1000" b="0" i="0" u="none" strike="noStrike" dirty="0">
                        <a:effectLst/>
                        <a:latin typeface="Arial" panose="020B0604020202020204" pitchFamily="34" charset="0"/>
                      </a:endParaRPr>
                    </a:p>
                    <a:p>
                      <a:pPr algn="ctr" fontAlgn="ctr"/>
                      <a:endParaRPr lang="es-CO" sz="1000" b="0" i="0" u="none" strike="noStrike" dirty="0">
                        <a:effectLst/>
                        <a:latin typeface="Arial" panose="020B0604020202020204" pitchFamily="34" charset="0"/>
                      </a:endParaRPr>
                    </a:p>
                  </a:txBody>
                  <a:tcPr marL="3958" marR="3958" marT="3958" marB="0" anchor="ctr"/>
                </a:tc>
                <a:tc>
                  <a:txBody>
                    <a:bodyPr/>
                    <a:lstStyle/>
                    <a:p>
                      <a:pPr algn="l" fontAlgn="b"/>
                      <a:r>
                        <a:rPr lang="es-CO" sz="1000" u="none" strike="noStrike" dirty="0">
                          <a:effectLst/>
                        </a:rPr>
                        <a:t>Se</a:t>
                      </a:r>
                      <a:r>
                        <a:rPr lang="es-CO" sz="1000" u="none" strike="noStrike" baseline="0" dirty="0">
                          <a:effectLst/>
                        </a:rPr>
                        <a:t> realiza alianzas con Alcaldía, Bienestar Familiar, Policía Nacional, Personería, entre otros, para un crecimiento constante como el CONCILIATON  gratuito a nivel nacional en el mes de septiembre</a:t>
                      </a:r>
                      <a:r>
                        <a:rPr lang="es-CO" sz="1000" u="none" strike="noStrike" dirty="0">
                          <a:effectLst/>
                        </a:rPr>
                        <a:t> </a:t>
                      </a:r>
                      <a:endParaRPr lang="es-CO" sz="1000" b="0" i="0" u="none" strike="noStrike" dirty="0">
                        <a:effectLst/>
                        <a:latin typeface="Arial" panose="020B0604020202020204" pitchFamily="34" charset="0"/>
                      </a:endParaRPr>
                    </a:p>
                  </a:txBody>
                  <a:tcPr marL="3958" marR="3958" marT="3958" marB="0" anchor="b"/>
                </a:tc>
                <a:extLst>
                  <a:ext uri="{0D108BD9-81ED-4DB2-BD59-A6C34878D82A}">
                    <a16:rowId xmlns="" xmlns:a16="http://schemas.microsoft.com/office/drawing/2014/main" val="2739933243"/>
                  </a:ext>
                </a:extLst>
              </a:tr>
              <a:tr h="175587">
                <a:tc gridSpan="6">
                  <a:txBody>
                    <a:bodyPr/>
                    <a:lstStyle/>
                    <a:p>
                      <a:pPr algn="ctr" fontAlgn="ctr"/>
                      <a:r>
                        <a:rPr lang="en-US" sz="1000" u="none" strike="noStrike" dirty="0">
                          <a:effectLst/>
                        </a:rPr>
                        <a:t>PROMOCIÓN COMERCIAL</a:t>
                      </a:r>
                      <a:endParaRPr lang="en-US" sz="1000" b="1" i="0" u="none" strike="noStrike" dirty="0">
                        <a:effectLst/>
                        <a:latin typeface="Arial" panose="020B0604020202020204" pitchFamily="34" charset="0"/>
                      </a:endParaRPr>
                    </a:p>
                  </a:txBody>
                  <a:tcPr marL="3958" marR="3958" marT="3958"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3023671190"/>
                  </a:ext>
                </a:extLst>
              </a:tr>
              <a:tr h="658864">
                <a:tc>
                  <a:txBody>
                    <a:bodyPr/>
                    <a:lstStyle/>
                    <a:p>
                      <a:pPr algn="ctr" fontAlgn="ctr"/>
                      <a:r>
                        <a:rPr lang="en-US" sz="1000" u="none" strike="noStrike">
                          <a:effectLst/>
                        </a:rPr>
                        <a:t>8</a:t>
                      </a:r>
                      <a:endParaRPr lang="en-US" sz="1000" b="0" i="0" u="none" strike="noStrike">
                        <a:effectLst/>
                        <a:latin typeface="Arial" panose="020B0604020202020204" pitchFamily="34" charset="0"/>
                      </a:endParaRPr>
                    </a:p>
                  </a:txBody>
                  <a:tcPr marL="3958" marR="3958" marT="3958" marB="0" anchor="ctr"/>
                </a:tc>
                <a:tc>
                  <a:txBody>
                    <a:bodyPr/>
                    <a:lstStyle/>
                    <a:p>
                      <a:pPr algn="l" fontAlgn="ctr"/>
                      <a:r>
                        <a:rPr lang="es-CO" sz="1000" u="none" strike="noStrike">
                          <a:effectLst/>
                        </a:rPr>
                        <a:t>Realizar eventos, jornadas y participación ciudadana (campañas) </a:t>
                      </a:r>
                      <a:endParaRPr lang="es-CO" sz="1000" b="0" i="0" u="none" strike="noStrike">
                        <a:effectLst/>
                        <a:latin typeface="Arial" panose="020B0604020202020204" pitchFamily="34" charset="0"/>
                      </a:endParaRPr>
                    </a:p>
                  </a:txBody>
                  <a:tcPr marL="3958" marR="3958" marT="3958" marB="0" anchor="ctr"/>
                </a:tc>
                <a:tc>
                  <a:txBody>
                    <a:bodyPr/>
                    <a:lstStyle/>
                    <a:p>
                      <a:pPr algn="ctr" fontAlgn="ctr"/>
                      <a:r>
                        <a:rPr lang="es-CO" sz="1000" u="none" strike="noStrike" dirty="0">
                          <a:solidFill>
                            <a:schemeClr val="tx1"/>
                          </a:solidFill>
                          <a:effectLst/>
                        </a:rPr>
                        <a:t>1 de febrero de 2022</a:t>
                      </a:r>
                      <a:endParaRPr lang="es-CO" sz="1000" b="0" i="0" u="none" strike="noStrike" dirty="0">
                        <a:solidFill>
                          <a:schemeClr val="tx1"/>
                        </a:solidFill>
                        <a:effectLst/>
                        <a:latin typeface="Arial" panose="020B0604020202020204" pitchFamily="34" charset="0"/>
                      </a:endParaRPr>
                    </a:p>
                  </a:txBody>
                  <a:tcPr marL="3958" marR="3958" marT="3958" marB="0" anchor="ctr"/>
                </a:tc>
                <a:tc>
                  <a:txBody>
                    <a:bodyPr/>
                    <a:lstStyle/>
                    <a:p>
                      <a:pPr algn="ctr" fontAlgn="ctr"/>
                      <a:r>
                        <a:rPr lang="en-US" sz="1000" u="none" strike="noStrike" dirty="0">
                          <a:solidFill>
                            <a:schemeClr val="tx1"/>
                          </a:solidFill>
                          <a:effectLst/>
                        </a:rPr>
                        <a:t>30 de diciembre de 2022</a:t>
                      </a:r>
                      <a:endParaRPr lang="en-US" sz="1000" b="0" i="0" u="none" strike="noStrike" dirty="0">
                        <a:solidFill>
                          <a:schemeClr val="tx1"/>
                        </a:solidFill>
                        <a:effectLst/>
                        <a:latin typeface="Arial" panose="020B0604020202020204" pitchFamily="34" charset="0"/>
                      </a:endParaRPr>
                    </a:p>
                  </a:txBody>
                  <a:tcPr marL="3958" marR="3958" marT="3958" marB="0" anchor="ctr"/>
                </a:tc>
                <a:tc>
                  <a:txBody>
                    <a:bodyPr/>
                    <a:lstStyle/>
                    <a:p>
                      <a:pPr algn="l" fontAlgn="ctr"/>
                      <a:r>
                        <a:rPr lang="en-US" sz="1000" u="none" strike="noStrike" dirty="0">
                          <a:effectLst/>
                        </a:rPr>
                        <a:t>Jefe de Competitividad y Proyectos</a:t>
                      </a:r>
                      <a:endParaRPr lang="en-US" sz="1000" b="0" i="0" u="none" strike="noStrike" dirty="0">
                        <a:effectLst/>
                        <a:latin typeface="Arial" panose="020B0604020202020204" pitchFamily="34" charset="0"/>
                      </a:endParaRPr>
                    </a:p>
                  </a:txBody>
                  <a:tcPr marL="3958" marR="3958" marT="3958" marB="0" anchor="ctr"/>
                </a:tc>
                <a:tc>
                  <a:txBody>
                    <a:bodyPr/>
                    <a:lstStyle/>
                    <a:p>
                      <a:pPr algn="l" fontAlgn="ctr"/>
                      <a:r>
                        <a:rPr lang="es-CO" sz="1000" u="none" strike="noStrike" dirty="0" smtClean="0">
                          <a:effectLst/>
                        </a:rPr>
                        <a:t>Campaña</a:t>
                      </a:r>
                      <a:r>
                        <a:rPr lang="es-CO" sz="1000" u="none" strike="noStrike" baseline="0" dirty="0" smtClean="0">
                          <a:effectLst/>
                        </a:rPr>
                        <a:t> de Regalo perfecto a Mamá, acompañamiento hacia lo cultural como Caminando tras las huellas de nuestro mayores para la conservación de nuestros usos y costumbres, socioeconómico como la reconstrucción de zonas verdes como el parque Infantil del Barrio San Vicente, ambiental como Protección y Recuperación de los manantiales y cuencas  de agua  hidrográfica que da origen a la piscina del Puente Nuevo.</a:t>
                      </a:r>
                      <a:endParaRPr lang="es-CO" sz="1000" b="0" i="0" u="none" strike="noStrike" dirty="0">
                        <a:effectLst/>
                        <a:latin typeface="Arial" panose="020B0604020202020204" pitchFamily="34" charset="0"/>
                      </a:endParaRPr>
                    </a:p>
                  </a:txBody>
                  <a:tcPr marL="3958" marR="3958" marT="3958" marB="0" anchor="ctr"/>
                </a:tc>
                <a:extLst>
                  <a:ext uri="{0D108BD9-81ED-4DB2-BD59-A6C34878D82A}">
                    <a16:rowId xmlns="" xmlns:a16="http://schemas.microsoft.com/office/drawing/2014/main" val="1548891121"/>
                  </a:ext>
                </a:extLst>
              </a:tr>
              <a:tr h="658864">
                <a:tc>
                  <a:txBody>
                    <a:bodyPr/>
                    <a:lstStyle/>
                    <a:p>
                      <a:pPr algn="ctr" fontAlgn="ctr"/>
                      <a:r>
                        <a:rPr lang="en-US" sz="1000" u="none" strike="noStrike" dirty="0">
                          <a:solidFill>
                            <a:schemeClr val="tx1"/>
                          </a:solidFill>
                          <a:effectLst/>
                        </a:rPr>
                        <a:t>9</a:t>
                      </a:r>
                      <a:endParaRPr lang="en-US" sz="1000" b="0" i="0" u="none" strike="noStrike" dirty="0">
                        <a:solidFill>
                          <a:schemeClr val="tx1"/>
                        </a:solidFill>
                        <a:effectLst/>
                        <a:latin typeface="Arial" panose="020B0604020202020204" pitchFamily="34" charset="0"/>
                      </a:endParaRPr>
                    </a:p>
                  </a:txBody>
                  <a:tcPr marL="3958" marR="3958" marT="3958" marB="0" anchor="ctr"/>
                </a:tc>
                <a:tc>
                  <a:txBody>
                    <a:bodyPr/>
                    <a:lstStyle/>
                    <a:p>
                      <a:pPr algn="l" fontAlgn="ctr"/>
                      <a:r>
                        <a:rPr lang="es-CO" sz="1000" b="0" i="0" u="none" strike="noStrike" dirty="0">
                          <a:solidFill>
                            <a:schemeClr val="tx1"/>
                          </a:solidFill>
                          <a:effectLst/>
                          <a:latin typeface="+mn-lt"/>
                        </a:rPr>
                        <a:t>Participar</a:t>
                      </a:r>
                      <a:r>
                        <a:rPr lang="es-CO" sz="1000" b="0" i="0" u="none" strike="noStrike" baseline="0" dirty="0">
                          <a:solidFill>
                            <a:schemeClr val="tx1"/>
                          </a:solidFill>
                          <a:effectLst/>
                          <a:latin typeface="+mn-lt"/>
                        </a:rPr>
                        <a:t> en ruedas de negocios</a:t>
                      </a:r>
                      <a:endParaRPr lang="es-CO" sz="1000" b="0" i="0" u="none" strike="noStrike" dirty="0">
                        <a:solidFill>
                          <a:schemeClr val="tx1"/>
                        </a:solidFill>
                        <a:effectLst/>
                        <a:latin typeface="Arial" panose="020B0604020202020204" pitchFamily="34" charset="0"/>
                      </a:endParaRPr>
                    </a:p>
                  </a:txBody>
                  <a:tcPr marL="3958" marR="3958" marT="3958" marB="0" anchor="ctr"/>
                </a:tc>
                <a:tc>
                  <a:txBody>
                    <a:bodyPr/>
                    <a:lstStyle/>
                    <a:p>
                      <a:pPr algn="ctr" fontAlgn="ctr"/>
                      <a:r>
                        <a:rPr lang="es-CO" sz="1000" u="none" strike="noStrike" dirty="0">
                          <a:solidFill>
                            <a:schemeClr val="tx1"/>
                          </a:solidFill>
                          <a:effectLst/>
                        </a:rPr>
                        <a:t>3</a:t>
                      </a:r>
                      <a:r>
                        <a:rPr lang="es-CO" sz="1000" u="none" strike="noStrike" baseline="0" dirty="0">
                          <a:solidFill>
                            <a:schemeClr val="tx1"/>
                          </a:solidFill>
                          <a:effectLst/>
                        </a:rPr>
                        <a:t> de enero</a:t>
                      </a:r>
                      <a:r>
                        <a:rPr lang="es-CO" sz="1000" u="none" strike="noStrike" dirty="0">
                          <a:solidFill>
                            <a:schemeClr val="tx1"/>
                          </a:solidFill>
                          <a:effectLst/>
                        </a:rPr>
                        <a:t> de 2022</a:t>
                      </a:r>
                      <a:endParaRPr lang="es-CO" sz="1000" b="0" i="0" u="none" strike="noStrike" dirty="0">
                        <a:solidFill>
                          <a:schemeClr val="tx1"/>
                        </a:solidFill>
                        <a:effectLst/>
                        <a:latin typeface="Arial" panose="020B0604020202020204" pitchFamily="34" charset="0"/>
                      </a:endParaRPr>
                    </a:p>
                  </a:txBody>
                  <a:tcPr marL="3958" marR="3958" marT="3958" marB="0" anchor="ctr"/>
                </a:tc>
                <a:tc>
                  <a:txBody>
                    <a:bodyPr/>
                    <a:lstStyle/>
                    <a:p>
                      <a:pPr algn="ctr" fontAlgn="ctr"/>
                      <a:r>
                        <a:rPr lang="en-US" sz="1000" u="none" strike="noStrike" dirty="0">
                          <a:solidFill>
                            <a:schemeClr val="tx1"/>
                          </a:solidFill>
                          <a:effectLst/>
                        </a:rPr>
                        <a:t>29 de</a:t>
                      </a:r>
                      <a:r>
                        <a:rPr lang="en-US" sz="1000" u="none" strike="noStrike" baseline="0" dirty="0">
                          <a:solidFill>
                            <a:schemeClr val="tx1"/>
                          </a:solidFill>
                          <a:effectLst/>
                        </a:rPr>
                        <a:t> Abril</a:t>
                      </a:r>
                      <a:r>
                        <a:rPr lang="en-US" sz="1000" u="none" strike="noStrike" dirty="0">
                          <a:solidFill>
                            <a:schemeClr val="tx1"/>
                          </a:solidFill>
                          <a:effectLst/>
                        </a:rPr>
                        <a:t> de 2022</a:t>
                      </a:r>
                      <a:endParaRPr lang="en-US" sz="1000" b="0" i="0" u="none" strike="noStrike" dirty="0">
                        <a:solidFill>
                          <a:schemeClr val="tx1"/>
                        </a:solidFill>
                        <a:effectLst/>
                        <a:latin typeface="Arial" panose="020B0604020202020204" pitchFamily="34" charset="0"/>
                      </a:endParaRPr>
                    </a:p>
                  </a:txBody>
                  <a:tcPr marL="3958" marR="3958" marT="3958" marB="0" anchor="ctr"/>
                </a:tc>
                <a:tc>
                  <a:txBody>
                    <a:bodyPr/>
                    <a:lstStyle/>
                    <a:p>
                      <a:pPr algn="l" fontAlgn="ctr"/>
                      <a:r>
                        <a:rPr lang="en-US" sz="1000" b="0" i="0" u="none" strike="noStrike" dirty="0">
                          <a:solidFill>
                            <a:schemeClr val="tx1"/>
                          </a:solidFill>
                          <a:effectLst/>
                          <a:latin typeface="Arial" panose="020B0604020202020204" pitchFamily="34" charset="0"/>
                        </a:rPr>
                        <a:t>Jefe de Centro de investigaciones económicas y Alianzas Estrategicas</a:t>
                      </a:r>
                    </a:p>
                  </a:txBody>
                  <a:tcPr marL="3958" marR="3958" marT="3958" marB="0" anchor="ctr"/>
                </a:tc>
                <a:tc>
                  <a:txBody>
                    <a:bodyPr/>
                    <a:lstStyle/>
                    <a:p>
                      <a:pPr algn="just" fontAlgn="ctr"/>
                      <a:r>
                        <a:rPr lang="es-CO" sz="1000" u="none" strike="noStrike" dirty="0">
                          <a:solidFill>
                            <a:schemeClr val="tx1"/>
                          </a:solidFill>
                          <a:effectLst/>
                        </a:rPr>
                        <a:t>Hasta el momento se ha realizado lo siguiente;</a:t>
                      </a:r>
                      <a:r>
                        <a:rPr lang="es-CO" sz="1000" u="none" strike="noStrike" baseline="0" dirty="0">
                          <a:solidFill>
                            <a:schemeClr val="tx1"/>
                          </a:solidFill>
                          <a:effectLst/>
                        </a:rPr>
                        <a:t> </a:t>
                      </a:r>
                      <a:r>
                        <a:rPr lang="es-CO" sz="1050" b="0" i="0" kern="1200" dirty="0">
                          <a:solidFill>
                            <a:schemeClr val="dk1"/>
                          </a:solidFill>
                          <a:effectLst/>
                          <a:latin typeface="+mn-lt"/>
                          <a:ea typeface="+mn-ea"/>
                          <a:cs typeface="+mn-cs"/>
                        </a:rPr>
                        <a:t>En el primer trimestre de 2022 se participo en la MACRORUEDA 90 PROCOLOMBIA,en las ciudades de Medellín y Cali, La Cámara de Comercio de Ipiales hizo el acompañamiento a 5 empresas de la jurisdicción, las cuales realizaron cerca de 20 contactos importantes adicionales a las citas agendadas por PROCOLOMBIA. Esta actividad se cumplió satisfactoriamente.</a:t>
                      </a:r>
                      <a:endParaRPr lang="es-CO" sz="1050" b="0" i="0" u="none" strike="noStrike" dirty="0">
                        <a:solidFill>
                          <a:schemeClr val="tx1"/>
                        </a:solidFill>
                        <a:effectLst/>
                        <a:latin typeface="Arial" panose="020B0604020202020204" pitchFamily="34" charset="0"/>
                      </a:endParaRPr>
                    </a:p>
                  </a:txBody>
                  <a:tcPr marL="3958" marR="3958" marT="3958" marB="0" anchor="ctr"/>
                </a:tc>
                <a:extLst>
                  <a:ext uri="{0D108BD9-81ED-4DB2-BD59-A6C34878D82A}">
                    <a16:rowId xmlns="" xmlns:a16="http://schemas.microsoft.com/office/drawing/2014/main" val="1391238793"/>
                  </a:ext>
                </a:extLst>
              </a:tr>
              <a:tr h="2455648">
                <a:tc>
                  <a:txBody>
                    <a:bodyPr/>
                    <a:lstStyle/>
                    <a:p>
                      <a:pPr algn="ctr" fontAlgn="ctr"/>
                      <a:r>
                        <a:rPr lang="en-US" sz="1000" u="none" strike="noStrike">
                          <a:solidFill>
                            <a:schemeClr val="tx1"/>
                          </a:solidFill>
                          <a:effectLst/>
                        </a:rPr>
                        <a:t>10</a:t>
                      </a:r>
                      <a:endParaRPr lang="en-US" sz="1000" b="0" i="0" u="none" strike="noStrike">
                        <a:solidFill>
                          <a:schemeClr val="tx1"/>
                        </a:solidFill>
                        <a:effectLst/>
                        <a:latin typeface="Arial" panose="020B0604020202020204" pitchFamily="34" charset="0"/>
                      </a:endParaRPr>
                    </a:p>
                  </a:txBody>
                  <a:tcPr marL="3958" marR="3958" marT="3958" marB="0" anchor="ctr"/>
                </a:tc>
                <a:tc>
                  <a:txBody>
                    <a:bodyPr/>
                    <a:lstStyle/>
                    <a:p>
                      <a:pPr algn="l" fontAlgn="ctr"/>
                      <a:r>
                        <a:rPr lang="es-CO" sz="1050" b="0" i="0" kern="1200" dirty="0">
                          <a:solidFill>
                            <a:schemeClr val="dk1"/>
                          </a:solidFill>
                          <a:effectLst/>
                          <a:latin typeface="+mn-lt"/>
                          <a:ea typeface="+mn-ea"/>
                          <a:cs typeface="+mn-cs"/>
                        </a:rPr>
                        <a:t>Participar en el programa de Fabricas de la Productividad versión 2022, para MIPYMES</a:t>
                      </a:r>
                      <a:endParaRPr lang="es-CO" sz="1050" b="0" i="0" u="none" strike="noStrike" dirty="0">
                        <a:solidFill>
                          <a:schemeClr val="tx1"/>
                        </a:solidFill>
                        <a:effectLst/>
                        <a:latin typeface="Arial" panose="020B0604020202020204" pitchFamily="34" charset="0"/>
                      </a:endParaRPr>
                    </a:p>
                  </a:txBody>
                  <a:tcPr marL="3958" marR="3958" marT="3958" marB="0" anchor="ctr"/>
                </a:tc>
                <a:tc>
                  <a:txBody>
                    <a:bodyPr/>
                    <a:lstStyle/>
                    <a:p>
                      <a:pPr algn="ctr" fontAlgn="ctr"/>
                      <a:r>
                        <a:rPr lang="es-CO" sz="1000" u="none" strike="noStrike" dirty="0">
                          <a:solidFill>
                            <a:schemeClr val="tx1"/>
                          </a:solidFill>
                          <a:effectLst/>
                        </a:rPr>
                        <a:t>01 de febrero de 2022</a:t>
                      </a:r>
                      <a:endParaRPr lang="es-CO" sz="1000" b="0" i="0" u="none" strike="noStrike" dirty="0">
                        <a:solidFill>
                          <a:schemeClr val="tx1"/>
                        </a:solidFill>
                        <a:effectLst/>
                        <a:latin typeface="Arial" panose="020B0604020202020204" pitchFamily="34" charset="0"/>
                      </a:endParaRPr>
                    </a:p>
                  </a:txBody>
                  <a:tcPr marL="3958" marR="3958" marT="3958" marB="0" anchor="ctr"/>
                </a:tc>
                <a:tc>
                  <a:txBody>
                    <a:bodyPr/>
                    <a:lstStyle/>
                    <a:p>
                      <a:pPr algn="ctr" fontAlgn="ctr"/>
                      <a:r>
                        <a:rPr lang="en-US" sz="1000" u="none" strike="noStrike" dirty="0">
                          <a:solidFill>
                            <a:schemeClr val="tx1"/>
                          </a:solidFill>
                          <a:effectLst/>
                        </a:rPr>
                        <a:t>15 de diciembre de 2022</a:t>
                      </a:r>
                      <a:endParaRPr lang="en-US" sz="1000" b="0" i="0" u="none" strike="noStrike" dirty="0">
                        <a:solidFill>
                          <a:schemeClr val="tx1"/>
                        </a:solidFill>
                        <a:effectLst/>
                        <a:latin typeface="Arial" panose="020B0604020202020204" pitchFamily="34" charset="0"/>
                      </a:endParaRPr>
                    </a:p>
                  </a:txBody>
                  <a:tcPr marL="3958" marR="3958" marT="3958"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u="none" strike="noStrike" dirty="0">
                          <a:solidFill>
                            <a:schemeClr val="tx1"/>
                          </a:solidFill>
                          <a:effectLst/>
                        </a:rPr>
                        <a:t>Jefe de Competitividad y Proyectos</a:t>
                      </a:r>
                      <a:endParaRPr lang="en-US" sz="1000" b="0" i="0" u="none" strike="noStrike" dirty="0">
                        <a:solidFill>
                          <a:schemeClr val="tx1"/>
                        </a:solidFill>
                        <a:effectLst/>
                        <a:latin typeface="Arial" panose="020B0604020202020204" pitchFamily="34" charset="0"/>
                      </a:endParaRPr>
                    </a:p>
                    <a:p>
                      <a:pPr algn="l" fontAlgn="ctr"/>
                      <a:endParaRPr lang="en-US" sz="1000" b="0" i="0" u="none" strike="noStrike" dirty="0">
                        <a:solidFill>
                          <a:schemeClr val="tx1"/>
                        </a:solidFill>
                        <a:effectLst/>
                        <a:latin typeface="Arial" panose="020B0604020202020204" pitchFamily="34" charset="0"/>
                      </a:endParaRPr>
                    </a:p>
                  </a:txBody>
                  <a:tcPr marL="3958" marR="3958" marT="3958" marB="0" anchor="ctr"/>
                </a:tc>
                <a:tc>
                  <a:txBody>
                    <a:bodyPr/>
                    <a:lstStyle/>
                    <a:p>
                      <a:pPr algn="just" fontAlgn="ctr"/>
                      <a:r>
                        <a:rPr lang="es-CO" sz="1050" b="0" i="0" kern="1200" dirty="0">
                          <a:solidFill>
                            <a:schemeClr val="dk1"/>
                          </a:solidFill>
                          <a:effectLst/>
                          <a:latin typeface="+mn-lt"/>
                          <a:ea typeface="+mn-ea"/>
                          <a:cs typeface="+mn-cs"/>
                        </a:rPr>
                        <a:t>En el primer trimestre de 2022, se planifico el ciclo 4 de fabricas de la productividad que se llevara a cabo en el segundo trimestre En el segundo trimestre de la vigencia 2022 se participo en la rueda de servicios para la internacionalización, un espacio para la creación de relaciones comerciales entre compradores y proveedores de servicios para la internacionalización del sur-occidente colombiano. Las empresas seleccionadas podían ofrecer algún servicio para la internacionalización (transporte, empaque, bodegaje, aduanas, zonas francas, asesoría legal, asesoría técnica, entre otros). Del total de 20 empresas interesadas por parte de la jurisdicción de Cámara de Comercio de Ipiales, dos empresas fueron seleccionadas y patrocinadas con el pago de inscripción por valor de $357.000 pesos. 1) AVC INGENIERIA LOGISTICA: quien tuvo una asignación de 30 citas, de las cuales 18 citas se efectuaron y se concretaron 7 empresas.2) ALIMENTOS NARIÑO S.A.:quien tuvo una asignación de 24 citas de las cuales se efectuaron 15 citas y se concretaron 3 empresas, en el segundo semestre se seguirá avanzando con diferentes relaciones de internacionalización.</a:t>
                      </a:r>
                      <a:endParaRPr lang="es-CO" sz="1050" b="0" i="0" u="none" strike="noStrike" dirty="0">
                        <a:solidFill>
                          <a:schemeClr val="tx1"/>
                        </a:solidFill>
                        <a:effectLst/>
                        <a:latin typeface="Arial" panose="020B0604020202020204" pitchFamily="34" charset="0"/>
                      </a:endParaRPr>
                    </a:p>
                  </a:txBody>
                  <a:tcPr marL="3958" marR="3958" marT="3958" marB="0" anchor="ctr"/>
                </a:tc>
                <a:extLst>
                  <a:ext uri="{0D108BD9-81ED-4DB2-BD59-A6C34878D82A}">
                    <a16:rowId xmlns="" xmlns:a16="http://schemas.microsoft.com/office/drawing/2014/main" val="991096106"/>
                  </a:ext>
                </a:extLst>
              </a:tr>
            </a:tbl>
          </a:graphicData>
        </a:graphic>
      </p:graphicFrame>
    </p:spTree>
    <p:extLst>
      <p:ext uri="{BB962C8B-B14F-4D97-AF65-F5344CB8AC3E}">
        <p14:creationId xmlns:p14="http://schemas.microsoft.com/office/powerpoint/2010/main" val="32737212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9" name="2 Subtítulo"/>
          <p:cNvSpPr>
            <a:spLocks/>
          </p:cNvSpPr>
          <p:nvPr/>
        </p:nvSpPr>
        <p:spPr bwMode="auto">
          <a:xfrm>
            <a:off x="214898" y="-289633"/>
            <a:ext cx="8786874" cy="1486385"/>
          </a:xfrm>
          <a:prstGeom prst="rect">
            <a:avLst/>
          </a:prstGeom>
          <a:noFill/>
          <a:ln w="9525">
            <a:noFill/>
            <a:miter lim="800000"/>
            <a:headEnd/>
            <a:tailEnd/>
          </a:ln>
        </p:spPr>
        <p:txBody>
          <a:bodyPr anchor="ctr"/>
          <a:lstStyle/>
          <a:p>
            <a:pPr marL="342900" indent="-342900" algn="ctr"/>
            <a:endParaRPr lang="es-ES" b="1" dirty="0">
              <a:latin typeface="Arial" pitchFamily="34" charset="0"/>
              <a:ea typeface="Tahoma" pitchFamily="34" charset="0"/>
              <a:cs typeface="Arial" pitchFamily="34" charset="0"/>
            </a:endParaRPr>
          </a:p>
          <a:p>
            <a:pPr marL="342900" indent="-342900" algn="ctr"/>
            <a:r>
              <a:rPr lang="es-ES" b="1" dirty="0">
                <a:latin typeface="Arial" pitchFamily="34" charset="0"/>
                <a:ea typeface="Tahoma" pitchFamily="34" charset="0"/>
                <a:cs typeface="Arial" pitchFamily="34" charset="0"/>
              </a:rPr>
              <a:t>OBJETIVO No 4</a:t>
            </a:r>
          </a:p>
          <a:p>
            <a:pPr marL="342900" indent="-342900" algn="ctr"/>
            <a:r>
              <a:rPr lang="es-ES" dirty="0">
                <a:latin typeface="Arial" pitchFamily="34" charset="0"/>
                <a:ea typeface="Tahoma" pitchFamily="34" charset="0"/>
                <a:cs typeface="Arial" pitchFamily="34" charset="0"/>
              </a:rPr>
              <a:t>Mantener una alta calificación en cuánto a la satisfacción de nuestros clientes</a:t>
            </a:r>
          </a:p>
          <a:p>
            <a:pPr marL="342900" indent="-342900" algn="ctr"/>
            <a:endParaRPr lang="es-ES" b="1" dirty="0"/>
          </a:p>
        </p:txBody>
      </p:sp>
      <p:pic>
        <p:nvPicPr>
          <p:cNvPr id="5" name="Picture 49">
            <a:extLst>
              <a:ext uri="{FF2B5EF4-FFF2-40B4-BE49-F238E27FC236}">
                <a16:creationId xmlns="" xmlns:a16="http://schemas.microsoft.com/office/drawing/2014/main" id="{F280E1F9-0A9A-CA45-8C72-8D0A1B7327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7" y="75574"/>
            <a:ext cx="605630" cy="401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a 3"/>
          <p:cNvGraphicFramePr>
            <a:graphicFrameLocks noGrp="1"/>
          </p:cNvGraphicFramePr>
          <p:nvPr>
            <p:extLst>
              <p:ext uri="{D42A27DB-BD31-4B8C-83A1-F6EECF244321}">
                <p14:modId xmlns:p14="http://schemas.microsoft.com/office/powerpoint/2010/main" val="1474049676"/>
              </p:ext>
            </p:extLst>
          </p:nvPr>
        </p:nvGraphicFramePr>
        <p:xfrm>
          <a:off x="457200" y="980728"/>
          <a:ext cx="8219257" cy="4752529"/>
        </p:xfrm>
        <a:graphic>
          <a:graphicData uri="http://schemas.openxmlformats.org/drawingml/2006/table">
            <a:tbl>
              <a:tblPr>
                <a:tableStyleId>{5C22544A-7EE6-4342-B048-85BDC9FD1C3A}</a:tableStyleId>
              </a:tblPr>
              <a:tblGrid>
                <a:gridCol w="910931">
                  <a:extLst>
                    <a:ext uri="{9D8B030D-6E8A-4147-A177-3AD203B41FA5}">
                      <a16:colId xmlns="" xmlns:a16="http://schemas.microsoft.com/office/drawing/2014/main" val="20000"/>
                    </a:ext>
                  </a:extLst>
                </a:gridCol>
                <a:gridCol w="1328441">
                  <a:extLst>
                    <a:ext uri="{9D8B030D-6E8A-4147-A177-3AD203B41FA5}">
                      <a16:colId xmlns="" xmlns:a16="http://schemas.microsoft.com/office/drawing/2014/main" val="20001"/>
                    </a:ext>
                  </a:extLst>
                </a:gridCol>
                <a:gridCol w="1123482">
                  <a:extLst>
                    <a:ext uri="{9D8B030D-6E8A-4147-A177-3AD203B41FA5}">
                      <a16:colId xmlns="" xmlns:a16="http://schemas.microsoft.com/office/drawing/2014/main" val="20002"/>
                    </a:ext>
                  </a:extLst>
                </a:gridCol>
                <a:gridCol w="1123482">
                  <a:extLst>
                    <a:ext uri="{9D8B030D-6E8A-4147-A177-3AD203B41FA5}">
                      <a16:colId xmlns="" xmlns:a16="http://schemas.microsoft.com/office/drawing/2014/main" val="20003"/>
                    </a:ext>
                  </a:extLst>
                </a:gridCol>
                <a:gridCol w="1085527">
                  <a:extLst>
                    <a:ext uri="{9D8B030D-6E8A-4147-A177-3AD203B41FA5}">
                      <a16:colId xmlns="" xmlns:a16="http://schemas.microsoft.com/office/drawing/2014/main" val="20004"/>
                    </a:ext>
                  </a:extLst>
                </a:gridCol>
                <a:gridCol w="2647394">
                  <a:extLst>
                    <a:ext uri="{9D8B030D-6E8A-4147-A177-3AD203B41FA5}">
                      <a16:colId xmlns="" xmlns:a16="http://schemas.microsoft.com/office/drawing/2014/main" val="20005"/>
                    </a:ext>
                  </a:extLst>
                </a:gridCol>
              </a:tblGrid>
              <a:tr h="2162012">
                <a:tc>
                  <a:txBody>
                    <a:bodyPr/>
                    <a:lstStyle/>
                    <a:p>
                      <a:pPr algn="ctr" fontAlgn="ctr"/>
                      <a:r>
                        <a:rPr lang="en-US" sz="1200" u="none" strike="noStrike" dirty="0">
                          <a:effectLst/>
                        </a:rPr>
                        <a:t>1</a:t>
                      </a:r>
                      <a:endParaRPr lang="en-US" sz="1200" b="0" i="0" u="none" strike="noStrike" dirty="0">
                        <a:effectLst/>
                        <a:latin typeface="Arial" panose="020B0604020202020204" pitchFamily="34" charset="0"/>
                      </a:endParaRPr>
                    </a:p>
                  </a:txBody>
                  <a:tcPr marL="5277" marR="5277" marT="5277" marB="0" anchor="ctr"/>
                </a:tc>
                <a:tc>
                  <a:txBody>
                    <a:bodyPr/>
                    <a:lstStyle/>
                    <a:p>
                      <a:pPr algn="l" fontAlgn="ctr"/>
                      <a:r>
                        <a:rPr lang="en-US" sz="1200" u="none" strike="noStrike" dirty="0">
                          <a:effectLst/>
                        </a:rPr>
                        <a:t>Realizar capacitaciones al personal</a:t>
                      </a:r>
                      <a:endParaRPr lang="en-US" sz="1200" b="0" i="0" u="none" strike="noStrike" dirty="0">
                        <a:effectLst/>
                        <a:latin typeface="Arial" panose="020B0604020202020204" pitchFamily="34" charset="0"/>
                      </a:endParaRPr>
                    </a:p>
                  </a:txBody>
                  <a:tcPr marL="5277" marR="5277" marT="5277" marB="0" anchor="ctr"/>
                </a:tc>
                <a:tc>
                  <a:txBody>
                    <a:bodyPr/>
                    <a:lstStyle/>
                    <a:p>
                      <a:pPr algn="ctr" fontAlgn="ctr"/>
                      <a:r>
                        <a:rPr lang="es-CO" sz="1200" u="none" strike="noStrike" dirty="0">
                          <a:effectLst/>
                        </a:rPr>
                        <a:t>15  de enero de 2022</a:t>
                      </a:r>
                      <a:endParaRPr lang="es-CO" sz="1200" b="0" i="0" u="none" strike="noStrike" dirty="0">
                        <a:effectLst/>
                        <a:latin typeface="Arial" panose="020B0604020202020204" pitchFamily="34" charset="0"/>
                      </a:endParaRPr>
                    </a:p>
                  </a:txBody>
                  <a:tcPr marL="5277" marR="5277" marT="5277" marB="0" anchor="ctr"/>
                </a:tc>
                <a:tc>
                  <a:txBody>
                    <a:bodyPr/>
                    <a:lstStyle/>
                    <a:p>
                      <a:pPr algn="ctr" fontAlgn="ctr"/>
                      <a:r>
                        <a:rPr lang="en-US" sz="1200" u="none" strike="noStrike" dirty="0">
                          <a:effectLst/>
                        </a:rPr>
                        <a:t>30 de diciembre de 2022</a:t>
                      </a:r>
                      <a:endParaRPr lang="en-US" sz="1200" b="0" i="0" u="none" strike="noStrike" dirty="0">
                        <a:effectLst/>
                        <a:latin typeface="Arial" panose="020B0604020202020204" pitchFamily="34" charset="0"/>
                      </a:endParaRPr>
                    </a:p>
                  </a:txBody>
                  <a:tcPr marL="5277" marR="5277" marT="5277" marB="0" anchor="ctr"/>
                </a:tc>
                <a:tc>
                  <a:txBody>
                    <a:bodyPr/>
                    <a:lstStyle/>
                    <a:p>
                      <a:pPr algn="l" fontAlgn="ctr"/>
                      <a:r>
                        <a:rPr lang="en-US" sz="1200" u="none" strike="noStrike" dirty="0">
                          <a:effectLst/>
                        </a:rPr>
                        <a:t>Jefe administrativa y financiera</a:t>
                      </a:r>
                      <a:endParaRPr lang="en-US" sz="1200" b="0" i="0" u="none" strike="noStrike" dirty="0">
                        <a:effectLst/>
                        <a:latin typeface="Arial" panose="020B0604020202020204" pitchFamily="34" charset="0"/>
                      </a:endParaRPr>
                    </a:p>
                  </a:txBody>
                  <a:tcPr marL="5277" marR="5277" marT="5277" marB="0" anchor="ctr"/>
                </a:tc>
                <a:tc>
                  <a:txBody>
                    <a:bodyPr/>
                    <a:lstStyle/>
                    <a:p>
                      <a:pPr algn="l" fontAlgn="ctr"/>
                      <a:r>
                        <a:rPr lang="es-CO" sz="1200" u="none" strike="noStrike" dirty="0">
                          <a:effectLst/>
                        </a:rPr>
                        <a:t>Hasta el momento se han realizado </a:t>
                      </a:r>
                      <a:r>
                        <a:rPr lang="es-CO" sz="1200" u="none" strike="noStrike" dirty="0" smtClean="0">
                          <a:effectLst/>
                        </a:rPr>
                        <a:t>37</a:t>
                      </a:r>
                      <a:r>
                        <a:rPr lang="es-CO" sz="1200" u="none" strike="noStrike" baseline="0" dirty="0" smtClean="0">
                          <a:effectLst/>
                        </a:rPr>
                        <a:t> capacitaciones del personal como: Informe Chip, Factura Electrónica , SGC, las demás se han ejecutado acorde a las necesidades de la época como Renovación,  Afiliados, Atención al Cliente y Sistema de Gestión y Salud en el Trabajo.</a:t>
                      </a:r>
                      <a:endParaRPr lang="es-CO" sz="1200" b="0" i="0" u="none" strike="noStrike" dirty="0">
                        <a:effectLst/>
                        <a:latin typeface="Arial" panose="020B0604020202020204" pitchFamily="34" charset="0"/>
                      </a:endParaRPr>
                    </a:p>
                  </a:txBody>
                  <a:tcPr marL="5277" marR="5277" marT="5277" marB="0" anchor="ctr"/>
                </a:tc>
                <a:extLst>
                  <a:ext uri="{0D108BD9-81ED-4DB2-BD59-A6C34878D82A}">
                    <a16:rowId xmlns="" xmlns:a16="http://schemas.microsoft.com/office/drawing/2014/main" val="10000"/>
                  </a:ext>
                </a:extLst>
              </a:tr>
              <a:tr h="2590517">
                <a:tc>
                  <a:txBody>
                    <a:bodyPr/>
                    <a:lstStyle/>
                    <a:p>
                      <a:pPr algn="ctr" fontAlgn="ctr"/>
                      <a:r>
                        <a:rPr lang="en-US" sz="1200" u="none" strike="noStrike">
                          <a:effectLst/>
                        </a:rPr>
                        <a:t>2</a:t>
                      </a:r>
                      <a:endParaRPr lang="en-US" sz="1200" b="0" i="0" u="none" strike="noStrike">
                        <a:effectLst/>
                        <a:latin typeface="Arial" panose="020B0604020202020204" pitchFamily="34" charset="0"/>
                      </a:endParaRPr>
                    </a:p>
                  </a:txBody>
                  <a:tcPr marL="5277" marR="5277" marT="5277" marB="0" anchor="ctr"/>
                </a:tc>
                <a:tc>
                  <a:txBody>
                    <a:bodyPr/>
                    <a:lstStyle/>
                    <a:p>
                      <a:pPr algn="l" fontAlgn="ctr"/>
                      <a:r>
                        <a:rPr lang="es-CO" sz="1200" u="none" strike="noStrike" dirty="0">
                          <a:effectLst/>
                        </a:rPr>
                        <a:t>seguimiento y evaluación al sistema de gestión de seguridad y salud en el trabajo</a:t>
                      </a:r>
                      <a:endParaRPr lang="es-CO" sz="1200" b="0" i="0" u="none" strike="noStrike" dirty="0">
                        <a:effectLst/>
                        <a:latin typeface="Arial" panose="020B0604020202020204" pitchFamily="34" charset="0"/>
                      </a:endParaRPr>
                    </a:p>
                  </a:txBody>
                  <a:tcPr marL="5277" marR="5277" marT="5277" marB="0" anchor="ctr"/>
                </a:tc>
                <a:tc>
                  <a:txBody>
                    <a:bodyPr/>
                    <a:lstStyle/>
                    <a:p>
                      <a:pPr algn="ctr" fontAlgn="ctr"/>
                      <a:r>
                        <a:rPr lang="es-CO" sz="1200" u="none" strike="noStrike" dirty="0">
                          <a:effectLst/>
                        </a:rPr>
                        <a:t>15 de Enero de 2022</a:t>
                      </a:r>
                      <a:endParaRPr lang="es-CO" sz="1200" b="0" i="0" u="none" strike="noStrike" dirty="0">
                        <a:effectLst/>
                        <a:latin typeface="Arial" panose="020B0604020202020204" pitchFamily="34" charset="0"/>
                      </a:endParaRPr>
                    </a:p>
                  </a:txBody>
                  <a:tcPr marL="5277" marR="5277" marT="5277" marB="0" anchor="ctr"/>
                </a:tc>
                <a:tc>
                  <a:txBody>
                    <a:bodyPr/>
                    <a:lstStyle/>
                    <a:p>
                      <a:pPr algn="ctr" fontAlgn="ctr"/>
                      <a:r>
                        <a:rPr lang="en-US" sz="1200" u="none" strike="noStrike" dirty="0">
                          <a:effectLst/>
                        </a:rPr>
                        <a:t>20 de diciembre de 2022</a:t>
                      </a:r>
                      <a:endParaRPr lang="en-US" sz="1200" b="0" i="0" u="none" strike="noStrike" dirty="0">
                        <a:effectLst/>
                        <a:latin typeface="Arial" panose="020B0604020202020204" pitchFamily="34" charset="0"/>
                      </a:endParaRPr>
                    </a:p>
                  </a:txBody>
                  <a:tcPr marL="5277" marR="5277" marT="5277" marB="0" anchor="ctr"/>
                </a:tc>
                <a:tc>
                  <a:txBody>
                    <a:bodyPr/>
                    <a:lstStyle/>
                    <a:p>
                      <a:pPr algn="l" fontAlgn="ctr"/>
                      <a:r>
                        <a:rPr lang="en-US" sz="1200" u="none" strike="noStrike" dirty="0">
                          <a:effectLst/>
                        </a:rPr>
                        <a:t>Jefe administrativa y financiera</a:t>
                      </a:r>
                      <a:endParaRPr lang="en-US" sz="1200" b="0" i="0" u="none" strike="noStrike" dirty="0">
                        <a:effectLst/>
                        <a:latin typeface="Arial" panose="020B0604020202020204" pitchFamily="34" charset="0"/>
                      </a:endParaRPr>
                    </a:p>
                  </a:txBody>
                  <a:tcPr marL="5277" marR="5277" marT="5277" marB="0" anchor="ctr"/>
                </a:tc>
                <a:tc>
                  <a:txBody>
                    <a:bodyPr/>
                    <a:lstStyle/>
                    <a:p>
                      <a:pPr algn="l" fontAlgn="ctr"/>
                      <a:r>
                        <a:rPr lang="es-CO" sz="1200" u="none" strike="noStrike" dirty="0">
                          <a:effectLst/>
                        </a:rPr>
                        <a:t>Se reviso la matriz legal de la entidad donde se registra un cumplimiento, se sigue revisando indicadores mensuales</a:t>
                      </a:r>
                      <a:r>
                        <a:rPr lang="es-CO" sz="1200" u="none" strike="noStrike" baseline="0" dirty="0">
                          <a:effectLst/>
                        </a:rPr>
                        <a:t> para verificar el cumplimiento.</a:t>
                      </a:r>
                      <a:endParaRPr lang="es-CO" sz="1200" b="0" i="0" u="none" strike="noStrike" dirty="0">
                        <a:effectLst/>
                        <a:latin typeface="Arial" panose="020B0604020202020204" pitchFamily="34" charset="0"/>
                      </a:endParaRPr>
                    </a:p>
                  </a:txBody>
                  <a:tcPr marL="5277" marR="5277" marT="5277" marB="0" anchor="ct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2265603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37</a:t>
            </a:fld>
            <a:endParaRPr lang="es-ES" sz="1000" dirty="0">
              <a:solidFill>
                <a:schemeClr val="bg1"/>
              </a:solidFill>
            </a:endParaRPr>
          </a:p>
        </p:txBody>
      </p:sp>
      <p:sp>
        <p:nvSpPr>
          <p:cNvPr id="34819" name="2 Subtítulo"/>
          <p:cNvSpPr>
            <a:spLocks/>
          </p:cNvSpPr>
          <p:nvPr/>
        </p:nvSpPr>
        <p:spPr bwMode="auto">
          <a:xfrm>
            <a:off x="464929" y="-387424"/>
            <a:ext cx="8280920" cy="3960440"/>
          </a:xfrm>
          <a:prstGeom prst="rect">
            <a:avLst/>
          </a:prstGeom>
          <a:noFill/>
          <a:ln w="9525">
            <a:noFill/>
            <a:miter lim="800000"/>
            <a:headEnd/>
            <a:tailEnd/>
          </a:ln>
        </p:spPr>
        <p:txBody>
          <a:bodyPr anchor="ctr"/>
          <a:lstStyle/>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3600" b="1" dirty="0" smtClean="0">
              <a:solidFill>
                <a:srgbClr val="FF0000"/>
              </a:solidFill>
              <a:latin typeface="Arial" pitchFamily="34" charset="0"/>
              <a:ea typeface="Tahoma" pitchFamily="34" charset="0"/>
              <a:cs typeface="Arial" pitchFamily="34" charset="0"/>
            </a:endParaRPr>
          </a:p>
          <a:p>
            <a:pPr marL="342900" indent="-342900" algn="ctr"/>
            <a:r>
              <a:rPr lang="es-ES" sz="3600" b="1" dirty="0" smtClean="0">
                <a:solidFill>
                  <a:srgbClr val="FF0000"/>
                </a:solidFill>
                <a:latin typeface="Arial" pitchFamily="34" charset="0"/>
                <a:ea typeface="Tahoma" pitchFamily="34" charset="0"/>
                <a:cs typeface="Arial" pitchFamily="34" charset="0"/>
              </a:rPr>
              <a:t>CONCLUSIONES</a:t>
            </a: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just"/>
            <a:r>
              <a:rPr lang="es-ES" b="1" dirty="0">
                <a:latin typeface="Arial" pitchFamily="34" charset="0"/>
                <a:ea typeface="Tahoma" pitchFamily="34" charset="0"/>
                <a:cs typeface="Arial" pitchFamily="34" charset="0"/>
              </a:rPr>
              <a:t> </a:t>
            </a:r>
            <a:r>
              <a:rPr lang="es-ES" sz="2400" dirty="0" smtClean="0">
                <a:latin typeface="Arial" pitchFamily="34" charset="0"/>
                <a:ea typeface="Tahoma" pitchFamily="34" charset="0"/>
                <a:cs typeface="Arial" pitchFamily="34" charset="0"/>
              </a:rPr>
              <a:t>*   </a:t>
            </a:r>
            <a:r>
              <a:rPr lang="es-ES" sz="2400" dirty="0">
                <a:latin typeface="Arial" pitchFamily="34" charset="0"/>
                <a:ea typeface="Tahoma" pitchFamily="34" charset="0"/>
                <a:cs typeface="Arial" pitchFamily="34" charset="0"/>
              </a:rPr>
              <a:t>Se observa que el cumplimiento de objetivos, en la vigencia 2022 es de 85% correspondiente al cumplimiento de 17 acciones de </a:t>
            </a:r>
            <a:r>
              <a:rPr lang="es-ES" sz="2400" dirty="0" smtClean="0">
                <a:latin typeface="Arial" pitchFamily="34" charset="0"/>
                <a:ea typeface="Tahoma" pitchFamily="34" charset="0"/>
                <a:cs typeface="Arial" pitchFamily="34" charset="0"/>
              </a:rPr>
              <a:t>23 planificadas</a:t>
            </a:r>
            <a:r>
              <a:rPr lang="es-ES" sz="2400" dirty="0">
                <a:latin typeface="Arial" pitchFamily="34" charset="0"/>
                <a:ea typeface="Tahoma" pitchFamily="34" charset="0"/>
                <a:cs typeface="Arial" pitchFamily="34" charset="0"/>
              </a:rPr>
              <a:t>, hasta el mes de julio de la vigencia 2022 </a:t>
            </a:r>
          </a:p>
          <a:p>
            <a:pPr marL="342900" indent="-342900" algn="just"/>
            <a:endParaRPr lang="es-ES" sz="2400" dirty="0" smtClean="0">
              <a:latin typeface="Arial" pitchFamily="34" charset="0"/>
              <a:ea typeface="Tahoma" pitchFamily="34" charset="0"/>
              <a:cs typeface="Arial" pitchFamily="34" charset="0"/>
            </a:endParaRPr>
          </a:p>
          <a:p>
            <a:pPr marL="342900" indent="-342900" algn="just"/>
            <a:r>
              <a:rPr lang="es-ES" sz="2400" dirty="0">
                <a:latin typeface="Arial" pitchFamily="34" charset="0"/>
                <a:ea typeface="Tahoma" pitchFamily="34" charset="0"/>
                <a:cs typeface="Arial" pitchFamily="34" charset="0"/>
              </a:rPr>
              <a:t> </a:t>
            </a:r>
            <a:r>
              <a:rPr lang="es-ES" sz="2400" dirty="0" smtClean="0">
                <a:latin typeface="Arial" pitchFamily="34" charset="0"/>
                <a:ea typeface="Tahoma" pitchFamily="34" charset="0"/>
                <a:cs typeface="Arial" pitchFamily="34" charset="0"/>
              </a:rPr>
              <a:t>  </a:t>
            </a:r>
          </a:p>
          <a:p>
            <a:pPr marL="342900" indent="-342900" algn="just"/>
            <a:r>
              <a:rPr lang="es-ES" sz="2400" dirty="0" smtClean="0">
                <a:latin typeface="Arial" pitchFamily="34" charset="0"/>
                <a:ea typeface="Tahoma" pitchFamily="34" charset="0"/>
                <a:cs typeface="Arial" pitchFamily="34" charset="0"/>
              </a:rPr>
              <a:t>*  Cabe </a:t>
            </a:r>
            <a:r>
              <a:rPr lang="es-ES" sz="2400" dirty="0">
                <a:latin typeface="Arial" pitchFamily="34" charset="0"/>
                <a:ea typeface="Tahoma" pitchFamily="34" charset="0"/>
                <a:cs typeface="Arial" pitchFamily="34" charset="0"/>
              </a:rPr>
              <a:t>resaltar que las acciones planificadas fueron apropiadas para el logro de los objetivos de la calidad.</a:t>
            </a:r>
            <a:endParaRPr lang="es-CO" sz="2400" dirty="0">
              <a:latin typeface="Arial" panose="020B0604020202020204" pitchFamily="34" charset="0"/>
            </a:endParaRPr>
          </a:p>
          <a:p>
            <a:pPr marL="342900" indent="-342900"/>
            <a:endParaRPr lang="es-CO" sz="2400" dirty="0">
              <a:latin typeface="Arial" panose="020B0604020202020204" pitchFamily="34" charset="0"/>
            </a:endParaRPr>
          </a:p>
          <a:p>
            <a:pPr marL="342900" indent="-342900"/>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000" b="1" dirty="0">
              <a:solidFill>
                <a:srgbClr val="FF0000"/>
              </a:solidFill>
              <a:latin typeface="Arial" pitchFamily="34" charset="0"/>
              <a:ea typeface="Tahoma" pitchFamily="34" charset="0"/>
              <a:cs typeface="Arial" pitchFamily="34" charset="0"/>
            </a:endParaRPr>
          </a:p>
          <a:p>
            <a:pPr marL="342900" indent="-342900" algn="ctr"/>
            <a:endParaRPr lang="es-ES" sz="2000"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7" name="Picture 49">
            <a:extLst>
              <a:ext uri="{FF2B5EF4-FFF2-40B4-BE49-F238E27FC236}">
                <a16:creationId xmlns="" xmlns:a16="http://schemas.microsoft.com/office/drawing/2014/main" id="{D0C0B48D-9EA1-6349-9315-BFD243B615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43417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2" name="Picture 4" descr="j0441517[1]"/>
          <p:cNvPicPr>
            <a:picLocks noChangeAspect="1" noChangeArrowheads="1"/>
          </p:cNvPicPr>
          <p:nvPr/>
        </p:nvPicPr>
        <p:blipFill>
          <a:blip r:embed="rId2" cstate="print"/>
          <a:srcRect/>
          <a:stretch>
            <a:fillRect/>
          </a:stretch>
        </p:blipFill>
        <p:spPr bwMode="auto">
          <a:xfrm>
            <a:off x="2484438" y="4508500"/>
            <a:ext cx="3527425" cy="1751013"/>
          </a:xfrm>
          <a:prstGeom prst="rect">
            <a:avLst/>
          </a:prstGeom>
          <a:noFill/>
          <a:ln w="9525">
            <a:noFill/>
            <a:miter lim="800000"/>
            <a:headEnd/>
            <a:tailEnd/>
          </a:ln>
        </p:spPr>
      </p:pic>
      <p:sp>
        <p:nvSpPr>
          <p:cNvPr id="4098" name="2 Subtítulo"/>
          <p:cNvSpPr>
            <a:spLocks/>
          </p:cNvSpPr>
          <p:nvPr/>
        </p:nvSpPr>
        <p:spPr bwMode="auto">
          <a:xfrm>
            <a:off x="684213" y="2060575"/>
            <a:ext cx="7920037" cy="2087563"/>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a:solidFill>
                  <a:srgbClr val="C00000"/>
                </a:solidFill>
                <a:latin typeface="Arial Black" pitchFamily="34" charset="0"/>
                <a:cs typeface="+mn-cs"/>
              </a:rPr>
              <a:t>4.3 DESEMPEÑO DE LOS PROCESOS Y CONFORMIDAD DEL PRODUCTO Y/O SERVICIO</a:t>
            </a:r>
            <a:endParaRPr lang="es-MX" sz="3600" dirty="0">
              <a:solidFill>
                <a:srgbClr val="C00000"/>
              </a:solidFill>
              <a:latin typeface="Arial Black" pitchFamily="34" charset="0"/>
              <a:cs typeface="+mn-cs"/>
            </a:endParaRPr>
          </a:p>
        </p:txBody>
      </p:sp>
      <p:pic>
        <p:nvPicPr>
          <p:cNvPr id="4" name="Picture 49">
            <a:extLst>
              <a:ext uri="{FF2B5EF4-FFF2-40B4-BE49-F238E27FC236}">
                <a16:creationId xmlns="" xmlns:a16="http://schemas.microsoft.com/office/drawing/2014/main" id="{A68A9C4B-6899-A64C-BFA2-99905B8AE3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47582"/>
            <a:ext cx="1008112" cy="667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833607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39</a:t>
            </a:fld>
            <a:endParaRPr lang="es-ES" sz="1000" dirty="0">
              <a:solidFill>
                <a:schemeClr val="bg1"/>
              </a:solidFill>
            </a:endParaRPr>
          </a:p>
        </p:txBody>
      </p:sp>
      <p:sp>
        <p:nvSpPr>
          <p:cNvPr id="34819" name="2 Subtítulo"/>
          <p:cNvSpPr>
            <a:spLocks/>
          </p:cNvSpPr>
          <p:nvPr/>
        </p:nvSpPr>
        <p:spPr bwMode="auto">
          <a:xfrm>
            <a:off x="0" y="61095"/>
            <a:ext cx="8786874" cy="919584"/>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8" name="Picture 49">
            <a:extLst>
              <a:ext uri="{FF2B5EF4-FFF2-40B4-BE49-F238E27FC236}">
                <a16:creationId xmlns="" xmlns:a16="http://schemas.microsoft.com/office/drawing/2014/main" id="{9D718B38-871B-6F45-83A8-ED6A79386C6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869847" cy="576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a 2"/>
          <p:cNvGraphicFramePr>
            <a:graphicFrameLocks noGrp="1"/>
          </p:cNvGraphicFramePr>
          <p:nvPr>
            <p:extLst>
              <p:ext uri="{D42A27DB-BD31-4B8C-83A1-F6EECF244321}">
                <p14:modId xmlns:p14="http://schemas.microsoft.com/office/powerpoint/2010/main" val="1268883043"/>
              </p:ext>
            </p:extLst>
          </p:nvPr>
        </p:nvGraphicFramePr>
        <p:xfrm>
          <a:off x="1259632" y="4725144"/>
          <a:ext cx="6768753" cy="1728192"/>
        </p:xfrm>
        <a:graphic>
          <a:graphicData uri="http://schemas.openxmlformats.org/drawingml/2006/table">
            <a:tbl>
              <a:tblPr>
                <a:tableStyleId>{5C22544A-7EE6-4342-B048-85BDC9FD1C3A}</a:tableStyleId>
              </a:tblPr>
              <a:tblGrid>
                <a:gridCol w="1676858">
                  <a:extLst>
                    <a:ext uri="{9D8B030D-6E8A-4147-A177-3AD203B41FA5}">
                      <a16:colId xmlns="" xmlns:a16="http://schemas.microsoft.com/office/drawing/2014/main" val="20000"/>
                    </a:ext>
                  </a:extLst>
                </a:gridCol>
                <a:gridCol w="1275470">
                  <a:extLst>
                    <a:ext uri="{9D8B030D-6E8A-4147-A177-3AD203B41FA5}">
                      <a16:colId xmlns="" xmlns:a16="http://schemas.microsoft.com/office/drawing/2014/main" val="20001"/>
                    </a:ext>
                  </a:extLst>
                </a:gridCol>
                <a:gridCol w="1224136">
                  <a:extLst>
                    <a:ext uri="{9D8B030D-6E8A-4147-A177-3AD203B41FA5}">
                      <a16:colId xmlns="" xmlns:a16="http://schemas.microsoft.com/office/drawing/2014/main" val="20002"/>
                    </a:ext>
                  </a:extLst>
                </a:gridCol>
                <a:gridCol w="1224136">
                  <a:extLst>
                    <a:ext uri="{9D8B030D-6E8A-4147-A177-3AD203B41FA5}">
                      <a16:colId xmlns="" xmlns:a16="http://schemas.microsoft.com/office/drawing/2014/main" val="20003"/>
                    </a:ext>
                  </a:extLst>
                </a:gridCol>
                <a:gridCol w="1368153">
                  <a:extLst>
                    <a:ext uri="{9D8B030D-6E8A-4147-A177-3AD203B41FA5}">
                      <a16:colId xmlns="" xmlns:a16="http://schemas.microsoft.com/office/drawing/2014/main" val="20004"/>
                    </a:ext>
                  </a:extLst>
                </a:gridCol>
              </a:tblGrid>
              <a:tr h="936105">
                <a:tc>
                  <a:txBody>
                    <a:bodyPr/>
                    <a:lstStyle/>
                    <a:p>
                      <a:pPr algn="l" fontAlgn="b"/>
                      <a:r>
                        <a:rPr lang="en-US" sz="1200" u="none" strike="noStrike" dirty="0">
                          <a:effectLst/>
                        </a:rPr>
                        <a:t>CONTROL Y MEJORAMIENTO</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200" u="none" strike="noStrike" dirty="0">
                          <a:effectLst/>
                        </a:rPr>
                        <a:t>AÑO 2019</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200" u="none" strike="noStrike" dirty="0">
                          <a:effectLst/>
                        </a:rPr>
                        <a:t>AÑO 2020</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200" u="none" strike="noStrike" dirty="0">
                          <a:effectLst/>
                        </a:rPr>
                        <a:t>AÑO</a:t>
                      </a:r>
                      <a:r>
                        <a:rPr lang="en-US" sz="1200" u="none" strike="noStrike" baseline="0" dirty="0">
                          <a:effectLst/>
                        </a:rPr>
                        <a:t> </a:t>
                      </a:r>
                      <a:r>
                        <a:rPr lang="en-US" sz="1200" u="none" strike="noStrike" dirty="0">
                          <a:effectLst/>
                        </a:rPr>
                        <a:t> 2021</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200" u="none" strike="noStrike" dirty="0">
                          <a:effectLst/>
                        </a:rPr>
                        <a:t> JUNIO 2022</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0"/>
                  </a:ext>
                </a:extLst>
              </a:tr>
              <a:tr h="792087">
                <a:tc>
                  <a:txBody>
                    <a:bodyPr/>
                    <a:lstStyle/>
                    <a:p>
                      <a:pPr algn="l" fontAlgn="b"/>
                      <a:r>
                        <a:rPr lang="en-US" sz="1200" u="none" strike="noStrike">
                          <a:effectLst/>
                        </a:rPr>
                        <a:t>MEJORA DEL SGC-META 80%</a:t>
                      </a:r>
                      <a:endParaRPr lang="en-US"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dirty="0">
                          <a:effectLst/>
                        </a:rPr>
                        <a:t>95,42%</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dirty="0">
                          <a:effectLst/>
                        </a:rPr>
                        <a:t>96,64%</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dirty="0">
                          <a:effectLst/>
                        </a:rPr>
                        <a:t>96%</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dirty="0">
                          <a:effectLst/>
                        </a:rPr>
                        <a:t>97%</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1"/>
                  </a:ext>
                </a:extLst>
              </a:tr>
            </a:tbl>
          </a:graphicData>
        </a:graphic>
      </p:graphicFrame>
      <p:graphicFrame>
        <p:nvGraphicFramePr>
          <p:cNvPr id="7" name="Gráfico 6">
            <a:extLst>
              <a:ext uri="{FF2B5EF4-FFF2-40B4-BE49-F238E27FC236}">
                <a16:creationId xmlns="" xmlns:a16="http://schemas.microsoft.com/office/drawing/2014/main" id="{C7D67999-137B-1F08-4BF9-1ED1434CFA18}"/>
              </a:ext>
            </a:extLst>
          </p:cNvPr>
          <p:cNvGraphicFramePr>
            <a:graphicFrameLocks/>
          </p:cNvGraphicFramePr>
          <p:nvPr>
            <p:extLst>
              <p:ext uri="{D42A27DB-BD31-4B8C-83A1-F6EECF244321}">
                <p14:modId xmlns:p14="http://schemas.microsoft.com/office/powerpoint/2010/main" val="3642379601"/>
              </p:ext>
            </p:extLst>
          </p:nvPr>
        </p:nvGraphicFramePr>
        <p:xfrm>
          <a:off x="1221383" y="476672"/>
          <a:ext cx="6701234" cy="37730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99766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2691" name="Rectangle 3"/>
          <p:cNvSpPr>
            <a:spLocks noChangeArrowheads="1"/>
          </p:cNvSpPr>
          <p:nvPr/>
        </p:nvSpPr>
        <p:spPr bwMode="auto">
          <a:xfrm>
            <a:off x="1907704" y="285748"/>
            <a:ext cx="6286530" cy="714360"/>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CO" sz="2400" dirty="0">
                <a:solidFill>
                  <a:srgbClr val="C00000"/>
                </a:solidFill>
                <a:latin typeface="Arial Black" pitchFamily="34" charset="0"/>
                <a:cs typeface="+mn-cs"/>
              </a:rPr>
              <a:t>REVISIÓN POR LA DIRECCIÓN</a:t>
            </a:r>
          </a:p>
        </p:txBody>
      </p:sp>
      <p:pic>
        <p:nvPicPr>
          <p:cNvPr id="14355" name="Picture 7"/>
          <p:cNvPicPr>
            <a:picLocks noChangeAspect="1" noChangeArrowheads="1"/>
          </p:cNvPicPr>
          <p:nvPr/>
        </p:nvPicPr>
        <p:blipFill>
          <a:blip r:embed="rId2" cstate="print"/>
          <a:srcRect/>
          <a:stretch>
            <a:fillRect/>
          </a:stretch>
        </p:blipFill>
        <p:spPr bwMode="auto">
          <a:xfrm>
            <a:off x="3428992" y="3214686"/>
            <a:ext cx="2214578" cy="1928826"/>
          </a:xfrm>
          <a:prstGeom prst="rect">
            <a:avLst/>
          </a:prstGeom>
          <a:noFill/>
          <a:ln w="9525">
            <a:noFill/>
            <a:miter lim="800000"/>
            <a:headEnd/>
            <a:tailEnd/>
          </a:ln>
        </p:spPr>
      </p:pic>
      <p:sp>
        <p:nvSpPr>
          <p:cNvPr id="22" name="Rectangle 3"/>
          <p:cNvSpPr>
            <a:spLocks noChangeArrowheads="1"/>
          </p:cNvSpPr>
          <p:nvPr/>
        </p:nvSpPr>
        <p:spPr bwMode="auto">
          <a:xfrm>
            <a:off x="1714480" y="1000108"/>
            <a:ext cx="6286530" cy="714360"/>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CO" dirty="0">
                <a:solidFill>
                  <a:srgbClr val="C00000"/>
                </a:solidFill>
                <a:latin typeface="Arial Black" pitchFamily="34" charset="0"/>
                <a:cs typeface="+mn-cs"/>
              </a:rPr>
              <a:t>INFORMACIÒN DE ENTRADA</a:t>
            </a:r>
          </a:p>
        </p:txBody>
      </p:sp>
      <p:cxnSp>
        <p:nvCxnSpPr>
          <p:cNvPr id="28" name="27 Conector angular"/>
          <p:cNvCxnSpPr>
            <a:endCxn id="14355" idx="1"/>
          </p:cNvCxnSpPr>
          <p:nvPr/>
        </p:nvCxnSpPr>
        <p:spPr>
          <a:xfrm>
            <a:off x="2928896" y="3428999"/>
            <a:ext cx="500096" cy="750100"/>
          </a:xfrm>
          <a:prstGeom prst="bentConnector3">
            <a:avLst>
              <a:gd name="adj1" fmla="val 50000"/>
            </a:avLst>
          </a:prstGeom>
          <a:ln w="19050">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30" name="29 Conector angular"/>
          <p:cNvCxnSpPr>
            <a:endCxn id="14355" idx="1"/>
          </p:cNvCxnSpPr>
          <p:nvPr/>
        </p:nvCxnSpPr>
        <p:spPr>
          <a:xfrm>
            <a:off x="2928926" y="2321705"/>
            <a:ext cx="500066" cy="1857394"/>
          </a:xfrm>
          <a:prstGeom prst="bentConnector3">
            <a:avLst>
              <a:gd name="adj1" fmla="val 50000"/>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2" name="31 Conector angular"/>
          <p:cNvCxnSpPr>
            <a:endCxn id="14355" idx="1"/>
          </p:cNvCxnSpPr>
          <p:nvPr/>
        </p:nvCxnSpPr>
        <p:spPr>
          <a:xfrm flipV="1">
            <a:off x="2928896" y="4179099"/>
            <a:ext cx="500096" cy="543474"/>
          </a:xfrm>
          <a:prstGeom prst="bentConnector3">
            <a:avLst>
              <a:gd name="adj1" fmla="val 50000"/>
            </a:avLst>
          </a:prstGeom>
          <a:ln w="19050">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34" name="33 Conector angular"/>
          <p:cNvCxnSpPr>
            <a:endCxn id="14355" idx="1"/>
          </p:cNvCxnSpPr>
          <p:nvPr/>
        </p:nvCxnSpPr>
        <p:spPr>
          <a:xfrm flipV="1">
            <a:off x="2928926" y="4179099"/>
            <a:ext cx="500066" cy="1874488"/>
          </a:xfrm>
          <a:prstGeom prst="bentConnector3">
            <a:avLst>
              <a:gd name="adj1" fmla="val 50000"/>
            </a:avLst>
          </a:prstGeom>
          <a:ln w="19050">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41" name="40 Conector angular"/>
          <p:cNvCxnSpPr>
            <a:endCxn id="14355" idx="3"/>
          </p:cNvCxnSpPr>
          <p:nvPr/>
        </p:nvCxnSpPr>
        <p:spPr>
          <a:xfrm rot="10800000">
            <a:off x="5643571" y="4179099"/>
            <a:ext cx="357191" cy="1750226"/>
          </a:xfrm>
          <a:prstGeom prst="bentConnector3">
            <a:avLst>
              <a:gd name="adj1" fmla="val 50000"/>
            </a:avLst>
          </a:prstGeom>
          <a:ln w="19050">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43" name="42 Conector angular"/>
          <p:cNvCxnSpPr>
            <a:endCxn id="14355" idx="3"/>
          </p:cNvCxnSpPr>
          <p:nvPr/>
        </p:nvCxnSpPr>
        <p:spPr>
          <a:xfrm rot="10800000">
            <a:off x="5643570" y="4179099"/>
            <a:ext cx="357190" cy="607224"/>
          </a:xfrm>
          <a:prstGeom prst="bentConnector3">
            <a:avLst>
              <a:gd name="adj1" fmla="val 50000"/>
            </a:avLst>
          </a:prstGeom>
          <a:ln w="19050">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47" name="46 Conector angular"/>
          <p:cNvCxnSpPr>
            <a:endCxn id="14355" idx="3"/>
          </p:cNvCxnSpPr>
          <p:nvPr/>
        </p:nvCxnSpPr>
        <p:spPr>
          <a:xfrm rot="10800000" flipV="1">
            <a:off x="5643570" y="3607589"/>
            <a:ext cx="357190" cy="571510"/>
          </a:xfrm>
          <a:prstGeom prst="bentConnector3">
            <a:avLst>
              <a:gd name="adj1" fmla="val 50000"/>
            </a:avLst>
          </a:prstGeom>
          <a:ln w="19050">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49" name="48 Conector angular"/>
          <p:cNvCxnSpPr>
            <a:endCxn id="14355" idx="3"/>
          </p:cNvCxnSpPr>
          <p:nvPr/>
        </p:nvCxnSpPr>
        <p:spPr>
          <a:xfrm rot="10800000" flipV="1">
            <a:off x="5643570" y="2393155"/>
            <a:ext cx="357190" cy="1785943"/>
          </a:xfrm>
          <a:prstGeom prst="bentConnector3">
            <a:avLst>
              <a:gd name="adj1" fmla="val 50000"/>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nvGrpSpPr>
          <p:cNvPr id="23" name="22 Grupo"/>
          <p:cNvGrpSpPr/>
          <p:nvPr/>
        </p:nvGrpSpPr>
        <p:grpSpPr>
          <a:xfrm>
            <a:off x="154244" y="1714468"/>
            <a:ext cx="8786874" cy="4714928"/>
            <a:chOff x="142844" y="1714468"/>
            <a:chExt cx="8786874" cy="4714928"/>
          </a:xfrm>
        </p:grpSpPr>
        <p:sp>
          <p:nvSpPr>
            <p:cNvPr id="25" name="22 Rectángulo redondeado"/>
            <p:cNvSpPr>
              <a:spLocks noChangeArrowheads="1"/>
            </p:cNvSpPr>
            <p:nvPr/>
          </p:nvSpPr>
          <p:spPr bwMode="auto">
            <a:xfrm>
              <a:off x="142844" y="1714468"/>
              <a:ext cx="2786082" cy="1000139"/>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just"/>
              <a:r>
                <a:rPr lang="es-ES" sz="1500" dirty="0">
                  <a:solidFill>
                    <a:srgbClr val="0033CC"/>
                  </a:solidFill>
                </a:rPr>
                <a:t>	1. Revisión de la adecuación de la misión, visión, políticas y objetivos </a:t>
              </a:r>
              <a:endParaRPr lang="es-CO" sz="1500" dirty="0">
                <a:solidFill>
                  <a:srgbClr val="0033CC"/>
                </a:solidFill>
              </a:endParaRPr>
            </a:p>
            <a:p>
              <a:pPr marL="342900" indent="-342900" algn="just"/>
              <a:endParaRPr lang="es-CO" sz="1500" dirty="0">
                <a:solidFill>
                  <a:srgbClr val="0033CC"/>
                </a:solidFill>
              </a:endParaRPr>
            </a:p>
          </p:txBody>
        </p:sp>
        <p:sp>
          <p:nvSpPr>
            <p:cNvPr id="26" name="23 Rectángulo redondeado"/>
            <p:cNvSpPr>
              <a:spLocks noChangeArrowheads="1"/>
            </p:cNvSpPr>
            <p:nvPr/>
          </p:nvSpPr>
          <p:spPr bwMode="auto">
            <a:xfrm>
              <a:off x="142844" y="4214818"/>
              <a:ext cx="2786052" cy="1000143"/>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just"/>
              <a:r>
                <a:rPr lang="es-ES" sz="1500" dirty="0">
                  <a:solidFill>
                    <a:srgbClr val="0033CC"/>
                  </a:solidFill>
                </a:rPr>
                <a:t>    3. Cambios en las cuestiones internas o externas. 4,1</a:t>
              </a:r>
              <a:endParaRPr lang="es-CO" sz="1500" dirty="0">
                <a:solidFill>
                  <a:srgbClr val="0033CC"/>
                </a:solidFill>
              </a:endParaRPr>
            </a:p>
          </p:txBody>
        </p:sp>
        <p:sp>
          <p:nvSpPr>
            <p:cNvPr id="27" name="24 Rectángulo redondeado"/>
            <p:cNvSpPr>
              <a:spLocks noChangeArrowheads="1"/>
            </p:cNvSpPr>
            <p:nvPr/>
          </p:nvSpPr>
          <p:spPr bwMode="auto">
            <a:xfrm>
              <a:off x="142844" y="3000372"/>
              <a:ext cx="2786052" cy="857254"/>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just"/>
              <a:r>
                <a:rPr lang="es-ES" sz="1500" dirty="0">
                  <a:solidFill>
                    <a:srgbClr val="0033CC"/>
                  </a:solidFill>
                </a:rPr>
                <a:t>	2. Acciones de seguimiento de revisiones previas</a:t>
              </a:r>
              <a:endParaRPr lang="es-CO" sz="1500" dirty="0">
                <a:solidFill>
                  <a:srgbClr val="0033CC"/>
                </a:solidFill>
              </a:endParaRPr>
            </a:p>
          </p:txBody>
        </p:sp>
        <p:sp>
          <p:nvSpPr>
            <p:cNvPr id="29" name="25 Rectángulo redondeado"/>
            <p:cNvSpPr>
              <a:spLocks noChangeArrowheads="1"/>
            </p:cNvSpPr>
            <p:nvPr/>
          </p:nvSpPr>
          <p:spPr bwMode="auto">
            <a:xfrm>
              <a:off x="142844" y="5500702"/>
              <a:ext cx="2786082" cy="928694"/>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just"/>
              <a:r>
                <a:rPr lang="es-ES" sz="1500" dirty="0">
                  <a:solidFill>
                    <a:srgbClr val="0033CC"/>
                  </a:solidFill>
                </a:rPr>
                <a:t>4.Desempeño y eficacia del sistema de gestión de la calidad relativa a:</a:t>
              </a:r>
              <a:endParaRPr lang="es-CO" sz="1500" dirty="0">
                <a:solidFill>
                  <a:srgbClr val="0033CC"/>
                </a:solidFill>
              </a:endParaRPr>
            </a:p>
          </p:txBody>
        </p:sp>
        <p:sp>
          <p:nvSpPr>
            <p:cNvPr id="31" name="26 Rectángulo redondeado"/>
            <p:cNvSpPr>
              <a:spLocks noChangeArrowheads="1"/>
            </p:cNvSpPr>
            <p:nvPr/>
          </p:nvSpPr>
          <p:spPr bwMode="auto">
            <a:xfrm>
              <a:off x="6000760" y="1928802"/>
              <a:ext cx="2928948" cy="928708"/>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just"/>
              <a:r>
                <a:rPr lang="es-ES" sz="1500" dirty="0">
                  <a:solidFill>
                    <a:srgbClr val="0033CC"/>
                  </a:solidFill>
                </a:rPr>
                <a:t>	4.1.Satisfacción del cliente y retroalimentación de las partes interesadas. 9.1.2 </a:t>
              </a:r>
            </a:p>
          </p:txBody>
        </p:sp>
        <p:sp>
          <p:nvSpPr>
            <p:cNvPr id="33" name="14 Rectángulo redondeado"/>
            <p:cNvSpPr>
              <a:spLocks noChangeArrowheads="1"/>
            </p:cNvSpPr>
            <p:nvPr/>
          </p:nvSpPr>
          <p:spPr bwMode="auto">
            <a:xfrm>
              <a:off x="6000760" y="3143248"/>
              <a:ext cx="2928958" cy="928682"/>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just"/>
              <a:r>
                <a:rPr lang="es-ES" sz="1500" dirty="0">
                  <a:solidFill>
                    <a:srgbClr val="0033CC"/>
                  </a:solidFill>
                </a:rPr>
                <a:t>	4.2 Logro de los objetivos de la Calidad. 6.2</a:t>
              </a:r>
              <a:endParaRPr lang="es-CO" sz="1500" dirty="0">
                <a:solidFill>
                  <a:srgbClr val="0033CC"/>
                </a:solidFill>
              </a:endParaRPr>
            </a:p>
          </p:txBody>
        </p:sp>
        <p:sp>
          <p:nvSpPr>
            <p:cNvPr id="35" name="15 Rectángulo redondeado"/>
            <p:cNvSpPr>
              <a:spLocks noChangeArrowheads="1"/>
            </p:cNvSpPr>
            <p:nvPr/>
          </p:nvSpPr>
          <p:spPr bwMode="auto">
            <a:xfrm>
              <a:off x="6000760" y="4437112"/>
              <a:ext cx="2928958" cy="1000130"/>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just"/>
              <a:r>
                <a:rPr lang="es-ES" sz="1500" dirty="0">
                  <a:solidFill>
                    <a:srgbClr val="0033CC"/>
                  </a:solidFill>
                </a:rPr>
                <a:t>	4.3 Desempeño de los procesos y conformidad del producto o servicio. 4.4 y 8.6</a:t>
              </a:r>
              <a:endParaRPr lang="es-CO" sz="1500" dirty="0">
                <a:solidFill>
                  <a:srgbClr val="0033CC"/>
                </a:solidFill>
              </a:endParaRPr>
            </a:p>
          </p:txBody>
        </p:sp>
      </p:grpSp>
      <p:sp>
        <p:nvSpPr>
          <p:cNvPr id="36" name="15 Rectángulo redondeado"/>
          <p:cNvSpPr>
            <a:spLocks noChangeArrowheads="1"/>
          </p:cNvSpPr>
          <p:nvPr/>
        </p:nvSpPr>
        <p:spPr bwMode="auto">
          <a:xfrm>
            <a:off x="6012160" y="5597222"/>
            <a:ext cx="2928958" cy="1000130"/>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just"/>
            <a:r>
              <a:rPr lang="es-ES" sz="1500" dirty="0">
                <a:solidFill>
                  <a:srgbClr val="0033CC"/>
                </a:solidFill>
              </a:rPr>
              <a:t>	4.4 No conformidades y acciones correctivas. 10.2</a:t>
            </a:r>
            <a:endParaRPr lang="es-CO" sz="1500" dirty="0">
              <a:solidFill>
                <a:srgbClr val="0033CC"/>
              </a:solidFill>
            </a:endParaRPr>
          </a:p>
        </p:txBody>
      </p:sp>
      <p:pic>
        <p:nvPicPr>
          <p:cNvPr id="37" name="Picture 49">
            <a:extLst>
              <a:ext uri="{FF2B5EF4-FFF2-40B4-BE49-F238E27FC236}">
                <a16:creationId xmlns="" xmlns:a16="http://schemas.microsoft.com/office/drawing/2014/main" id="{86521445-D90D-D24E-91F6-880AEB484C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16632"/>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40</a:t>
            </a:fld>
            <a:endParaRPr lang="es-ES" sz="1000" dirty="0">
              <a:solidFill>
                <a:schemeClr val="bg1"/>
              </a:solidFill>
            </a:endParaRPr>
          </a:p>
        </p:txBody>
      </p:sp>
      <p:sp>
        <p:nvSpPr>
          <p:cNvPr id="34819" name="2 Subtítulo"/>
          <p:cNvSpPr>
            <a:spLocks/>
          </p:cNvSpPr>
          <p:nvPr/>
        </p:nvSpPr>
        <p:spPr bwMode="auto">
          <a:xfrm>
            <a:off x="0" y="-27385"/>
            <a:ext cx="8786874" cy="6883797"/>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r>
              <a:rPr lang="es-ES" sz="3200" b="1" dirty="0">
                <a:solidFill>
                  <a:srgbClr val="FF0000"/>
                </a:solidFill>
                <a:latin typeface="Arial" pitchFamily="34" charset="0"/>
                <a:ea typeface="Tahoma" pitchFamily="34" charset="0"/>
                <a:cs typeface="Arial" pitchFamily="34" charset="0"/>
              </a:rPr>
              <a:t>CONCLUSIONES</a:t>
            </a: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just"/>
            <a:r>
              <a:rPr lang="es-ES" sz="2000" dirty="0">
                <a:latin typeface="Arial" pitchFamily="34" charset="0"/>
                <a:ea typeface="Tahoma" pitchFamily="34" charset="0"/>
                <a:cs typeface="Arial" pitchFamily="34" charset="0"/>
              </a:rPr>
              <a:t>     En la grafica del indicador de mejora del sistema de gestión de calidad, se observa que  en el 2019 fue de 95,42%, en el 2020 fue de 96,64%, en el  2021 un porcentaje de 96%, hasta junio de 2022 con un porcentaje de 97%, superando la meta de 80%, gracias al cumplimiento de las metas de los procesos en los requisitos pertinentes al sistema de gestión de la calidad. Es decir se han identificado no conformidades de auditoria, se a realizado seguimiento a peticiones, quejas y reclamos, se ha dado cumplimiento a los indicadores de satisfacción, se realiza permanentemente seguimiento a los indicadores de gestión y salidas no conformes, se establecen acciones correctivas y de mejora, se realiza seguimiento a las acciones de revisión por la dirección, se identifican oportunidades de mejora.  Cabe resaltar que se ha dinamizado el sistema de gestión de calidad gracias a la herramienta tecnología SIG DOC. </a:t>
            </a:r>
          </a:p>
          <a:p>
            <a:pPr marL="342900" indent="-342900" algn="ctr"/>
            <a:endParaRPr lang="es-ES" sz="2000" b="1" dirty="0"/>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just"/>
            <a:r>
              <a:rPr lang="es-ES" dirty="0">
                <a:latin typeface="Arial" pitchFamily="34" charset="0"/>
                <a:ea typeface="Tahoma" pitchFamily="34" charset="0"/>
                <a:cs typeface="Arial" pitchFamily="34" charset="0"/>
              </a:rPr>
              <a:t>     </a:t>
            </a:r>
            <a:endParaRPr lang="es-ES" b="1" dirty="0">
              <a:latin typeface="Arial" pitchFamily="34" charset="0"/>
              <a:ea typeface="Tahoma" pitchFamily="34" charset="0"/>
              <a:cs typeface="Arial" pitchFamily="34" charset="0"/>
            </a:endParaRPr>
          </a:p>
          <a:p>
            <a:pPr marL="342900" indent="-342900" algn="just"/>
            <a:r>
              <a:rPr lang="es-ES" b="1" dirty="0">
                <a:latin typeface="Arial" pitchFamily="34" charset="0"/>
                <a:ea typeface="Tahoma" pitchFamily="34" charset="0"/>
                <a:cs typeface="Arial" pitchFamily="34" charset="0"/>
              </a:rPr>
              <a:t>     </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7" name="Picture 49">
            <a:extLst>
              <a:ext uri="{FF2B5EF4-FFF2-40B4-BE49-F238E27FC236}">
                <a16:creationId xmlns="" xmlns:a16="http://schemas.microsoft.com/office/drawing/2014/main" id="{D0C0B48D-9EA1-6349-9315-BFD243B615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96982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41</a:t>
            </a:fld>
            <a:endParaRPr lang="es-ES" sz="1000" dirty="0">
              <a:solidFill>
                <a:schemeClr val="bg1"/>
              </a:solidFill>
            </a:endParaRPr>
          </a:p>
        </p:txBody>
      </p:sp>
      <p:sp>
        <p:nvSpPr>
          <p:cNvPr id="34819" name="2 Subtítulo"/>
          <p:cNvSpPr>
            <a:spLocks/>
          </p:cNvSpPr>
          <p:nvPr/>
        </p:nvSpPr>
        <p:spPr bwMode="auto">
          <a:xfrm>
            <a:off x="0" y="-27385"/>
            <a:ext cx="8786874" cy="6883797"/>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just"/>
            <a:r>
              <a:rPr lang="es-ES" dirty="0">
                <a:latin typeface="Arial" pitchFamily="34" charset="0"/>
                <a:ea typeface="Tahoma" pitchFamily="34" charset="0"/>
                <a:cs typeface="Arial" pitchFamily="34" charset="0"/>
              </a:rPr>
              <a:t>     </a:t>
            </a:r>
            <a:endParaRPr lang="es-ES" b="1" dirty="0">
              <a:latin typeface="Arial" pitchFamily="34" charset="0"/>
              <a:ea typeface="Tahoma" pitchFamily="34" charset="0"/>
              <a:cs typeface="Arial" pitchFamily="34" charset="0"/>
            </a:endParaRPr>
          </a:p>
          <a:p>
            <a:pPr marL="342900" indent="-342900" algn="just"/>
            <a:r>
              <a:rPr lang="es-ES" b="1" dirty="0">
                <a:latin typeface="Arial" pitchFamily="34" charset="0"/>
                <a:ea typeface="Tahoma" pitchFamily="34" charset="0"/>
                <a:cs typeface="Arial" pitchFamily="34" charset="0"/>
              </a:rPr>
              <a:t>     </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7" name="Picture 49">
            <a:extLst>
              <a:ext uri="{FF2B5EF4-FFF2-40B4-BE49-F238E27FC236}">
                <a16:creationId xmlns="" xmlns:a16="http://schemas.microsoft.com/office/drawing/2014/main" id="{D0C0B48D-9EA1-6349-9315-BFD243B615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Gráfico 5">
            <a:extLst>
              <a:ext uri="{FF2B5EF4-FFF2-40B4-BE49-F238E27FC236}">
                <a16:creationId xmlns="" xmlns:a16="http://schemas.microsoft.com/office/drawing/2014/main" id="{67D14753-D51A-425C-9C2B-0CCD0D3D56E0}"/>
              </a:ext>
            </a:extLst>
          </p:cNvPr>
          <p:cNvGraphicFramePr>
            <a:graphicFrameLocks/>
          </p:cNvGraphicFramePr>
          <p:nvPr/>
        </p:nvGraphicFramePr>
        <p:xfrm>
          <a:off x="592355" y="59109"/>
          <a:ext cx="7959290" cy="67397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471376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42</a:t>
            </a:fld>
            <a:endParaRPr lang="es-ES" sz="1000" dirty="0">
              <a:solidFill>
                <a:schemeClr val="bg1"/>
              </a:solidFill>
            </a:endParaRPr>
          </a:p>
        </p:txBody>
      </p:sp>
      <p:sp>
        <p:nvSpPr>
          <p:cNvPr id="34819" name="2 Subtítulo"/>
          <p:cNvSpPr>
            <a:spLocks/>
          </p:cNvSpPr>
          <p:nvPr/>
        </p:nvSpPr>
        <p:spPr bwMode="auto">
          <a:xfrm>
            <a:off x="0" y="-27385"/>
            <a:ext cx="8786874" cy="6883797"/>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just"/>
            <a:r>
              <a:rPr lang="es-ES" dirty="0">
                <a:latin typeface="Arial" pitchFamily="34" charset="0"/>
                <a:ea typeface="Tahoma" pitchFamily="34" charset="0"/>
                <a:cs typeface="Arial" pitchFamily="34" charset="0"/>
              </a:rPr>
              <a:t>     </a:t>
            </a:r>
            <a:endParaRPr lang="es-ES" b="1" dirty="0">
              <a:latin typeface="Arial" pitchFamily="34" charset="0"/>
              <a:ea typeface="Tahoma" pitchFamily="34" charset="0"/>
              <a:cs typeface="Arial" pitchFamily="34" charset="0"/>
            </a:endParaRPr>
          </a:p>
          <a:p>
            <a:pPr marL="342900" indent="-342900" algn="just"/>
            <a:r>
              <a:rPr lang="es-ES" b="1" dirty="0">
                <a:latin typeface="Arial" pitchFamily="34" charset="0"/>
                <a:ea typeface="Tahoma" pitchFamily="34" charset="0"/>
                <a:cs typeface="Arial" pitchFamily="34" charset="0"/>
              </a:rPr>
              <a:t>     </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7" name="Picture 49">
            <a:extLst>
              <a:ext uri="{FF2B5EF4-FFF2-40B4-BE49-F238E27FC236}">
                <a16:creationId xmlns="" xmlns:a16="http://schemas.microsoft.com/office/drawing/2014/main" id="{D0C0B48D-9EA1-6349-9315-BFD243B615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a:extLst>
              <a:ext uri="{FF2B5EF4-FFF2-40B4-BE49-F238E27FC236}">
                <a16:creationId xmlns="" xmlns:a16="http://schemas.microsoft.com/office/drawing/2014/main" id="{D521FD95-BC95-472E-8733-28A666B148FA}"/>
              </a:ext>
            </a:extLst>
          </p:cNvPr>
          <p:cNvGraphicFramePr>
            <a:graphicFrameLocks noGrp="1"/>
          </p:cNvGraphicFramePr>
          <p:nvPr>
            <p:extLst>
              <p:ext uri="{D42A27DB-BD31-4B8C-83A1-F6EECF244321}">
                <p14:modId xmlns:p14="http://schemas.microsoft.com/office/powerpoint/2010/main" val="3744017985"/>
              </p:ext>
            </p:extLst>
          </p:nvPr>
        </p:nvGraphicFramePr>
        <p:xfrm>
          <a:off x="877691" y="18447"/>
          <a:ext cx="7624762" cy="6196931"/>
        </p:xfrm>
        <a:graphic>
          <a:graphicData uri="http://schemas.openxmlformats.org/drawingml/2006/table">
            <a:tbl>
              <a:tblPr>
                <a:tableStyleId>{5C22544A-7EE6-4342-B048-85BDC9FD1C3A}</a:tableStyleId>
              </a:tblPr>
              <a:tblGrid>
                <a:gridCol w="2358174">
                  <a:extLst>
                    <a:ext uri="{9D8B030D-6E8A-4147-A177-3AD203B41FA5}">
                      <a16:colId xmlns="" xmlns:a16="http://schemas.microsoft.com/office/drawing/2014/main" val="1193145254"/>
                    </a:ext>
                  </a:extLst>
                </a:gridCol>
                <a:gridCol w="1061177">
                  <a:extLst>
                    <a:ext uri="{9D8B030D-6E8A-4147-A177-3AD203B41FA5}">
                      <a16:colId xmlns="" xmlns:a16="http://schemas.microsoft.com/office/drawing/2014/main" val="4017630180"/>
                    </a:ext>
                  </a:extLst>
                </a:gridCol>
                <a:gridCol w="1157649">
                  <a:extLst>
                    <a:ext uri="{9D8B030D-6E8A-4147-A177-3AD203B41FA5}">
                      <a16:colId xmlns="" xmlns:a16="http://schemas.microsoft.com/office/drawing/2014/main" val="975442087"/>
                    </a:ext>
                  </a:extLst>
                </a:gridCol>
                <a:gridCol w="1489937">
                  <a:extLst>
                    <a:ext uri="{9D8B030D-6E8A-4147-A177-3AD203B41FA5}">
                      <a16:colId xmlns="" xmlns:a16="http://schemas.microsoft.com/office/drawing/2014/main" val="1281530181"/>
                    </a:ext>
                  </a:extLst>
                </a:gridCol>
                <a:gridCol w="1557825">
                  <a:extLst>
                    <a:ext uri="{9D8B030D-6E8A-4147-A177-3AD203B41FA5}">
                      <a16:colId xmlns="" xmlns:a16="http://schemas.microsoft.com/office/drawing/2014/main" val="3508800765"/>
                    </a:ext>
                  </a:extLst>
                </a:gridCol>
              </a:tblGrid>
              <a:tr h="118412">
                <a:tc>
                  <a:txBody>
                    <a:bodyPr/>
                    <a:lstStyle/>
                    <a:p>
                      <a:pPr algn="l" fontAlgn="b"/>
                      <a:endParaRPr lang="es-CO" sz="11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600" u="none" strike="noStrike" dirty="0">
                          <a:effectLst/>
                        </a:rPr>
                        <a:t>AÑO 2019</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AÑO 2020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AÑO 2021</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Junio 2021-junio 2022</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396184161"/>
                  </a:ext>
                </a:extLst>
              </a:tr>
              <a:tr h="596771">
                <a:tc>
                  <a:txBody>
                    <a:bodyPr/>
                    <a:lstStyle/>
                    <a:p>
                      <a:pPr algn="ctr" fontAlgn="b"/>
                      <a:r>
                        <a:rPr lang="es-CO" sz="1400" u="none" strike="noStrike" dirty="0">
                          <a:effectLst/>
                        </a:rPr>
                        <a:t>SALIDAS NO CONFORMES POR PROCESO</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 </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100" u="none" strike="noStrike" dirty="0">
                          <a:effectLst/>
                        </a:rPr>
                        <a:t> </a:t>
                      </a:r>
                      <a:endParaRPr lang="es-CO" sz="11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100" u="none" strike="noStrike" dirty="0">
                          <a:effectLst/>
                        </a:rPr>
                        <a:t> </a:t>
                      </a:r>
                      <a:endParaRPr lang="es-CO" sz="11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100" u="none" strike="noStrike">
                          <a:effectLst/>
                        </a:rPr>
                        <a:t> </a:t>
                      </a:r>
                      <a:endParaRPr lang="es-CO" sz="11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809152205"/>
                  </a:ext>
                </a:extLst>
              </a:tr>
              <a:tr h="596771">
                <a:tc>
                  <a:txBody>
                    <a:bodyPr/>
                    <a:lstStyle/>
                    <a:p>
                      <a:pPr algn="l" fontAlgn="b"/>
                      <a:r>
                        <a:rPr lang="es-CO" sz="1400" u="none" strike="noStrike">
                          <a:effectLst/>
                        </a:rPr>
                        <a:t>PLANEACIÓN</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endParaRPr lang="es-CO" sz="1600" b="0" i="0" u="none" strike="noStrike" dirty="0">
                        <a:solidFill>
                          <a:schemeClr val="dk1"/>
                        </a:solidFill>
                        <a:effectLst/>
                        <a:latin typeface="+mn-lt"/>
                      </a:endParaRPr>
                    </a:p>
                    <a:p>
                      <a:pPr algn="r" fontAlgn="b"/>
                      <a:r>
                        <a:rPr lang="es-CO" sz="1600" b="0" i="0" u="none" strike="noStrike" dirty="0">
                          <a:solidFill>
                            <a:schemeClr val="dk1"/>
                          </a:solidFill>
                          <a:effectLst/>
                          <a:latin typeface="+mn-lt"/>
                        </a:rPr>
                        <a:t>3</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1</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1</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393611358"/>
                  </a:ext>
                </a:extLst>
              </a:tr>
              <a:tr h="596771">
                <a:tc>
                  <a:txBody>
                    <a:bodyPr/>
                    <a:lstStyle/>
                    <a:p>
                      <a:pPr algn="l" fontAlgn="b"/>
                      <a:r>
                        <a:rPr lang="es-CO" sz="1400" u="none" strike="noStrike">
                          <a:effectLst/>
                        </a:rPr>
                        <a:t>MEJORAMIENTO CONTINUO</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609433500"/>
                  </a:ext>
                </a:extLst>
              </a:tr>
              <a:tr h="198923">
                <a:tc>
                  <a:txBody>
                    <a:bodyPr/>
                    <a:lstStyle/>
                    <a:p>
                      <a:pPr algn="l" fontAlgn="b"/>
                      <a:r>
                        <a:rPr lang="es-CO" sz="1400" u="none" strike="noStrike">
                          <a:effectLst/>
                        </a:rPr>
                        <a:t>REGISTRO PÚBLICO</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12</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23</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16</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31</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2814034241"/>
                  </a:ext>
                </a:extLst>
              </a:tr>
              <a:tr h="556496">
                <a:tc>
                  <a:txBody>
                    <a:bodyPr/>
                    <a:lstStyle/>
                    <a:p>
                      <a:pPr algn="l" fontAlgn="b"/>
                      <a:r>
                        <a:rPr lang="es-CO" sz="1400" u="none" strike="noStrike">
                          <a:effectLst/>
                        </a:rPr>
                        <a:t>PROMOCIÓN COMERCIAL</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7</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rgbClr val="000000"/>
                          </a:solidFill>
                          <a:effectLst/>
                          <a:latin typeface="Arial" panose="020B0604020202020204" pitchFamily="34" charset="0"/>
                        </a:rPr>
                        <a:t>7</a:t>
                      </a:r>
                    </a:p>
                  </a:txBody>
                  <a:tcPr marL="0" marR="0" marT="0" marB="0" anchor="b"/>
                </a:tc>
                <a:extLst>
                  <a:ext uri="{0D108BD9-81ED-4DB2-BD59-A6C34878D82A}">
                    <a16:rowId xmlns="" xmlns:a16="http://schemas.microsoft.com/office/drawing/2014/main" val="959815205"/>
                  </a:ext>
                </a:extLst>
              </a:tr>
              <a:tr h="397847">
                <a:tc>
                  <a:txBody>
                    <a:bodyPr/>
                    <a:lstStyle/>
                    <a:p>
                      <a:pPr algn="l" fontAlgn="b"/>
                      <a:r>
                        <a:rPr lang="es-CO" sz="1400" u="none" strike="noStrike" dirty="0">
                          <a:effectLst/>
                        </a:rPr>
                        <a:t>CAPACITACIÓN PERMANENTE</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5</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6</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611680396"/>
                  </a:ext>
                </a:extLst>
              </a:tr>
              <a:tr h="397847">
                <a:tc>
                  <a:txBody>
                    <a:bodyPr/>
                    <a:lstStyle/>
                    <a:p>
                      <a:pPr algn="l" fontAlgn="b"/>
                      <a:r>
                        <a:rPr lang="es-CO" sz="1400" u="none" strike="noStrike">
                          <a:effectLst/>
                        </a:rPr>
                        <a:t>CONCILIACIÓN Y ARBITRAJE</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3</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1</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1</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280311742"/>
                  </a:ext>
                </a:extLst>
              </a:tr>
              <a:tr h="397847">
                <a:tc>
                  <a:txBody>
                    <a:bodyPr/>
                    <a:lstStyle/>
                    <a:p>
                      <a:pPr algn="l" fontAlgn="b"/>
                      <a:r>
                        <a:rPr lang="es-CO" sz="1400" u="none" strike="noStrike">
                          <a:effectLst/>
                        </a:rPr>
                        <a:t>GESTIÓN DE MANTENIMIENTO</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4</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6</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2456634199"/>
                  </a:ext>
                </a:extLst>
              </a:tr>
              <a:tr h="397847">
                <a:tc>
                  <a:txBody>
                    <a:bodyPr/>
                    <a:lstStyle/>
                    <a:p>
                      <a:pPr algn="l" fontAlgn="b"/>
                      <a:r>
                        <a:rPr lang="es-CO" sz="1400" u="none" strike="noStrike">
                          <a:effectLst/>
                        </a:rPr>
                        <a:t>GESTIÓN DOCUMENTAL</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7</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8</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6</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8</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096458367"/>
                  </a:ext>
                </a:extLst>
              </a:tr>
              <a:tr h="397847">
                <a:tc>
                  <a:txBody>
                    <a:bodyPr/>
                    <a:lstStyle/>
                    <a:p>
                      <a:pPr algn="l" fontAlgn="b"/>
                      <a:r>
                        <a:rPr lang="es-CO" sz="1400" u="none" strike="noStrike">
                          <a:effectLst/>
                        </a:rPr>
                        <a:t>COMPRAS Y ALMACEN</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6</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1</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1</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4023864624"/>
                  </a:ext>
                </a:extLst>
              </a:tr>
              <a:tr h="198923">
                <a:tc>
                  <a:txBody>
                    <a:bodyPr/>
                    <a:lstStyle/>
                    <a:p>
                      <a:pPr algn="l" fontAlgn="b"/>
                      <a:r>
                        <a:rPr lang="es-CO" sz="1400" u="none" strike="noStrike">
                          <a:effectLst/>
                        </a:rPr>
                        <a:t>TALENTO HUMANO</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1</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0</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0</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989108387"/>
                  </a:ext>
                </a:extLst>
              </a:tr>
              <a:tr h="198923">
                <a:tc>
                  <a:txBody>
                    <a:bodyPr/>
                    <a:lstStyle/>
                    <a:p>
                      <a:pPr algn="l" fontAlgn="b"/>
                      <a:r>
                        <a:rPr lang="es-CO" sz="1400" u="none" strike="noStrike">
                          <a:effectLst/>
                        </a:rPr>
                        <a:t>FINANCIERO</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1</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16</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6</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2051621406"/>
                  </a:ext>
                </a:extLst>
              </a:tr>
              <a:tr h="397847">
                <a:tc>
                  <a:txBody>
                    <a:bodyPr/>
                    <a:lstStyle/>
                    <a:p>
                      <a:pPr algn="l" fontAlgn="b"/>
                      <a:r>
                        <a:rPr lang="es-CO" sz="1400" u="none" strike="noStrike">
                          <a:effectLst/>
                        </a:rPr>
                        <a:t>ATENCIÓN AL CLIENTE</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6</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1</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0</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517794616"/>
                  </a:ext>
                </a:extLst>
              </a:tr>
              <a:tr h="198923">
                <a:tc>
                  <a:txBody>
                    <a:bodyPr/>
                    <a:lstStyle/>
                    <a:p>
                      <a:pPr algn="l" fontAlgn="b"/>
                      <a:r>
                        <a:rPr lang="es-CO" sz="1400" u="none" strike="noStrike">
                          <a:effectLst/>
                        </a:rPr>
                        <a:t>TOTAL</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70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64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41</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64</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71899525"/>
                  </a:ext>
                </a:extLst>
              </a:tr>
            </a:tbl>
          </a:graphicData>
        </a:graphic>
      </p:graphicFrame>
    </p:spTree>
    <p:extLst>
      <p:ext uri="{BB962C8B-B14F-4D97-AF65-F5344CB8AC3E}">
        <p14:creationId xmlns:p14="http://schemas.microsoft.com/office/powerpoint/2010/main" val="4336265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43</a:t>
            </a:fld>
            <a:endParaRPr lang="es-ES" sz="1000" dirty="0">
              <a:solidFill>
                <a:schemeClr val="bg1"/>
              </a:solidFill>
            </a:endParaRPr>
          </a:p>
        </p:txBody>
      </p:sp>
      <p:sp>
        <p:nvSpPr>
          <p:cNvPr id="34819" name="2 Subtítulo"/>
          <p:cNvSpPr>
            <a:spLocks/>
          </p:cNvSpPr>
          <p:nvPr/>
        </p:nvSpPr>
        <p:spPr bwMode="auto">
          <a:xfrm>
            <a:off x="0" y="-27385"/>
            <a:ext cx="8786874" cy="6883797"/>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just"/>
            <a:r>
              <a:rPr lang="es-ES" dirty="0">
                <a:latin typeface="Arial" pitchFamily="34" charset="0"/>
                <a:ea typeface="Tahoma" pitchFamily="34" charset="0"/>
                <a:cs typeface="Arial" pitchFamily="34" charset="0"/>
              </a:rPr>
              <a:t>     </a:t>
            </a:r>
            <a:endParaRPr lang="es-ES" b="1" dirty="0">
              <a:latin typeface="Arial" pitchFamily="34" charset="0"/>
              <a:ea typeface="Tahoma" pitchFamily="34" charset="0"/>
              <a:cs typeface="Arial" pitchFamily="34" charset="0"/>
            </a:endParaRPr>
          </a:p>
          <a:p>
            <a:pPr marL="342900" indent="-342900" algn="just"/>
            <a:r>
              <a:rPr lang="es-ES" b="1" dirty="0">
                <a:latin typeface="Arial" pitchFamily="34" charset="0"/>
                <a:ea typeface="Tahoma" pitchFamily="34" charset="0"/>
                <a:cs typeface="Arial" pitchFamily="34" charset="0"/>
              </a:rPr>
              <a:t>     </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7" name="Picture 49">
            <a:extLst>
              <a:ext uri="{FF2B5EF4-FFF2-40B4-BE49-F238E27FC236}">
                <a16:creationId xmlns="" xmlns:a16="http://schemas.microsoft.com/office/drawing/2014/main" id="{D0C0B48D-9EA1-6349-9315-BFD243B615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uadroTexto 7">
            <a:extLst>
              <a:ext uri="{FF2B5EF4-FFF2-40B4-BE49-F238E27FC236}">
                <a16:creationId xmlns="" xmlns:a16="http://schemas.microsoft.com/office/drawing/2014/main" id="{D145007E-D896-4D8E-8F65-F62E3A4A4130}"/>
              </a:ext>
            </a:extLst>
          </p:cNvPr>
          <p:cNvSpPr txBox="1"/>
          <p:nvPr/>
        </p:nvSpPr>
        <p:spPr>
          <a:xfrm>
            <a:off x="789724" y="458956"/>
            <a:ext cx="7564552" cy="6678751"/>
          </a:xfrm>
          <a:prstGeom prst="rect">
            <a:avLst/>
          </a:prstGeom>
          <a:noFill/>
        </p:spPr>
        <p:txBody>
          <a:bodyPr wrap="square">
            <a:spAutoFit/>
          </a:bodyPr>
          <a:lstStyle/>
          <a:p>
            <a:pPr marL="342900" indent="-342900" algn="just"/>
            <a:r>
              <a:rPr lang="es-ES" b="1" dirty="0">
                <a:latin typeface="Arial" pitchFamily="34" charset="0"/>
                <a:ea typeface="Tahoma" pitchFamily="34" charset="0"/>
                <a:cs typeface="Arial" pitchFamily="34" charset="0"/>
              </a:rPr>
              <a:t>   </a:t>
            </a:r>
          </a:p>
          <a:p>
            <a:pPr marL="342900" indent="-342900" algn="ctr"/>
            <a:endParaRPr lang="es-ES" sz="1800" dirty="0">
              <a:solidFill>
                <a:srgbClr val="FF0000"/>
              </a:solidFill>
              <a:latin typeface="Arial" pitchFamily="34" charset="0"/>
              <a:ea typeface="Tahoma" pitchFamily="34" charset="0"/>
              <a:cs typeface="Arial" pitchFamily="34" charset="0"/>
            </a:endParaRPr>
          </a:p>
          <a:p>
            <a:pPr marL="342900" indent="-342900" algn="ctr"/>
            <a:r>
              <a:rPr lang="es-ES" sz="3600" b="1" dirty="0">
                <a:solidFill>
                  <a:srgbClr val="FF0000"/>
                </a:solidFill>
                <a:latin typeface="Arial" pitchFamily="34" charset="0"/>
                <a:ea typeface="Tahoma" pitchFamily="34" charset="0"/>
                <a:cs typeface="Arial" pitchFamily="34" charset="0"/>
              </a:rPr>
              <a:t>CONCLUSIONES</a:t>
            </a:r>
          </a:p>
          <a:p>
            <a:pPr marL="342900" indent="-342900" algn="ctr"/>
            <a:endParaRPr lang="es-ES" sz="1800" b="1" dirty="0">
              <a:solidFill>
                <a:srgbClr val="FF0000"/>
              </a:solidFill>
              <a:latin typeface="Arial" pitchFamily="34" charset="0"/>
              <a:ea typeface="Tahoma" pitchFamily="34" charset="0"/>
              <a:cs typeface="Arial" pitchFamily="34" charset="0"/>
            </a:endParaRPr>
          </a:p>
          <a:p>
            <a:pPr marL="342900" indent="-342900" algn="just"/>
            <a:r>
              <a:rPr lang="es-ES" sz="2000" dirty="0">
                <a:latin typeface="Arial" pitchFamily="34" charset="0"/>
                <a:ea typeface="Tahoma" pitchFamily="34" charset="0"/>
                <a:cs typeface="Arial" pitchFamily="34" charset="0"/>
              </a:rPr>
              <a:t>     * Se observa que en la vigencia 2022 se identificaron y gestionaron  64 salidas no conformes, los procesos que mas identificaron y gestionaron salidas no conformes son: el proceso de registro Público con 31 salidas no conformes, el procesos de gestión documental 8 y el proceso de promoción comercial con 7, con 6 salidas no conformes capacitación. </a:t>
            </a:r>
          </a:p>
          <a:p>
            <a:pPr marL="342900" indent="-342900" algn="just"/>
            <a:endParaRPr lang="es-ES" sz="2000" dirty="0">
              <a:latin typeface="Arial" pitchFamily="34" charset="0"/>
              <a:ea typeface="Tahoma" pitchFamily="34" charset="0"/>
              <a:cs typeface="Arial" pitchFamily="34" charset="0"/>
            </a:endParaRPr>
          </a:p>
          <a:p>
            <a:pPr marL="342900" indent="-342900" algn="just"/>
            <a:r>
              <a:rPr lang="es-ES" sz="2000" dirty="0">
                <a:latin typeface="Arial" pitchFamily="34" charset="0"/>
                <a:ea typeface="Tahoma" pitchFamily="34" charset="0"/>
                <a:cs typeface="Arial" pitchFamily="34" charset="0"/>
              </a:rPr>
              <a:t>      * En el año 2022 se incrementaron las salidas no conformes, referente al año 2021 se identificaron 41, en el 2020  se identificaron 64 y en el año 2019 se identificaron 70.</a:t>
            </a:r>
          </a:p>
          <a:p>
            <a:pPr marL="342900" indent="-342900" algn="just"/>
            <a:endParaRPr lang="es-ES" sz="2000" dirty="0">
              <a:latin typeface="Arial" pitchFamily="34" charset="0"/>
              <a:ea typeface="Tahoma" pitchFamily="34" charset="0"/>
              <a:cs typeface="Arial" pitchFamily="34" charset="0"/>
            </a:endParaRPr>
          </a:p>
          <a:p>
            <a:pPr marL="342900" indent="-342900" algn="just"/>
            <a:r>
              <a:rPr lang="es-ES" sz="2000" dirty="0">
                <a:latin typeface="Arial" pitchFamily="34" charset="0"/>
                <a:ea typeface="Tahoma" pitchFamily="34" charset="0"/>
                <a:cs typeface="Arial" pitchFamily="34" charset="0"/>
              </a:rPr>
              <a:t>     * Es necesario mencionar la importancia del control de salidas no conformes, para mejorar cada uno de los procesos. Como se puede observar en la grafica, los lideres de proceso están tomando conciencia en la identificación y gestión a las salidas no conformes que se presentan.</a:t>
            </a:r>
          </a:p>
          <a:p>
            <a:pPr marL="342900" indent="-342900" algn="ctr"/>
            <a:endParaRPr lang="es-ES" dirty="0">
              <a:solidFill>
                <a:srgbClr val="FF9933"/>
              </a:solidFill>
              <a:latin typeface="Arial" pitchFamily="34" charset="0"/>
              <a:ea typeface="Tahoma" pitchFamily="34" charset="0"/>
              <a:cs typeface="Arial" pitchFamily="34" charset="0"/>
            </a:endParaRPr>
          </a:p>
        </p:txBody>
      </p:sp>
    </p:spTree>
    <p:extLst>
      <p:ext uri="{BB962C8B-B14F-4D97-AF65-F5344CB8AC3E}">
        <p14:creationId xmlns:p14="http://schemas.microsoft.com/office/powerpoint/2010/main" val="9741450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CEA4C77C-1AE1-4307-99D6-0FDF32A645D8}" type="slidenum">
              <a:rPr lang="es-ES" sz="1000">
                <a:solidFill>
                  <a:schemeClr val="bg1"/>
                </a:solidFill>
              </a:rPr>
              <a:pPr/>
              <a:t>44</a:t>
            </a:fld>
            <a:endParaRPr lang="es-ES" sz="1000" dirty="0">
              <a:solidFill>
                <a:schemeClr val="bg1"/>
              </a:solidFill>
            </a:endParaRPr>
          </a:p>
        </p:txBody>
      </p:sp>
      <p:sp>
        <p:nvSpPr>
          <p:cNvPr id="4098" name="2 Subtítulo"/>
          <p:cNvSpPr>
            <a:spLocks/>
          </p:cNvSpPr>
          <p:nvPr/>
        </p:nvSpPr>
        <p:spPr bwMode="auto">
          <a:xfrm>
            <a:off x="571472" y="1714488"/>
            <a:ext cx="8143932" cy="2087562"/>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a:solidFill>
                  <a:srgbClr val="C00000"/>
                </a:solidFill>
                <a:latin typeface="Arial Black" pitchFamily="34" charset="0"/>
                <a:cs typeface="+mn-cs"/>
              </a:rPr>
              <a:t>4.4 NO CONFORMIDADES Y EL ESTADO DE LAS ACCIONES  CORRECTIVAS </a:t>
            </a:r>
            <a:endParaRPr lang="es-MX" sz="3600" dirty="0">
              <a:solidFill>
                <a:srgbClr val="C00000"/>
              </a:solidFill>
              <a:latin typeface="Arial Black" pitchFamily="34" charset="0"/>
              <a:cs typeface="+mn-cs"/>
            </a:endParaRPr>
          </a:p>
        </p:txBody>
      </p:sp>
      <p:pic>
        <p:nvPicPr>
          <p:cNvPr id="113665" name="Picture 1"/>
          <p:cNvPicPr>
            <a:picLocks noChangeAspect="1" noChangeArrowheads="1"/>
          </p:cNvPicPr>
          <p:nvPr/>
        </p:nvPicPr>
        <p:blipFill>
          <a:blip r:embed="rId3" cstate="print"/>
          <a:srcRect/>
          <a:stretch>
            <a:fillRect/>
          </a:stretch>
        </p:blipFill>
        <p:spPr bwMode="auto">
          <a:xfrm>
            <a:off x="3357554" y="4000504"/>
            <a:ext cx="2530096" cy="1785950"/>
          </a:xfrm>
          <a:prstGeom prst="rect">
            <a:avLst/>
          </a:prstGeom>
          <a:noFill/>
          <a:ln w="9525">
            <a:noFill/>
            <a:miter lim="800000"/>
            <a:headEnd/>
            <a:tailEnd/>
          </a:ln>
          <a:effectLst/>
        </p:spPr>
      </p:pic>
      <p:pic>
        <p:nvPicPr>
          <p:cNvPr id="5" name="Picture 49">
            <a:extLst>
              <a:ext uri="{FF2B5EF4-FFF2-40B4-BE49-F238E27FC236}">
                <a16:creationId xmlns="" xmlns:a16="http://schemas.microsoft.com/office/drawing/2014/main" id="{E203CABE-7D1B-D949-A580-838E8F013F0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74"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95568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4"/>
          <p:cNvSpPr txBox="1">
            <a:spLocks noChangeArrowheads="1"/>
          </p:cNvSpPr>
          <p:nvPr/>
        </p:nvSpPr>
        <p:spPr bwMode="auto">
          <a:xfrm>
            <a:off x="357158" y="6143644"/>
            <a:ext cx="1944688" cy="366713"/>
          </a:xfrm>
          <a:prstGeom prst="rect">
            <a:avLst/>
          </a:prstGeom>
          <a:noFill/>
          <a:ln w="9525">
            <a:noFill/>
            <a:miter lim="800000"/>
            <a:headEnd/>
            <a:tailEnd/>
          </a:ln>
        </p:spPr>
        <p:txBody>
          <a:bodyPr>
            <a:spAutoFit/>
          </a:bodyPr>
          <a:lstStyle/>
          <a:p>
            <a:pPr>
              <a:spcBef>
                <a:spcPct val="50000"/>
              </a:spcBef>
            </a:pPr>
            <a:endParaRPr lang="es-CO" dirty="0"/>
          </a:p>
        </p:txBody>
      </p:sp>
      <p:pic>
        <p:nvPicPr>
          <p:cNvPr id="5" name="Picture 49">
            <a:extLst>
              <a:ext uri="{FF2B5EF4-FFF2-40B4-BE49-F238E27FC236}">
                <a16:creationId xmlns="" xmlns:a16="http://schemas.microsoft.com/office/drawing/2014/main" id="{26DB62AB-ED15-144E-A892-34469E5AF7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4" y="44624"/>
            <a:ext cx="869326" cy="57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Gráfico 5">
            <a:extLst>
              <a:ext uri="{FF2B5EF4-FFF2-40B4-BE49-F238E27FC236}">
                <a16:creationId xmlns="" xmlns:a16="http://schemas.microsoft.com/office/drawing/2014/main" id="{00000000-0008-0000-0200-000008000000}"/>
              </a:ext>
            </a:extLst>
          </p:cNvPr>
          <p:cNvGraphicFramePr>
            <a:graphicFrameLocks/>
          </p:cNvGraphicFramePr>
          <p:nvPr/>
        </p:nvGraphicFramePr>
        <p:xfrm>
          <a:off x="268335" y="347643"/>
          <a:ext cx="8607330" cy="61627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366744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24"/>
          <p:cNvSpPr txBox="1">
            <a:spLocks noChangeArrowheads="1"/>
          </p:cNvSpPr>
          <p:nvPr/>
        </p:nvSpPr>
        <p:spPr bwMode="auto">
          <a:xfrm>
            <a:off x="357158" y="6143644"/>
            <a:ext cx="1944688" cy="366713"/>
          </a:xfrm>
          <a:prstGeom prst="rect">
            <a:avLst/>
          </a:prstGeom>
          <a:noFill/>
          <a:ln w="9525">
            <a:noFill/>
            <a:miter lim="800000"/>
            <a:headEnd/>
            <a:tailEnd/>
          </a:ln>
        </p:spPr>
        <p:txBody>
          <a:bodyPr>
            <a:spAutoFit/>
          </a:bodyPr>
          <a:lstStyle/>
          <a:p>
            <a:pPr>
              <a:spcBef>
                <a:spcPct val="50000"/>
              </a:spcBef>
            </a:pPr>
            <a:endParaRPr lang="es-CO" dirty="0"/>
          </a:p>
        </p:txBody>
      </p:sp>
      <p:pic>
        <p:nvPicPr>
          <p:cNvPr id="5" name="Picture 49">
            <a:extLst>
              <a:ext uri="{FF2B5EF4-FFF2-40B4-BE49-F238E27FC236}">
                <a16:creationId xmlns="" xmlns:a16="http://schemas.microsoft.com/office/drawing/2014/main" id="{26DB62AB-ED15-144E-A892-34469E5AF7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4" y="44624"/>
            <a:ext cx="869326" cy="57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a 2">
            <a:extLst>
              <a:ext uri="{FF2B5EF4-FFF2-40B4-BE49-F238E27FC236}">
                <a16:creationId xmlns="" xmlns:a16="http://schemas.microsoft.com/office/drawing/2014/main" id="{F773F057-45D3-4C9B-82A4-D3AF1B4CD8F3}"/>
              </a:ext>
            </a:extLst>
          </p:cNvPr>
          <p:cNvGraphicFramePr>
            <a:graphicFrameLocks noGrp="1"/>
          </p:cNvGraphicFramePr>
          <p:nvPr>
            <p:extLst>
              <p:ext uri="{D42A27DB-BD31-4B8C-83A1-F6EECF244321}">
                <p14:modId xmlns:p14="http://schemas.microsoft.com/office/powerpoint/2010/main" val="4149394568"/>
              </p:ext>
            </p:extLst>
          </p:nvPr>
        </p:nvGraphicFramePr>
        <p:xfrm>
          <a:off x="971600" y="347643"/>
          <a:ext cx="7815243" cy="6162710"/>
        </p:xfrm>
        <a:graphic>
          <a:graphicData uri="http://schemas.openxmlformats.org/drawingml/2006/table">
            <a:tbl>
              <a:tblPr>
                <a:tableStyleId>{5C22544A-7EE6-4342-B048-85BDC9FD1C3A}</a:tableStyleId>
              </a:tblPr>
              <a:tblGrid>
                <a:gridCol w="2532185">
                  <a:extLst>
                    <a:ext uri="{9D8B030D-6E8A-4147-A177-3AD203B41FA5}">
                      <a16:colId xmlns="" xmlns:a16="http://schemas.microsoft.com/office/drawing/2014/main" val="3186566320"/>
                    </a:ext>
                  </a:extLst>
                </a:gridCol>
                <a:gridCol w="767329">
                  <a:extLst>
                    <a:ext uri="{9D8B030D-6E8A-4147-A177-3AD203B41FA5}">
                      <a16:colId xmlns="" xmlns:a16="http://schemas.microsoft.com/office/drawing/2014/main" val="1031747149"/>
                    </a:ext>
                  </a:extLst>
                </a:gridCol>
                <a:gridCol w="1243072">
                  <a:extLst>
                    <a:ext uri="{9D8B030D-6E8A-4147-A177-3AD203B41FA5}">
                      <a16:colId xmlns="" xmlns:a16="http://schemas.microsoft.com/office/drawing/2014/main" val="1698657841"/>
                    </a:ext>
                  </a:extLst>
                </a:gridCol>
                <a:gridCol w="1599880">
                  <a:extLst>
                    <a:ext uri="{9D8B030D-6E8A-4147-A177-3AD203B41FA5}">
                      <a16:colId xmlns="" xmlns:a16="http://schemas.microsoft.com/office/drawing/2014/main" val="811890250"/>
                    </a:ext>
                  </a:extLst>
                </a:gridCol>
                <a:gridCol w="1672777">
                  <a:extLst>
                    <a:ext uri="{9D8B030D-6E8A-4147-A177-3AD203B41FA5}">
                      <a16:colId xmlns="" xmlns:a16="http://schemas.microsoft.com/office/drawing/2014/main" val="3368115810"/>
                    </a:ext>
                  </a:extLst>
                </a:gridCol>
              </a:tblGrid>
              <a:tr h="493017">
                <a:tc>
                  <a:txBody>
                    <a:bodyPr/>
                    <a:lstStyle/>
                    <a:p>
                      <a:pPr algn="l" fontAlgn="b"/>
                      <a:r>
                        <a:rPr lang="es-CO" sz="1600" u="none" strike="noStrike" dirty="0">
                          <a:effectLst/>
                        </a:rPr>
                        <a:t> </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600" u="none" strike="noStrike" dirty="0">
                          <a:effectLst/>
                        </a:rPr>
                        <a:t>AÑO 2019</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AÑO 2020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AÑO 2021</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Jun-2022</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2450625450"/>
                  </a:ext>
                </a:extLst>
              </a:tr>
              <a:tr h="493017">
                <a:tc>
                  <a:txBody>
                    <a:bodyPr/>
                    <a:lstStyle/>
                    <a:p>
                      <a:pPr algn="ctr" fontAlgn="b"/>
                      <a:r>
                        <a:rPr lang="es-CO" sz="1600" u="none" strike="noStrike">
                          <a:effectLst/>
                        </a:rPr>
                        <a:t>NO CONFORMIDADES POR PROCESO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 </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 </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a:effectLst/>
                        </a:rPr>
                        <a:t> </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 </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4189745629"/>
                  </a:ext>
                </a:extLst>
              </a:tr>
              <a:tr h="246508">
                <a:tc>
                  <a:txBody>
                    <a:bodyPr/>
                    <a:lstStyle/>
                    <a:p>
                      <a:pPr algn="l" fontAlgn="b"/>
                      <a:r>
                        <a:rPr lang="es-CO" sz="1600" u="none" strike="noStrike">
                          <a:effectLst/>
                        </a:rPr>
                        <a:t>PLANEACIÓN</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3</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rgbClr val="000000"/>
                          </a:solidFill>
                          <a:effectLst/>
                          <a:latin typeface="Arial" panose="020B0604020202020204" pitchFamily="34" charset="0"/>
                        </a:rPr>
                        <a:t>1</a:t>
                      </a:r>
                    </a:p>
                  </a:txBody>
                  <a:tcPr marL="0" marR="0" marT="0" marB="0" anchor="b"/>
                </a:tc>
                <a:extLst>
                  <a:ext uri="{0D108BD9-81ED-4DB2-BD59-A6C34878D82A}">
                    <a16:rowId xmlns="" xmlns:a16="http://schemas.microsoft.com/office/drawing/2014/main" val="2048828445"/>
                  </a:ext>
                </a:extLst>
              </a:tr>
              <a:tr h="493017">
                <a:tc>
                  <a:txBody>
                    <a:bodyPr/>
                    <a:lstStyle/>
                    <a:p>
                      <a:pPr algn="l" fontAlgn="b"/>
                      <a:r>
                        <a:rPr lang="es-CO" sz="1600" u="none" strike="noStrike">
                          <a:effectLst/>
                        </a:rPr>
                        <a:t>MEJORAMIENTO CONTINUO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0</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883673732"/>
                  </a:ext>
                </a:extLst>
              </a:tr>
              <a:tr h="246508">
                <a:tc>
                  <a:txBody>
                    <a:bodyPr/>
                    <a:lstStyle/>
                    <a:p>
                      <a:pPr algn="l" fontAlgn="b"/>
                      <a:r>
                        <a:rPr lang="es-CO" sz="1600" u="none" strike="noStrike">
                          <a:effectLst/>
                        </a:rPr>
                        <a:t>REGISTRO PÚBLICO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8</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878287837"/>
                  </a:ext>
                </a:extLst>
              </a:tr>
              <a:tr h="493017">
                <a:tc>
                  <a:txBody>
                    <a:bodyPr/>
                    <a:lstStyle/>
                    <a:p>
                      <a:pPr algn="l" fontAlgn="b"/>
                      <a:r>
                        <a:rPr lang="es-CO" sz="1600" u="none" strike="noStrike">
                          <a:effectLst/>
                        </a:rPr>
                        <a:t>PROMOCIÓN COMERCIAL</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7</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5</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5</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111958695"/>
                  </a:ext>
                </a:extLst>
              </a:tr>
              <a:tr h="493017">
                <a:tc>
                  <a:txBody>
                    <a:bodyPr/>
                    <a:lstStyle/>
                    <a:p>
                      <a:pPr algn="l" fontAlgn="b"/>
                      <a:r>
                        <a:rPr lang="es-CO" sz="1600" u="none" strike="noStrike">
                          <a:effectLst/>
                        </a:rPr>
                        <a:t>CAPACITACIÓN PERMANENTE</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5</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62454020"/>
                  </a:ext>
                </a:extLst>
              </a:tr>
              <a:tr h="493017">
                <a:tc>
                  <a:txBody>
                    <a:bodyPr/>
                    <a:lstStyle/>
                    <a:p>
                      <a:pPr algn="l" fontAlgn="b"/>
                      <a:r>
                        <a:rPr lang="es-CO" sz="1600" u="none" strike="noStrike">
                          <a:effectLst/>
                        </a:rPr>
                        <a:t>CONCILIACIÓN Y ARBITRAJE</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8</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5</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17011873"/>
                  </a:ext>
                </a:extLst>
              </a:tr>
              <a:tr h="493017">
                <a:tc>
                  <a:txBody>
                    <a:bodyPr/>
                    <a:lstStyle/>
                    <a:p>
                      <a:pPr algn="l" fontAlgn="b"/>
                      <a:r>
                        <a:rPr lang="es-CO" sz="1600" u="none" strike="noStrike">
                          <a:effectLst/>
                        </a:rPr>
                        <a:t>GESTIÓN DE MANTENIMIENTO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1</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5</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456053833"/>
                  </a:ext>
                </a:extLst>
              </a:tr>
              <a:tr h="493017">
                <a:tc>
                  <a:txBody>
                    <a:bodyPr/>
                    <a:lstStyle/>
                    <a:p>
                      <a:pPr algn="l" fontAlgn="b"/>
                      <a:r>
                        <a:rPr lang="es-CO" sz="1600" u="none" strike="noStrike">
                          <a:effectLst/>
                        </a:rPr>
                        <a:t>GESTIÓN DOCUMENTAL</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rgbClr val="000000"/>
                          </a:solidFill>
                          <a:effectLst/>
                          <a:latin typeface="Arial" panose="020B0604020202020204" pitchFamily="34" charset="0"/>
                        </a:rPr>
                        <a:t>2</a:t>
                      </a:r>
                    </a:p>
                  </a:txBody>
                  <a:tcPr marL="0" marR="0" marT="0" marB="0" anchor="b"/>
                </a:tc>
                <a:extLst>
                  <a:ext uri="{0D108BD9-81ED-4DB2-BD59-A6C34878D82A}">
                    <a16:rowId xmlns="" xmlns:a16="http://schemas.microsoft.com/office/drawing/2014/main" val="440367791"/>
                  </a:ext>
                </a:extLst>
              </a:tr>
              <a:tr h="493017">
                <a:tc>
                  <a:txBody>
                    <a:bodyPr/>
                    <a:lstStyle/>
                    <a:p>
                      <a:pPr algn="l" fontAlgn="b"/>
                      <a:r>
                        <a:rPr lang="es-CO" sz="1600" u="none" strike="noStrike">
                          <a:effectLst/>
                        </a:rPr>
                        <a:t>COMPRAS Y ALMACEN</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5</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1</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594965442"/>
                  </a:ext>
                </a:extLst>
              </a:tr>
              <a:tr h="246508">
                <a:tc>
                  <a:txBody>
                    <a:bodyPr/>
                    <a:lstStyle/>
                    <a:p>
                      <a:pPr algn="l" fontAlgn="b"/>
                      <a:r>
                        <a:rPr lang="es-CO" sz="1600" u="none" strike="noStrike">
                          <a:effectLst/>
                        </a:rPr>
                        <a:t>TALENTO HUMANO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1</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2161467371"/>
                  </a:ext>
                </a:extLst>
              </a:tr>
              <a:tr h="246508">
                <a:tc>
                  <a:txBody>
                    <a:bodyPr/>
                    <a:lstStyle/>
                    <a:p>
                      <a:pPr algn="l" fontAlgn="b"/>
                      <a:r>
                        <a:rPr lang="es-CO" sz="1600" u="none" strike="noStrike">
                          <a:effectLst/>
                        </a:rPr>
                        <a:t>FINANCIERO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5</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9</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9</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7</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029416178"/>
                  </a:ext>
                </a:extLst>
              </a:tr>
              <a:tr h="493017">
                <a:tc>
                  <a:txBody>
                    <a:bodyPr/>
                    <a:lstStyle/>
                    <a:p>
                      <a:pPr algn="l" fontAlgn="b"/>
                      <a:r>
                        <a:rPr lang="es-CO" sz="1600" u="none" strike="noStrike">
                          <a:effectLst/>
                        </a:rPr>
                        <a:t>ATENCIÓN AL CLIENTE</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937333124"/>
                  </a:ext>
                </a:extLst>
              </a:tr>
              <a:tr h="246508">
                <a:tc>
                  <a:txBody>
                    <a:bodyPr/>
                    <a:lstStyle/>
                    <a:p>
                      <a:pPr algn="l" fontAlgn="b"/>
                      <a:r>
                        <a:rPr lang="es-CO" sz="1600" u="none" strike="noStrike" dirty="0">
                          <a:effectLst/>
                        </a:rPr>
                        <a:t>TOTAL</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44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40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36</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rgbClr val="000000"/>
                          </a:solidFill>
                          <a:effectLst/>
                          <a:latin typeface="Arial" panose="020B0604020202020204" pitchFamily="34" charset="0"/>
                        </a:rPr>
                        <a:t>40</a:t>
                      </a:r>
                    </a:p>
                  </a:txBody>
                  <a:tcPr marL="0" marR="0" marT="0" marB="0" anchor="b"/>
                </a:tc>
                <a:extLst>
                  <a:ext uri="{0D108BD9-81ED-4DB2-BD59-A6C34878D82A}">
                    <a16:rowId xmlns="" xmlns:a16="http://schemas.microsoft.com/office/drawing/2014/main" val="2309447381"/>
                  </a:ext>
                </a:extLst>
              </a:tr>
            </a:tbl>
          </a:graphicData>
        </a:graphic>
      </p:graphicFrame>
    </p:spTree>
    <p:extLst>
      <p:ext uri="{BB962C8B-B14F-4D97-AF65-F5344CB8AC3E}">
        <p14:creationId xmlns:p14="http://schemas.microsoft.com/office/powerpoint/2010/main" val="7068278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47</a:t>
            </a:fld>
            <a:endParaRPr lang="es-ES" sz="1000" dirty="0">
              <a:solidFill>
                <a:schemeClr val="bg1"/>
              </a:solidFill>
            </a:endParaRPr>
          </a:p>
        </p:txBody>
      </p:sp>
      <p:sp>
        <p:nvSpPr>
          <p:cNvPr id="34819" name="2 Subtítulo"/>
          <p:cNvSpPr>
            <a:spLocks/>
          </p:cNvSpPr>
          <p:nvPr/>
        </p:nvSpPr>
        <p:spPr bwMode="auto">
          <a:xfrm>
            <a:off x="107504" y="188640"/>
            <a:ext cx="8786874" cy="919584"/>
          </a:xfrm>
          <a:prstGeom prst="rect">
            <a:avLst/>
          </a:prstGeom>
          <a:noFill/>
          <a:ln w="9525">
            <a:noFill/>
            <a:miter lim="800000"/>
            <a:headEnd/>
            <a:tailEnd/>
          </a:ln>
        </p:spPr>
        <p:txBody>
          <a:bodyPr anchor="ctr"/>
          <a:lstStyle/>
          <a:p>
            <a:pPr marL="342900" indent="-342900" algn="ctr"/>
            <a:r>
              <a:rPr lang="es-ES" b="1" dirty="0">
                <a:solidFill>
                  <a:srgbClr val="FF0000"/>
                </a:solidFill>
                <a:latin typeface="Arial" pitchFamily="34" charset="0"/>
                <a:ea typeface="Tahoma" pitchFamily="34" charset="0"/>
                <a:cs typeface="Arial" pitchFamily="34" charset="0"/>
              </a:rPr>
              <a:t>ESTADO ACCIONES CORRECTIVAS Y DE MEJORA </a:t>
            </a:r>
          </a:p>
          <a:p>
            <a:pPr marL="342900" indent="-342900" algn="ctr"/>
            <a:endParaRPr lang="es-ES" dirty="0">
              <a:solidFill>
                <a:srgbClr val="FF9933"/>
              </a:solidFill>
              <a:latin typeface="Arial" pitchFamily="34" charset="0"/>
              <a:ea typeface="Tahoma" pitchFamily="34" charset="0"/>
              <a:cs typeface="Arial" pitchFamily="34" charset="0"/>
            </a:endParaRPr>
          </a:p>
        </p:txBody>
      </p:sp>
      <p:pic>
        <p:nvPicPr>
          <p:cNvPr id="5" name="Picture 49">
            <a:extLst>
              <a:ext uri="{FF2B5EF4-FFF2-40B4-BE49-F238E27FC236}">
                <a16:creationId xmlns="" xmlns:a16="http://schemas.microsoft.com/office/drawing/2014/main" id="{BF0FE888-0E2C-CB4C-A2DC-8D8B9B59F6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Gráfico 5">
            <a:extLst>
              <a:ext uri="{FF2B5EF4-FFF2-40B4-BE49-F238E27FC236}">
                <a16:creationId xmlns="" xmlns:a16="http://schemas.microsoft.com/office/drawing/2014/main" id="{94417C56-8999-4606-B811-C92BD983D1B8}"/>
              </a:ext>
            </a:extLst>
          </p:cNvPr>
          <p:cNvGraphicFramePr>
            <a:graphicFrameLocks/>
          </p:cNvGraphicFramePr>
          <p:nvPr>
            <p:extLst>
              <p:ext uri="{D42A27DB-BD31-4B8C-83A1-F6EECF244321}">
                <p14:modId xmlns:p14="http://schemas.microsoft.com/office/powerpoint/2010/main" val="160160032"/>
              </p:ext>
            </p:extLst>
          </p:nvPr>
        </p:nvGraphicFramePr>
        <p:xfrm>
          <a:off x="759619" y="741759"/>
          <a:ext cx="7624761" cy="61436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73693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48</a:t>
            </a:fld>
            <a:endParaRPr lang="es-ES" sz="1000" dirty="0">
              <a:solidFill>
                <a:schemeClr val="bg1"/>
              </a:solidFill>
            </a:endParaRPr>
          </a:p>
        </p:txBody>
      </p:sp>
      <p:sp>
        <p:nvSpPr>
          <p:cNvPr id="34819" name="2 Subtítulo"/>
          <p:cNvSpPr>
            <a:spLocks/>
          </p:cNvSpPr>
          <p:nvPr/>
        </p:nvSpPr>
        <p:spPr bwMode="auto">
          <a:xfrm>
            <a:off x="107504" y="188640"/>
            <a:ext cx="8786874" cy="919584"/>
          </a:xfrm>
          <a:prstGeom prst="rect">
            <a:avLst/>
          </a:prstGeom>
          <a:noFill/>
          <a:ln w="9525">
            <a:noFill/>
            <a:miter lim="800000"/>
            <a:headEnd/>
            <a:tailEnd/>
          </a:ln>
        </p:spPr>
        <p:txBody>
          <a:bodyPr anchor="ctr"/>
          <a:lstStyle/>
          <a:p>
            <a:pPr marL="342900" indent="-342900" algn="ctr"/>
            <a:r>
              <a:rPr lang="es-ES" b="1" dirty="0">
                <a:solidFill>
                  <a:srgbClr val="FF0000"/>
                </a:solidFill>
                <a:latin typeface="Arial" pitchFamily="34" charset="0"/>
                <a:ea typeface="Tahoma" pitchFamily="34" charset="0"/>
                <a:cs typeface="Arial" pitchFamily="34" charset="0"/>
              </a:rPr>
              <a:t>ESTADO ACCIONES CORRECTIVAS  </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5" name="Picture 49">
            <a:extLst>
              <a:ext uri="{FF2B5EF4-FFF2-40B4-BE49-F238E27FC236}">
                <a16:creationId xmlns="" xmlns:a16="http://schemas.microsoft.com/office/drawing/2014/main" id="{BF0FE888-0E2C-CB4C-A2DC-8D8B9B59F6E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a 2">
            <a:extLst>
              <a:ext uri="{FF2B5EF4-FFF2-40B4-BE49-F238E27FC236}">
                <a16:creationId xmlns="" xmlns:a16="http://schemas.microsoft.com/office/drawing/2014/main" id="{C2EB989D-898C-4400-9CE4-EA22F76598AF}"/>
              </a:ext>
            </a:extLst>
          </p:cNvPr>
          <p:cNvGraphicFramePr>
            <a:graphicFrameLocks noGrp="1"/>
          </p:cNvGraphicFramePr>
          <p:nvPr>
            <p:extLst>
              <p:ext uri="{D42A27DB-BD31-4B8C-83A1-F6EECF244321}">
                <p14:modId xmlns:p14="http://schemas.microsoft.com/office/powerpoint/2010/main" val="3283143315"/>
              </p:ext>
            </p:extLst>
          </p:nvPr>
        </p:nvGraphicFramePr>
        <p:xfrm>
          <a:off x="619125" y="668999"/>
          <a:ext cx="7905750" cy="5554741"/>
        </p:xfrm>
        <a:graphic>
          <a:graphicData uri="http://schemas.openxmlformats.org/drawingml/2006/table">
            <a:tbl>
              <a:tblPr>
                <a:tableStyleId>{5C22544A-7EE6-4342-B048-85BDC9FD1C3A}</a:tableStyleId>
              </a:tblPr>
              <a:tblGrid>
                <a:gridCol w="2445078">
                  <a:extLst>
                    <a:ext uri="{9D8B030D-6E8A-4147-A177-3AD203B41FA5}">
                      <a16:colId xmlns="" xmlns:a16="http://schemas.microsoft.com/office/drawing/2014/main" val="1345497802"/>
                    </a:ext>
                  </a:extLst>
                </a:gridCol>
                <a:gridCol w="1100284">
                  <a:extLst>
                    <a:ext uri="{9D8B030D-6E8A-4147-A177-3AD203B41FA5}">
                      <a16:colId xmlns="" xmlns:a16="http://schemas.microsoft.com/office/drawing/2014/main" val="4091387712"/>
                    </a:ext>
                  </a:extLst>
                </a:gridCol>
                <a:gridCol w="1200311">
                  <a:extLst>
                    <a:ext uri="{9D8B030D-6E8A-4147-A177-3AD203B41FA5}">
                      <a16:colId xmlns="" xmlns:a16="http://schemas.microsoft.com/office/drawing/2014/main" val="3745318654"/>
                    </a:ext>
                  </a:extLst>
                </a:gridCol>
                <a:gridCol w="1544843">
                  <a:extLst>
                    <a:ext uri="{9D8B030D-6E8A-4147-A177-3AD203B41FA5}">
                      <a16:colId xmlns="" xmlns:a16="http://schemas.microsoft.com/office/drawing/2014/main" val="473716817"/>
                    </a:ext>
                  </a:extLst>
                </a:gridCol>
                <a:gridCol w="1615234">
                  <a:extLst>
                    <a:ext uri="{9D8B030D-6E8A-4147-A177-3AD203B41FA5}">
                      <a16:colId xmlns="" xmlns:a16="http://schemas.microsoft.com/office/drawing/2014/main" val="3447126969"/>
                    </a:ext>
                  </a:extLst>
                </a:gridCol>
              </a:tblGrid>
              <a:tr h="222236">
                <a:tc>
                  <a:txBody>
                    <a:bodyPr/>
                    <a:lstStyle/>
                    <a:p>
                      <a:pPr algn="l" fontAlgn="b"/>
                      <a:endParaRPr lang="es-CO" sz="11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100" u="none" strike="noStrike" dirty="0">
                          <a:effectLst/>
                        </a:rPr>
                        <a:t>AÑO 2019</a:t>
                      </a:r>
                      <a:endParaRPr lang="es-CO" sz="11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100" u="none" strike="noStrike" dirty="0">
                          <a:effectLst/>
                        </a:rPr>
                        <a:t>AÑO 2020</a:t>
                      </a:r>
                      <a:endParaRPr lang="es-CO" sz="11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100" u="none" strike="noStrike" dirty="0">
                          <a:effectLst/>
                        </a:rPr>
                        <a:t>AÑO 2021</a:t>
                      </a:r>
                      <a:endParaRPr lang="es-CO" sz="11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100" u="none" strike="noStrike" dirty="0">
                          <a:effectLst/>
                        </a:rPr>
                        <a:t>Jun-22</a:t>
                      </a:r>
                      <a:endParaRPr lang="es-CO" sz="11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2184023920"/>
                  </a:ext>
                </a:extLst>
              </a:tr>
              <a:tr h="665557">
                <a:tc>
                  <a:txBody>
                    <a:bodyPr/>
                    <a:lstStyle/>
                    <a:p>
                      <a:pPr algn="ctr" fontAlgn="b"/>
                      <a:r>
                        <a:rPr lang="es-ES" sz="1100" u="none" strike="noStrike" dirty="0">
                          <a:effectLst/>
                        </a:rPr>
                        <a:t>ACCIONES CORRECTIVAS ABIERTAS Y CERRADAS POR PROCESO</a:t>
                      </a:r>
                      <a:endParaRPr lang="es-ES" sz="11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100" u="none" strike="noStrike" dirty="0">
                          <a:effectLst/>
                        </a:rPr>
                        <a:t> </a:t>
                      </a:r>
                      <a:endParaRPr lang="es-CO" sz="11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100" u="none" strike="noStrike" dirty="0">
                          <a:effectLst/>
                        </a:rPr>
                        <a:t> </a:t>
                      </a:r>
                      <a:endParaRPr lang="es-CO" sz="11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100" u="none" strike="noStrike" dirty="0">
                          <a:effectLst/>
                        </a:rPr>
                        <a:t> </a:t>
                      </a:r>
                      <a:endParaRPr lang="es-CO" sz="11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100" u="none" strike="noStrike" dirty="0">
                          <a:effectLst/>
                        </a:rPr>
                        <a:t> </a:t>
                      </a:r>
                      <a:endParaRPr lang="es-CO" sz="11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178465641"/>
                  </a:ext>
                </a:extLst>
              </a:tr>
              <a:tr h="222236">
                <a:tc>
                  <a:txBody>
                    <a:bodyPr/>
                    <a:lstStyle/>
                    <a:p>
                      <a:pPr algn="l" fontAlgn="b"/>
                      <a:r>
                        <a:rPr lang="es-CO" sz="1100" u="none" strike="noStrike">
                          <a:effectLst/>
                        </a:rPr>
                        <a:t>PLANEACIÓN</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dirty="0">
                          <a:effectLst/>
                        </a:rPr>
                        <a:t>100%</a:t>
                      </a:r>
                      <a:endParaRPr lang="es-CO" sz="11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dirty="0">
                          <a:effectLst/>
                        </a:rPr>
                        <a:t>100%</a:t>
                      </a:r>
                      <a:endParaRPr lang="es-CO" sz="11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161933330"/>
                  </a:ext>
                </a:extLst>
              </a:tr>
              <a:tr h="444471">
                <a:tc>
                  <a:txBody>
                    <a:bodyPr/>
                    <a:lstStyle/>
                    <a:p>
                      <a:pPr algn="l" fontAlgn="b"/>
                      <a:r>
                        <a:rPr lang="es-CO" sz="1100" u="none" strike="noStrike">
                          <a:effectLst/>
                        </a:rPr>
                        <a:t>MEJORAMIENTO CONTINUO</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dirty="0">
                          <a:effectLst/>
                        </a:rPr>
                        <a:t>100%</a:t>
                      </a:r>
                      <a:endParaRPr lang="es-CO" sz="11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101373732"/>
                  </a:ext>
                </a:extLst>
              </a:tr>
              <a:tr h="222236">
                <a:tc>
                  <a:txBody>
                    <a:bodyPr/>
                    <a:lstStyle/>
                    <a:p>
                      <a:pPr algn="l" fontAlgn="b"/>
                      <a:r>
                        <a:rPr lang="es-CO" sz="1100" u="none" strike="noStrike">
                          <a:effectLst/>
                        </a:rPr>
                        <a:t>REGISTRO PÚBLICO</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dirty="0">
                          <a:effectLst/>
                        </a:rPr>
                        <a:t>50%</a:t>
                      </a:r>
                      <a:endParaRPr lang="es-CO" sz="11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dirty="0">
                          <a:effectLst/>
                        </a:rPr>
                        <a:t>60%</a:t>
                      </a:r>
                      <a:endParaRPr lang="es-CO" sz="11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dirty="0">
                          <a:effectLst/>
                        </a:rPr>
                        <a:t>70%</a:t>
                      </a:r>
                      <a:endParaRPr lang="es-CO" sz="11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052203616"/>
                  </a:ext>
                </a:extLst>
              </a:tr>
              <a:tr h="444471">
                <a:tc>
                  <a:txBody>
                    <a:bodyPr/>
                    <a:lstStyle/>
                    <a:p>
                      <a:pPr algn="l" fontAlgn="b"/>
                      <a:r>
                        <a:rPr lang="es-CO" sz="1100" u="none" strike="noStrike">
                          <a:effectLst/>
                        </a:rPr>
                        <a:t>PROMOCIÓN COMERCIAL</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dirty="0">
                          <a:effectLst/>
                        </a:rPr>
                        <a:t>50%</a:t>
                      </a:r>
                      <a:endParaRPr lang="es-CO" sz="11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dirty="0">
                          <a:effectLst/>
                        </a:rPr>
                        <a:t>75%</a:t>
                      </a:r>
                      <a:endParaRPr lang="es-CO" sz="11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2212616881"/>
                  </a:ext>
                </a:extLst>
              </a:tr>
              <a:tr h="444471">
                <a:tc>
                  <a:txBody>
                    <a:bodyPr/>
                    <a:lstStyle/>
                    <a:p>
                      <a:pPr algn="l" fontAlgn="b"/>
                      <a:r>
                        <a:rPr lang="es-CO" sz="1100" u="none" strike="noStrike">
                          <a:effectLst/>
                        </a:rPr>
                        <a:t>CAPACITACIÓN PERMANENTE</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dirty="0">
                          <a:effectLst/>
                        </a:rPr>
                        <a:t>75%</a:t>
                      </a:r>
                      <a:endParaRPr lang="es-CO" sz="11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160008714"/>
                  </a:ext>
                </a:extLst>
              </a:tr>
              <a:tr h="444471">
                <a:tc>
                  <a:txBody>
                    <a:bodyPr/>
                    <a:lstStyle/>
                    <a:p>
                      <a:pPr algn="l" fontAlgn="b"/>
                      <a:r>
                        <a:rPr lang="es-CO" sz="1100" u="none" strike="noStrike">
                          <a:effectLst/>
                        </a:rPr>
                        <a:t>CONCILIACIÓN Y ARBITRAJE</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dirty="0">
                          <a:effectLst/>
                        </a:rPr>
                        <a:t>65%</a:t>
                      </a:r>
                      <a:endParaRPr lang="es-CO" sz="11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391455377"/>
                  </a:ext>
                </a:extLst>
              </a:tr>
              <a:tr h="444471">
                <a:tc>
                  <a:txBody>
                    <a:bodyPr/>
                    <a:lstStyle/>
                    <a:p>
                      <a:pPr algn="l" fontAlgn="b"/>
                      <a:r>
                        <a:rPr lang="es-CO" sz="1100" u="none" strike="noStrike">
                          <a:effectLst/>
                        </a:rPr>
                        <a:t>GESTIÓN DE MANTENIMIENTO</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dirty="0">
                          <a:effectLst/>
                        </a:rPr>
                        <a:t>80%</a:t>
                      </a:r>
                      <a:endParaRPr lang="es-CO" sz="11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834295060"/>
                  </a:ext>
                </a:extLst>
              </a:tr>
              <a:tr h="444471">
                <a:tc>
                  <a:txBody>
                    <a:bodyPr/>
                    <a:lstStyle/>
                    <a:p>
                      <a:pPr algn="l" fontAlgn="b"/>
                      <a:r>
                        <a:rPr lang="es-CO" sz="1100" u="none" strike="noStrike">
                          <a:effectLst/>
                        </a:rPr>
                        <a:t>GESTIÓN DOCUMENTAL</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dirty="0">
                          <a:effectLst/>
                        </a:rPr>
                        <a:t>70%</a:t>
                      </a:r>
                      <a:endParaRPr lang="es-CO" sz="11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824422981"/>
                  </a:ext>
                </a:extLst>
              </a:tr>
              <a:tr h="444471">
                <a:tc>
                  <a:txBody>
                    <a:bodyPr/>
                    <a:lstStyle/>
                    <a:p>
                      <a:pPr algn="l" fontAlgn="b"/>
                      <a:r>
                        <a:rPr lang="es-CO" sz="1100" u="none" strike="noStrike">
                          <a:effectLst/>
                        </a:rPr>
                        <a:t>GESTIÓN DE COMPRAS</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dirty="0">
                          <a:effectLst/>
                        </a:rPr>
                        <a:t>50%</a:t>
                      </a:r>
                      <a:endParaRPr lang="es-CO" sz="11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dirty="0">
                          <a:effectLst/>
                        </a:rPr>
                        <a:t>60%</a:t>
                      </a:r>
                      <a:endParaRPr lang="es-CO" sz="11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706170524"/>
                  </a:ext>
                </a:extLst>
              </a:tr>
              <a:tr h="222236">
                <a:tc>
                  <a:txBody>
                    <a:bodyPr/>
                    <a:lstStyle/>
                    <a:p>
                      <a:pPr algn="l" fontAlgn="b"/>
                      <a:r>
                        <a:rPr lang="es-CO" sz="1100" u="none" strike="noStrike">
                          <a:effectLst/>
                        </a:rPr>
                        <a:t>TALENTO HUMANO</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dirty="0">
                          <a:effectLst/>
                        </a:rPr>
                        <a:t>100%</a:t>
                      </a:r>
                      <a:endParaRPr lang="es-CO" sz="11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2637839316"/>
                  </a:ext>
                </a:extLst>
              </a:tr>
              <a:tr h="222236">
                <a:tc>
                  <a:txBody>
                    <a:bodyPr/>
                    <a:lstStyle/>
                    <a:p>
                      <a:pPr algn="l" fontAlgn="b"/>
                      <a:r>
                        <a:rPr lang="es-CO" sz="1100" u="none" strike="noStrike">
                          <a:effectLst/>
                        </a:rPr>
                        <a:t>FINANCIERO</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dirty="0">
                          <a:effectLst/>
                        </a:rPr>
                        <a:t>60%</a:t>
                      </a:r>
                      <a:endParaRPr lang="es-CO" sz="11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100" b="0" i="0" u="none" strike="noStrike" dirty="0">
                          <a:solidFill>
                            <a:schemeClr val="dk1"/>
                          </a:solidFill>
                          <a:effectLst/>
                          <a:latin typeface="+mn-lt"/>
                        </a:rPr>
                        <a:t>65%</a:t>
                      </a:r>
                      <a:endParaRPr lang="es-CO" sz="11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803958856"/>
                  </a:ext>
                </a:extLst>
              </a:tr>
              <a:tr h="444471">
                <a:tc>
                  <a:txBody>
                    <a:bodyPr/>
                    <a:lstStyle/>
                    <a:p>
                      <a:pPr algn="l" fontAlgn="b"/>
                      <a:r>
                        <a:rPr lang="es-CO" sz="1100" u="none" strike="noStrike">
                          <a:effectLst/>
                        </a:rPr>
                        <a:t>ATENCIÓN AL CLIENTE</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dirty="0">
                          <a:effectLst/>
                        </a:rPr>
                        <a:t>80%</a:t>
                      </a:r>
                      <a:endParaRPr lang="es-CO" sz="11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419948192"/>
                  </a:ext>
                </a:extLst>
              </a:tr>
              <a:tr h="222236">
                <a:tc>
                  <a:txBody>
                    <a:bodyPr/>
                    <a:lstStyle/>
                    <a:p>
                      <a:pPr algn="l" fontAlgn="b"/>
                      <a:r>
                        <a:rPr lang="es-CO" sz="1100" u="none" strike="noStrike">
                          <a:effectLst/>
                        </a:rPr>
                        <a:t>TOTAL</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a:effectLst/>
                        </a:rPr>
                        <a:t>100%</a:t>
                      </a:r>
                      <a:endParaRPr lang="es-CO" sz="11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dirty="0">
                          <a:effectLst/>
                        </a:rPr>
                        <a:t>96%</a:t>
                      </a:r>
                      <a:endParaRPr lang="es-CO" sz="11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dirty="0">
                          <a:effectLst/>
                        </a:rPr>
                        <a:t>85%</a:t>
                      </a:r>
                      <a:endParaRPr lang="es-CO" sz="11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100" u="none" strike="noStrike" dirty="0">
                          <a:effectLst/>
                        </a:rPr>
                        <a:t>78.3%</a:t>
                      </a:r>
                      <a:endParaRPr lang="es-CO" sz="11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984916992"/>
                  </a:ext>
                </a:extLst>
              </a:tr>
            </a:tbl>
          </a:graphicData>
        </a:graphic>
      </p:graphicFrame>
    </p:spTree>
    <p:extLst>
      <p:ext uri="{BB962C8B-B14F-4D97-AF65-F5344CB8AC3E}">
        <p14:creationId xmlns:p14="http://schemas.microsoft.com/office/powerpoint/2010/main" val="28157929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A519B329-8C62-4970-B8CF-33C57A7F55A6}" type="slidenum">
              <a:rPr lang="es-ES" sz="1000">
                <a:solidFill>
                  <a:schemeClr val="bg1"/>
                </a:solidFill>
              </a:rPr>
              <a:pPr/>
              <a:t>49</a:t>
            </a:fld>
            <a:endParaRPr lang="es-ES" sz="1000" dirty="0">
              <a:solidFill>
                <a:schemeClr val="bg1"/>
              </a:solidFill>
            </a:endParaRPr>
          </a:p>
        </p:txBody>
      </p:sp>
      <p:sp>
        <p:nvSpPr>
          <p:cNvPr id="4098" name="2 Subtítulo"/>
          <p:cNvSpPr>
            <a:spLocks/>
          </p:cNvSpPr>
          <p:nvPr/>
        </p:nvSpPr>
        <p:spPr bwMode="auto">
          <a:xfrm>
            <a:off x="0" y="116632"/>
            <a:ext cx="9144000" cy="6552727"/>
          </a:xfrm>
          <a:prstGeom prst="rect">
            <a:avLst/>
          </a:prstGeom>
          <a:noFill/>
          <a:ln w="9525" algn="ctr">
            <a:noFill/>
            <a:miter lim="800000"/>
            <a:headEnd/>
            <a:tailEnd/>
          </a:ln>
          <a:effectLst/>
        </p:spPr>
        <p:txBody>
          <a:bodyPr anchor="ctr"/>
          <a:lstStyle/>
          <a:p>
            <a:pPr algn="ctr"/>
            <a:endParaRPr lang="es-ES" sz="2400" b="1" dirty="0">
              <a:latin typeface="Arial" pitchFamily="34" charset="0"/>
              <a:cs typeface="Arial" pitchFamily="34" charset="0"/>
            </a:endParaRPr>
          </a:p>
          <a:p>
            <a:pPr algn="ctr"/>
            <a:endParaRPr lang="es-ES" sz="2400" b="1" dirty="0">
              <a:latin typeface="Arial" pitchFamily="34" charset="0"/>
              <a:cs typeface="Arial" pitchFamily="34" charset="0"/>
            </a:endParaRPr>
          </a:p>
          <a:p>
            <a:pPr algn="ctr"/>
            <a:endParaRPr lang="es-ES" sz="2400" b="1" dirty="0">
              <a:latin typeface="Arial" pitchFamily="34" charset="0"/>
              <a:cs typeface="Arial" pitchFamily="34" charset="0"/>
            </a:endParaRPr>
          </a:p>
          <a:p>
            <a:pPr algn="ctr"/>
            <a:endParaRPr lang="es-ES" sz="2400" b="1" dirty="0">
              <a:solidFill>
                <a:srgbClr val="FF0000"/>
              </a:solidFill>
              <a:latin typeface="Arial" pitchFamily="34" charset="0"/>
              <a:cs typeface="Arial" pitchFamily="34" charset="0"/>
            </a:endParaRPr>
          </a:p>
          <a:p>
            <a:pPr algn="ctr"/>
            <a:endParaRPr lang="es-ES" sz="2400" b="1" dirty="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endParaRPr lang="es-ES" sz="1400" b="1" dirty="0">
              <a:solidFill>
                <a:srgbClr val="FF0000"/>
              </a:solidFill>
              <a:latin typeface="Arial" pitchFamily="34" charset="0"/>
              <a:cs typeface="Arial" pitchFamily="34" charset="0"/>
            </a:endParaRPr>
          </a:p>
          <a:p>
            <a:pPr algn="ctr"/>
            <a:r>
              <a:rPr lang="es-ES" sz="3200" b="1" dirty="0">
                <a:solidFill>
                  <a:srgbClr val="FF0000"/>
                </a:solidFill>
                <a:latin typeface="Arial" pitchFamily="34" charset="0"/>
                <a:cs typeface="Arial" pitchFamily="34" charset="0"/>
              </a:rPr>
              <a:t>CONCLUSIONES</a:t>
            </a:r>
          </a:p>
          <a:p>
            <a:pPr algn="ctr"/>
            <a:endParaRPr lang="es-ES" sz="1600" dirty="0">
              <a:latin typeface="Arial" pitchFamily="34" charset="0"/>
              <a:cs typeface="Arial" pitchFamily="34" charset="0"/>
            </a:endParaRPr>
          </a:p>
          <a:p>
            <a:pPr algn="just">
              <a:buFont typeface="Arial" pitchFamily="34" charset="0"/>
              <a:buChar char="•"/>
            </a:pPr>
            <a:r>
              <a:rPr lang="es-ES" sz="1600" dirty="0">
                <a:latin typeface="Arial" pitchFamily="34" charset="0"/>
                <a:cs typeface="Arial" pitchFamily="34" charset="0"/>
              </a:rPr>
              <a:t> </a:t>
            </a:r>
            <a:r>
              <a:rPr lang="es-ES" sz="1600" dirty="0">
                <a:latin typeface="Arial" pitchFamily="34" charset="0"/>
                <a:ea typeface="Tahoma" pitchFamily="34" charset="0"/>
                <a:cs typeface="Arial" pitchFamily="34" charset="0"/>
              </a:rPr>
              <a:t>Los ciclos de auditoria del año 2019, 2020, 2021 y 2022 fue realizado por 12 auditores internos de la entidad.</a:t>
            </a:r>
          </a:p>
          <a:p>
            <a:pPr algn="just">
              <a:buFont typeface="Arial" pitchFamily="34" charset="0"/>
              <a:buChar char="•"/>
            </a:pPr>
            <a:endParaRPr lang="es-ES" sz="1600" dirty="0">
              <a:latin typeface="Arial" pitchFamily="34" charset="0"/>
              <a:ea typeface="Tahoma" pitchFamily="34" charset="0"/>
              <a:cs typeface="Arial" pitchFamily="34" charset="0"/>
            </a:endParaRPr>
          </a:p>
          <a:p>
            <a:pPr algn="just">
              <a:buFont typeface="Arial" pitchFamily="34" charset="0"/>
              <a:buChar char="•"/>
            </a:pPr>
            <a:r>
              <a:rPr lang="es-ES" sz="1600" dirty="0">
                <a:latin typeface="Arial" pitchFamily="34" charset="0"/>
                <a:ea typeface="Tahoma" pitchFamily="34" charset="0"/>
                <a:cs typeface="Arial" pitchFamily="34" charset="0"/>
              </a:rPr>
              <a:t>Para la vigencia 2022 se presentaron 40 no conformidades, se incrementaron 4 más  en relación a la vigencia 2021 que fueron 36 y en los años 2019 son 44 y 2020 que fueron 40, con estos resultados y la implementación de las acciones fortalecemos la versión 2015</a:t>
            </a:r>
          </a:p>
          <a:p>
            <a:pPr algn="just">
              <a:buFont typeface="Arial" pitchFamily="34" charset="0"/>
              <a:buChar char="•"/>
            </a:pPr>
            <a:endParaRPr lang="es-ES" sz="1600" dirty="0">
              <a:latin typeface="Arial" pitchFamily="34" charset="0"/>
              <a:ea typeface="Tahoma" pitchFamily="34" charset="0"/>
              <a:cs typeface="Arial" pitchFamily="34" charset="0"/>
            </a:endParaRPr>
          </a:p>
          <a:p>
            <a:pPr algn="just">
              <a:buFont typeface="Arial" pitchFamily="34" charset="0"/>
              <a:buChar char="•"/>
            </a:pPr>
            <a:r>
              <a:rPr lang="es-ES" sz="1600" dirty="0">
                <a:latin typeface="Arial" pitchFamily="34" charset="0"/>
                <a:ea typeface="Tahoma" pitchFamily="34" charset="0"/>
                <a:cs typeface="Arial" pitchFamily="34" charset="0"/>
              </a:rPr>
              <a:t> Se observa que en el proceso  mejoramiento fue  el proceso de auditoria de la vigencia 2022, no se evidenciaron no conformidades sin embargo tuvo 4 observaciones, los procesos financiero con 7 no conformidades y promoción comercial con 5, son los procesos con mas no conformidades en este ciclo de auditoria. Los procesos presentaron los planes de acción, que están abiertos y en proceso de ejecución.</a:t>
            </a:r>
          </a:p>
          <a:p>
            <a:pPr algn="just"/>
            <a:endParaRPr lang="es-CO" sz="1600" dirty="0">
              <a:latin typeface="Arial" pitchFamily="34" charset="0"/>
              <a:ea typeface="Tahoma" pitchFamily="34" charset="0"/>
              <a:cs typeface="Arial" pitchFamily="34" charset="0"/>
            </a:endParaRPr>
          </a:p>
          <a:p>
            <a:pPr algn="just">
              <a:buFont typeface="Arial" pitchFamily="34" charset="0"/>
              <a:buChar char="•"/>
            </a:pPr>
            <a:r>
              <a:rPr lang="es-CO" sz="1600" dirty="0">
                <a:latin typeface="Arial" pitchFamily="34" charset="0"/>
                <a:ea typeface="Tahoma" pitchFamily="34" charset="0"/>
                <a:cs typeface="Arial" pitchFamily="34" charset="0"/>
              </a:rPr>
              <a:t>Se requiere para el año 2022, retroalimentar a los auditores internos en la versión 2015.</a:t>
            </a:r>
          </a:p>
          <a:p>
            <a:pPr algn="just">
              <a:buFont typeface="Arial" pitchFamily="34" charset="0"/>
              <a:buChar char="•"/>
            </a:pPr>
            <a:endParaRPr lang="es-CO" sz="1600" dirty="0">
              <a:latin typeface="Arial" pitchFamily="34" charset="0"/>
              <a:ea typeface="Tahoma" pitchFamily="34" charset="0"/>
              <a:cs typeface="Arial" pitchFamily="34" charset="0"/>
            </a:endParaRPr>
          </a:p>
          <a:p>
            <a:pPr marL="342900" indent="-342900" algn="just"/>
            <a:r>
              <a:rPr lang="es-ES" sz="1600" dirty="0" smtClean="0">
                <a:latin typeface="Arial" pitchFamily="34" charset="0"/>
                <a:ea typeface="Tahoma" pitchFamily="34" charset="0"/>
                <a:cs typeface="Arial" pitchFamily="34" charset="0"/>
              </a:rPr>
              <a:t>*   </a:t>
            </a:r>
            <a:r>
              <a:rPr lang="es-ES" sz="1600" dirty="0">
                <a:latin typeface="Arial" pitchFamily="34" charset="0"/>
                <a:ea typeface="Tahoma" pitchFamily="34" charset="0"/>
                <a:cs typeface="Arial" pitchFamily="34" charset="0"/>
              </a:rPr>
              <a:t>La gestión de calidad es el proceso que apoya el sistema generando cultura de control apoyándonos en el ciclo PHVA para mejorar continuamente la eficacia del sistema de gestión de la calidad.</a:t>
            </a:r>
          </a:p>
          <a:p>
            <a:pPr marL="342900" indent="-342900" algn="just"/>
            <a:r>
              <a:rPr lang="es-ES" sz="1600" dirty="0">
                <a:latin typeface="Arial" pitchFamily="34" charset="0"/>
                <a:ea typeface="Tahoma" pitchFamily="34" charset="0"/>
                <a:cs typeface="Arial" pitchFamily="34" charset="0"/>
              </a:rPr>
              <a:t>      Continuaremos trabajando para mejorar y que el sistema de gestión de la calidad sea cada vez más eficaz.</a:t>
            </a:r>
          </a:p>
          <a:p>
            <a:pPr algn="just">
              <a:buFont typeface="Arial" pitchFamily="34" charset="0"/>
              <a:buChar char="•"/>
            </a:pPr>
            <a:endParaRPr lang="es-CO" sz="1600" b="1" dirty="0">
              <a:latin typeface="Arial" pitchFamily="34" charset="0"/>
              <a:ea typeface="Tahoma" pitchFamily="34" charset="0"/>
              <a:cs typeface="Arial" pitchFamily="34" charset="0"/>
            </a:endParaRPr>
          </a:p>
          <a:p>
            <a:pPr algn="just">
              <a:buFont typeface="Arial" pitchFamily="34" charset="0"/>
              <a:buChar char="•"/>
            </a:pPr>
            <a:endParaRPr lang="es-CO" sz="1600" b="1" dirty="0">
              <a:latin typeface="Arial" pitchFamily="34" charset="0"/>
              <a:ea typeface="Tahoma" pitchFamily="34" charset="0"/>
              <a:cs typeface="Arial" pitchFamily="34" charset="0"/>
            </a:endParaRPr>
          </a:p>
          <a:p>
            <a:pPr marL="342900" indent="-342900" algn="just"/>
            <a:endParaRPr lang="es-ES" sz="1600" dirty="0">
              <a:latin typeface="Arial" pitchFamily="34" charset="0"/>
              <a:ea typeface="Tahoma" pitchFamily="34" charset="0"/>
              <a:cs typeface="Arial" pitchFamily="34" charset="0"/>
            </a:endParaRPr>
          </a:p>
          <a:p>
            <a:pPr marL="342900" indent="-342900" algn="just"/>
            <a:r>
              <a:rPr lang="es-ES" sz="1600" dirty="0">
                <a:latin typeface="Arial" pitchFamily="34" charset="0"/>
                <a:ea typeface="Tahoma" pitchFamily="34" charset="0"/>
                <a:cs typeface="Arial" pitchFamily="34" charset="0"/>
              </a:rPr>
              <a:t> </a:t>
            </a:r>
            <a:endParaRPr lang="es-CO" sz="1600" dirty="0">
              <a:latin typeface="Arial" pitchFamily="34" charset="0"/>
              <a:ea typeface="Tahoma" pitchFamily="34" charset="0"/>
              <a:cs typeface="Arial" pitchFamily="34" charset="0"/>
            </a:endParaRPr>
          </a:p>
          <a:p>
            <a:pPr marL="342900" indent="-342900"/>
            <a:endParaRPr lang="es-ES" b="1" dirty="0">
              <a:latin typeface="Tahoma" pitchFamily="34" charset="0"/>
              <a:ea typeface="Tahoma" pitchFamily="34" charset="0"/>
              <a:cs typeface="Tahoma" pitchFamily="34" charset="0"/>
            </a:endParaRPr>
          </a:p>
          <a:p>
            <a:pPr algn="just">
              <a:buFont typeface="Arial" pitchFamily="34" charset="0"/>
              <a:buChar char="•"/>
            </a:pPr>
            <a:endParaRPr lang="es-CO" dirty="0">
              <a:latin typeface="Arial" pitchFamily="34" charset="0"/>
              <a:ea typeface="Tahoma" pitchFamily="34" charset="0"/>
              <a:cs typeface="Arial" pitchFamily="34" charset="0"/>
            </a:endParaRPr>
          </a:p>
          <a:p>
            <a:pPr algn="just"/>
            <a:endParaRPr lang="es-ES" dirty="0">
              <a:latin typeface="Arial" pitchFamily="34" charset="0"/>
              <a:ea typeface="Tahoma" pitchFamily="34" charset="0"/>
              <a:cs typeface="Arial" pitchFamily="34" charset="0"/>
            </a:endParaRPr>
          </a:p>
          <a:p>
            <a:pPr algn="just"/>
            <a:endParaRPr lang="es-ES" dirty="0">
              <a:latin typeface="Tahoma" pitchFamily="34" charset="0"/>
              <a:ea typeface="Tahoma" pitchFamily="34" charset="0"/>
              <a:cs typeface="Tahoma" pitchFamily="34" charset="0"/>
            </a:endParaRPr>
          </a:p>
          <a:p>
            <a:pPr algn="just"/>
            <a:endParaRPr lang="es-ES" dirty="0">
              <a:latin typeface="Tahoma" pitchFamily="34" charset="0"/>
              <a:ea typeface="Tahoma" pitchFamily="34" charset="0"/>
              <a:cs typeface="Tahoma" pitchFamily="34" charset="0"/>
            </a:endParaRPr>
          </a:p>
          <a:p>
            <a:pPr algn="just">
              <a:buFont typeface="Arial" pitchFamily="34" charset="0"/>
              <a:buChar char="•"/>
            </a:pPr>
            <a:endParaRPr lang="es-ES" dirty="0">
              <a:latin typeface="Arial Black" pitchFamily="34" charset="0"/>
            </a:endParaRPr>
          </a:p>
          <a:p>
            <a:pPr algn="ctr"/>
            <a:endParaRPr lang="es-ES" sz="2400" dirty="0">
              <a:solidFill>
                <a:srgbClr val="C00000"/>
              </a:solidFill>
              <a:latin typeface="Arial Black" pitchFamily="34" charset="0"/>
            </a:endParaRPr>
          </a:p>
          <a:p>
            <a:pPr algn="ctr"/>
            <a:endParaRPr lang="es-ES" sz="2400" dirty="0">
              <a:solidFill>
                <a:srgbClr val="C00000"/>
              </a:solidFill>
              <a:latin typeface="Arial Black" pitchFamily="34" charset="0"/>
            </a:endParaRPr>
          </a:p>
          <a:p>
            <a:pPr algn="just"/>
            <a:endParaRPr lang="es-ES" sz="2400" dirty="0">
              <a:solidFill>
                <a:srgbClr val="FF9933"/>
              </a:solidFill>
              <a:latin typeface="Arial Black" pitchFamily="34" charset="0"/>
            </a:endParaRPr>
          </a:p>
        </p:txBody>
      </p:sp>
      <p:pic>
        <p:nvPicPr>
          <p:cNvPr id="4" name="Picture 49">
            <a:extLst>
              <a:ext uri="{FF2B5EF4-FFF2-40B4-BE49-F238E27FC236}">
                <a16:creationId xmlns="" xmlns:a16="http://schemas.microsoft.com/office/drawing/2014/main" id="{B6E7D412-BE82-2C42-8304-9D36BF5DB0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869326" cy="57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04182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2691" name="Rectangle 3"/>
          <p:cNvSpPr>
            <a:spLocks noChangeArrowheads="1"/>
          </p:cNvSpPr>
          <p:nvPr/>
        </p:nvSpPr>
        <p:spPr bwMode="auto">
          <a:xfrm>
            <a:off x="1907704" y="285748"/>
            <a:ext cx="6286530" cy="714360"/>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CO" sz="2400" dirty="0">
                <a:solidFill>
                  <a:srgbClr val="C00000"/>
                </a:solidFill>
                <a:latin typeface="Arial Black" pitchFamily="34" charset="0"/>
                <a:cs typeface="+mn-cs"/>
              </a:rPr>
              <a:t>REVISIÓN POR LA DIRECCIÓN</a:t>
            </a:r>
          </a:p>
        </p:txBody>
      </p:sp>
      <p:pic>
        <p:nvPicPr>
          <p:cNvPr id="14355" name="Picture 7"/>
          <p:cNvPicPr>
            <a:picLocks noChangeAspect="1" noChangeArrowheads="1"/>
          </p:cNvPicPr>
          <p:nvPr/>
        </p:nvPicPr>
        <p:blipFill>
          <a:blip r:embed="rId2" cstate="print"/>
          <a:srcRect/>
          <a:stretch>
            <a:fillRect/>
          </a:stretch>
        </p:blipFill>
        <p:spPr bwMode="auto">
          <a:xfrm>
            <a:off x="3428992" y="3214686"/>
            <a:ext cx="2214578" cy="1928826"/>
          </a:xfrm>
          <a:prstGeom prst="rect">
            <a:avLst/>
          </a:prstGeom>
          <a:noFill/>
          <a:ln w="9525">
            <a:noFill/>
            <a:miter lim="800000"/>
            <a:headEnd/>
            <a:tailEnd/>
          </a:ln>
        </p:spPr>
      </p:pic>
      <p:sp>
        <p:nvSpPr>
          <p:cNvPr id="22" name="Rectangle 3"/>
          <p:cNvSpPr>
            <a:spLocks noChangeArrowheads="1"/>
          </p:cNvSpPr>
          <p:nvPr/>
        </p:nvSpPr>
        <p:spPr bwMode="auto">
          <a:xfrm>
            <a:off x="1714480" y="1000108"/>
            <a:ext cx="6286530" cy="714360"/>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CO" dirty="0">
                <a:solidFill>
                  <a:srgbClr val="C00000"/>
                </a:solidFill>
                <a:latin typeface="Arial Black" pitchFamily="34" charset="0"/>
                <a:cs typeface="+mn-cs"/>
              </a:rPr>
              <a:t>INFORMACIÒN DE ENTRADA</a:t>
            </a:r>
          </a:p>
        </p:txBody>
      </p:sp>
      <p:cxnSp>
        <p:nvCxnSpPr>
          <p:cNvPr id="28" name="27 Conector angular"/>
          <p:cNvCxnSpPr>
            <a:endCxn id="14355" idx="1"/>
          </p:cNvCxnSpPr>
          <p:nvPr/>
        </p:nvCxnSpPr>
        <p:spPr>
          <a:xfrm>
            <a:off x="2928896" y="3428999"/>
            <a:ext cx="500096" cy="750100"/>
          </a:xfrm>
          <a:prstGeom prst="bentConnector3">
            <a:avLst>
              <a:gd name="adj1" fmla="val 50000"/>
            </a:avLst>
          </a:prstGeom>
          <a:ln w="19050">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30" name="29 Conector angular"/>
          <p:cNvCxnSpPr/>
          <p:nvPr/>
        </p:nvCxnSpPr>
        <p:spPr>
          <a:xfrm>
            <a:off x="2928926" y="2321705"/>
            <a:ext cx="500066" cy="1857394"/>
          </a:xfrm>
          <a:prstGeom prst="bentConnector3">
            <a:avLst>
              <a:gd name="adj1" fmla="val 50000"/>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2" name="31 Conector angular"/>
          <p:cNvCxnSpPr>
            <a:endCxn id="14355" idx="1"/>
          </p:cNvCxnSpPr>
          <p:nvPr/>
        </p:nvCxnSpPr>
        <p:spPr>
          <a:xfrm flipV="1">
            <a:off x="2928896" y="4179099"/>
            <a:ext cx="500096" cy="543474"/>
          </a:xfrm>
          <a:prstGeom prst="bentConnector3">
            <a:avLst>
              <a:gd name="adj1" fmla="val 50000"/>
            </a:avLst>
          </a:prstGeom>
          <a:ln w="19050">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43" name="42 Conector angular"/>
          <p:cNvCxnSpPr>
            <a:endCxn id="14355" idx="3"/>
          </p:cNvCxnSpPr>
          <p:nvPr/>
        </p:nvCxnSpPr>
        <p:spPr>
          <a:xfrm rot="10800000">
            <a:off x="5643570" y="4179099"/>
            <a:ext cx="357190" cy="607224"/>
          </a:xfrm>
          <a:prstGeom prst="bentConnector3">
            <a:avLst>
              <a:gd name="adj1" fmla="val 50000"/>
            </a:avLst>
          </a:prstGeom>
          <a:ln w="19050">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47" name="46 Conector angular"/>
          <p:cNvCxnSpPr>
            <a:endCxn id="14355" idx="3"/>
          </p:cNvCxnSpPr>
          <p:nvPr/>
        </p:nvCxnSpPr>
        <p:spPr>
          <a:xfrm rot="10800000" flipV="1">
            <a:off x="5643570" y="3607589"/>
            <a:ext cx="357190" cy="571510"/>
          </a:xfrm>
          <a:prstGeom prst="bentConnector3">
            <a:avLst>
              <a:gd name="adj1" fmla="val 50000"/>
            </a:avLst>
          </a:prstGeom>
          <a:ln w="19050">
            <a:solidFill>
              <a:srgbClr val="FF9933"/>
            </a:solidFill>
            <a:tailEnd type="arrow"/>
          </a:ln>
        </p:spPr>
        <p:style>
          <a:lnRef idx="1">
            <a:schemeClr val="accent1"/>
          </a:lnRef>
          <a:fillRef idx="0">
            <a:schemeClr val="accent1"/>
          </a:fillRef>
          <a:effectRef idx="0">
            <a:schemeClr val="accent1"/>
          </a:effectRef>
          <a:fontRef idx="minor">
            <a:schemeClr val="tx1"/>
          </a:fontRef>
        </p:style>
      </p:cxnSp>
      <p:cxnSp>
        <p:nvCxnSpPr>
          <p:cNvPr id="49" name="48 Conector angular"/>
          <p:cNvCxnSpPr>
            <a:endCxn id="14355" idx="3"/>
          </p:cNvCxnSpPr>
          <p:nvPr/>
        </p:nvCxnSpPr>
        <p:spPr>
          <a:xfrm rot="10800000" flipV="1">
            <a:off x="5643570" y="2393155"/>
            <a:ext cx="357190" cy="1785943"/>
          </a:xfrm>
          <a:prstGeom prst="bentConnector3">
            <a:avLst>
              <a:gd name="adj1" fmla="val 50000"/>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nvGrpSpPr>
          <p:cNvPr id="37" name="36 Grupo"/>
          <p:cNvGrpSpPr/>
          <p:nvPr/>
        </p:nvGrpSpPr>
        <p:grpSpPr>
          <a:xfrm>
            <a:off x="142844" y="1844824"/>
            <a:ext cx="8821644" cy="3600400"/>
            <a:chOff x="142844" y="1844824"/>
            <a:chExt cx="8821644" cy="3600400"/>
          </a:xfrm>
        </p:grpSpPr>
        <p:sp>
          <p:nvSpPr>
            <p:cNvPr id="38" name="22 Rectángulo redondeado"/>
            <p:cNvSpPr>
              <a:spLocks noChangeArrowheads="1"/>
            </p:cNvSpPr>
            <p:nvPr/>
          </p:nvSpPr>
          <p:spPr bwMode="auto">
            <a:xfrm>
              <a:off x="142844" y="1928802"/>
              <a:ext cx="2786082" cy="785805"/>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just"/>
              <a:r>
                <a:rPr lang="es-ES" sz="1500" dirty="0">
                  <a:solidFill>
                    <a:srgbClr val="0033CC"/>
                  </a:solidFill>
                </a:rPr>
                <a:t>	4.5 Resultados del seguimiento y la medición. 9.1.1 </a:t>
              </a:r>
              <a:endParaRPr lang="es-CO" sz="1500" dirty="0">
                <a:solidFill>
                  <a:srgbClr val="0033CC"/>
                </a:solidFill>
              </a:endParaRPr>
            </a:p>
          </p:txBody>
        </p:sp>
        <p:sp>
          <p:nvSpPr>
            <p:cNvPr id="39" name="23 Rectángulo redondeado"/>
            <p:cNvSpPr>
              <a:spLocks noChangeArrowheads="1"/>
            </p:cNvSpPr>
            <p:nvPr/>
          </p:nvSpPr>
          <p:spPr bwMode="auto">
            <a:xfrm>
              <a:off x="142844" y="4214818"/>
              <a:ext cx="2786052" cy="1000143"/>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just"/>
              <a:r>
                <a:rPr lang="es-ES" sz="1500" dirty="0">
                  <a:solidFill>
                    <a:srgbClr val="0033CC"/>
                  </a:solidFill>
                </a:rPr>
                <a:t>    4.7 Desempeño de proveedores externos.8.4</a:t>
              </a:r>
              <a:endParaRPr lang="es-CO" sz="1500" dirty="0">
                <a:solidFill>
                  <a:srgbClr val="0033CC"/>
                </a:solidFill>
              </a:endParaRPr>
            </a:p>
            <a:p>
              <a:pPr marL="342900" indent="-342900" algn="just"/>
              <a:endParaRPr lang="es-CO" sz="1500" dirty="0">
                <a:solidFill>
                  <a:srgbClr val="0033CC"/>
                </a:solidFill>
              </a:endParaRPr>
            </a:p>
          </p:txBody>
        </p:sp>
        <p:sp>
          <p:nvSpPr>
            <p:cNvPr id="40" name="24 Rectángulo redondeado"/>
            <p:cNvSpPr>
              <a:spLocks noChangeArrowheads="1"/>
            </p:cNvSpPr>
            <p:nvPr/>
          </p:nvSpPr>
          <p:spPr bwMode="auto">
            <a:xfrm>
              <a:off x="142844" y="3000372"/>
              <a:ext cx="2786052" cy="857254"/>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just"/>
              <a:r>
                <a:rPr lang="es-ES" sz="1500" dirty="0">
                  <a:solidFill>
                    <a:srgbClr val="0033CC"/>
                  </a:solidFill>
                </a:rPr>
                <a:t>	4.6 Resultados de auditorías. 9.2</a:t>
              </a:r>
              <a:endParaRPr lang="es-CO" sz="1500" dirty="0">
                <a:solidFill>
                  <a:srgbClr val="0033CC"/>
                </a:solidFill>
              </a:endParaRPr>
            </a:p>
          </p:txBody>
        </p:sp>
        <p:sp>
          <p:nvSpPr>
            <p:cNvPr id="42" name="26 Rectángulo redondeado"/>
            <p:cNvSpPr>
              <a:spLocks noChangeArrowheads="1"/>
            </p:cNvSpPr>
            <p:nvPr/>
          </p:nvSpPr>
          <p:spPr bwMode="auto">
            <a:xfrm>
              <a:off x="6000760" y="1844824"/>
              <a:ext cx="2928948" cy="928708"/>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just"/>
              <a:r>
                <a:rPr lang="es-ES" sz="1500" dirty="0">
                  <a:solidFill>
                    <a:srgbClr val="0033CC"/>
                  </a:solidFill>
                </a:rPr>
                <a:t>	5. Adecuación de los recursos.7.1</a:t>
              </a:r>
              <a:endParaRPr lang="es-CO" sz="1500" dirty="0">
                <a:solidFill>
                  <a:srgbClr val="0033CC"/>
                </a:solidFill>
              </a:endParaRPr>
            </a:p>
          </p:txBody>
        </p:sp>
        <p:sp>
          <p:nvSpPr>
            <p:cNvPr id="44" name="14 Rectángulo redondeado"/>
            <p:cNvSpPr>
              <a:spLocks noChangeArrowheads="1"/>
            </p:cNvSpPr>
            <p:nvPr/>
          </p:nvSpPr>
          <p:spPr bwMode="auto">
            <a:xfrm>
              <a:off x="6000760" y="4516542"/>
              <a:ext cx="2928958" cy="928682"/>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just"/>
              <a:r>
                <a:rPr lang="es-ES" sz="1500" dirty="0">
                  <a:solidFill>
                    <a:srgbClr val="0033CC"/>
                  </a:solidFill>
                </a:rPr>
                <a:t>	7. Oportunidades de mejora. 9.1.3</a:t>
              </a:r>
              <a:endParaRPr lang="es-CO" sz="1500" dirty="0">
                <a:solidFill>
                  <a:srgbClr val="0033CC"/>
                </a:solidFill>
              </a:endParaRPr>
            </a:p>
          </p:txBody>
        </p:sp>
        <p:sp>
          <p:nvSpPr>
            <p:cNvPr id="45" name="26 Rectángulo redondeado"/>
            <p:cNvSpPr>
              <a:spLocks noChangeArrowheads="1"/>
            </p:cNvSpPr>
            <p:nvPr/>
          </p:nvSpPr>
          <p:spPr bwMode="auto">
            <a:xfrm>
              <a:off x="6035540" y="3140968"/>
              <a:ext cx="2928948" cy="928708"/>
            </a:xfrm>
            <a:prstGeom prst="roundRect">
              <a:avLst>
                <a:gd name="adj" fmla="val 16667"/>
              </a:avLst>
            </a:prstGeom>
            <a:noFill/>
            <a:ln w="25400" algn="ctr">
              <a:solidFill>
                <a:schemeClr val="accent2"/>
              </a:solidFill>
              <a:round/>
              <a:headEnd/>
              <a:tailEnd/>
            </a:ln>
          </p:spPr>
          <p:txBody>
            <a:bodyPr lIns="0" tIns="0" rIns="0" bIns="0" anchor="ctr"/>
            <a:lstStyle/>
            <a:p>
              <a:pPr marL="342900" indent="-342900" algn="just"/>
              <a:r>
                <a:rPr lang="es-ES" sz="1500" dirty="0">
                  <a:solidFill>
                    <a:srgbClr val="0033CC"/>
                  </a:solidFill>
                </a:rPr>
                <a:t>	6. Eficacia de las acciones tomadas para abordar los riesgos y oportunidades.6.1</a:t>
              </a:r>
              <a:endParaRPr lang="es-CO" sz="1500" dirty="0">
                <a:solidFill>
                  <a:srgbClr val="0033CC"/>
                </a:solidFill>
              </a:endParaRPr>
            </a:p>
          </p:txBody>
        </p:sp>
      </p:grpSp>
      <p:pic>
        <p:nvPicPr>
          <p:cNvPr id="19" name="Picture 49">
            <a:extLst>
              <a:ext uri="{FF2B5EF4-FFF2-40B4-BE49-F238E27FC236}">
                <a16:creationId xmlns="" xmlns:a16="http://schemas.microsoft.com/office/drawing/2014/main" id="{E74F3348-465C-E84F-BEB3-E97D6807B19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6632"/>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510767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17950" y="525507"/>
            <a:ext cx="8715436" cy="898261"/>
          </a:xfrm>
          <a:prstGeom prst="rect">
            <a:avLst/>
          </a:prstGeom>
          <a:noFill/>
          <a:ln w="9525">
            <a:noFill/>
            <a:miter lim="800000"/>
            <a:headEnd/>
            <a:tailEnd/>
          </a:ln>
        </p:spPr>
        <p:txBody>
          <a:bodyPr anchor="ctr"/>
          <a:lstStyle/>
          <a:p>
            <a:pPr marL="355600" indent="-355600" algn="ctr" eaLnBrk="0" hangingPunct="0"/>
            <a:r>
              <a:rPr lang="es-ES" sz="2400" b="1" dirty="0">
                <a:solidFill>
                  <a:srgbClr val="C00000"/>
                </a:solidFill>
              </a:rPr>
              <a:t>Plan de Mejora Resultado de las Auditorías Internas de Calidad</a:t>
            </a:r>
          </a:p>
        </p:txBody>
      </p:sp>
      <p:graphicFrame>
        <p:nvGraphicFramePr>
          <p:cNvPr id="4" name="Group 79">
            <a:extLst>
              <a:ext uri="{FF2B5EF4-FFF2-40B4-BE49-F238E27FC236}">
                <a16:creationId xmlns="" xmlns:a16="http://schemas.microsoft.com/office/drawing/2014/main" id="{3B07E4FC-E08F-484C-AD35-BF237ACDCC51}"/>
              </a:ext>
            </a:extLst>
          </p:cNvPr>
          <p:cNvGraphicFramePr>
            <a:graphicFrameLocks noGrp="1"/>
          </p:cNvGraphicFramePr>
          <p:nvPr>
            <p:extLst>
              <p:ext uri="{D42A27DB-BD31-4B8C-83A1-F6EECF244321}">
                <p14:modId xmlns:p14="http://schemas.microsoft.com/office/powerpoint/2010/main" val="1295149977"/>
              </p:ext>
            </p:extLst>
          </p:nvPr>
        </p:nvGraphicFramePr>
        <p:xfrm>
          <a:off x="213285" y="1556792"/>
          <a:ext cx="8691839" cy="5090160"/>
        </p:xfrm>
        <a:graphic>
          <a:graphicData uri="http://schemas.openxmlformats.org/drawingml/2006/table">
            <a:tbl>
              <a:tblPr/>
              <a:tblGrid>
                <a:gridCol w="1386288">
                  <a:extLst>
                    <a:ext uri="{9D8B030D-6E8A-4147-A177-3AD203B41FA5}">
                      <a16:colId xmlns="" xmlns:a16="http://schemas.microsoft.com/office/drawing/2014/main" val="20000"/>
                    </a:ext>
                  </a:extLst>
                </a:gridCol>
                <a:gridCol w="908572">
                  <a:extLst>
                    <a:ext uri="{9D8B030D-6E8A-4147-A177-3AD203B41FA5}">
                      <a16:colId xmlns="" xmlns:a16="http://schemas.microsoft.com/office/drawing/2014/main" val="20001"/>
                    </a:ext>
                  </a:extLst>
                </a:gridCol>
                <a:gridCol w="1137927">
                  <a:extLst>
                    <a:ext uri="{9D8B030D-6E8A-4147-A177-3AD203B41FA5}">
                      <a16:colId xmlns="" xmlns:a16="http://schemas.microsoft.com/office/drawing/2014/main" val="20002"/>
                    </a:ext>
                  </a:extLst>
                </a:gridCol>
                <a:gridCol w="1370620">
                  <a:extLst>
                    <a:ext uri="{9D8B030D-6E8A-4147-A177-3AD203B41FA5}">
                      <a16:colId xmlns="" xmlns:a16="http://schemas.microsoft.com/office/drawing/2014/main" val="20003"/>
                    </a:ext>
                  </a:extLst>
                </a:gridCol>
                <a:gridCol w="1224136">
                  <a:extLst>
                    <a:ext uri="{9D8B030D-6E8A-4147-A177-3AD203B41FA5}">
                      <a16:colId xmlns="" xmlns:a16="http://schemas.microsoft.com/office/drawing/2014/main" val="20004"/>
                    </a:ext>
                  </a:extLst>
                </a:gridCol>
                <a:gridCol w="1296144">
                  <a:extLst>
                    <a:ext uri="{9D8B030D-6E8A-4147-A177-3AD203B41FA5}">
                      <a16:colId xmlns="" xmlns:a16="http://schemas.microsoft.com/office/drawing/2014/main" val="20005"/>
                    </a:ext>
                  </a:extLst>
                </a:gridCol>
                <a:gridCol w="1368152">
                  <a:extLst>
                    <a:ext uri="{9D8B030D-6E8A-4147-A177-3AD203B41FA5}">
                      <a16:colId xmlns="" xmlns:a16="http://schemas.microsoft.com/office/drawing/2014/main" val="20006"/>
                    </a:ext>
                  </a:extLst>
                </a:gridCol>
              </a:tblGrid>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ASPECTO A MEJORAR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ACCIÓN</a:t>
                      </a:r>
                    </a:p>
                    <a:p>
                      <a:pPr marL="0" marR="0" lvl="0" indent="0" algn="ctr" defTabSz="914400" rtl="0" eaLnBrk="1" fontAlgn="base" latinLnBrk="0" hangingPunct="1">
                        <a:lnSpc>
                          <a:spcPct val="100000"/>
                        </a:lnSpc>
                        <a:spcBef>
                          <a:spcPct val="0"/>
                        </a:spcBef>
                        <a:spcAft>
                          <a:spcPct val="0"/>
                        </a:spcAft>
                        <a:buClrTx/>
                        <a:buSzTx/>
                        <a:buFontTx/>
                        <a:buNone/>
                        <a:tabLst/>
                        <a:defRPr/>
                      </a:pPr>
                      <a:r>
                        <a:rPr lang="es-CO" sz="900" dirty="0"/>
                        <a:t>CORRECCIÓN, A.CORRECTIVA, A. MEJORA U OPORTUNIDAD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RESPONSABLE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FECHA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RECURSOS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ENFOQUE DE LA ACCIÓN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a:ln>
                            <a:noFill/>
                          </a:ln>
                          <a:solidFill>
                            <a:schemeClr val="tx1"/>
                          </a:solidFill>
                          <a:effectLst/>
                          <a:latin typeface="Arial" charset="0"/>
                        </a:rPr>
                        <a:t>SGC/Usuario</a:t>
                      </a:r>
                      <a:endParaRPr kumimoji="0" lang="es-CO"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PLANIFICAR COMO CAMBIO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 xmlns:a16="http://schemas.microsoft.com/office/drawing/2014/main" val="10000"/>
                  </a:ext>
                </a:extLst>
              </a:tr>
              <a:tr h="543232">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Programar capacitación a lideres de proceso en la norma ISO 9001:2015. (salidas no conformes, Acciones correctivas, de mejora, riesgos y oportunidades).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Mejora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Planeación y Control Y mejoramiento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Primer semestre 2023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Humanos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Técnicos y Financieros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r h="8720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Realizar el seguimiento a las acciones  de auditorías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Mejora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chemeClr val="tx1"/>
                          </a:solidFill>
                          <a:effectLst/>
                          <a:latin typeface="Arial" charset="0"/>
                        </a:rPr>
                        <a:t>Control y mejoramiento</a:t>
                      </a:r>
                      <a:endParaRPr kumimoji="0" lang="es-CO"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Seguimiento permanente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Humanos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Técnicos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Financieros</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2"/>
                  </a:ext>
                </a:extLst>
              </a:tr>
            </a:tbl>
          </a:graphicData>
        </a:graphic>
      </p:graphicFrame>
      <p:pic>
        <p:nvPicPr>
          <p:cNvPr id="5" name="Picture 49">
            <a:extLst>
              <a:ext uri="{FF2B5EF4-FFF2-40B4-BE49-F238E27FC236}">
                <a16:creationId xmlns="" xmlns:a16="http://schemas.microsoft.com/office/drawing/2014/main" id="{6BFE5ACC-CC06-C84C-A3FC-195EC03C23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4" y="7557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83605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F2392BBB-2529-4AC5-8926-43D85FD6EC92}" type="slidenum">
              <a:rPr lang="es-ES" sz="1000">
                <a:solidFill>
                  <a:schemeClr val="bg1"/>
                </a:solidFill>
              </a:rPr>
              <a:pPr/>
              <a:t>51</a:t>
            </a:fld>
            <a:endParaRPr lang="es-ES" sz="1000" dirty="0">
              <a:solidFill>
                <a:schemeClr val="bg1"/>
              </a:solidFill>
            </a:endParaRPr>
          </a:p>
        </p:txBody>
      </p:sp>
      <p:sp>
        <p:nvSpPr>
          <p:cNvPr id="4098" name="2 Subtítulo"/>
          <p:cNvSpPr>
            <a:spLocks/>
          </p:cNvSpPr>
          <p:nvPr/>
        </p:nvSpPr>
        <p:spPr bwMode="auto">
          <a:xfrm>
            <a:off x="1979712" y="1484784"/>
            <a:ext cx="5724525" cy="1655763"/>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4000" dirty="0">
                <a:solidFill>
                  <a:srgbClr val="C00000"/>
                </a:solidFill>
                <a:latin typeface="Arial Black" pitchFamily="34" charset="0"/>
                <a:cs typeface="+mn-cs"/>
              </a:rPr>
              <a:t>4.5 RESULTADOS DEL SEGUIMIENTO Y MEDICIÓN</a:t>
            </a:r>
            <a:endParaRPr lang="es-MX" sz="4000" dirty="0">
              <a:solidFill>
                <a:srgbClr val="C00000"/>
              </a:solidFill>
              <a:latin typeface="Arial Black" pitchFamily="34" charset="0"/>
              <a:cs typeface="+mn-cs"/>
            </a:endParaRPr>
          </a:p>
        </p:txBody>
      </p:sp>
      <p:pic>
        <p:nvPicPr>
          <p:cNvPr id="45057" name="Picture 1"/>
          <p:cNvPicPr>
            <a:picLocks noChangeAspect="1" noChangeArrowheads="1"/>
          </p:cNvPicPr>
          <p:nvPr/>
        </p:nvPicPr>
        <p:blipFill>
          <a:blip r:embed="rId3" cstate="print"/>
          <a:srcRect/>
          <a:stretch>
            <a:fillRect/>
          </a:stretch>
        </p:blipFill>
        <p:spPr bwMode="auto">
          <a:xfrm>
            <a:off x="3214678" y="3789040"/>
            <a:ext cx="2509450" cy="2140290"/>
          </a:xfrm>
          <a:prstGeom prst="rect">
            <a:avLst/>
          </a:prstGeom>
          <a:noFill/>
          <a:ln w="9525">
            <a:noFill/>
            <a:miter lim="800000"/>
            <a:headEnd/>
            <a:tailEnd/>
          </a:ln>
          <a:effectLst/>
        </p:spPr>
      </p:pic>
      <p:pic>
        <p:nvPicPr>
          <p:cNvPr id="5" name="Picture 49">
            <a:extLst>
              <a:ext uri="{FF2B5EF4-FFF2-40B4-BE49-F238E27FC236}">
                <a16:creationId xmlns="" xmlns:a16="http://schemas.microsoft.com/office/drawing/2014/main" id="{0861D7DB-06E5-CD46-980E-DEC9E2C1BFE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55442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52</a:t>
            </a:fld>
            <a:endParaRPr lang="es-ES" sz="1000" dirty="0">
              <a:solidFill>
                <a:schemeClr val="bg1"/>
              </a:solidFill>
            </a:endParaRPr>
          </a:p>
        </p:txBody>
      </p:sp>
      <p:sp>
        <p:nvSpPr>
          <p:cNvPr id="34819" name="2 Subtítulo"/>
          <p:cNvSpPr>
            <a:spLocks/>
          </p:cNvSpPr>
          <p:nvPr/>
        </p:nvSpPr>
        <p:spPr bwMode="auto">
          <a:xfrm>
            <a:off x="347627" y="404664"/>
            <a:ext cx="8786874" cy="576064"/>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5" name="Picture 49">
            <a:extLst>
              <a:ext uri="{FF2B5EF4-FFF2-40B4-BE49-F238E27FC236}">
                <a16:creationId xmlns="" xmlns:a16="http://schemas.microsoft.com/office/drawing/2014/main" id="{1F9E38F1-8E49-D244-9277-DF7647D02E4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a 2">
            <a:extLst>
              <a:ext uri="{FF2B5EF4-FFF2-40B4-BE49-F238E27FC236}">
                <a16:creationId xmlns="" xmlns:a16="http://schemas.microsoft.com/office/drawing/2014/main" id="{DF8C6942-85D7-452E-B613-94E2EAB58D01}"/>
              </a:ext>
            </a:extLst>
          </p:cNvPr>
          <p:cNvGraphicFramePr>
            <a:graphicFrameLocks noGrp="1"/>
          </p:cNvGraphicFramePr>
          <p:nvPr>
            <p:extLst>
              <p:ext uri="{D42A27DB-BD31-4B8C-83A1-F6EECF244321}">
                <p14:modId xmlns:p14="http://schemas.microsoft.com/office/powerpoint/2010/main" val="3497545813"/>
              </p:ext>
            </p:extLst>
          </p:nvPr>
        </p:nvGraphicFramePr>
        <p:xfrm>
          <a:off x="1043608" y="4581128"/>
          <a:ext cx="7056783" cy="1872208"/>
        </p:xfrm>
        <a:graphic>
          <a:graphicData uri="http://schemas.openxmlformats.org/drawingml/2006/table">
            <a:tbl>
              <a:tblPr>
                <a:tableStyleId>{5C22544A-7EE6-4342-B048-85BDC9FD1C3A}</a:tableStyleId>
              </a:tblPr>
              <a:tblGrid>
                <a:gridCol w="2286440">
                  <a:extLst>
                    <a:ext uri="{9D8B030D-6E8A-4147-A177-3AD203B41FA5}">
                      <a16:colId xmlns="" xmlns:a16="http://schemas.microsoft.com/office/drawing/2014/main" val="3109377605"/>
                    </a:ext>
                  </a:extLst>
                </a:gridCol>
                <a:gridCol w="1385968">
                  <a:extLst>
                    <a:ext uri="{9D8B030D-6E8A-4147-A177-3AD203B41FA5}">
                      <a16:colId xmlns="" xmlns:a16="http://schemas.microsoft.com/office/drawing/2014/main" val="1282133115"/>
                    </a:ext>
                  </a:extLst>
                </a:gridCol>
                <a:gridCol w="1224136">
                  <a:extLst>
                    <a:ext uri="{9D8B030D-6E8A-4147-A177-3AD203B41FA5}">
                      <a16:colId xmlns="" xmlns:a16="http://schemas.microsoft.com/office/drawing/2014/main" val="1591357809"/>
                    </a:ext>
                  </a:extLst>
                </a:gridCol>
                <a:gridCol w="1152128">
                  <a:extLst>
                    <a:ext uri="{9D8B030D-6E8A-4147-A177-3AD203B41FA5}">
                      <a16:colId xmlns="" xmlns:a16="http://schemas.microsoft.com/office/drawing/2014/main" val="4046550174"/>
                    </a:ext>
                  </a:extLst>
                </a:gridCol>
                <a:gridCol w="1008111">
                  <a:extLst>
                    <a:ext uri="{9D8B030D-6E8A-4147-A177-3AD203B41FA5}">
                      <a16:colId xmlns="" xmlns:a16="http://schemas.microsoft.com/office/drawing/2014/main" val="2341775680"/>
                    </a:ext>
                  </a:extLst>
                </a:gridCol>
              </a:tblGrid>
              <a:tr h="595703">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dirty="0">
                          <a:effectLst/>
                        </a:rPr>
                        <a:t>AÑO 2019</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AÑO 2020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AÑO 2021</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JUNIO 2022</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419220687"/>
                  </a:ext>
                </a:extLst>
              </a:tr>
              <a:tr h="319126">
                <a:tc>
                  <a:txBody>
                    <a:bodyPr/>
                    <a:lstStyle/>
                    <a:p>
                      <a:pPr algn="ctr" fontAlgn="b"/>
                      <a:r>
                        <a:rPr lang="es-CO" sz="1400" u="none" strike="noStrike">
                          <a:effectLst/>
                        </a:rPr>
                        <a:t>PROCESO CAPACITACIÓN</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53</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85</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48</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rgbClr val="000000"/>
                          </a:solidFill>
                          <a:effectLst/>
                          <a:latin typeface="Arial" panose="020B0604020202020204" pitchFamily="34" charset="0"/>
                        </a:rPr>
                        <a:t>27</a:t>
                      </a:r>
                    </a:p>
                  </a:txBody>
                  <a:tcPr marL="0" marR="0" marT="0" marB="0" anchor="b"/>
                </a:tc>
                <a:extLst>
                  <a:ext uri="{0D108BD9-81ED-4DB2-BD59-A6C34878D82A}">
                    <a16:rowId xmlns="" xmlns:a16="http://schemas.microsoft.com/office/drawing/2014/main" val="52259368"/>
                  </a:ext>
                </a:extLst>
              </a:tr>
              <a:tr h="957379">
                <a:tc>
                  <a:txBody>
                    <a:bodyPr/>
                    <a:lstStyle/>
                    <a:p>
                      <a:pPr algn="ctr" fontAlgn="b"/>
                      <a:r>
                        <a:rPr lang="es-ES" sz="1400" u="none" strike="noStrike" dirty="0">
                          <a:effectLst/>
                        </a:rPr>
                        <a:t>NÚMERO DE CAPACITACIÓNES META 24</a:t>
                      </a:r>
                      <a:endParaRPr lang="es-E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s-CO"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3232117112"/>
                  </a:ext>
                </a:extLst>
              </a:tr>
            </a:tbl>
          </a:graphicData>
        </a:graphic>
      </p:graphicFrame>
      <p:graphicFrame>
        <p:nvGraphicFramePr>
          <p:cNvPr id="7" name="Gráfico 6">
            <a:extLst>
              <a:ext uri="{FF2B5EF4-FFF2-40B4-BE49-F238E27FC236}">
                <a16:creationId xmlns="" xmlns:a16="http://schemas.microsoft.com/office/drawing/2014/main" id="{3F89D1D1-73D3-4E9A-8F6F-D5D71713268C}"/>
              </a:ext>
            </a:extLst>
          </p:cNvPr>
          <p:cNvGraphicFramePr>
            <a:graphicFrameLocks/>
          </p:cNvGraphicFramePr>
          <p:nvPr>
            <p:extLst>
              <p:ext uri="{D42A27DB-BD31-4B8C-83A1-F6EECF244321}">
                <p14:modId xmlns:p14="http://schemas.microsoft.com/office/powerpoint/2010/main" val="2465123427"/>
              </p:ext>
            </p:extLst>
          </p:nvPr>
        </p:nvGraphicFramePr>
        <p:xfrm>
          <a:off x="759619" y="332656"/>
          <a:ext cx="7624762" cy="41764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528727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53</a:t>
            </a:fld>
            <a:endParaRPr lang="es-ES" sz="1000" dirty="0">
              <a:solidFill>
                <a:schemeClr val="bg1"/>
              </a:solidFill>
            </a:endParaRPr>
          </a:p>
        </p:txBody>
      </p:sp>
      <p:sp>
        <p:nvSpPr>
          <p:cNvPr id="34819" name="2 Subtítulo"/>
          <p:cNvSpPr>
            <a:spLocks/>
          </p:cNvSpPr>
          <p:nvPr/>
        </p:nvSpPr>
        <p:spPr bwMode="auto">
          <a:xfrm>
            <a:off x="465646" y="-1755576"/>
            <a:ext cx="7706754" cy="8352928"/>
          </a:xfrm>
          <a:prstGeom prst="rect">
            <a:avLst/>
          </a:prstGeom>
          <a:noFill/>
          <a:ln w="9525">
            <a:noFill/>
            <a:miter lim="800000"/>
            <a:headEnd/>
            <a:tailEnd/>
          </a:ln>
        </p:spPr>
        <p:txBody>
          <a:bodyPr anchor="ctr"/>
          <a:lstStyle/>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r>
              <a:rPr lang="es-ES" sz="2400" b="1" dirty="0">
                <a:solidFill>
                  <a:srgbClr val="FF0000"/>
                </a:solidFill>
                <a:latin typeface="Arial" pitchFamily="34" charset="0"/>
                <a:ea typeface="Tahoma" pitchFamily="34" charset="0"/>
                <a:cs typeface="Arial" pitchFamily="34" charset="0"/>
              </a:rPr>
              <a:t>CONCLUSIONES</a:t>
            </a: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just"/>
            <a:r>
              <a:rPr lang="es-ES" sz="2400" dirty="0">
                <a:latin typeface="Arial" pitchFamily="34" charset="0"/>
                <a:ea typeface="Tahoma" pitchFamily="34" charset="0"/>
                <a:cs typeface="Arial" pitchFamily="34" charset="0"/>
              </a:rPr>
              <a:t>    </a:t>
            </a:r>
            <a:r>
              <a:rPr lang="es-ES" b="1" dirty="0">
                <a:latin typeface="Arial" pitchFamily="34" charset="0"/>
                <a:ea typeface="Tahoma" pitchFamily="34" charset="0"/>
                <a:cs typeface="Arial" pitchFamily="34" charset="0"/>
              </a:rPr>
              <a:t>Se observa que el número de capacitaciones superan la meta de 24 anuales, en el año 2019 se realizaron 53, en el año 2020 se realizaron 85, en el año  2021 se realizaron 48 , en el año 2022 se realizaron 27 capacitaciones hasta junio, las capacitaciones se desarrollaron en dos modalidades presencial y virtual, dentro de la formaciones se desarrollaron, capacitaciones, cursos, diplomados y técnicos gracias a que la entidad cuenta con el Instituto Técnico, Empresarial Cámara de Comercio de Ipiales (ITECCI).</a:t>
            </a:r>
            <a:endParaRPr lang="es-ES" dirty="0">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6" name="Picture 49">
            <a:extLst>
              <a:ext uri="{FF2B5EF4-FFF2-40B4-BE49-F238E27FC236}">
                <a16:creationId xmlns="" xmlns:a16="http://schemas.microsoft.com/office/drawing/2014/main" id="{D9F2D67F-13C6-B047-A7DE-7A18B17A9D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86700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54</a:t>
            </a:fld>
            <a:endParaRPr lang="es-ES" sz="1000" dirty="0">
              <a:solidFill>
                <a:schemeClr val="bg1"/>
              </a:solidFill>
            </a:endParaRPr>
          </a:p>
        </p:txBody>
      </p:sp>
      <p:sp>
        <p:nvSpPr>
          <p:cNvPr id="34819" name="2 Subtítulo"/>
          <p:cNvSpPr>
            <a:spLocks/>
          </p:cNvSpPr>
          <p:nvPr/>
        </p:nvSpPr>
        <p:spPr bwMode="auto">
          <a:xfrm>
            <a:off x="465646" y="476672"/>
            <a:ext cx="8786874" cy="658452"/>
          </a:xfrm>
          <a:prstGeom prst="rect">
            <a:avLst/>
          </a:prstGeom>
          <a:noFill/>
          <a:ln w="9525">
            <a:noFill/>
            <a:miter lim="800000"/>
            <a:headEnd/>
            <a:tailEnd/>
          </a:ln>
        </p:spPr>
        <p:txBody>
          <a:bodyPr anchor="ctr"/>
          <a:lstStyle/>
          <a:p>
            <a:pPr marL="342900" indent="-342900" algn="ctr"/>
            <a:r>
              <a:rPr lang="es-ES" b="1" dirty="0">
                <a:solidFill>
                  <a:srgbClr val="FF0000"/>
                </a:solidFill>
                <a:latin typeface="Arial" pitchFamily="34" charset="0"/>
                <a:ea typeface="Tahoma" pitchFamily="34" charset="0"/>
                <a:cs typeface="Arial" pitchFamily="34" charset="0"/>
              </a:rPr>
              <a:t>.</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6" name="Picture 49">
            <a:extLst>
              <a:ext uri="{FF2B5EF4-FFF2-40B4-BE49-F238E27FC236}">
                <a16:creationId xmlns="" xmlns:a16="http://schemas.microsoft.com/office/drawing/2014/main" id="{D9F2D67F-13C6-B047-A7DE-7A18B17A9D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a 2">
            <a:extLst>
              <a:ext uri="{FF2B5EF4-FFF2-40B4-BE49-F238E27FC236}">
                <a16:creationId xmlns="" xmlns:a16="http://schemas.microsoft.com/office/drawing/2014/main" id="{7C1C73CD-156D-40EC-8025-22E1FEFC8241}"/>
              </a:ext>
            </a:extLst>
          </p:cNvPr>
          <p:cNvGraphicFramePr>
            <a:graphicFrameLocks noGrp="1"/>
          </p:cNvGraphicFramePr>
          <p:nvPr>
            <p:extLst>
              <p:ext uri="{D42A27DB-BD31-4B8C-83A1-F6EECF244321}">
                <p14:modId xmlns:p14="http://schemas.microsoft.com/office/powerpoint/2010/main" val="1290480729"/>
              </p:ext>
            </p:extLst>
          </p:nvPr>
        </p:nvGraphicFramePr>
        <p:xfrm>
          <a:off x="1088277" y="4221088"/>
          <a:ext cx="6980923" cy="2387410"/>
        </p:xfrm>
        <a:graphic>
          <a:graphicData uri="http://schemas.openxmlformats.org/drawingml/2006/table">
            <a:tbl>
              <a:tblPr>
                <a:tableStyleId>{5C22544A-7EE6-4342-B048-85BDC9FD1C3A}</a:tableStyleId>
              </a:tblPr>
              <a:tblGrid>
                <a:gridCol w="2261860">
                  <a:extLst>
                    <a:ext uri="{9D8B030D-6E8A-4147-A177-3AD203B41FA5}">
                      <a16:colId xmlns="" xmlns:a16="http://schemas.microsoft.com/office/drawing/2014/main" val="2657027230"/>
                    </a:ext>
                  </a:extLst>
                </a:gridCol>
                <a:gridCol w="1293871">
                  <a:extLst>
                    <a:ext uri="{9D8B030D-6E8A-4147-A177-3AD203B41FA5}">
                      <a16:colId xmlns="" xmlns:a16="http://schemas.microsoft.com/office/drawing/2014/main" val="2148825619"/>
                    </a:ext>
                  </a:extLst>
                </a:gridCol>
                <a:gridCol w="1296144">
                  <a:extLst>
                    <a:ext uri="{9D8B030D-6E8A-4147-A177-3AD203B41FA5}">
                      <a16:colId xmlns="" xmlns:a16="http://schemas.microsoft.com/office/drawing/2014/main" val="1531190798"/>
                    </a:ext>
                  </a:extLst>
                </a:gridCol>
                <a:gridCol w="1152128">
                  <a:extLst>
                    <a:ext uri="{9D8B030D-6E8A-4147-A177-3AD203B41FA5}">
                      <a16:colId xmlns="" xmlns:a16="http://schemas.microsoft.com/office/drawing/2014/main" val="1963344565"/>
                    </a:ext>
                  </a:extLst>
                </a:gridCol>
                <a:gridCol w="976920">
                  <a:extLst>
                    <a:ext uri="{9D8B030D-6E8A-4147-A177-3AD203B41FA5}">
                      <a16:colId xmlns="" xmlns:a16="http://schemas.microsoft.com/office/drawing/2014/main" val="2123215160"/>
                    </a:ext>
                  </a:extLst>
                </a:gridCol>
              </a:tblGrid>
              <a:tr h="720080">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dirty="0">
                          <a:effectLst/>
                        </a:rPr>
                        <a:t>AÑO 2019</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AÑO 2020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AÑO 2021</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JUNIO</a:t>
                      </a:r>
                      <a:r>
                        <a:rPr lang="es-CO" sz="1400" u="none" strike="noStrike" baseline="0" dirty="0">
                          <a:effectLst/>
                        </a:rPr>
                        <a:t> </a:t>
                      </a:r>
                      <a:r>
                        <a:rPr lang="es-CO" sz="1400" u="none" strike="noStrike" dirty="0">
                          <a:effectLst/>
                        </a:rPr>
                        <a:t>2022</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952198136"/>
                  </a:ext>
                </a:extLst>
              </a:tr>
              <a:tr h="333466">
                <a:tc>
                  <a:txBody>
                    <a:bodyPr/>
                    <a:lstStyle/>
                    <a:p>
                      <a:pPr algn="ctr" fontAlgn="b"/>
                      <a:r>
                        <a:rPr lang="es-CO" sz="1400" u="none" strike="noStrike">
                          <a:effectLst/>
                        </a:rPr>
                        <a:t>PROCESO CAPACITACIÓN</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4267</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4331</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2023</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rgbClr val="000000"/>
                          </a:solidFill>
                          <a:effectLst/>
                          <a:latin typeface="Arial" panose="020B0604020202020204" pitchFamily="34" charset="0"/>
                        </a:rPr>
                        <a:t>1842</a:t>
                      </a:r>
                    </a:p>
                  </a:txBody>
                  <a:tcPr marL="0" marR="0" marT="0" marB="0" anchor="b"/>
                </a:tc>
                <a:extLst>
                  <a:ext uri="{0D108BD9-81ED-4DB2-BD59-A6C34878D82A}">
                    <a16:rowId xmlns="" xmlns:a16="http://schemas.microsoft.com/office/drawing/2014/main" val="2496580394"/>
                  </a:ext>
                </a:extLst>
              </a:tr>
              <a:tr h="1333864">
                <a:tc>
                  <a:txBody>
                    <a:bodyPr/>
                    <a:lstStyle/>
                    <a:p>
                      <a:pPr algn="ctr" fontAlgn="b"/>
                      <a:r>
                        <a:rPr lang="es-CO" sz="1400" u="none" strike="noStrike">
                          <a:effectLst/>
                        </a:rPr>
                        <a:t>NÚMERO DE PERSONAS CAPACITADAS META 1000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s-CO"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2675988504"/>
                  </a:ext>
                </a:extLst>
              </a:tr>
            </a:tbl>
          </a:graphicData>
        </a:graphic>
      </p:graphicFrame>
      <p:graphicFrame>
        <p:nvGraphicFramePr>
          <p:cNvPr id="9" name="Gráfico 8">
            <a:extLst>
              <a:ext uri="{FF2B5EF4-FFF2-40B4-BE49-F238E27FC236}">
                <a16:creationId xmlns="" xmlns:a16="http://schemas.microsoft.com/office/drawing/2014/main" id="{9FC3A0CB-943E-43AD-96B8-400625E181CC}"/>
              </a:ext>
            </a:extLst>
          </p:cNvPr>
          <p:cNvGraphicFramePr>
            <a:graphicFrameLocks/>
          </p:cNvGraphicFramePr>
          <p:nvPr>
            <p:extLst>
              <p:ext uri="{D42A27DB-BD31-4B8C-83A1-F6EECF244321}">
                <p14:modId xmlns:p14="http://schemas.microsoft.com/office/powerpoint/2010/main" val="3747758234"/>
              </p:ext>
            </p:extLst>
          </p:nvPr>
        </p:nvGraphicFramePr>
        <p:xfrm>
          <a:off x="1081538" y="476672"/>
          <a:ext cx="6980923" cy="374441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086878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55</a:t>
            </a:fld>
            <a:endParaRPr lang="es-ES" sz="1000" dirty="0">
              <a:solidFill>
                <a:schemeClr val="bg1"/>
              </a:solidFill>
            </a:endParaRPr>
          </a:p>
        </p:txBody>
      </p:sp>
      <p:sp>
        <p:nvSpPr>
          <p:cNvPr id="34819" name="2 Subtítulo"/>
          <p:cNvSpPr>
            <a:spLocks/>
          </p:cNvSpPr>
          <p:nvPr/>
        </p:nvSpPr>
        <p:spPr bwMode="auto">
          <a:xfrm>
            <a:off x="437881" y="-1971600"/>
            <a:ext cx="8022551" cy="8117739"/>
          </a:xfrm>
          <a:prstGeom prst="rect">
            <a:avLst/>
          </a:prstGeom>
          <a:noFill/>
          <a:ln w="9525">
            <a:noFill/>
            <a:miter lim="800000"/>
            <a:headEnd/>
            <a:tailEnd/>
          </a:ln>
        </p:spPr>
        <p:txBody>
          <a:bodyPr anchor="ctr"/>
          <a:lstStyle/>
          <a:p>
            <a:pPr marL="342900" indent="-342900" algn="ctr"/>
            <a:endParaRPr lang="es-ES" sz="2400" b="1" dirty="0">
              <a:solidFill>
                <a:srgbClr val="FF0000"/>
              </a:solidFill>
            </a:endParaRPr>
          </a:p>
          <a:p>
            <a:pPr marL="342900" indent="-342900" algn="ctr"/>
            <a:endParaRPr lang="es-ES" sz="2400" b="1" dirty="0">
              <a:solidFill>
                <a:srgbClr val="FF0000"/>
              </a:solidFill>
            </a:endParaRPr>
          </a:p>
          <a:p>
            <a:pPr marL="342900" indent="-342900" algn="ctr"/>
            <a:endParaRPr lang="es-ES" sz="2400" b="1" dirty="0">
              <a:solidFill>
                <a:srgbClr val="FF0000"/>
              </a:solidFill>
            </a:endParaRPr>
          </a:p>
          <a:p>
            <a:pPr marL="342900" indent="-342900" algn="ctr"/>
            <a:endParaRPr lang="es-ES" sz="2400" b="1" dirty="0">
              <a:solidFill>
                <a:srgbClr val="FF0000"/>
              </a:solidFill>
            </a:endParaRPr>
          </a:p>
          <a:p>
            <a:pPr marL="342900" indent="-342900" algn="ctr"/>
            <a:endParaRPr lang="es-ES" sz="2400" b="1" dirty="0">
              <a:solidFill>
                <a:srgbClr val="FF0000"/>
              </a:solidFill>
            </a:endParaRPr>
          </a:p>
          <a:p>
            <a:pPr marL="342900" indent="-342900" algn="ctr"/>
            <a:endParaRPr lang="es-ES" sz="2400" b="1" dirty="0">
              <a:solidFill>
                <a:srgbClr val="FF0000"/>
              </a:solidFill>
            </a:endParaRPr>
          </a:p>
          <a:p>
            <a:pPr marL="342900" indent="-342900" algn="ctr"/>
            <a:endParaRPr lang="es-ES" sz="2400" b="1" dirty="0">
              <a:solidFill>
                <a:srgbClr val="FF0000"/>
              </a:solidFill>
            </a:endParaRPr>
          </a:p>
          <a:p>
            <a:pPr marL="342900" indent="-342900" algn="ctr"/>
            <a:r>
              <a:rPr lang="es-ES" sz="4000" b="1" dirty="0">
                <a:solidFill>
                  <a:srgbClr val="FF0000"/>
                </a:solidFill>
              </a:rPr>
              <a:t>CONCLUSIONES</a:t>
            </a:r>
          </a:p>
          <a:p>
            <a:pPr marL="342900" indent="-342900" algn="ctr"/>
            <a:endParaRPr lang="es-ES" b="1" dirty="0"/>
          </a:p>
          <a:p>
            <a:pPr marL="342900" indent="-342900" algn="just"/>
            <a:r>
              <a:rPr lang="es-ES" sz="2400" dirty="0"/>
              <a:t>    Se observa que en el 2019 fue de 4267, en el 2020 fue de 4331, en el  2021 fue de 2023, hasta el mes de junio 2022 fueron 1842 capacitaciones, por lo tanto se supera la meta anual de 1000 capacitados, gracias a la convocatoria eficaz, reconocimiento y la buena imagen que tiene la entidad frente a las partes interesadas. ( Empresarios, profesionales y comunidad en general).</a:t>
            </a:r>
          </a:p>
          <a:p>
            <a:pPr marL="342900" indent="-342900" algn="just"/>
            <a:endParaRPr lang="es-ES" sz="2800" b="1" dirty="0"/>
          </a:p>
          <a:p>
            <a:pPr marL="342900" indent="-342900" algn="just"/>
            <a:endParaRPr lang="es-ES" b="1" dirty="0"/>
          </a:p>
        </p:txBody>
      </p:sp>
      <p:sp>
        <p:nvSpPr>
          <p:cNvPr id="4" name="CuadroTexto 3">
            <a:extLst>
              <a:ext uri="{FF2B5EF4-FFF2-40B4-BE49-F238E27FC236}">
                <a16:creationId xmlns="" xmlns:a16="http://schemas.microsoft.com/office/drawing/2014/main" id="{E4162C79-41A2-7243-9F10-4E01D288F648}"/>
              </a:ext>
            </a:extLst>
          </p:cNvPr>
          <p:cNvSpPr txBox="1"/>
          <p:nvPr/>
        </p:nvSpPr>
        <p:spPr>
          <a:xfrm>
            <a:off x="107504" y="6146140"/>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 xmlns:a16="http://schemas.microsoft.com/office/drawing/2014/main" id="{D9F2D67F-13C6-B047-A7DE-7A18B17A9D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28648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56</a:t>
            </a:fld>
            <a:endParaRPr lang="es-ES" sz="1000" dirty="0">
              <a:solidFill>
                <a:schemeClr val="bg1"/>
              </a:solidFill>
            </a:endParaRPr>
          </a:p>
        </p:txBody>
      </p:sp>
      <p:sp>
        <p:nvSpPr>
          <p:cNvPr id="34819" name="2 Subtítulo"/>
          <p:cNvSpPr>
            <a:spLocks/>
          </p:cNvSpPr>
          <p:nvPr/>
        </p:nvSpPr>
        <p:spPr bwMode="auto">
          <a:xfrm>
            <a:off x="249622" y="476672"/>
            <a:ext cx="8786874" cy="576064"/>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8" name="Picture 49">
            <a:extLst>
              <a:ext uri="{FF2B5EF4-FFF2-40B4-BE49-F238E27FC236}">
                <a16:creationId xmlns="" xmlns:a16="http://schemas.microsoft.com/office/drawing/2014/main" id="{BA94DBF3-68A6-3245-99B2-3DC7DA52EE2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3" y="116632"/>
            <a:ext cx="797840"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a 3">
            <a:extLst>
              <a:ext uri="{FF2B5EF4-FFF2-40B4-BE49-F238E27FC236}">
                <a16:creationId xmlns="" xmlns:a16="http://schemas.microsoft.com/office/drawing/2014/main" id="{CD1DE478-7BE4-477F-8901-A0FE1463656A}"/>
              </a:ext>
            </a:extLst>
          </p:cNvPr>
          <p:cNvGraphicFramePr>
            <a:graphicFrameLocks noGrp="1"/>
          </p:cNvGraphicFramePr>
          <p:nvPr>
            <p:extLst>
              <p:ext uri="{D42A27DB-BD31-4B8C-83A1-F6EECF244321}">
                <p14:modId xmlns:p14="http://schemas.microsoft.com/office/powerpoint/2010/main" val="770643589"/>
              </p:ext>
            </p:extLst>
          </p:nvPr>
        </p:nvGraphicFramePr>
        <p:xfrm>
          <a:off x="619125" y="4680266"/>
          <a:ext cx="7769299" cy="1917085"/>
        </p:xfrm>
        <a:graphic>
          <a:graphicData uri="http://schemas.openxmlformats.org/drawingml/2006/table">
            <a:tbl>
              <a:tblPr>
                <a:tableStyleId>{5C22544A-7EE6-4342-B048-85BDC9FD1C3A}</a:tableStyleId>
              </a:tblPr>
              <a:tblGrid>
                <a:gridCol w="2517299">
                  <a:extLst>
                    <a:ext uri="{9D8B030D-6E8A-4147-A177-3AD203B41FA5}">
                      <a16:colId xmlns="" xmlns:a16="http://schemas.microsoft.com/office/drawing/2014/main" val="3779208477"/>
                    </a:ext>
                  </a:extLst>
                </a:gridCol>
                <a:gridCol w="1219552">
                  <a:extLst>
                    <a:ext uri="{9D8B030D-6E8A-4147-A177-3AD203B41FA5}">
                      <a16:colId xmlns="" xmlns:a16="http://schemas.microsoft.com/office/drawing/2014/main" val="2608819188"/>
                    </a:ext>
                  </a:extLst>
                </a:gridCol>
                <a:gridCol w="1368152">
                  <a:extLst>
                    <a:ext uri="{9D8B030D-6E8A-4147-A177-3AD203B41FA5}">
                      <a16:colId xmlns="" xmlns:a16="http://schemas.microsoft.com/office/drawing/2014/main" val="321453214"/>
                    </a:ext>
                  </a:extLst>
                </a:gridCol>
                <a:gridCol w="1440160">
                  <a:extLst>
                    <a:ext uri="{9D8B030D-6E8A-4147-A177-3AD203B41FA5}">
                      <a16:colId xmlns="" xmlns:a16="http://schemas.microsoft.com/office/drawing/2014/main" val="2225739440"/>
                    </a:ext>
                  </a:extLst>
                </a:gridCol>
                <a:gridCol w="1224136">
                  <a:extLst>
                    <a:ext uri="{9D8B030D-6E8A-4147-A177-3AD203B41FA5}">
                      <a16:colId xmlns="" xmlns:a16="http://schemas.microsoft.com/office/drawing/2014/main" val="4095604053"/>
                    </a:ext>
                  </a:extLst>
                </a:gridCol>
              </a:tblGrid>
              <a:tr h="531469">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dirty="0">
                          <a:effectLst/>
                        </a:rPr>
                        <a:t>AÑO 2019</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AÑO 2020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AÑO 2021</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baseline="0" dirty="0">
                          <a:solidFill>
                            <a:schemeClr val="dk1"/>
                          </a:solidFill>
                          <a:effectLst/>
                          <a:latin typeface="+mn-lt"/>
                        </a:rPr>
                        <a:t>JUNIO  2022</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2282931798"/>
                  </a:ext>
                </a:extLst>
              </a:tr>
              <a:tr h="531469">
                <a:tc>
                  <a:txBody>
                    <a:bodyPr/>
                    <a:lstStyle/>
                    <a:p>
                      <a:pPr algn="ctr" fontAlgn="b"/>
                      <a:r>
                        <a:rPr lang="es-CO" sz="1400" u="none" strike="noStrike">
                          <a:effectLst/>
                        </a:rPr>
                        <a:t>PROCESO CAPACITACIÓN</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85.41%</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80.5%</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83.5%</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50.1%</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335566115"/>
                  </a:ext>
                </a:extLst>
              </a:tr>
              <a:tr h="854147">
                <a:tc>
                  <a:txBody>
                    <a:bodyPr/>
                    <a:lstStyle/>
                    <a:p>
                      <a:pPr algn="ctr" fontAlgn="b"/>
                      <a:r>
                        <a:rPr lang="es-ES" sz="1400" u="none" strike="noStrike">
                          <a:effectLst/>
                        </a:rPr>
                        <a:t>%  COBERTURA DE CAPACITACIONES FUERA DE IPIALES</a:t>
                      </a:r>
                      <a:endParaRPr lang="es-ES"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s-CO"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2858621946"/>
                  </a:ext>
                </a:extLst>
              </a:tr>
            </a:tbl>
          </a:graphicData>
        </a:graphic>
      </p:graphicFrame>
      <p:graphicFrame>
        <p:nvGraphicFramePr>
          <p:cNvPr id="7" name="Gráfico 6">
            <a:extLst>
              <a:ext uri="{FF2B5EF4-FFF2-40B4-BE49-F238E27FC236}">
                <a16:creationId xmlns="" xmlns:a16="http://schemas.microsoft.com/office/drawing/2014/main" id="{00000000-0008-0000-0200-000011000000}"/>
              </a:ext>
            </a:extLst>
          </p:cNvPr>
          <p:cNvGraphicFramePr>
            <a:graphicFrameLocks/>
          </p:cNvGraphicFramePr>
          <p:nvPr>
            <p:extLst>
              <p:ext uri="{D42A27DB-BD31-4B8C-83A1-F6EECF244321}">
                <p14:modId xmlns:p14="http://schemas.microsoft.com/office/powerpoint/2010/main" val="943339050"/>
              </p:ext>
            </p:extLst>
          </p:nvPr>
        </p:nvGraphicFramePr>
        <p:xfrm>
          <a:off x="1335582" y="636596"/>
          <a:ext cx="6472835" cy="39445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784197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57</a:t>
            </a:fld>
            <a:endParaRPr lang="es-ES" sz="1000" dirty="0">
              <a:solidFill>
                <a:schemeClr val="bg1"/>
              </a:solidFill>
            </a:endParaRPr>
          </a:p>
        </p:txBody>
      </p:sp>
      <p:sp>
        <p:nvSpPr>
          <p:cNvPr id="34819" name="2 Subtítulo"/>
          <p:cNvSpPr>
            <a:spLocks/>
          </p:cNvSpPr>
          <p:nvPr/>
        </p:nvSpPr>
        <p:spPr bwMode="auto">
          <a:xfrm>
            <a:off x="539552" y="332656"/>
            <a:ext cx="8064896" cy="6768752"/>
          </a:xfrm>
          <a:prstGeom prst="rect">
            <a:avLst/>
          </a:prstGeom>
          <a:noFill/>
          <a:ln w="9525">
            <a:noFill/>
            <a:miter lim="800000"/>
            <a:headEnd/>
            <a:tailEnd/>
          </a:ln>
        </p:spPr>
        <p:txBody>
          <a:bodyPr anchor="ctr"/>
          <a:lstStyle/>
          <a:p>
            <a:pPr marL="342900" indent="-342900" algn="ctr"/>
            <a:r>
              <a:rPr lang="es-ES" sz="4000" b="1" dirty="0">
                <a:solidFill>
                  <a:srgbClr val="FF0000"/>
                </a:solidFill>
                <a:latin typeface="Arial" pitchFamily="34" charset="0"/>
                <a:ea typeface="Tahoma" pitchFamily="34" charset="0"/>
                <a:cs typeface="Arial" pitchFamily="34" charset="0"/>
              </a:rPr>
              <a:t>CONCLUSIONES</a:t>
            </a: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just"/>
            <a:r>
              <a:rPr lang="es-ES" sz="2000" dirty="0">
                <a:latin typeface="Arial" pitchFamily="34" charset="0"/>
                <a:ea typeface="Tahoma" pitchFamily="34" charset="0"/>
                <a:cs typeface="Arial" pitchFamily="34" charset="0"/>
              </a:rPr>
              <a:t>    </a:t>
            </a:r>
            <a:r>
              <a:rPr lang="es-ES" sz="2400" dirty="0">
                <a:latin typeface="Arial" pitchFamily="34" charset="0"/>
                <a:ea typeface="Tahoma" pitchFamily="34" charset="0"/>
                <a:cs typeface="Arial" pitchFamily="34" charset="0"/>
              </a:rPr>
              <a:t>En la vigencia 2019 un porcentaje de 85.41% correspondiente a 3 municipios, en el 2020 un porcentaje de 80.5 % correspondiente a 8 municipios, en el   2021 un porcentaje de 83.5% correspondiente a 2 municipios.</a:t>
            </a:r>
          </a:p>
          <a:p>
            <a:pPr marL="342900" indent="-342900" algn="just"/>
            <a:endParaRPr lang="es-ES" sz="2400" dirty="0">
              <a:latin typeface="Arial" pitchFamily="34" charset="0"/>
              <a:ea typeface="Tahoma" pitchFamily="34" charset="0"/>
              <a:cs typeface="Arial" pitchFamily="34" charset="0"/>
            </a:endParaRPr>
          </a:p>
          <a:p>
            <a:pPr marL="342900" indent="-342900" algn="just"/>
            <a:r>
              <a:rPr lang="es-ES" sz="2400" dirty="0">
                <a:latin typeface="Arial" pitchFamily="34" charset="0"/>
                <a:ea typeface="Tahoma" pitchFamily="34" charset="0"/>
                <a:cs typeface="Arial" pitchFamily="34" charset="0"/>
              </a:rPr>
              <a:t>     En la vigencia 2022 se ha avanzado en un 50.1%, se profundiza para  trasladar capacitaciones a los municipios de la jurisdicción, teniendo en cuenta que las capacitaciones virtuales no son acogidas en algunos municipios, por falta de conectividad.</a:t>
            </a:r>
          </a:p>
          <a:p>
            <a:pPr marL="342900" indent="-342900" algn="just"/>
            <a:endParaRPr lang="es-ES" sz="2400" dirty="0">
              <a:solidFill>
                <a:srgbClr val="FF9933"/>
              </a:solidFill>
              <a:latin typeface="Arial" pitchFamily="34" charset="0"/>
              <a:ea typeface="Tahoma" pitchFamily="34" charset="0"/>
              <a:cs typeface="Arial" pitchFamily="34" charset="0"/>
            </a:endParaRPr>
          </a:p>
          <a:p>
            <a:pPr marL="342900" indent="-342900" algn="ctr"/>
            <a:endParaRPr lang="es-ES" sz="2400" b="1" dirty="0"/>
          </a:p>
        </p:txBody>
      </p:sp>
      <p:pic>
        <p:nvPicPr>
          <p:cNvPr id="6" name="Picture 49">
            <a:extLst>
              <a:ext uri="{FF2B5EF4-FFF2-40B4-BE49-F238E27FC236}">
                <a16:creationId xmlns="" xmlns:a16="http://schemas.microsoft.com/office/drawing/2014/main" id="{FD59D784-384B-634E-B484-59BBF17FA7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3687"/>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62589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58</a:t>
            </a:fld>
            <a:endParaRPr lang="es-ES" sz="1000" dirty="0">
              <a:solidFill>
                <a:schemeClr val="bg1"/>
              </a:solidFill>
            </a:endParaRPr>
          </a:p>
        </p:txBody>
      </p:sp>
      <p:sp>
        <p:nvSpPr>
          <p:cNvPr id="34819" name="2 Subtítulo"/>
          <p:cNvSpPr>
            <a:spLocks/>
          </p:cNvSpPr>
          <p:nvPr/>
        </p:nvSpPr>
        <p:spPr bwMode="auto">
          <a:xfrm>
            <a:off x="609662" y="332656"/>
            <a:ext cx="8786874" cy="576064"/>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pic>
        <p:nvPicPr>
          <p:cNvPr id="6" name="Picture 49">
            <a:extLst>
              <a:ext uri="{FF2B5EF4-FFF2-40B4-BE49-F238E27FC236}">
                <a16:creationId xmlns="" xmlns:a16="http://schemas.microsoft.com/office/drawing/2014/main" id="{FD59D784-384B-634E-B484-59BBF17FA70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3687"/>
            <a:ext cx="869818"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a 3">
            <a:extLst>
              <a:ext uri="{FF2B5EF4-FFF2-40B4-BE49-F238E27FC236}">
                <a16:creationId xmlns="" xmlns:a16="http://schemas.microsoft.com/office/drawing/2014/main" id="{11789C4C-8A4B-4511-B98E-34811B7DC869}"/>
              </a:ext>
            </a:extLst>
          </p:cNvPr>
          <p:cNvGraphicFramePr>
            <a:graphicFrameLocks noGrp="1"/>
          </p:cNvGraphicFramePr>
          <p:nvPr>
            <p:extLst>
              <p:ext uri="{D42A27DB-BD31-4B8C-83A1-F6EECF244321}">
                <p14:modId xmlns:p14="http://schemas.microsoft.com/office/powerpoint/2010/main" val="3461301439"/>
              </p:ext>
            </p:extLst>
          </p:nvPr>
        </p:nvGraphicFramePr>
        <p:xfrm>
          <a:off x="1612628" y="4637568"/>
          <a:ext cx="6343748" cy="1599744"/>
        </p:xfrm>
        <a:graphic>
          <a:graphicData uri="http://schemas.openxmlformats.org/drawingml/2006/table">
            <a:tbl>
              <a:tblPr>
                <a:tableStyleId>{5C22544A-7EE6-4342-B048-85BDC9FD1C3A}</a:tableStyleId>
              </a:tblPr>
              <a:tblGrid>
                <a:gridCol w="1961984">
                  <a:extLst>
                    <a:ext uri="{9D8B030D-6E8A-4147-A177-3AD203B41FA5}">
                      <a16:colId xmlns="" xmlns:a16="http://schemas.microsoft.com/office/drawing/2014/main" val="570489237"/>
                    </a:ext>
                  </a:extLst>
                </a:gridCol>
                <a:gridCol w="1213412">
                  <a:extLst>
                    <a:ext uri="{9D8B030D-6E8A-4147-A177-3AD203B41FA5}">
                      <a16:colId xmlns="" xmlns:a16="http://schemas.microsoft.com/office/drawing/2014/main" val="1971029987"/>
                    </a:ext>
                  </a:extLst>
                </a:gridCol>
                <a:gridCol w="1152128">
                  <a:extLst>
                    <a:ext uri="{9D8B030D-6E8A-4147-A177-3AD203B41FA5}">
                      <a16:colId xmlns="" xmlns:a16="http://schemas.microsoft.com/office/drawing/2014/main" val="1130837559"/>
                    </a:ext>
                  </a:extLst>
                </a:gridCol>
                <a:gridCol w="1008112">
                  <a:extLst>
                    <a:ext uri="{9D8B030D-6E8A-4147-A177-3AD203B41FA5}">
                      <a16:colId xmlns="" xmlns:a16="http://schemas.microsoft.com/office/drawing/2014/main" val="3682778056"/>
                    </a:ext>
                  </a:extLst>
                </a:gridCol>
                <a:gridCol w="1008112">
                  <a:extLst>
                    <a:ext uri="{9D8B030D-6E8A-4147-A177-3AD203B41FA5}">
                      <a16:colId xmlns="" xmlns:a16="http://schemas.microsoft.com/office/drawing/2014/main" val="1858583741"/>
                    </a:ext>
                  </a:extLst>
                </a:gridCol>
              </a:tblGrid>
              <a:tr h="238822">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dirty="0">
                          <a:effectLst/>
                        </a:rPr>
                        <a:t>AÑO 2019</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AÑO 2020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AÑO 2021</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baseline="0" dirty="0">
                          <a:solidFill>
                            <a:schemeClr val="dk1"/>
                          </a:solidFill>
                          <a:effectLst/>
                          <a:latin typeface="+mn-lt"/>
                        </a:rPr>
                        <a:t>JUNIO  2022</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34221443"/>
                  </a:ext>
                </a:extLst>
              </a:tr>
              <a:tr h="716465">
                <a:tc>
                  <a:txBody>
                    <a:bodyPr/>
                    <a:lstStyle/>
                    <a:p>
                      <a:pPr algn="ctr" fontAlgn="b"/>
                      <a:r>
                        <a:rPr lang="es-CO" sz="1400" u="none" strike="noStrike" dirty="0">
                          <a:effectLst/>
                        </a:rPr>
                        <a:t>PROCESO PROMOCIÓN COMERCIAL</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800" b="0" i="0" u="none" strike="noStrike" dirty="0">
                          <a:solidFill>
                            <a:schemeClr val="dk1"/>
                          </a:solidFill>
                          <a:effectLst/>
                          <a:latin typeface="+mn-lt"/>
                        </a:rPr>
                        <a:t>2</a:t>
                      </a:r>
                      <a:endParaRPr lang="es-CO" sz="18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800" b="0" i="0" u="none" strike="noStrike" dirty="0">
                          <a:solidFill>
                            <a:schemeClr val="dk1"/>
                          </a:solidFill>
                          <a:effectLst/>
                          <a:latin typeface="+mn-lt"/>
                        </a:rPr>
                        <a:t>1</a:t>
                      </a:r>
                      <a:endParaRPr lang="es-CO" sz="18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800" b="0" i="0" u="none" strike="noStrike" dirty="0">
                          <a:solidFill>
                            <a:schemeClr val="dk1"/>
                          </a:solidFill>
                          <a:effectLst/>
                          <a:latin typeface="+mn-lt"/>
                        </a:rPr>
                        <a:t>6</a:t>
                      </a:r>
                      <a:endParaRPr lang="es-CO" sz="18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800" b="0" i="0" u="none" strike="noStrike" dirty="0">
                          <a:solidFill>
                            <a:schemeClr val="dk1"/>
                          </a:solidFill>
                          <a:effectLst/>
                          <a:latin typeface="+mn-lt"/>
                        </a:rPr>
                        <a:t>12</a:t>
                      </a:r>
                      <a:endParaRPr lang="es-CO" sz="18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4201254463"/>
                  </a:ext>
                </a:extLst>
              </a:tr>
              <a:tr h="644457">
                <a:tc>
                  <a:txBody>
                    <a:bodyPr/>
                    <a:lstStyle/>
                    <a:p>
                      <a:pPr algn="ctr" fontAlgn="b"/>
                      <a:r>
                        <a:rPr lang="es-CO" sz="1400" u="none" strike="noStrike" dirty="0">
                          <a:effectLst/>
                        </a:rPr>
                        <a:t>NÚMERO DE INVESTIGACIONES ECONOMICAS META 2 </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endParaRPr lang="es-CO"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4125495620"/>
                  </a:ext>
                </a:extLst>
              </a:tr>
            </a:tbl>
          </a:graphicData>
        </a:graphic>
      </p:graphicFrame>
      <p:graphicFrame>
        <p:nvGraphicFramePr>
          <p:cNvPr id="9" name="Gráfico 8">
            <a:extLst>
              <a:ext uri="{FF2B5EF4-FFF2-40B4-BE49-F238E27FC236}">
                <a16:creationId xmlns="" xmlns:a16="http://schemas.microsoft.com/office/drawing/2014/main" id="{00000000-0008-0000-0200-00001A000000}"/>
              </a:ext>
            </a:extLst>
          </p:cNvPr>
          <p:cNvGraphicFramePr>
            <a:graphicFrameLocks/>
          </p:cNvGraphicFramePr>
          <p:nvPr>
            <p:extLst>
              <p:ext uri="{D42A27DB-BD31-4B8C-83A1-F6EECF244321}">
                <p14:modId xmlns:p14="http://schemas.microsoft.com/office/powerpoint/2010/main" val="620700619"/>
              </p:ext>
            </p:extLst>
          </p:nvPr>
        </p:nvGraphicFramePr>
        <p:xfrm>
          <a:off x="1619672" y="548680"/>
          <a:ext cx="6264696" cy="39604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24459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59</a:t>
            </a:fld>
            <a:endParaRPr lang="es-ES" sz="1000" dirty="0">
              <a:solidFill>
                <a:schemeClr val="bg1"/>
              </a:solidFill>
            </a:endParaRPr>
          </a:p>
        </p:txBody>
      </p:sp>
      <p:sp>
        <p:nvSpPr>
          <p:cNvPr id="34819" name="2 Subtítulo"/>
          <p:cNvSpPr>
            <a:spLocks/>
          </p:cNvSpPr>
          <p:nvPr/>
        </p:nvSpPr>
        <p:spPr bwMode="auto">
          <a:xfrm>
            <a:off x="759619" y="-963488"/>
            <a:ext cx="7556797" cy="7339897"/>
          </a:xfrm>
          <a:prstGeom prst="rect">
            <a:avLst/>
          </a:prstGeom>
          <a:noFill/>
          <a:ln w="9525">
            <a:noFill/>
            <a:miter lim="800000"/>
            <a:headEnd/>
            <a:tailEnd/>
          </a:ln>
        </p:spPr>
        <p:txBody>
          <a:bodyPr anchor="ctr"/>
          <a:lstStyle/>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sz="2000" b="1" dirty="0">
              <a:solidFill>
                <a:srgbClr val="FF0000"/>
              </a:solidFill>
              <a:latin typeface="Arial" pitchFamily="34" charset="0"/>
              <a:ea typeface="Tahoma" pitchFamily="34" charset="0"/>
              <a:cs typeface="Arial" pitchFamily="34" charset="0"/>
            </a:endParaRPr>
          </a:p>
          <a:p>
            <a:pPr marL="342900" indent="-342900" algn="ctr"/>
            <a:endParaRPr lang="es-ES" sz="2000" b="1" dirty="0">
              <a:solidFill>
                <a:srgbClr val="FF0000"/>
              </a:solidFill>
              <a:latin typeface="Arial" pitchFamily="34" charset="0"/>
              <a:ea typeface="Tahoma" pitchFamily="34" charset="0"/>
              <a:cs typeface="Arial" pitchFamily="34" charset="0"/>
            </a:endParaRPr>
          </a:p>
          <a:p>
            <a:pPr marL="342900" indent="-342900" algn="ctr"/>
            <a:r>
              <a:rPr lang="es-ES" sz="4000" b="1" dirty="0">
                <a:solidFill>
                  <a:srgbClr val="FF0000"/>
                </a:solidFill>
                <a:latin typeface="Arial" pitchFamily="34" charset="0"/>
                <a:ea typeface="Tahoma" pitchFamily="34" charset="0"/>
                <a:cs typeface="Arial" pitchFamily="34" charset="0"/>
              </a:rPr>
              <a:t>CONCLUSIÓN</a:t>
            </a:r>
          </a:p>
          <a:p>
            <a:pPr marL="342900" indent="-342900" algn="ctr"/>
            <a:endParaRPr lang="es-ES" sz="2000" b="1" dirty="0">
              <a:solidFill>
                <a:srgbClr val="FF0000"/>
              </a:solidFill>
              <a:latin typeface="Arial" pitchFamily="34" charset="0"/>
              <a:ea typeface="Tahoma" pitchFamily="34" charset="0"/>
              <a:cs typeface="Arial" pitchFamily="34" charset="0"/>
            </a:endParaRPr>
          </a:p>
          <a:p>
            <a:pPr marL="342900" indent="-342900" algn="just"/>
            <a:r>
              <a:rPr lang="es-ES" sz="2000" dirty="0">
                <a:solidFill>
                  <a:srgbClr val="FF9933"/>
                </a:solidFill>
                <a:latin typeface="Arial" pitchFamily="34" charset="0"/>
                <a:ea typeface="Tahoma" pitchFamily="34" charset="0"/>
                <a:cs typeface="Arial" pitchFamily="34" charset="0"/>
              </a:rPr>
              <a:t>     </a:t>
            </a:r>
            <a:r>
              <a:rPr lang="es-ES" sz="2000" dirty="0">
                <a:latin typeface="Arial" pitchFamily="34" charset="0"/>
                <a:ea typeface="Tahoma" pitchFamily="34" charset="0"/>
                <a:cs typeface="Arial" pitchFamily="34" charset="0"/>
              </a:rPr>
              <a:t>En cuanto a las investigaciones económicas la meta son 2 anuales, en el 2019 se realizaron 2 investigaciones económicas, en el 2020 se realizo 1 investigación , en la vigencia 2020 no se logro cumplir la meta debido a la pandemia. En la vigencia  2021 se han realizado 6 investigaciones 2 que estaban pendientes de la vigencia 2020, hasta el mes de julio de 2022 se avanza con  12 investigaciones   referente </a:t>
            </a:r>
            <a:r>
              <a:rPr lang="es-ES" sz="2000" dirty="0" smtClean="0">
                <a:latin typeface="Arial" pitchFamily="34" charset="0"/>
                <a:ea typeface="Tahoma" pitchFamily="34" charset="0"/>
                <a:cs typeface="Arial" pitchFamily="34" charset="0"/>
              </a:rPr>
              <a:t>a: </a:t>
            </a:r>
            <a:r>
              <a:rPr lang="es-ES" sz="2000" dirty="0">
                <a:latin typeface="Arial" pitchFamily="34" charset="0"/>
                <a:ea typeface="Tahoma" pitchFamily="34" charset="0"/>
                <a:cs typeface="Arial" pitchFamily="34" charset="0"/>
              </a:rPr>
              <a:t>C</a:t>
            </a:r>
            <a:r>
              <a:rPr lang="es-ES" sz="2000" dirty="0" smtClean="0">
                <a:latin typeface="Arial" pitchFamily="34" charset="0"/>
                <a:ea typeface="Tahoma" pitchFamily="34" charset="0"/>
                <a:cs typeface="Arial" pitchFamily="34" charset="0"/>
              </a:rPr>
              <a:t>ostumbre </a:t>
            </a:r>
            <a:r>
              <a:rPr lang="es-ES" sz="2000" dirty="0">
                <a:latin typeface="Arial" pitchFamily="34" charset="0"/>
                <a:ea typeface="Tahoma" pitchFamily="34" charset="0"/>
                <a:cs typeface="Arial" pitchFamily="34" charset="0"/>
              </a:rPr>
              <a:t>M</a:t>
            </a:r>
            <a:r>
              <a:rPr lang="es-ES" sz="2000" dirty="0" smtClean="0">
                <a:latin typeface="Arial" pitchFamily="34" charset="0"/>
                <a:ea typeface="Tahoma" pitchFamily="34" charset="0"/>
                <a:cs typeface="Arial" pitchFamily="34" charset="0"/>
              </a:rPr>
              <a:t>ercantil, Encuesta COVID-19 Confecamaras</a:t>
            </a:r>
            <a:r>
              <a:rPr lang="es-ES" sz="2000" dirty="0" smtClean="0">
                <a:latin typeface="Arial" pitchFamily="34" charset="0"/>
                <a:ea typeface="Tahoma" pitchFamily="34" charset="0"/>
                <a:cs typeface="Arial" pitchFamily="34" charset="0"/>
              </a:rPr>
              <a:t>, Encuesta de Coyuntura </a:t>
            </a:r>
            <a:r>
              <a:rPr lang="es-ES" sz="2000" dirty="0">
                <a:latin typeface="Arial" pitchFamily="34" charset="0"/>
                <a:ea typeface="Tahoma" pitchFamily="34" charset="0"/>
                <a:cs typeface="Arial" pitchFamily="34" charset="0"/>
              </a:rPr>
              <a:t>E</a:t>
            </a:r>
            <a:r>
              <a:rPr lang="es-ES" sz="2000" dirty="0" smtClean="0">
                <a:latin typeface="Arial" pitchFamily="34" charset="0"/>
                <a:ea typeface="Tahoma" pitchFamily="34" charset="0"/>
                <a:cs typeface="Arial" pitchFamily="34" charset="0"/>
              </a:rPr>
              <a:t>conómica 2021, Impacto </a:t>
            </a:r>
            <a:r>
              <a:rPr lang="es-ES" sz="2000" dirty="0">
                <a:latin typeface="Arial" pitchFamily="34" charset="0"/>
                <a:ea typeface="Tahoma" pitchFamily="34" charset="0"/>
                <a:cs typeface="Arial" pitchFamily="34" charset="0"/>
              </a:rPr>
              <a:t>C</a:t>
            </a:r>
            <a:r>
              <a:rPr lang="es-ES" sz="2000" dirty="0" smtClean="0">
                <a:latin typeface="Arial" pitchFamily="34" charset="0"/>
                <a:ea typeface="Tahoma" pitchFamily="34" charset="0"/>
                <a:cs typeface="Arial" pitchFamily="34" charset="0"/>
              </a:rPr>
              <a:t>omercial en el Comercio </a:t>
            </a:r>
            <a:r>
              <a:rPr lang="es-ES" sz="2000" dirty="0">
                <a:latin typeface="Arial" pitchFamily="34" charset="0"/>
                <a:ea typeface="Tahoma" pitchFamily="34" charset="0"/>
                <a:cs typeface="Arial" pitchFamily="34" charset="0"/>
              </a:rPr>
              <a:t>E</a:t>
            </a:r>
            <a:r>
              <a:rPr lang="es-ES" sz="2000" dirty="0" smtClean="0">
                <a:latin typeface="Arial" pitchFamily="34" charset="0"/>
                <a:ea typeface="Tahoma" pitchFamily="34" charset="0"/>
                <a:cs typeface="Arial" pitchFamily="34" charset="0"/>
              </a:rPr>
              <a:t>xterior 2021, Encuesta de Opinión </a:t>
            </a:r>
            <a:r>
              <a:rPr lang="es-ES" sz="2000" dirty="0">
                <a:latin typeface="Arial" pitchFamily="34" charset="0"/>
                <a:ea typeface="Tahoma" pitchFamily="34" charset="0"/>
                <a:cs typeface="Arial" pitchFamily="34" charset="0"/>
              </a:rPr>
              <a:t>P</a:t>
            </a:r>
            <a:r>
              <a:rPr lang="es-ES" sz="2000" dirty="0" smtClean="0">
                <a:latin typeface="Arial" pitchFamily="34" charset="0"/>
                <a:ea typeface="Tahoma" pitchFamily="34" charset="0"/>
                <a:cs typeface="Arial" pitchFamily="34" charset="0"/>
              </a:rPr>
              <a:t>ública Sobre Paro 2021, Encuesta de Ritmo Empresarial, Informes </a:t>
            </a:r>
            <a:r>
              <a:rPr lang="es-ES" sz="2000" dirty="0">
                <a:latin typeface="Arial" pitchFamily="34" charset="0"/>
                <a:ea typeface="Tahoma" pitchFamily="34" charset="0"/>
                <a:cs typeface="Arial" pitchFamily="34" charset="0"/>
              </a:rPr>
              <a:t>D</a:t>
            </a:r>
            <a:r>
              <a:rPr lang="es-ES" sz="2000" dirty="0" smtClean="0">
                <a:latin typeface="Arial" pitchFamily="34" charset="0"/>
                <a:ea typeface="Tahoma" pitchFamily="34" charset="0"/>
                <a:cs typeface="Arial" pitchFamily="34" charset="0"/>
              </a:rPr>
              <a:t>ía </a:t>
            </a:r>
            <a:r>
              <a:rPr lang="es-ES" sz="2000" dirty="0">
                <a:latin typeface="Arial" pitchFamily="34" charset="0"/>
                <a:ea typeface="Tahoma" pitchFamily="34" charset="0"/>
                <a:cs typeface="Arial" pitchFamily="34" charset="0"/>
              </a:rPr>
              <a:t>S</a:t>
            </a:r>
            <a:r>
              <a:rPr lang="es-ES" sz="2000" dirty="0" smtClean="0">
                <a:latin typeface="Arial" pitchFamily="34" charset="0"/>
                <a:ea typeface="Tahoma" pitchFamily="34" charset="0"/>
                <a:cs typeface="Arial" pitchFamily="34" charset="0"/>
              </a:rPr>
              <a:t>in IVA, Estudio </a:t>
            </a:r>
            <a:r>
              <a:rPr lang="es-ES" sz="2000" dirty="0">
                <a:latin typeface="Arial" pitchFamily="34" charset="0"/>
                <a:ea typeface="Tahoma" pitchFamily="34" charset="0"/>
                <a:cs typeface="Arial" pitchFamily="34" charset="0"/>
              </a:rPr>
              <a:t>E</a:t>
            </a:r>
            <a:r>
              <a:rPr lang="es-ES" sz="2000" dirty="0" smtClean="0">
                <a:latin typeface="Arial" pitchFamily="34" charset="0"/>
                <a:ea typeface="Tahoma" pitchFamily="34" charset="0"/>
                <a:cs typeface="Arial" pitchFamily="34" charset="0"/>
              </a:rPr>
              <a:t>conómico 2021, Estudio de Brechas de Capital </a:t>
            </a:r>
            <a:r>
              <a:rPr lang="es-ES" sz="2000" dirty="0">
                <a:latin typeface="Arial" pitchFamily="34" charset="0"/>
                <a:ea typeface="Tahoma" pitchFamily="34" charset="0"/>
                <a:cs typeface="Arial" pitchFamily="34" charset="0"/>
              </a:rPr>
              <a:t>H</a:t>
            </a:r>
            <a:r>
              <a:rPr lang="es-ES" sz="2000" dirty="0" smtClean="0">
                <a:latin typeface="Arial" pitchFamily="34" charset="0"/>
                <a:ea typeface="Tahoma" pitchFamily="34" charset="0"/>
                <a:cs typeface="Arial" pitchFamily="34" charset="0"/>
              </a:rPr>
              <a:t>umano </a:t>
            </a:r>
            <a:r>
              <a:rPr lang="es-ES" sz="2000" dirty="0">
                <a:latin typeface="Arial" pitchFamily="34" charset="0"/>
                <a:ea typeface="Tahoma" pitchFamily="34" charset="0"/>
                <a:cs typeface="Arial" pitchFamily="34" charset="0"/>
              </a:rPr>
              <a:t>R</a:t>
            </a:r>
            <a:r>
              <a:rPr lang="es-ES" sz="2000" dirty="0" smtClean="0">
                <a:latin typeface="Arial" pitchFamily="34" charset="0"/>
                <a:ea typeface="Tahoma" pitchFamily="34" charset="0"/>
                <a:cs typeface="Arial" pitchFamily="34" charset="0"/>
              </a:rPr>
              <a:t>ed Ormet, Estudio de Flujo </a:t>
            </a:r>
            <a:r>
              <a:rPr lang="es-ES" sz="2000" dirty="0">
                <a:latin typeface="Arial" pitchFamily="34" charset="0"/>
                <a:ea typeface="Tahoma" pitchFamily="34" charset="0"/>
                <a:cs typeface="Arial" pitchFamily="34" charset="0"/>
              </a:rPr>
              <a:t>V</a:t>
            </a:r>
            <a:r>
              <a:rPr lang="es-ES" sz="2000" dirty="0" smtClean="0">
                <a:latin typeface="Arial" pitchFamily="34" charset="0"/>
                <a:ea typeface="Tahoma" pitchFamily="34" charset="0"/>
                <a:cs typeface="Arial" pitchFamily="34" charset="0"/>
              </a:rPr>
              <a:t>ehicular 2022, Estudio Sobre la Inflación, Potencial de Comerciantes.</a:t>
            </a:r>
            <a:endParaRPr lang="es-ES" sz="2000" dirty="0">
              <a:solidFill>
                <a:srgbClr val="FF9933"/>
              </a:solidFill>
              <a:latin typeface="Arial" pitchFamily="34" charset="0"/>
              <a:ea typeface="Tahoma" pitchFamily="34" charset="0"/>
              <a:cs typeface="Arial" pitchFamily="34" charset="0"/>
            </a:endParaRPr>
          </a:p>
          <a:p>
            <a:pPr marL="342900" indent="-342900" algn="just"/>
            <a:endParaRPr lang="es-ES" sz="2000" b="1" dirty="0"/>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5" y="44624"/>
            <a:ext cx="978545"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9456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A1BA3723-CA28-4A56-9DCF-90A63BBB4AC5}" type="slidenum">
              <a:rPr lang="es-ES" sz="1000">
                <a:solidFill>
                  <a:schemeClr val="bg1"/>
                </a:solidFill>
              </a:rPr>
              <a:pPr/>
              <a:t>6</a:t>
            </a:fld>
            <a:endParaRPr lang="es-ES" sz="1000" dirty="0">
              <a:solidFill>
                <a:schemeClr val="bg1"/>
              </a:solidFill>
            </a:endParaRPr>
          </a:p>
        </p:txBody>
      </p:sp>
      <p:sp>
        <p:nvSpPr>
          <p:cNvPr id="4098" name="2 Subtítulo"/>
          <p:cNvSpPr>
            <a:spLocks/>
          </p:cNvSpPr>
          <p:nvPr/>
        </p:nvSpPr>
        <p:spPr bwMode="auto">
          <a:xfrm>
            <a:off x="214282" y="1988840"/>
            <a:ext cx="8715436" cy="3357586"/>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3600" dirty="0">
                <a:solidFill>
                  <a:srgbClr val="FF0000"/>
                </a:solidFill>
                <a:latin typeface="Arial Black" pitchFamily="34" charset="0"/>
                <a:cs typeface="+mn-cs"/>
              </a:rPr>
              <a:t>ADECUACIÓN DE LA MISIÓN, VISIÓN, POLÍTICA DE CALIDAD Y OBJETIVOS DE CALIDAD</a:t>
            </a:r>
            <a:endParaRPr lang="es-MX" sz="3600" dirty="0">
              <a:solidFill>
                <a:srgbClr val="FF0000"/>
              </a:solidFill>
              <a:latin typeface="Arial Black" pitchFamily="34" charset="0"/>
              <a:cs typeface="+mn-cs"/>
            </a:endParaRPr>
          </a:p>
        </p:txBody>
      </p:sp>
      <p:pic>
        <p:nvPicPr>
          <p:cNvPr id="5" name="Picture 49">
            <a:extLst>
              <a:ext uri="{FF2B5EF4-FFF2-40B4-BE49-F238E27FC236}">
                <a16:creationId xmlns="" xmlns:a16="http://schemas.microsoft.com/office/drawing/2014/main" id="{58B07898-9E92-0647-ADAC-F8F59DD541C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641" y="554941"/>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60</a:t>
            </a:fld>
            <a:endParaRPr lang="es-ES" sz="1000" dirty="0">
              <a:solidFill>
                <a:schemeClr val="bg1"/>
              </a:solidFill>
            </a:endParaRPr>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5" y="44624"/>
            <a:ext cx="978545"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a 2">
            <a:extLst>
              <a:ext uri="{FF2B5EF4-FFF2-40B4-BE49-F238E27FC236}">
                <a16:creationId xmlns="" xmlns:a16="http://schemas.microsoft.com/office/drawing/2014/main" id="{FDC553A2-226C-43ED-AF98-16E8527C3405}"/>
              </a:ext>
            </a:extLst>
          </p:cNvPr>
          <p:cNvGraphicFramePr>
            <a:graphicFrameLocks noGrp="1"/>
          </p:cNvGraphicFramePr>
          <p:nvPr>
            <p:extLst>
              <p:ext uri="{D42A27DB-BD31-4B8C-83A1-F6EECF244321}">
                <p14:modId xmlns:p14="http://schemas.microsoft.com/office/powerpoint/2010/main" val="1469682618"/>
              </p:ext>
            </p:extLst>
          </p:nvPr>
        </p:nvGraphicFramePr>
        <p:xfrm>
          <a:off x="1763688" y="4453096"/>
          <a:ext cx="5973820" cy="1928232"/>
        </p:xfrm>
        <a:graphic>
          <a:graphicData uri="http://schemas.openxmlformats.org/drawingml/2006/table">
            <a:tbl>
              <a:tblPr>
                <a:tableStyleId>{5C22544A-7EE6-4342-B048-85BDC9FD1C3A}</a:tableStyleId>
              </a:tblPr>
              <a:tblGrid>
                <a:gridCol w="1805331">
                  <a:extLst>
                    <a:ext uri="{9D8B030D-6E8A-4147-A177-3AD203B41FA5}">
                      <a16:colId xmlns="" xmlns:a16="http://schemas.microsoft.com/office/drawing/2014/main" val="2953242479"/>
                    </a:ext>
                  </a:extLst>
                </a:gridCol>
                <a:gridCol w="1074989">
                  <a:extLst>
                    <a:ext uri="{9D8B030D-6E8A-4147-A177-3AD203B41FA5}">
                      <a16:colId xmlns="" xmlns:a16="http://schemas.microsoft.com/office/drawing/2014/main" val="1432404962"/>
                    </a:ext>
                  </a:extLst>
                </a:gridCol>
                <a:gridCol w="1008112">
                  <a:extLst>
                    <a:ext uri="{9D8B030D-6E8A-4147-A177-3AD203B41FA5}">
                      <a16:colId xmlns="" xmlns:a16="http://schemas.microsoft.com/office/drawing/2014/main" val="2378666170"/>
                    </a:ext>
                  </a:extLst>
                </a:gridCol>
                <a:gridCol w="1080120">
                  <a:extLst>
                    <a:ext uri="{9D8B030D-6E8A-4147-A177-3AD203B41FA5}">
                      <a16:colId xmlns="" xmlns:a16="http://schemas.microsoft.com/office/drawing/2014/main" val="742399061"/>
                    </a:ext>
                  </a:extLst>
                </a:gridCol>
                <a:gridCol w="1005268">
                  <a:extLst>
                    <a:ext uri="{9D8B030D-6E8A-4147-A177-3AD203B41FA5}">
                      <a16:colId xmlns="" xmlns:a16="http://schemas.microsoft.com/office/drawing/2014/main" val="1833556063"/>
                    </a:ext>
                  </a:extLst>
                </a:gridCol>
              </a:tblGrid>
              <a:tr h="321372">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dirty="0">
                          <a:effectLst/>
                        </a:rPr>
                        <a:t>AÑO 2019</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AÑO 2020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AÑO 2021 </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baseline="0" dirty="0">
                          <a:solidFill>
                            <a:schemeClr val="dk1"/>
                          </a:solidFill>
                          <a:effectLst/>
                          <a:latin typeface="+mn-lt"/>
                        </a:rPr>
                        <a:t>JUNIO 2022</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628887582"/>
                  </a:ext>
                </a:extLst>
              </a:tr>
              <a:tr h="642744">
                <a:tc>
                  <a:txBody>
                    <a:bodyPr/>
                    <a:lstStyle/>
                    <a:p>
                      <a:pPr algn="ctr" fontAlgn="b"/>
                      <a:r>
                        <a:rPr lang="es-CO" sz="1400" u="none" strike="noStrike">
                          <a:effectLst/>
                        </a:rPr>
                        <a:t>PROCESO PROMOCIÓN COMERCIAL</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7</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7</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5</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rgbClr val="000000"/>
                          </a:solidFill>
                          <a:effectLst/>
                          <a:latin typeface="Arial" panose="020B0604020202020204" pitchFamily="34" charset="0"/>
                        </a:rPr>
                        <a:t>4</a:t>
                      </a:r>
                    </a:p>
                  </a:txBody>
                  <a:tcPr marL="0" marR="0" marT="0" marB="0" anchor="b"/>
                </a:tc>
                <a:extLst>
                  <a:ext uri="{0D108BD9-81ED-4DB2-BD59-A6C34878D82A}">
                    <a16:rowId xmlns="" xmlns:a16="http://schemas.microsoft.com/office/drawing/2014/main" val="3988694412"/>
                  </a:ext>
                </a:extLst>
              </a:tr>
              <a:tr h="964116">
                <a:tc>
                  <a:txBody>
                    <a:bodyPr/>
                    <a:lstStyle/>
                    <a:p>
                      <a:pPr algn="ctr" fontAlgn="b"/>
                      <a:r>
                        <a:rPr lang="es-CO" sz="1400" u="none" strike="noStrike">
                          <a:effectLst/>
                        </a:rPr>
                        <a:t>NÚMERO DE EVENTOS DE PROMOCIÓN COMERCIAL META 3</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s-CO"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938715849"/>
                  </a:ext>
                </a:extLst>
              </a:tr>
            </a:tbl>
          </a:graphicData>
        </a:graphic>
      </p:graphicFrame>
      <p:graphicFrame>
        <p:nvGraphicFramePr>
          <p:cNvPr id="9" name="Gráfico 8">
            <a:extLst>
              <a:ext uri="{FF2B5EF4-FFF2-40B4-BE49-F238E27FC236}">
                <a16:creationId xmlns="" xmlns:a16="http://schemas.microsoft.com/office/drawing/2014/main" id="{55F3564E-ACBA-4726-8B91-CE01284303AD}"/>
              </a:ext>
            </a:extLst>
          </p:cNvPr>
          <p:cNvGraphicFramePr>
            <a:graphicFrameLocks/>
          </p:cNvGraphicFramePr>
          <p:nvPr>
            <p:extLst>
              <p:ext uri="{D42A27DB-BD31-4B8C-83A1-F6EECF244321}">
                <p14:modId xmlns:p14="http://schemas.microsoft.com/office/powerpoint/2010/main" val="1475673035"/>
              </p:ext>
            </p:extLst>
          </p:nvPr>
        </p:nvGraphicFramePr>
        <p:xfrm>
          <a:off x="1691680" y="692696"/>
          <a:ext cx="5973820" cy="37533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442707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61</a:t>
            </a:fld>
            <a:endParaRPr lang="es-ES" sz="1000" dirty="0">
              <a:solidFill>
                <a:schemeClr val="bg1"/>
              </a:solidFill>
            </a:endParaRPr>
          </a:p>
        </p:txBody>
      </p:sp>
      <p:sp>
        <p:nvSpPr>
          <p:cNvPr id="34819" name="2 Subtítulo"/>
          <p:cNvSpPr>
            <a:spLocks/>
          </p:cNvSpPr>
          <p:nvPr/>
        </p:nvSpPr>
        <p:spPr bwMode="auto">
          <a:xfrm>
            <a:off x="759619" y="1340768"/>
            <a:ext cx="7628805" cy="4680619"/>
          </a:xfrm>
          <a:prstGeom prst="rect">
            <a:avLst/>
          </a:prstGeom>
          <a:noFill/>
          <a:ln w="9525">
            <a:noFill/>
            <a:miter lim="800000"/>
            <a:headEnd/>
            <a:tailEnd/>
          </a:ln>
        </p:spPr>
        <p:txBody>
          <a:bodyPr anchor="ctr"/>
          <a:lstStyle/>
          <a:p>
            <a:pPr marL="342900" indent="-342900"/>
            <a:r>
              <a:rPr lang="es-ES" sz="2800" b="1" dirty="0">
                <a:solidFill>
                  <a:srgbClr val="FF0000"/>
                </a:solidFill>
                <a:latin typeface="Arial" pitchFamily="34" charset="0"/>
                <a:ea typeface="Tahoma" pitchFamily="34" charset="0"/>
                <a:cs typeface="Arial" pitchFamily="34" charset="0"/>
              </a:rPr>
              <a:t>                           </a:t>
            </a:r>
            <a:r>
              <a:rPr lang="es-ES" sz="4000" b="1" dirty="0">
                <a:solidFill>
                  <a:srgbClr val="FF0000"/>
                </a:solidFill>
                <a:latin typeface="Arial" pitchFamily="34" charset="0"/>
                <a:ea typeface="Tahoma" pitchFamily="34" charset="0"/>
                <a:cs typeface="Arial" pitchFamily="34" charset="0"/>
              </a:rPr>
              <a:t>CONCLUSIÓN</a:t>
            </a:r>
          </a:p>
          <a:p>
            <a:pPr marL="342900" indent="-342900"/>
            <a:endParaRPr lang="es-ES" sz="2800" b="1" dirty="0">
              <a:solidFill>
                <a:srgbClr val="FF0000"/>
              </a:solidFill>
              <a:latin typeface="Arial" pitchFamily="34" charset="0"/>
              <a:ea typeface="Tahoma" pitchFamily="34" charset="0"/>
              <a:cs typeface="Arial" pitchFamily="34" charset="0"/>
            </a:endParaRP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lgn="just"/>
            <a:r>
              <a:rPr lang="es-ES" sz="2000" dirty="0">
                <a:latin typeface="Arial" pitchFamily="34" charset="0"/>
                <a:ea typeface="Tahoma" pitchFamily="34" charset="0"/>
                <a:cs typeface="Arial" pitchFamily="34" charset="0"/>
              </a:rPr>
              <a:t>    En cuanto al cumplimiento del número de eventos de promoción comercial, la meta es 3, en la tendencia de los años 2019,2020,2021  la meta con un mínimo de 3 eventos, gracias a la estrategia de promoción por medios de difusión como: radiales, televisivos, redes sociales, correos electrónicos y llamadas telefónicas se a sobrepasado la meta cumpliendo con un buen desempeño de los eventos. Hasta junio de 2022 se llevan 4 eventos de promoción comercial cumpliendo la meta </a:t>
            </a:r>
            <a:r>
              <a:rPr lang="es-ES" sz="2000" dirty="0" smtClean="0">
                <a:latin typeface="Arial" pitchFamily="34" charset="0"/>
                <a:ea typeface="Tahoma" pitchFamily="34" charset="0"/>
                <a:cs typeface="Arial" pitchFamily="34" charset="0"/>
              </a:rPr>
              <a:t>propuesta, como: Feria Gastronómica, Día sin IVA, Salón del Queso, Día de la Madre.</a:t>
            </a:r>
            <a:endParaRPr lang="es-ES" sz="2000" dirty="0">
              <a:latin typeface="Arial" pitchFamily="34" charset="0"/>
              <a:ea typeface="Tahoma" pitchFamily="34" charset="0"/>
              <a:cs typeface="Arial" pitchFamily="34" charset="0"/>
            </a:endParaRPr>
          </a:p>
          <a:p>
            <a:pPr marL="342900" indent="-342900" algn="just"/>
            <a:r>
              <a:rPr lang="es-ES" sz="2000" dirty="0">
                <a:latin typeface="Arial" pitchFamily="34" charset="0"/>
                <a:ea typeface="Tahoma" pitchFamily="34" charset="0"/>
                <a:cs typeface="Arial" pitchFamily="34" charset="0"/>
              </a:rPr>
              <a:t>     Los eventos de promoción comercial también han tenido buena </a:t>
            </a:r>
            <a:r>
              <a:rPr lang="es-ES" sz="2000" dirty="0" smtClean="0">
                <a:latin typeface="Arial" pitchFamily="34" charset="0"/>
                <a:ea typeface="Tahoma" pitchFamily="34" charset="0"/>
                <a:cs typeface="Arial" pitchFamily="34" charset="0"/>
              </a:rPr>
              <a:t>acogida, gracias al bueno nombre y prestigio de la entidad.</a:t>
            </a:r>
            <a:endParaRPr lang="es-ES" sz="2000" dirty="0">
              <a:latin typeface="Arial" pitchFamily="34" charset="0"/>
              <a:ea typeface="Tahoma" pitchFamily="34" charset="0"/>
              <a:cs typeface="Arial" pitchFamily="34" charset="0"/>
            </a:endParaRPr>
          </a:p>
          <a:p>
            <a:pPr marL="342900" indent="-342900" algn="ctr"/>
            <a:endParaRPr lang="es-ES" sz="2400"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492458" y="5854419"/>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5" y="44624"/>
            <a:ext cx="978545"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56479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62</a:t>
            </a:fld>
            <a:endParaRPr lang="es-ES" sz="1000" dirty="0">
              <a:solidFill>
                <a:schemeClr val="bg1"/>
              </a:solidFill>
            </a:endParaRPr>
          </a:p>
        </p:txBody>
      </p:sp>
      <p:sp>
        <p:nvSpPr>
          <p:cNvPr id="34819" name="2 Subtítulo"/>
          <p:cNvSpPr>
            <a:spLocks/>
          </p:cNvSpPr>
          <p:nvPr/>
        </p:nvSpPr>
        <p:spPr bwMode="auto">
          <a:xfrm>
            <a:off x="759619" y="356609"/>
            <a:ext cx="8786874" cy="576064"/>
          </a:xfrm>
          <a:prstGeom prst="rect">
            <a:avLst/>
          </a:prstGeom>
          <a:noFill/>
          <a:ln w="9525">
            <a:noFill/>
            <a:miter lim="800000"/>
            <a:headEnd/>
            <a:tailEnd/>
          </a:ln>
        </p:spPr>
        <p:txBody>
          <a:bodyPr anchor="ctr"/>
          <a:lstStyle/>
          <a:p>
            <a:pPr marL="342900" indent="-342900"/>
            <a:r>
              <a:rPr lang="es-ES" b="1" dirty="0">
                <a:solidFill>
                  <a:srgbClr val="FF0000"/>
                </a:solidFill>
                <a:latin typeface="Arial" pitchFamily="34" charset="0"/>
                <a:ea typeface="Tahoma" pitchFamily="34" charset="0"/>
                <a:cs typeface="Arial" pitchFamily="34" charset="0"/>
              </a:rPr>
              <a:t>         </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1166186" cy="772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a 3">
            <a:extLst>
              <a:ext uri="{FF2B5EF4-FFF2-40B4-BE49-F238E27FC236}">
                <a16:creationId xmlns="" xmlns:a16="http://schemas.microsoft.com/office/drawing/2014/main" id="{2FCBBD53-E6C7-4F8E-83E1-2FB573C8F3CD}"/>
              </a:ext>
            </a:extLst>
          </p:cNvPr>
          <p:cNvGraphicFramePr>
            <a:graphicFrameLocks noGrp="1"/>
          </p:cNvGraphicFramePr>
          <p:nvPr>
            <p:extLst>
              <p:ext uri="{D42A27DB-BD31-4B8C-83A1-F6EECF244321}">
                <p14:modId xmlns:p14="http://schemas.microsoft.com/office/powerpoint/2010/main" val="1690697642"/>
              </p:ext>
            </p:extLst>
          </p:nvPr>
        </p:nvGraphicFramePr>
        <p:xfrm>
          <a:off x="1763688" y="4293097"/>
          <a:ext cx="6120679" cy="1872206"/>
        </p:xfrm>
        <a:graphic>
          <a:graphicData uri="http://schemas.openxmlformats.org/drawingml/2006/table">
            <a:tbl>
              <a:tblPr>
                <a:tableStyleId>{5C22544A-7EE6-4342-B048-85BDC9FD1C3A}</a:tableStyleId>
              </a:tblPr>
              <a:tblGrid>
                <a:gridCol w="1849713">
                  <a:extLst>
                    <a:ext uri="{9D8B030D-6E8A-4147-A177-3AD203B41FA5}">
                      <a16:colId xmlns="" xmlns:a16="http://schemas.microsoft.com/office/drawing/2014/main" val="2917811978"/>
                    </a:ext>
                  </a:extLst>
                </a:gridCol>
                <a:gridCol w="1102615">
                  <a:extLst>
                    <a:ext uri="{9D8B030D-6E8A-4147-A177-3AD203B41FA5}">
                      <a16:colId xmlns="" xmlns:a16="http://schemas.microsoft.com/office/drawing/2014/main" val="16078015"/>
                    </a:ext>
                  </a:extLst>
                </a:gridCol>
                <a:gridCol w="1080120">
                  <a:extLst>
                    <a:ext uri="{9D8B030D-6E8A-4147-A177-3AD203B41FA5}">
                      <a16:colId xmlns="" xmlns:a16="http://schemas.microsoft.com/office/drawing/2014/main" val="2489512276"/>
                    </a:ext>
                  </a:extLst>
                </a:gridCol>
                <a:gridCol w="1080120">
                  <a:extLst>
                    <a:ext uri="{9D8B030D-6E8A-4147-A177-3AD203B41FA5}">
                      <a16:colId xmlns="" xmlns:a16="http://schemas.microsoft.com/office/drawing/2014/main" val="4019787403"/>
                    </a:ext>
                  </a:extLst>
                </a:gridCol>
                <a:gridCol w="1008111">
                  <a:extLst>
                    <a:ext uri="{9D8B030D-6E8A-4147-A177-3AD203B41FA5}">
                      <a16:colId xmlns="" xmlns:a16="http://schemas.microsoft.com/office/drawing/2014/main" val="182735815"/>
                    </a:ext>
                  </a:extLst>
                </a:gridCol>
              </a:tblGrid>
              <a:tr h="374442">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dirty="0">
                          <a:effectLst/>
                        </a:rPr>
                        <a:t>AÑO 2019</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dirty="0">
                          <a:effectLst/>
                        </a:rPr>
                        <a:t>AÑO 2020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AÑO 2021</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JUNIO</a:t>
                      </a:r>
                      <a:r>
                        <a:rPr lang="es-CO" sz="1400" b="0" i="0" u="none" strike="noStrike" baseline="0" dirty="0">
                          <a:solidFill>
                            <a:schemeClr val="dk1"/>
                          </a:solidFill>
                          <a:effectLst/>
                          <a:latin typeface="+mn-lt"/>
                        </a:rPr>
                        <a:t> 2022</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4245687188"/>
                  </a:ext>
                </a:extLst>
              </a:tr>
              <a:tr h="748882">
                <a:tc>
                  <a:txBody>
                    <a:bodyPr/>
                    <a:lstStyle/>
                    <a:p>
                      <a:pPr algn="ctr" fontAlgn="b"/>
                      <a:r>
                        <a:rPr lang="es-CO" sz="1400" u="none" strike="noStrike">
                          <a:effectLst/>
                        </a:rPr>
                        <a:t>PROCESO PROMOCIÓN COMERCIAL</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a:effectLst/>
                        </a:rPr>
                        <a:t>100%</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100%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100%</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638055224"/>
                  </a:ext>
                </a:extLst>
              </a:tr>
              <a:tr h="748882">
                <a:tc>
                  <a:txBody>
                    <a:bodyPr/>
                    <a:lstStyle/>
                    <a:p>
                      <a:pPr algn="ctr" fontAlgn="b"/>
                      <a:r>
                        <a:rPr lang="es-ES" sz="1400" u="none" strike="noStrike" dirty="0">
                          <a:effectLst/>
                        </a:rPr>
                        <a:t>% DE GESTIÓN EN PROYECTOS META 40%</a:t>
                      </a:r>
                      <a:endParaRPr lang="es-E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3</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3</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5</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4</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198636094"/>
                  </a:ext>
                </a:extLst>
              </a:tr>
            </a:tbl>
          </a:graphicData>
        </a:graphic>
      </p:graphicFrame>
      <p:graphicFrame>
        <p:nvGraphicFramePr>
          <p:cNvPr id="8" name="Gráfico 7">
            <a:extLst>
              <a:ext uri="{FF2B5EF4-FFF2-40B4-BE49-F238E27FC236}">
                <a16:creationId xmlns="" xmlns:a16="http://schemas.microsoft.com/office/drawing/2014/main" id="{00000000-0008-0000-0100-00001C000000}"/>
              </a:ext>
            </a:extLst>
          </p:cNvPr>
          <p:cNvGraphicFramePr>
            <a:graphicFrameLocks/>
          </p:cNvGraphicFramePr>
          <p:nvPr>
            <p:extLst>
              <p:ext uri="{D42A27DB-BD31-4B8C-83A1-F6EECF244321}">
                <p14:modId xmlns:p14="http://schemas.microsoft.com/office/powerpoint/2010/main" val="3394214946"/>
              </p:ext>
            </p:extLst>
          </p:nvPr>
        </p:nvGraphicFramePr>
        <p:xfrm>
          <a:off x="1586887" y="858384"/>
          <a:ext cx="6474280" cy="33843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0833617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63</a:t>
            </a:fld>
            <a:endParaRPr lang="es-ES" sz="1000" dirty="0">
              <a:solidFill>
                <a:schemeClr val="bg1"/>
              </a:solidFill>
            </a:endParaRPr>
          </a:p>
        </p:txBody>
      </p:sp>
      <p:sp>
        <p:nvSpPr>
          <p:cNvPr id="34819" name="2 Subtítulo"/>
          <p:cNvSpPr>
            <a:spLocks/>
          </p:cNvSpPr>
          <p:nvPr/>
        </p:nvSpPr>
        <p:spPr bwMode="auto">
          <a:xfrm>
            <a:off x="398151" y="-891480"/>
            <a:ext cx="7624762" cy="7272808"/>
          </a:xfrm>
          <a:prstGeom prst="rect">
            <a:avLst/>
          </a:prstGeom>
          <a:noFill/>
          <a:ln w="9525">
            <a:noFill/>
            <a:miter lim="800000"/>
            <a:headEnd/>
            <a:tailEnd/>
          </a:ln>
        </p:spPr>
        <p:txBody>
          <a:bodyPr anchor="ctr"/>
          <a:lstStyle/>
          <a:p>
            <a:pPr marL="342900" indent="-342900" algn="ctr"/>
            <a:r>
              <a:rPr lang="es-ES" b="1" dirty="0">
                <a:solidFill>
                  <a:srgbClr val="FF0000"/>
                </a:solidFill>
                <a:latin typeface="Arial" pitchFamily="34" charset="0"/>
                <a:ea typeface="Tahoma" pitchFamily="34" charset="0"/>
                <a:cs typeface="Arial" pitchFamily="34" charset="0"/>
              </a:rPr>
              <a:t>         </a:t>
            </a: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r>
              <a:rPr lang="es-ES" sz="4000" b="1" dirty="0">
                <a:solidFill>
                  <a:srgbClr val="FF0000"/>
                </a:solidFill>
                <a:latin typeface="Arial" pitchFamily="34" charset="0"/>
                <a:ea typeface="Tahoma" pitchFamily="34" charset="0"/>
                <a:cs typeface="Arial" pitchFamily="34" charset="0"/>
              </a:rPr>
              <a:t>CONCLUSIÓN</a:t>
            </a:r>
          </a:p>
          <a:p>
            <a:pPr marL="342900" indent="-342900" algn="ctr"/>
            <a:endParaRPr lang="es-ES" sz="2400" dirty="0">
              <a:latin typeface="Arial" pitchFamily="34" charset="0"/>
              <a:ea typeface="Tahoma" pitchFamily="34" charset="0"/>
              <a:cs typeface="Arial" pitchFamily="34" charset="0"/>
            </a:endParaRPr>
          </a:p>
          <a:p>
            <a:pPr marL="342900" indent="-342900" algn="just"/>
            <a:r>
              <a:rPr lang="es-ES" sz="2400" dirty="0">
                <a:latin typeface="Arial" pitchFamily="34" charset="0"/>
                <a:ea typeface="Tahoma" pitchFamily="34" charset="0"/>
                <a:cs typeface="Arial" pitchFamily="34" charset="0"/>
              </a:rPr>
              <a:t>    </a:t>
            </a:r>
            <a:r>
              <a:rPr lang="es-ES" sz="2000" dirty="0">
                <a:latin typeface="Arial" pitchFamily="34" charset="0"/>
                <a:ea typeface="Tahoma" pitchFamily="34" charset="0"/>
                <a:cs typeface="Arial" pitchFamily="34" charset="0"/>
              </a:rPr>
              <a:t>Se observa que se ha sobrepasado la meta de porcentaje de gestión de proyectos que es de 40%, en la tendencia de los años 2019 con 3 proyectos gestionados, en 2020 con 3 proyectos, en el 2021 con 5 proyectos, para un 100% de cumplimiento, debido a las alianzas estratégica con Colciencias y Innpulsa, cabe resaltar que algunos empresarios de la jurisdicción se han beneficiado de recursos del gobierno nacional, gracias al acompañamiento de la entidad. </a:t>
            </a:r>
          </a:p>
          <a:p>
            <a:pPr marL="342900" indent="-342900" algn="just"/>
            <a:endParaRPr lang="es-ES" sz="2000" dirty="0">
              <a:latin typeface="Arial" pitchFamily="34" charset="0"/>
              <a:ea typeface="Tahoma" pitchFamily="34" charset="0"/>
              <a:cs typeface="Arial" pitchFamily="34" charset="0"/>
            </a:endParaRPr>
          </a:p>
          <a:p>
            <a:pPr marL="342900" indent="-342900" algn="just"/>
            <a:r>
              <a:rPr lang="es-ES" sz="2000" dirty="0">
                <a:latin typeface="Arial" pitchFamily="34" charset="0"/>
                <a:ea typeface="Tahoma" pitchFamily="34" charset="0"/>
                <a:cs typeface="Arial" pitchFamily="34" charset="0"/>
              </a:rPr>
              <a:t>    En la vigencia 2022 con 4 </a:t>
            </a:r>
            <a:r>
              <a:rPr lang="es-ES" sz="2000" dirty="0" smtClean="0">
                <a:latin typeface="Arial" pitchFamily="34" charset="0"/>
                <a:ea typeface="Tahoma" pitchFamily="34" charset="0"/>
                <a:cs typeface="Arial" pitchFamily="34" charset="0"/>
              </a:rPr>
              <a:t>proyectos</a:t>
            </a:r>
            <a:r>
              <a:rPr lang="es-ES" sz="2000" dirty="0" smtClean="0">
                <a:latin typeface="Arial" pitchFamily="34" charset="0"/>
                <a:ea typeface="Tahoma" pitchFamily="34" charset="0"/>
                <a:cs typeface="Arial" pitchFamily="34" charset="0"/>
              </a:rPr>
              <a:t> </a:t>
            </a:r>
            <a:r>
              <a:rPr lang="es-ES" sz="2000" dirty="0">
                <a:latin typeface="Arial" pitchFamily="34" charset="0"/>
                <a:ea typeface="Tahoma" pitchFamily="34" charset="0"/>
                <a:cs typeface="Arial" pitchFamily="34" charset="0"/>
              </a:rPr>
              <a:t>: Feria Gastronómica, Día sin IVA, Salón del Queso, Día de la </a:t>
            </a:r>
            <a:r>
              <a:rPr lang="es-ES" sz="2000" dirty="0" smtClean="0">
                <a:latin typeface="Arial" pitchFamily="34" charset="0"/>
                <a:ea typeface="Tahoma" pitchFamily="34" charset="0"/>
                <a:cs typeface="Arial" pitchFamily="34" charset="0"/>
              </a:rPr>
              <a:t>Madre. </a:t>
            </a:r>
            <a:endParaRPr lang="es-ES" sz="2000" dirty="0">
              <a:latin typeface="Arial" pitchFamily="34" charset="0"/>
              <a:ea typeface="Tahoma" pitchFamily="34" charset="0"/>
              <a:cs typeface="Arial" pitchFamily="34" charset="0"/>
            </a:endParaRPr>
          </a:p>
          <a:p>
            <a:pPr marL="342900" indent="-342900" algn="just"/>
            <a:endParaRPr lang="es-ES" sz="2400" dirty="0">
              <a:latin typeface="Arial" pitchFamily="34" charset="0"/>
              <a:ea typeface="Tahoma" pitchFamily="34" charset="0"/>
              <a:cs typeface="Arial" pitchFamily="34" charset="0"/>
            </a:endParaRPr>
          </a:p>
          <a:p>
            <a:pPr marL="342900" indent="-342900" algn="just"/>
            <a:r>
              <a:rPr lang="es-ES" sz="2400" dirty="0">
                <a:latin typeface="Arial" pitchFamily="34" charset="0"/>
                <a:ea typeface="Tahoma" pitchFamily="34" charset="0"/>
                <a:cs typeface="Arial" pitchFamily="34" charset="0"/>
              </a:rPr>
              <a:t>      </a:t>
            </a:r>
          </a:p>
          <a:p>
            <a:pPr marL="342900" indent="-342900" algn="just"/>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5" y="44624"/>
            <a:ext cx="1360085"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85348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64</a:t>
            </a:fld>
            <a:endParaRPr lang="es-ES" sz="1000" dirty="0">
              <a:solidFill>
                <a:schemeClr val="bg1"/>
              </a:solidFill>
            </a:endParaRPr>
          </a:p>
        </p:txBody>
      </p:sp>
      <p:sp>
        <p:nvSpPr>
          <p:cNvPr id="34819" name="2 Subtítulo"/>
          <p:cNvSpPr>
            <a:spLocks/>
          </p:cNvSpPr>
          <p:nvPr/>
        </p:nvSpPr>
        <p:spPr bwMode="auto">
          <a:xfrm>
            <a:off x="759619" y="356609"/>
            <a:ext cx="8786874" cy="576064"/>
          </a:xfrm>
          <a:prstGeom prst="rect">
            <a:avLst/>
          </a:prstGeom>
          <a:noFill/>
          <a:ln w="9525">
            <a:noFill/>
            <a:miter lim="800000"/>
            <a:headEnd/>
            <a:tailEnd/>
          </a:ln>
        </p:spPr>
        <p:txBody>
          <a:bodyPr anchor="ctr"/>
          <a:lstStyle/>
          <a:p>
            <a:pPr marL="342900" indent="-342900"/>
            <a:r>
              <a:rPr lang="es-ES" b="1" dirty="0">
                <a:solidFill>
                  <a:srgbClr val="FF0000"/>
                </a:solidFill>
                <a:latin typeface="Arial" pitchFamily="34" charset="0"/>
                <a:ea typeface="Tahoma" pitchFamily="34" charset="0"/>
                <a:cs typeface="Arial" pitchFamily="34" charset="0"/>
              </a:rPr>
              <a:t>       </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869818"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p:cNvGraphicFramePr>
            <a:graphicFrameLocks noGrp="1"/>
          </p:cNvGraphicFramePr>
          <p:nvPr>
            <p:extLst>
              <p:ext uri="{D42A27DB-BD31-4B8C-83A1-F6EECF244321}">
                <p14:modId xmlns:p14="http://schemas.microsoft.com/office/powerpoint/2010/main" val="856051170"/>
              </p:ext>
            </p:extLst>
          </p:nvPr>
        </p:nvGraphicFramePr>
        <p:xfrm>
          <a:off x="1403647" y="4005065"/>
          <a:ext cx="6552728" cy="1198090"/>
        </p:xfrm>
        <a:graphic>
          <a:graphicData uri="http://schemas.openxmlformats.org/drawingml/2006/table">
            <a:tbl>
              <a:tblPr>
                <a:tableStyleId>{5C22544A-7EE6-4342-B048-85BDC9FD1C3A}</a:tableStyleId>
              </a:tblPr>
              <a:tblGrid>
                <a:gridCol w="1879787">
                  <a:extLst>
                    <a:ext uri="{9D8B030D-6E8A-4147-A177-3AD203B41FA5}">
                      <a16:colId xmlns="" xmlns:a16="http://schemas.microsoft.com/office/drawing/2014/main" val="20000"/>
                    </a:ext>
                  </a:extLst>
                </a:gridCol>
                <a:gridCol w="1144550">
                  <a:extLst>
                    <a:ext uri="{9D8B030D-6E8A-4147-A177-3AD203B41FA5}">
                      <a16:colId xmlns="" xmlns:a16="http://schemas.microsoft.com/office/drawing/2014/main" val="20001"/>
                    </a:ext>
                  </a:extLst>
                </a:gridCol>
                <a:gridCol w="1224136">
                  <a:extLst>
                    <a:ext uri="{9D8B030D-6E8A-4147-A177-3AD203B41FA5}">
                      <a16:colId xmlns="" xmlns:a16="http://schemas.microsoft.com/office/drawing/2014/main" val="20002"/>
                    </a:ext>
                  </a:extLst>
                </a:gridCol>
                <a:gridCol w="1080120">
                  <a:extLst>
                    <a:ext uri="{9D8B030D-6E8A-4147-A177-3AD203B41FA5}">
                      <a16:colId xmlns="" xmlns:a16="http://schemas.microsoft.com/office/drawing/2014/main" val="20003"/>
                    </a:ext>
                  </a:extLst>
                </a:gridCol>
                <a:gridCol w="1224135">
                  <a:extLst>
                    <a:ext uri="{9D8B030D-6E8A-4147-A177-3AD203B41FA5}">
                      <a16:colId xmlns="" xmlns:a16="http://schemas.microsoft.com/office/drawing/2014/main" val="20004"/>
                    </a:ext>
                  </a:extLst>
                </a:gridCol>
              </a:tblGrid>
              <a:tr h="250036">
                <a:tc>
                  <a:txBody>
                    <a:bodyPr/>
                    <a:lstStyle/>
                    <a:p>
                      <a:pPr algn="l" fontAlgn="b"/>
                      <a:r>
                        <a:rPr lang="en-US" sz="1400" u="none" strike="noStrike" dirty="0">
                          <a:effectLst/>
                        </a:rPr>
                        <a:t> </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u="none" strike="noStrike" dirty="0">
                          <a:effectLst/>
                        </a:rPr>
                        <a:t>AÑO 2019</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2020</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2021</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baseline="0" dirty="0">
                          <a:solidFill>
                            <a:schemeClr val="dk1"/>
                          </a:solidFill>
                          <a:effectLst/>
                          <a:latin typeface="+mn-lt"/>
                        </a:rPr>
                        <a:t>JUNIO 2022</a:t>
                      </a:r>
                      <a:endParaRPr lang="en-US"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0000"/>
                  </a:ext>
                </a:extLst>
              </a:tr>
              <a:tr h="948054">
                <a:tc>
                  <a:txBody>
                    <a:bodyPr/>
                    <a:lstStyle/>
                    <a:p>
                      <a:pPr algn="ctr" fontAlgn="b"/>
                      <a:r>
                        <a:rPr lang="en-US" sz="1400" u="none" strike="noStrike" dirty="0">
                          <a:effectLst/>
                        </a:rPr>
                        <a:t>PROCESO CONCILIACIÓN Y ARBITRAJE</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330</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209</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296</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300</a:t>
                      </a:r>
                      <a:endParaRPr lang="en-US"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0001"/>
                  </a:ext>
                </a:extLst>
              </a:tr>
            </a:tbl>
          </a:graphicData>
        </a:graphic>
      </p:graphicFrame>
      <p:graphicFrame>
        <p:nvGraphicFramePr>
          <p:cNvPr id="10" name="Gráfico 9">
            <a:extLst>
              <a:ext uri="{FF2B5EF4-FFF2-40B4-BE49-F238E27FC236}">
                <a16:creationId xmlns="" xmlns:a16="http://schemas.microsoft.com/office/drawing/2014/main" id="{00000000-0008-0000-0100-00001D000000}"/>
              </a:ext>
            </a:extLst>
          </p:cNvPr>
          <p:cNvGraphicFramePr>
            <a:graphicFrameLocks/>
          </p:cNvGraphicFramePr>
          <p:nvPr>
            <p:extLst>
              <p:ext uri="{D42A27DB-BD31-4B8C-83A1-F6EECF244321}">
                <p14:modId xmlns:p14="http://schemas.microsoft.com/office/powerpoint/2010/main" val="3193240730"/>
              </p:ext>
            </p:extLst>
          </p:nvPr>
        </p:nvGraphicFramePr>
        <p:xfrm>
          <a:off x="1452777" y="548680"/>
          <a:ext cx="6359583" cy="341470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0731173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65</a:t>
            </a:fld>
            <a:endParaRPr lang="es-ES" sz="1000" dirty="0">
              <a:solidFill>
                <a:schemeClr val="bg1"/>
              </a:solidFill>
            </a:endParaRPr>
          </a:p>
        </p:txBody>
      </p:sp>
      <p:sp>
        <p:nvSpPr>
          <p:cNvPr id="34819" name="2 Subtítulo"/>
          <p:cNvSpPr>
            <a:spLocks/>
          </p:cNvSpPr>
          <p:nvPr/>
        </p:nvSpPr>
        <p:spPr bwMode="auto">
          <a:xfrm>
            <a:off x="619125" y="510497"/>
            <a:ext cx="7697291" cy="5376647"/>
          </a:xfrm>
          <a:prstGeom prst="rect">
            <a:avLst/>
          </a:prstGeom>
          <a:noFill/>
          <a:ln w="9525">
            <a:noFill/>
            <a:miter lim="800000"/>
            <a:headEnd/>
            <a:tailEnd/>
          </a:ln>
        </p:spPr>
        <p:txBody>
          <a:bodyPr anchor="ctr"/>
          <a:lstStyle/>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ctr"/>
            <a:r>
              <a:rPr lang="es-ES" sz="4000" b="1" dirty="0">
                <a:solidFill>
                  <a:srgbClr val="FF0000"/>
                </a:solidFill>
                <a:latin typeface="Arial" pitchFamily="34" charset="0"/>
                <a:ea typeface="Tahoma" pitchFamily="34" charset="0"/>
                <a:cs typeface="Arial" pitchFamily="34" charset="0"/>
              </a:rPr>
              <a:t>CONCLUSIÓN</a:t>
            </a: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just"/>
            <a:r>
              <a:rPr lang="es-ES" sz="2400" dirty="0">
                <a:latin typeface="Arial" pitchFamily="34" charset="0"/>
                <a:ea typeface="Tahoma" pitchFamily="34" charset="0"/>
                <a:cs typeface="Arial" pitchFamily="34" charset="0"/>
              </a:rPr>
              <a:t>     Se observa que la meta de el numero de conciliaciones e insolvencia  es de 60,  sobrepasa en la tendencia de los años 2019 con 330 solicitudes de conciliaciones e insolvencia, en el 2020 con 209, en el 2021 con 296 solicitudes de conciliaciones, 2022 con 300 solicitudes de conciliación, gracias a la confianza y excelente servicio de parte de la entidad a las partes interesadas en este caso a los usuarios, ha sido posible consolidar estos resultados.</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5" y="44624"/>
            <a:ext cx="864617"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51294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66</a:t>
            </a:fld>
            <a:endParaRPr lang="es-ES" sz="1000" dirty="0">
              <a:solidFill>
                <a:schemeClr val="bg1"/>
              </a:solidFill>
            </a:endParaRPr>
          </a:p>
        </p:txBody>
      </p:sp>
      <p:sp>
        <p:nvSpPr>
          <p:cNvPr id="34819" name="2 Subtítulo"/>
          <p:cNvSpPr>
            <a:spLocks/>
          </p:cNvSpPr>
          <p:nvPr/>
        </p:nvSpPr>
        <p:spPr bwMode="auto">
          <a:xfrm>
            <a:off x="759619" y="356609"/>
            <a:ext cx="8786874" cy="576064"/>
          </a:xfrm>
          <a:prstGeom prst="rect">
            <a:avLst/>
          </a:prstGeom>
          <a:noFill/>
          <a:ln w="9525">
            <a:noFill/>
            <a:miter lim="800000"/>
            <a:headEnd/>
            <a:tailEnd/>
          </a:ln>
        </p:spPr>
        <p:txBody>
          <a:bodyPr anchor="ctr"/>
          <a:lstStyle/>
          <a:p>
            <a:pPr marL="342900" indent="-342900"/>
            <a:r>
              <a:rPr lang="es-ES" b="1" dirty="0">
                <a:solidFill>
                  <a:srgbClr val="FF0000"/>
                </a:solidFill>
                <a:latin typeface="Arial" pitchFamily="34" charset="0"/>
                <a:ea typeface="Tahoma" pitchFamily="34" charset="0"/>
                <a:cs typeface="Arial" pitchFamily="34" charset="0"/>
              </a:rPr>
              <a:t>       </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p:cNvGraphicFramePr>
            <a:graphicFrameLocks noGrp="1"/>
          </p:cNvGraphicFramePr>
          <p:nvPr>
            <p:extLst>
              <p:ext uri="{D42A27DB-BD31-4B8C-83A1-F6EECF244321}">
                <p14:modId xmlns:p14="http://schemas.microsoft.com/office/powerpoint/2010/main" val="1042393028"/>
              </p:ext>
            </p:extLst>
          </p:nvPr>
        </p:nvGraphicFramePr>
        <p:xfrm>
          <a:off x="1619673" y="4570814"/>
          <a:ext cx="6120680" cy="839120"/>
        </p:xfrm>
        <a:graphic>
          <a:graphicData uri="http://schemas.openxmlformats.org/drawingml/2006/table">
            <a:tbl>
              <a:tblPr>
                <a:tableStyleId>{5C22544A-7EE6-4342-B048-85BDC9FD1C3A}</a:tableStyleId>
              </a:tblPr>
              <a:tblGrid>
                <a:gridCol w="1849713">
                  <a:extLst>
                    <a:ext uri="{9D8B030D-6E8A-4147-A177-3AD203B41FA5}">
                      <a16:colId xmlns="" xmlns:a16="http://schemas.microsoft.com/office/drawing/2014/main" val="20000"/>
                    </a:ext>
                  </a:extLst>
                </a:gridCol>
                <a:gridCol w="1318638">
                  <a:extLst>
                    <a:ext uri="{9D8B030D-6E8A-4147-A177-3AD203B41FA5}">
                      <a16:colId xmlns="" xmlns:a16="http://schemas.microsoft.com/office/drawing/2014/main" val="20001"/>
                    </a:ext>
                  </a:extLst>
                </a:gridCol>
                <a:gridCol w="936104">
                  <a:extLst>
                    <a:ext uri="{9D8B030D-6E8A-4147-A177-3AD203B41FA5}">
                      <a16:colId xmlns="" xmlns:a16="http://schemas.microsoft.com/office/drawing/2014/main" val="20002"/>
                    </a:ext>
                  </a:extLst>
                </a:gridCol>
                <a:gridCol w="1008112">
                  <a:extLst>
                    <a:ext uri="{9D8B030D-6E8A-4147-A177-3AD203B41FA5}">
                      <a16:colId xmlns="" xmlns:a16="http://schemas.microsoft.com/office/drawing/2014/main" val="20003"/>
                    </a:ext>
                  </a:extLst>
                </a:gridCol>
                <a:gridCol w="1008113">
                  <a:extLst>
                    <a:ext uri="{9D8B030D-6E8A-4147-A177-3AD203B41FA5}">
                      <a16:colId xmlns="" xmlns:a16="http://schemas.microsoft.com/office/drawing/2014/main" val="20004"/>
                    </a:ext>
                  </a:extLst>
                </a:gridCol>
              </a:tblGrid>
              <a:tr h="251790">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u="none" strike="noStrike" dirty="0">
                          <a:effectLst/>
                        </a:rPr>
                        <a:t>AÑO 2019</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2020</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2021</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baseline="0" dirty="0">
                          <a:solidFill>
                            <a:schemeClr val="dk1"/>
                          </a:solidFill>
                          <a:effectLst/>
                          <a:latin typeface="+mn-lt"/>
                        </a:rPr>
                        <a:t>JUNIO 2022</a:t>
                      </a:r>
                      <a:endParaRPr lang="en-US"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0000"/>
                  </a:ext>
                </a:extLst>
              </a:tr>
              <a:tr h="587330">
                <a:tc>
                  <a:txBody>
                    <a:bodyPr/>
                    <a:lstStyle/>
                    <a:p>
                      <a:pPr algn="ctr" fontAlgn="b"/>
                      <a:r>
                        <a:rPr lang="en-US" sz="1400" u="none" strike="noStrike" dirty="0">
                          <a:effectLst/>
                        </a:rPr>
                        <a:t>PROCESO CONCILIACIÓN Y ARBITRAJE</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40</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35</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65</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3</a:t>
                      </a:r>
                      <a:endParaRPr lang="en-US"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0001"/>
                  </a:ext>
                </a:extLst>
              </a:tr>
            </a:tbl>
          </a:graphicData>
        </a:graphic>
      </p:graphicFrame>
      <p:graphicFrame>
        <p:nvGraphicFramePr>
          <p:cNvPr id="8" name="Gráfico 7">
            <a:extLst>
              <a:ext uri="{FF2B5EF4-FFF2-40B4-BE49-F238E27FC236}">
                <a16:creationId xmlns="" xmlns:a16="http://schemas.microsoft.com/office/drawing/2014/main" id="{00000000-0008-0000-0100-00001E000000}"/>
              </a:ext>
            </a:extLst>
          </p:cNvPr>
          <p:cNvGraphicFramePr>
            <a:graphicFrameLocks/>
          </p:cNvGraphicFramePr>
          <p:nvPr>
            <p:extLst>
              <p:ext uri="{D42A27DB-BD31-4B8C-83A1-F6EECF244321}">
                <p14:modId xmlns:p14="http://schemas.microsoft.com/office/powerpoint/2010/main" val="3613085758"/>
              </p:ext>
            </p:extLst>
          </p:nvPr>
        </p:nvGraphicFramePr>
        <p:xfrm>
          <a:off x="1727684" y="1124744"/>
          <a:ext cx="5688632" cy="34089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3836201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67</a:t>
            </a:fld>
            <a:endParaRPr lang="es-ES" sz="1000" dirty="0">
              <a:solidFill>
                <a:schemeClr val="bg1"/>
              </a:solidFill>
            </a:endParaRPr>
          </a:p>
        </p:txBody>
      </p:sp>
      <p:sp>
        <p:nvSpPr>
          <p:cNvPr id="34819" name="2 Subtítulo"/>
          <p:cNvSpPr>
            <a:spLocks/>
          </p:cNvSpPr>
          <p:nvPr/>
        </p:nvSpPr>
        <p:spPr bwMode="auto">
          <a:xfrm>
            <a:off x="759619" y="356608"/>
            <a:ext cx="7700813" cy="6024720"/>
          </a:xfrm>
          <a:prstGeom prst="rect">
            <a:avLst/>
          </a:prstGeom>
          <a:noFill/>
          <a:ln w="9525">
            <a:noFill/>
            <a:miter lim="800000"/>
            <a:headEnd/>
            <a:tailEnd/>
          </a:ln>
        </p:spPr>
        <p:txBody>
          <a:bodyPr anchor="ctr"/>
          <a:lstStyle/>
          <a:p>
            <a:pPr marL="342900" indent="-342900" algn="ctr"/>
            <a:r>
              <a:rPr lang="es-ES" b="1" dirty="0">
                <a:solidFill>
                  <a:srgbClr val="FF0000"/>
                </a:solidFill>
                <a:latin typeface="Arial" pitchFamily="34" charset="0"/>
                <a:ea typeface="Tahoma" pitchFamily="34" charset="0"/>
                <a:cs typeface="Arial" pitchFamily="34" charset="0"/>
              </a:rPr>
              <a:t>     </a:t>
            </a: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r>
              <a:rPr lang="es-ES" sz="4000" b="1" dirty="0">
                <a:solidFill>
                  <a:srgbClr val="FF0000"/>
                </a:solidFill>
                <a:latin typeface="Arial" pitchFamily="34" charset="0"/>
                <a:ea typeface="Tahoma" pitchFamily="34" charset="0"/>
                <a:cs typeface="Arial" pitchFamily="34" charset="0"/>
              </a:rPr>
              <a:t>CONCLUSIONES</a:t>
            </a:r>
          </a:p>
          <a:p>
            <a:pPr marL="342900" indent="-342900" algn="ctr"/>
            <a:endParaRPr lang="es-ES" sz="2400" b="1" dirty="0">
              <a:solidFill>
                <a:srgbClr val="FF0000"/>
              </a:solidFill>
              <a:latin typeface="Arial" pitchFamily="34" charset="0"/>
              <a:ea typeface="Tahoma" pitchFamily="34" charset="0"/>
              <a:cs typeface="Arial" pitchFamily="34" charset="0"/>
            </a:endParaRPr>
          </a:p>
          <a:p>
            <a:pPr marL="342900" indent="-342900" algn="just"/>
            <a:r>
              <a:rPr lang="es-ES" sz="2400" dirty="0">
                <a:latin typeface="Arial" pitchFamily="34" charset="0"/>
                <a:ea typeface="Tahoma" pitchFamily="34" charset="0"/>
                <a:cs typeface="Arial" pitchFamily="34" charset="0"/>
              </a:rPr>
              <a:t>    Se observa que el número de conciliaciones gratuitas, hasta el  mes de julio de 2022 es de  3, con 65 conciliaciones  la vigencia 2021, se realizaron 35 conciliaciones en 2020, en la vigencia 2019 se realizaron 40.</a:t>
            </a:r>
          </a:p>
          <a:p>
            <a:pPr marL="342900" indent="-342900" algn="just"/>
            <a:endParaRPr lang="es-ES" sz="2400" dirty="0">
              <a:latin typeface="Arial" pitchFamily="34" charset="0"/>
              <a:ea typeface="Tahoma" pitchFamily="34" charset="0"/>
              <a:cs typeface="Arial" pitchFamily="34" charset="0"/>
            </a:endParaRPr>
          </a:p>
          <a:p>
            <a:pPr marL="342900" indent="-342900" algn="just"/>
            <a:r>
              <a:rPr lang="es-ES" sz="2400" dirty="0">
                <a:latin typeface="Arial" pitchFamily="34" charset="0"/>
                <a:ea typeface="Tahoma" pitchFamily="34" charset="0"/>
                <a:cs typeface="Arial" pitchFamily="34" charset="0"/>
              </a:rPr>
              <a:t>    Cabe resaltar que el realizar conciliaciones gratuitas por parte de la entidad, fomenta la responsabilidad social mediante este importante servicio a las partes interesadas.</a:t>
            </a: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just"/>
            <a:r>
              <a:rPr lang="es-ES" b="1" dirty="0">
                <a:solidFill>
                  <a:srgbClr val="FF0000"/>
                </a:solidFill>
                <a:latin typeface="Arial" pitchFamily="34" charset="0"/>
                <a:ea typeface="Tahoma" pitchFamily="34" charset="0"/>
                <a:cs typeface="Arial" pitchFamily="34" charset="0"/>
              </a:rPr>
              <a:t>      </a:t>
            </a:r>
            <a:endParaRPr lang="es-ES" sz="2400"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b="1" dirty="0">
              <a:solidFill>
                <a:srgbClr val="FF0000"/>
              </a:solidFill>
              <a:latin typeface="Arial" pitchFamily="34" charset="0"/>
              <a:ea typeface="Tahoma" pitchFamily="34" charset="0"/>
              <a:cs typeface="Arial" pitchFamily="34" charset="0"/>
            </a:endParaRP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78749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68</a:t>
            </a:fld>
            <a:endParaRPr lang="es-ES" sz="1000" dirty="0">
              <a:solidFill>
                <a:schemeClr val="bg1"/>
              </a:solidFill>
            </a:endParaRPr>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869818"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a 3"/>
          <p:cNvGraphicFramePr>
            <a:graphicFrameLocks noGrp="1"/>
          </p:cNvGraphicFramePr>
          <p:nvPr>
            <p:extLst>
              <p:ext uri="{D42A27DB-BD31-4B8C-83A1-F6EECF244321}">
                <p14:modId xmlns:p14="http://schemas.microsoft.com/office/powerpoint/2010/main" val="2108661442"/>
              </p:ext>
            </p:extLst>
          </p:nvPr>
        </p:nvGraphicFramePr>
        <p:xfrm>
          <a:off x="611560" y="4220989"/>
          <a:ext cx="3888431" cy="2573739"/>
        </p:xfrm>
        <a:graphic>
          <a:graphicData uri="http://schemas.openxmlformats.org/drawingml/2006/table">
            <a:tbl>
              <a:tblPr>
                <a:tableStyleId>{5C22544A-7EE6-4342-B048-85BDC9FD1C3A}</a:tableStyleId>
              </a:tblPr>
              <a:tblGrid>
                <a:gridCol w="1152128">
                  <a:extLst>
                    <a:ext uri="{9D8B030D-6E8A-4147-A177-3AD203B41FA5}">
                      <a16:colId xmlns="" xmlns:a16="http://schemas.microsoft.com/office/drawing/2014/main" val="20000"/>
                    </a:ext>
                  </a:extLst>
                </a:gridCol>
                <a:gridCol w="648072">
                  <a:extLst>
                    <a:ext uri="{9D8B030D-6E8A-4147-A177-3AD203B41FA5}">
                      <a16:colId xmlns="" xmlns:a16="http://schemas.microsoft.com/office/drawing/2014/main" val="20001"/>
                    </a:ext>
                  </a:extLst>
                </a:gridCol>
                <a:gridCol w="720080">
                  <a:extLst>
                    <a:ext uri="{9D8B030D-6E8A-4147-A177-3AD203B41FA5}">
                      <a16:colId xmlns="" xmlns:a16="http://schemas.microsoft.com/office/drawing/2014/main" val="20002"/>
                    </a:ext>
                  </a:extLst>
                </a:gridCol>
                <a:gridCol w="720080">
                  <a:extLst>
                    <a:ext uri="{9D8B030D-6E8A-4147-A177-3AD203B41FA5}">
                      <a16:colId xmlns="" xmlns:a16="http://schemas.microsoft.com/office/drawing/2014/main" val="20003"/>
                    </a:ext>
                  </a:extLst>
                </a:gridCol>
                <a:gridCol w="648071">
                  <a:extLst>
                    <a:ext uri="{9D8B030D-6E8A-4147-A177-3AD203B41FA5}">
                      <a16:colId xmlns="" xmlns:a16="http://schemas.microsoft.com/office/drawing/2014/main" val="20004"/>
                    </a:ext>
                  </a:extLst>
                </a:gridCol>
              </a:tblGrid>
              <a:tr h="408062">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n-US" sz="1400" u="none" strike="noStrike" dirty="0">
                          <a:effectLst/>
                        </a:rPr>
                        <a:t>AÑO 2019</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2020</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400" u="none" strike="noStrike" dirty="0">
                          <a:effectLst/>
                        </a:rPr>
                        <a:t>AÑO 2021</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JUNIO 2022</a:t>
                      </a:r>
                      <a:endParaRPr lang="en-US"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0000"/>
                  </a:ext>
                </a:extLst>
              </a:tr>
              <a:tr h="653499">
                <a:tc>
                  <a:txBody>
                    <a:bodyPr/>
                    <a:lstStyle/>
                    <a:p>
                      <a:pPr algn="ctr" fontAlgn="b"/>
                      <a:r>
                        <a:rPr lang="en-US" sz="1400" u="none" strike="noStrike" dirty="0">
                          <a:effectLst/>
                        </a:rPr>
                        <a:t>PROCESO REGISTRO PÚBLICO</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43.8%</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-14.94%</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-8.22%</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n-US" sz="1400" u="none" strike="noStrike" dirty="0">
                          <a:effectLst/>
                        </a:rPr>
                        <a:t>14,6%</a:t>
                      </a:r>
                      <a:endParaRPr lang="en-US"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0001"/>
                  </a:ext>
                </a:extLst>
              </a:tr>
              <a:tr h="1428217">
                <a:tc>
                  <a:txBody>
                    <a:bodyPr/>
                    <a:lstStyle/>
                    <a:p>
                      <a:pPr algn="ctr" fontAlgn="b"/>
                      <a:r>
                        <a:rPr lang="en-US" sz="1400" u="none" strike="noStrike" dirty="0">
                          <a:effectLst/>
                        </a:rPr>
                        <a:t>% MOVIMIENTO REGISTRO MERCANTIL META 5 % MAS QUE AÑO ANTERIOR</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2"/>
                  </a:ext>
                </a:extLst>
              </a:tr>
            </a:tbl>
          </a:graphicData>
        </a:graphic>
      </p:graphicFrame>
      <p:graphicFrame>
        <p:nvGraphicFramePr>
          <p:cNvPr id="2" name="Tabla 1"/>
          <p:cNvGraphicFramePr>
            <a:graphicFrameLocks noGrp="1"/>
          </p:cNvGraphicFramePr>
          <p:nvPr>
            <p:extLst>
              <p:ext uri="{D42A27DB-BD31-4B8C-83A1-F6EECF244321}">
                <p14:modId xmlns:p14="http://schemas.microsoft.com/office/powerpoint/2010/main" val="3459737081"/>
              </p:ext>
            </p:extLst>
          </p:nvPr>
        </p:nvGraphicFramePr>
        <p:xfrm>
          <a:off x="4720965" y="4220988"/>
          <a:ext cx="4206990" cy="2560320"/>
        </p:xfrm>
        <a:graphic>
          <a:graphicData uri="http://schemas.openxmlformats.org/drawingml/2006/table">
            <a:tbl>
              <a:tblPr>
                <a:tableStyleId>{5C22544A-7EE6-4342-B048-85BDC9FD1C3A}</a:tableStyleId>
              </a:tblPr>
              <a:tblGrid>
                <a:gridCol w="1136913">
                  <a:extLst>
                    <a:ext uri="{9D8B030D-6E8A-4147-A177-3AD203B41FA5}">
                      <a16:colId xmlns="" xmlns:a16="http://schemas.microsoft.com/office/drawing/2014/main" val="20000"/>
                    </a:ext>
                  </a:extLst>
                </a:gridCol>
                <a:gridCol w="802354">
                  <a:extLst>
                    <a:ext uri="{9D8B030D-6E8A-4147-A177-3AD203B41FA5}">
                      <a16:colId xmlns="" xmlns:a16="http://schemas.microsoft.com/office/drawing/2014/main" val="20001"/>
                    </a:ext>
                  </a:extLst>
                </a:gridCol>
                <a:gridCol w="792088">
                  <a:extLst>
                    <a:ext uri="{9D8B030D-6E8A-4147-A177-3AD203B41FA5}">
                      <a16:colId xmlns="" xmlns:a16="http://schemas.microsoft.com/office/drawing/2014/main" val="20002"/>
                    </a:ext>
                  </a:extLst>
                </a:gridCol>
                <a:gridCol w="792088">
                  <a:extLst>
                    <a:ext uri="{9D8B030D-6E8A-4147-A177-3AD203B41FA5}">
                      <a16:colId xmlns="" xmlns:a16="http://schemas.microsoft.com/office/drawing/2014/main" val="20003"/>
                    </a:ext>
                  </a:extLst>
                </a:gridCol>
                <a:gridCol w="683547">
                  <a:extLst>
                    <a:ext uri="{9D8B030D-6E8A-4147-A177-3AD203B41FA5}">
                      <a16:colId xmlns="" xmlns:a16="http://schemas.microsoft.com/office/drawing/2014/main" val="20004"/>
                    </a:ext>
                  </a:extLst>
                </a:gridCol>
              </a:tblGrid>
              <a:tr h="817231">
                <a:tc>
                  <a:txBody>
                    <a:bodyPr/>
                    <a:lstStyle/>
                    <a:p>
                      <a:pPr algn="ctr" fontAlgn="b"/>
                      <a:r>
                        <a:rPr lang="en-US" sz="1400" u="none" strike="noStrike" dirty="0">
                          <a:effectLst/>
                        </a:rPr>
                        <a:t>TENDENCIAS MATRICULAS Y RENOVACIONES</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200" u="none" strike="noStrike" dirty="0">
                          <a:effectLst/>
                        </a:rPr>
                        <a:t>AÑO</a:t>
                      </a:r>
                      <a:r>
                        <a:rPr lang="en-US" sz="1200" u="none" strike="noStrike" baseline="0" dirty="0">
                          <a:effectLst/>
                        </a:rPr>
                        <a:t> </a:t>
                      </a:r>
                      <a:r>
                        <a:rPr lang="en-US" sz="1400" u="none" strike="noStrike" dirty="0">
                          <a:effectLst/>
                        </a:rPr>
                        <a:t>2019</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n-US" sz="1200" u="none" strike="noStrike" dirty="0">
                          <a:effectLst/>
                        </a:rPr>
                        <a:t>AÑO 2020</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n-US" sz="1200" u="none" strike="noStrike" dirty="0">
                          <a:effectLst/>
                        </a:rPr>
                        <a:t>AÑO 2021</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dirty="0" err="1">
                          <a:effectLst/>
                        </a:rPr>
                        <a:t>JUlIO</a:t>
                      </a:r>
                      <a:r>
                        <a:rPr lang="en-US" sz="1200" u="none" strike="noStrike" baseline="0" dirty="0">
                          <a:effectLst/>
                        </a:rPr>
                        <a:t> </a:t>
                      </a:r>
                      <a:r>
                        <a:rPr lang="en-US" sz="1200" u="none" strike="noStrike" dirty="0">
                          <a:effectLst/>
                        </a:rPr>
                        <a:t>2022</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0"/>
                  </a:ext>
                </a:extLst>
              </a:tr>
              <a:tr h="410914">
                <a:tc>
                  <a:txBody>
                    <a:bodyPr/>
                    <a:lstStyle/>
                    <a:p>
                      <a:pPr algn="ctr" fontAlgn="b"/>
                      <a:r>
                        <a:rPr lang="en-US" sz="1400" u="none" strike="noStrike" dirty="0">
                          <a:effectLst/>
                        </a:rPr>
                        <a:t>REGISTRO MERCANIL</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3000</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200" b="0" i="0" u="none" strike="noStrike" dirty="0">
                          <a:solidFill>
                            <a:schemeClr val="dk1"/>
                          </a:solidFill>
                          <a:effectLst/>
                          <a:latin typeface="+mn-lt"/>
                        </a:rPr>
                        <a:t>2662</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CO" sz="1200" b="0" i="0" u="none" strike="noStrike" dirty="0">
                          <a:solidFill>
                            <a:schemeClr val="dk1"/>
                          </a:solidFill>
                          <a:effectLst/>
                          <a:latin typeface="+mn-lt"/>
                        </a:rPr>
                        <a:t>1464</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CO" sz="1200" b="0" i="0" u="none" strike="noStrike" dirty="0">
                          <a:solidFill>
                            <a:schemeClr val="dk1"/>
                          </a:solidFill>
                          <a:effectLst/>
                          <a:latin typeface="+mn-lt"/>
                        </a:rPr>
                        <a:t>2199</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1"/>
                  </a:ext>
                </a:extLst>
              </a:tr>
              <a:tr h="402996">
                <a:tc>
                  <a:txBody>
                    <a:bodyPr/>
                    <a:lstStyle/>
                    <a:p>
                      <a:pPr algn="ctr" fontAlgn="b"/>
                      <a:r>
                        <a:rPr lang="en-US" sz="1400" u="none" strike="noStrike">
                          <a:effectLst/>
                        </a:rPr>
                        <a:t>RENOVACIONES</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14735</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200" b="0" i="0" u="none" strike="noStrike" dirty="0">
                          <a:solidFill>
                            <a:schemeClr val="dk1"/>
                          </a:solidFill>
                          <a:effectLst/>
                          <a:latin typeface="+mn-lt"/>
                        </a:rPr>
                        <a:t>13446</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CO" sz="1200" b="0" i="0" u="none" strike="noStrike" dirty="0">
                          <a:solidFill>
                            <a:schemeClr val="dk1"/>
                          </a:solidFill>
                          <a:effectLst/>
                          <a:latin typeface="+mn-lt"/>
                        </a:rPr>
                        <a:t>12859</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CO" sz="1200" b="0" i="0" u="none" strike="noStrike" dirty="0">
                          <a:solidFill>
                            <a:srgbClr val="000000"/>
                          </a:solidFill>
                          <a:effectLst/>
                          <a:latin typeface="Calibri" panose="020F0502020204030204" pitchFamily="34" charset="0"/>
                        </a:rPr>
                        <a:t>10264</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2"/>
                  </a:ext>
                </a:extLst>
              </a:tr>
              <a:tr h="817231">
                <a:tc>
                  <a:txBody>
                    <a:bodyPr/>
                    <a:lstStyle/>
                    <a:p>
                      <a:pPr algn="ctr" fontAlgn="b"/>
                      <a:r>
                        <a:rPr lang="en-US" sz="1400" u="none" strike="noStrike">
                          <a:effectLst/>
                        </a:rPr>
                        <a:t>TOTAL MATRICULAS Y RENOVACIONES</a:t>
                      </a:r>
                      <a:endParaRPr lang="en-US"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b="0" i="0" u="none" strike="noStrike" dirty="0">
                          <a:solidFill>
                            <a:schemeClr val="dk1"/>
                          </a:solidFill>
                          <a:effectLst/>
                          <a:latin typeface="+mn-lt"/>
                        </a:rPr>
                        <a:t>17735</a:t>
                      </a:r>
                      <a:endParaRPr lang="en-US"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200" b="0" i="0" u="none" strike="noStrike" dirty="0">
                          <a:solidFill>
                            <a:schemeClr val="dk1"/>
                          </a:solidFill>
                          <a:effectLst/>
                          <a:latin typeface="+mn-lt"/>
                        </a:rPr>
                        <a:t>16108</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CO" sz="1200" b="0" i="0" u="none" strike="noStrike" dirty="0">
                          <a:solidFill>
                            <a:schemeClr val="dk1"/>
                          </a:solidFill>
                          <a:effectLst/>
                          <a:latin typeface="+mn-lt"/>
                        </a:rPr>
                        <a:t>14323</a:t>
                      </a:r>
                      <a:endParaRPr lang="en-US"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n-US" sz="1200" u="none" strike="noStrike" dirty="0">
                          <a:effectLst/>
                        </a:rPr>
                        <a:t>12463</a:t>
                      </a:r>
                      <a:endParaRPr lang="en-US"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0003"/>
                  </a:ext>
                </a:extLst>
              </a:tr>
            </a:tbl>
          </a:graphicData>
        </a:graphic>
      </p:graphicFrame>
      <p:graphicFrame>
        <p:nvGraphicFramePr>
          <p:cNvPr id="8" name="Gráfico 7">
            <a:extLst>
              <a:ext uri="{FF2B5EF4-FFF2-40B4-BE49-F238E27FC236}">
                <a16:creationId xmlns="" xmlns:a16="http://schemas.microsoft.com/office/drawing/2014/main" id="{00000000-0008-0000-0100-000004000000}"/>
              </a:ext>
            </a:extLst>
          </p:cNvPr>
          <p:cNvGraphicFramePr>
            <a:graphicFrameLocks/>
          </p:cNvGraphicFramePr>
          <p:nvPr>
            <p:extLst>
              <p:ext uri="{D42A27DB-BD31-4B8C-83A1-F6EECF244321}">
                <p14:modId xmlns:p14="http://schemas.microsoft.com/office/powerpoint/2010/main" val="2530958063"/>
              </p:ext>
            </p:extLst>
          </p:nvPr>
        </p:nvGraphicFramePr>
        <p:xfrm>
          <a:off x="1121087" y="260648"/>
          <a:ext cx="7051313" cy="378560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808657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69</a:t>
            </a:fld>
            <a:endParaRPr lang="es-ES" sz="1000" dirty="0">
              <a:solidFill>
                <a:schemeClr val="bg1"/>
              </a:solidFill>
            </a:endParaRPr>
          </a:p>
        </p:txBody>
      </p:sp>
      <p:sp>
        <p:nvSpPr>
          <p:cNvPr id="34819" name="2 Subtítulo"/>
          <p:cNvSpPr>
            <a:spLocks/>
          </p:cNvSpPr>
          <p:nvPr/>
        </p:nvSpPr>
        <p:spPr bwMode="auto">
          <a:xfrm>
            <a:off x="578334" y="586788"/>
            <a:ext cx="7848351" cy="5684424"/>
          </a:xfrm>
          <a:prstGeom prst="rect">
            <a:avLst/>
          </a:prstGeom>
          <a:noFill/>
          <a:ln w="9525">
            <a:noFill/>
            <a:miter lim="800000"/>
            <a:headEnd/>
            <a:tailEnd/>
          </a:ln>
        </p:spPr>
        <p:txBody>
          <a:bodyPr anchor="ctr"/>
          <a:lstStyle/>
          <a:p>
            <a:pPr marL="342900" indent="-342900"/>
            <a:r>
              <a:rPr lang="es-ES" b="1" dirty="0">
                <a:solidFill>
                  <a:srgbClr val="FF0000"/>
                </a:solidFill>
                <a:latin typeface="Arial" pitchFamily="34" charset="0"/>
                <a:ea typeface="Tahoma" pitchFamily="34" charset="0"/>
                <a:cs typeface="Arial" pitchFamily="34" charset="0"/>
              </a:rPr>
              <a:t>                                        </a:t>
            </a: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lgn="ctr"/>
            <a:r>
              <a:rPr lang="es-ES" sz="4000" b="1" dirty="0">
                <a:solidFill>
                  <a:srgbClr val="FF0000"/>
                </a:solidFill>
                <a:latin typeface="Arial" pitchFamily="34" charset="0"/>
                <a:ea typeface="Tahoma" pitchFamily="34" charset="0"/>
                <a:cs typeface="Arial" pitchFamily="34" charset="0"/>
              </a:rPr>
              <a:t>                                          </a:t>
            </a:r>
            <a:r>
              <a:rPr lang="es-ES" sz="4000" b="1" dirty="0" smtClean="0">
                <a:solidFill>
                  <a:srgbClr val="FF0000"/>
                </a:solidFill>
                <a:latin typeface="Arial" pitchFamily="34" charset="0"/>
                <a:ea typeface="Tahoma" pitchFamily="34" charset="0"/>
                <a:cs typeface="Arial" pitchFamily="34" charset="0"/>
              </a:rPr>
              <a:t>         CONCLUSIÓN</a:t>
            </a:r>
            <a:endParaRPr lang="es-ES" sz="4000" b="1" dirty="0">
              <a:solidFill>
                <a:srgbClr val="FF0000"/>
              </a:solidFill>
              <a:latin typeface="Arial" pitchFamily="34" charset="0"/>
              <a:ea typeface="Tahoma" pitchFamily="34" charset="0"/>
              <a:cs typeface="Arial" pitchFamily="34" charset="0"/>
            </a:endParaRP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lgn="just"/>
            <a:r>
              <a:rPr lang="es-ES" sz="2000" dirty="0"/>
              <a:t>     Se observa en la tendencia de los años, 2019, 2020,2021 y junio de 2022. En el año 2019 se sobrepasa la meta de movimiento registro mercantil de &gt;=5% mas que año anterior, con un porcentaje de 43.8%, debido a factores como la tasa de cambio en incremento, zona estratégica por ser frontera, esto dinamiza la economia y por ende la creación de empresas y la renovación de las existentes.</a:t>
            </a:r>
          </a:p>
          <a:p>
            <a:pPr marL="342900" indent="-342900" algn="just"/>
            <a:r>
              <a:rPr lang="es-ES" sz="2000" dirty="0"/>
              <a:t>      En cambio en la vigencia 2020 se observa una reducción de matriculas y renovaciones con un porcentaje negativo de -14,94, debido a la emergencia sanitaria del covid 19, en el año 2021 se tiene un porcentaje de -8.22% también con disminución de matriculas y renovaciones, en el año 2022 con 14,05 en crecimiento Se espera que con las estrategias como tele mercadeó y una segunda cámara móvil en los meses de, septiembre y octubre, se obtenga un resultado positivo en este indicador.</a:t>
            </a:r>
          </a:p>
          <a:p>
            <a:pPr marL="342900" indent="-342900" algn="just"/>
            <a:r>
              <a:rPr lang="es-ES" sz="2000" dirty="0"/>
              <a:t>    </a:t>
            </a:r>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360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2 Subtítulo"/>
          <p:cNvSpPr>
            <a:spLocks/>
          </p:cNvSpPr>
          <p:nvPr/>
        </p:nvSpPr>
        <p:spPr bwMode="auto">
          <a:xfrm>
            <a:off x="132993" y="1628800"/>
            <a:ext cx="8856984" cy="3527425"/>
          </a:xfrm>
          <a:prstGeom prst="rect">
            <a:avLst/>
          </a:prstGeom>
          <a:noFill/>
          <a:ln w="9525" algn="ctr">
            <a:noFill/>
            <a:miter lim="800000"/>
            <a:headEnd/>
            <a:tailEnd/>
          </a:ln>
          <a:effectLst/>
        </p:spPr>
        <p:txBody>
          <a:bodyPr anchor="ctr"/>
          <a:lstStyle/>
          <a:p>
            <a:pPr algn="ctr"/>
            <a:r>
              <a:rPr lang="es-ES" sz="4000" dirty="0">
                <a:solidFill>
                  <a:srgbClr val="FF0000"/>
                </a:solidFill>
                <a:latin typeface="Arial Black" pitchFamily="34" charset="0"/>
              </a:rPr>
              <a:t>MISIÓN</a:t>
            </a:r>
          </a:p>
          <a:p>
            <a:pPr algn="ctr"/>
            <a:endParaRPr lang="es-ES" sz="2400" dirty="0">
              <a:solidFill>
                <a:srgbClr val="FF9933"/>
              </a:solidFill>
              <a:latin typeface="Arial Black" pitchFamily="34" charset="0"/>
            </a:endParaRPr>
          </a:p>
          <a:p>
            <a:pPr algn="just"/>
            <a:r>
              <a:rPr lang="es-CO" sz="2400" dirty="0"/>
              <a:t>Somos responsables de prestar un servicio de facilitación en el registro público a los agentes económicos, para el cumplimiento de  las funciones delegadas por el Estado, con el fin de afianzar la formalización empresarial, promover el desarrollo sostenible empresarial de la región, propiciar espacios de formación y emprendimiento, a través de la gestión y alianzas estratégicas que propendan por la competitividad regional con procesos de calidad, transparencia, talento humano competente, infraestructura física adecuada y óptima tecnología.</a:t>
            </a:r>
          </a:p>
          <a:p>
            <a:pPr algn="just"/>
            <a:endParaRPr lang="es-MX" sz="2400" dirty="0">
              <a:solidFill>
                <a:schemeClr val="accent2"/>
              </a:solidFill>
            </a:endParaRPr>
          </a:p>
        </p:txBody>
      </p:sp>
      <p:pic>
        <p:nvPicPr>
          <p:cNvPr id="5" name="Picture 49">
            <a:extLst>
              <a:ext uri="{FF2B5EF4-FFF2-40B4-BE49-F238E27FC236}">
                <a16:creationId xmlns="" xmlns:a16="http://schemas.microsoft.com/office/drawing/2014/main" id="{C9CD9534-2888-D746-981B-B9E2DF24A7B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16632"/>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70</a:t>
            </a:fld>
            <a:endParaRPr lang="es-ES" sz="1000" dirty="0">
              <a:solidFill>
                <a:schemeClr val="bg1"/>
              </a:solidFill>
            </a:endParaRPr>
          </a:p>
        </p:txBody>
      </p:sp>
      <p:sp>
        <p:nvSpPr>
          <p:cNvPr id="34819" name="2 Subtítulo"/>
          <p:cNvSpPr>
            <a:spLocks/>
          </p:cNvSpPr>
          <p:nvPr/>
        </p:nvSpPr>
        <p:spPr bwMode="auto">
          <a:xfrm>
            <a:off x="760806" y="404664"/>
            <a:ext cx="8786874" cy="576064"/>
          </a:xfrm>
          <a:prstGeom prst="rect">
            <a:avLst/>
          </a:prstGeom>
          <a:noFill/>
          <a:ln w="9525">
            <a:noFill/>
            <a:miter lim="800000"/>
            <a:headEnd/>
            <a:tailEnd/>
          </a:ln>
        </p:spPr>
        <p:txBody>
          <a:bodyPr anchor="ctr"/>
          <a:lstStyle/>
          <a:p>
            <a:pPr marL="342900" indent="-342900"/>
            <a:r>
              <a:rPr lang="es-ES" b="1" dirty="0">
                <a:solidFill>
                  <a:srgbClr val="FF0000"/>
                </a:solidFill>
                <a:latin typeface="Arial" pitchFamily="34" charset="0"/>
                <a:ea typeface="Tahoma" pitchFamily="34" charset="0"/>
                <a:cs typeface="Arial" pitchFamily="34" charset="0"/>
              </a:rPr>
              <a:t>       </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a 2">
            <a:extLst>
              <a:ext uri="{FF2B5EF4-FFF2-40B4-BE49-F238E27FC236}">
                <a16:creationId xmlns="" xmlns:a16="http://schemas.microsoft.com/office/drawing/2014/main" id="{43BB9D47-A04C-4353-9F16-EAF800A787AD}"/>
              </a:ext>
            </a:extLst>
          </p:cNvPr>
          <p:cNvGraphicFramePr>
            <a:graphicFrameLocks noGrp="1"/>
          </p:cNvGraphicFramePr>
          <p:nvPr>
            <p:extLst>
              <p:ext uri="{D42A27DB-BD31-4B8C-83A1-F6EECF244321}">
                <p14:modId xmlns:p14="http://schemas.microsoft.com/office/powerpoint/2010/main" val="3714977192"/>
              </p:ext>
            </p:extLst>
          </p:nvPr>
        </p:nvGraphicFramePr>
        <p:xfrm>
          <a:off x="251520" y="4534280"/>
          <a:ext cx="4104458" cy="2133600"/>
        </p:xfrm>
        <a:graphic>
          <a:graphicData uri="http://schemas.openxmlformats.org/drawingml/2006/table">
            <a:tbl>
              <a:tblPr>
                <a:tableStyleId>{5C22544A-7EE6-4342-B048-85BDC9FD1C3A}</a:tableStyleId>
              </a:tblPr>
              <a:tblGrid>
                <a:gridCol w="1240396">
                  <a:extLst>
                    <a:ext uri="{9D8B030D-6E8A-4147-A177-3AD203B41FA5}">
                      <a16:colId xmlns="" xmlns:a16="http://schemas.microsoft.com/office/drawing/2014/main" val="3322829163"/>
                    </a:ext>
                  </a:extLst>
                </a:gridCol>
                <a:gridCol w="631812">
                  <a:extLst>
                    <a:ext uri="{9D8B030D-6E8A-4147-A177-3AD203B41FA5}">
                      <a16:colId xmlns="" xmlns:a16="http://schemas.microsoft.com/office/drawing/2014/main" val="473837424"/>
                    </a:ext>
                  </a:extLst>
                </a:gridCol>
                <a:gridCol w="720080">
                  <a:extLst>
                    <a:ext uri="{9D8B030D-6E8A-4147-A177-3AD203B41FA5}">
                      <a16:colId xmlns="" xmlns:a16="http://schemas.microsoft.com/office/drawing/2014/main" val="2388578850"/>
                    </a:ext>
                  </a:extLst>
                </a:gridCol>
                <a:gridCol w="634137">
                  <a:extLst>
                    <a:ext uri="{9D8B030D-6E8A-4147-A177-3AD203B41FA5}">
                      <a16:colId xmlns="" xmlns:a16="http://schemas.microsoft.com/office/drawing/2014/main" val="3136363210"/>
                    </a:ext>
                  </a:extLst>
                </a:gridCol>
                <a:gridCol w="878033">
                  <a:extLst>
                    <a:ext uri="{9D8B030D-6E8A-4147-A177-3AD203B41FA5}">
                      <a16:colId xmlns="" xmlns:a16="http://schemas.microsoft.com/office/drawing/2014/main" val="4089590987"/>
                    </a:ext>
                  </a:extLst>
                </a:gridCol>
              </a:tblGrid>
              <a:tr h="412603">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dirty="0">
                          <a:effectLst/>
                        </a:rPr>
                        <a:t>AÑO 2019</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AÑO 2020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AÑO 2021 </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JUNIO</a:t>
                      </a:r>
                      <a:r>
                        <a:rPr lang="es-CO" sz="1400" u="none" strike="noStrike" baseline="0" dirty="0">
                          <a:effectLst/>
                        </a:rPr>
                        <a:t> 20</a:t>
                      </a:r>
                      <a:r>
                        <a:rPr lang="es-CO" sz="1400" u="none" strike="noStrike" dirty="0">
                          <a:effectLst/>
                        </a:rPr>
                        <a:t>22</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4286786982"/>
                  </a:ext>
                </a:extLst>
              </a:tr>
              <a:tr h="618905">
                <a:tc>
                  <a:txBody>
                    <a:bodyPr/>
                    <a:lstStyle/>
                    <a:p>
                      <a:pPr algn="ctr" fontAlgn="b"/>
                      <a:r>
                        <a:rPr lang="es-CO" sz="1400" u="none" strike="noStrike" dirty="0">
                          <a:effectLst/>
                        </a:rPr>
                        <a:t>PROCESO REGISTRO PÚBLICO</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154,1%</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-52,15%</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-7,9%</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2,31%</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752011423"/>
                  </a:ext>
                </a:extLst>
              </a:tr>
              <a:tr h="1031508">
                <a:tc>
                  <a:txBody>
                    <a:bodyPr/>
                    <a:lstStyle/>
                    <a:p>
                      <a:pPr algn="ctr" fontAlgn="b"/>
                      <a:r>
                        <a:rPr lang="es-ES" sz="1400" u="none" strike="noStrike">
                          <a:effectLst/>
                        </a:rPr>
                        <a:t>% MOVIMIENTO REGISTRO ESAL META 5% MAS QUE EL AÑO ANTERIOR</a:t>
                      </a:r>
                      <a:endParaRPr lang="es-ES"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s-CO"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962930794"/>
                  </a:ext>
                </a:extLst>
              </a:tr>
            </a:tbl>
          </a:graphicData>
        </a:graphic>
      </p:graphicFrame>
      <p:graphicFrame>
        <p:nvGraphicFramePr>
          <p:cNvPr id="5" name="Tabla 4">
            <a:extLst>
              <a:ext uri="{FF2B5EF4-FFF2-40B4-BE49-F238E27FC236}">
                <a16:creationId xmlns="" xmlns:a16="http://schemas.microsoft.com/office/drawing/2014/main" id="{4E2E1F42-CB06-4C86-84F2-CCFA431A7647}"/>
              </a:ext>
            </a:extLst>
          </p:cNvPr>
          <p:cNvGraphicFramePr>
            <a:graphicFrameLocks noGrp="1"/>
          </p:cNvGraphicFramePr>
          <p:nvPr>
            <p:extLst>
              <p:ext uri="{D42A27DB-BD31-4B8C-83A1-F6EECF244321}">
                <p14:modId xmlns:p14="http://schemas.microsoft.com/office/powerpoint/2010/main" val="1946380950"/>
              </p:ext>
            </p:extLst>
          </p:nvPr>
        </p:nvGraphicFramePr>
        <p:xfrm>
          <a:off x="4788024" y="4485802"/>
          <a:ext cx="4225282" cy="2182079"/>
        </p:xfrm>
        <a:graphic>
          <a:graphicData uri="http://schemas.openxmlformats.org/drawingml/2006/table">
            <a:tbl>
              <a:tblPr>
                <a:tableStyleId>{5C22544A-7EE6-4342-B048-85BDC9FD1C3A}</a:tableStyleId>
              </a:tblPr>
              <a:tblGrid>
                <a:gridCol w="1622625">
                  <a:extLst>
                    <a:ext uri="{9D8B030D-6E8A-4147-A177-3AD203B41FA5}">
                      <a16:colId xmlns="" xmlns:a16="http://schemas.microsoft.com/office/drawing/2014/main" val="2775713774"/>
                    </a:ext>
                  </a:extLst>
                </a:gridCol>
                <a:gridCol w="609623">
                  <a:extLst>
                    <a:ext uri="{9D8B030D-6E8A-4147-A177-3AD203B41FA5}">
                      <a16:colId xmlns="" xmlns:a16="http://schemas.microsoft.com/office/drawing/2014/main" val="3121805307"/>
                    </a:ext>
                  </a:extLst>
                </a:gridCol>
                <a:gridCol w="753058">
                  <a:extLst>
                    <a:ext uri="{9D8B030D-6E8A-4147-A177-3AD203B41FA5}">
                      <a16:colId xmlns="" xmlns:a16="http://schemas.microsoft.com/office/drawing/2014/main" val="217390177"/>
                    </a:ext>
                  </a:extLst>
                </a:gridCol>
                <a:gridCol w="687102">
                  <a:extLst>
                    <a:ext uri="{9D8B030D-6E8A-4147-A177-3AD203B41FA5}">
                      <a16:colId xmlns="" xmlns:a16="http://schemas.microsoft.com/office/drawing/2014/main" val="1662340448"/>
                    </a:ext>
                  </a:extLst>
                </a:gridCol>
                <a:gridCol w="552874">
                  <a:extLst>
                    <a:ext uri="{9D8B030D-6E8A-4147-A177-3AD203B41FA5}">
                      <a16:colId xmlns="" xmlns:a16="http://schemas.microsoft.com/office/drawing/2014/main" val="3070846045"/>
                    </a:ext>
                  </a:extLst>
                </a:gridCol>
              </a:tblGrid>
              <a:tr h="872831">
                <a:tc>
                  <a:txBody>
                    <a:bodyPr/>
                    <a:lstStyle/>
                    <a:p>
                      <a:pPr algn="ctr" fontAlgn="b"/>
                      <a:r>
                        <a:rPr lang="es-CO" sz="1300" u="none" strike="noStrike" dirty="0">
                          <a:effectLst/>
                        </a:rPr>
                        <a:t>TENDENCIAS EPSAL</a:t>
                      </a:r>
                      <a:endParaRPr lang="es-CO" sz="13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AÑO</a:t>
                      </a:r>
                      <a:r>
                        <a:rPr lang="es-CO" sz="1400" u="none" strike="noStrike" baseline="0" dirty="0">
                          <a:effectLst/>
                        </a:rPr>
                        <a:t> </a:t>
                      </a:r>
                      <a:r>
                        <a:rPr lang="es-CO" sz="1300" u="none" strike="noStrike" dirty="0">
                          <a:effectLst/>
                        </a:rPr>
                        <a:t>2019</a:t>
                      </a:r>
                      <a:endParaRPr lang="es-CO" sz="13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500" u="none" strike="noStrike" dirty="0">
                          <a:effectLst/>
                        </a:rPr>
                        <a:t>AÑO 2020</a:t>
                      </a:r>
                      <a:endParaRPr lang="es-CO" sz="15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CO" sz="1500" u="none" strike="noStrike" dirty="0">
                          <a:effectLst/>
                        </a:rPr>
                        <a:t>AÑO 2021</a:t>
                      </a:r>
                      <a:endParaRPr lang="es-CO"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CO" sz="1500" u="none" strike="noStrike" dirty="0">
                          <a:effectLst/>
                        </a:rPr>
                        <a:t>JUNIO2022</a:t>
                      </a:r>
                      <a:endParaRPr lang="es-CO" sz="15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3077030750"/>
                  </a:ext>
                </a:extLst>
              </a:tr>
              <a:tr h="436416">
                <a:tc>
                  <a:txBody>
                    <a:bodyPr/>
                    <a:lstStyle/>
                    <a:p>
                      <a:pPr algn="ctr" fontAlgn="b"/>
                      <a:r>
                        <a:rPr lang="es-CO" sz="1300" u="none" strike="noStrike">
                          <a:effectLst/>
                        </a:rPr>
                        <a:t>CONSTITUCIONES</a:t>
                      </a:r>
                      <a:endParaRPr lang="es-CO" sz="13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500" u="none" strike="noStrike" dirty="0">
                          <a:effectLst/>
                        </a:rPr>
                        <a:t>106</a:t>
                      </a:r>
                      <a:endParaRPr lang="es-CO" sz="15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500" b="0" i="0" u="none" strike="noStrike" dirty="0">
                          <a:solidFill>
                            <a:schemeClr val="dk1"/>
                          </a:solidFill>
                          <a:effectLst/>
                          <a:latin typeface="+mn-lt"/>
                        </a:rPr>
                        <a:t>49</a:t>
                      </a:r>
                      <a:endParaRPr lang="es-CO"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CO" sz="1500" b="0" i="0" u="none" strike="noStrike" dirty="0">
                          <a:solidFill>
                            <a:schemeClr val="dk1"/>
                          </a:solidFill>
                          <a:effectLst/>
                          <a:latin typeface="+mn-lt"/>
                        </a:rPr>
                        <a:t>45</a:t>
                      </a:r>
                      <a:endParaRPr lang="es-CO"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CO" sz="1500" b="0" i="0" u="none" strike="noStrike" dirty="0">
                          <a:solidFill>
                            <a:srgbClr val="000000"/>
                          </a:solidFill>
                          <a:effectLst/>
                          <a:latin typeface="Calibri" panose="020F0502020204030204" pitchFamily="34" charset="0"/>
                        </a:rPr>
                        <a:t>13</a:t>
                      </a:r>
                    </a:p>
                  </a:txBody>
                  <a:tcPr marL="0" marR="0" marT="0" marB="0" anchor="b"/>
                </a:tc>
                <a:extLst>
                  <a:ext uri="{0D108BD9-81ED-4DB2-BD59-A6C34878D82A}">
                    <a16:rowId xmlns="" xmlns:a16="http://schemas.microsoft.com/office/drawing/2014/main" val="3736762205"/>
                  </a:ext>
                </a:extLst>
              </a:tr>
              <a:tr h="436416">
                <a:tc>
                  <a:txBody>
                    <a:bodyPr/>
                    <a:lstStyle/>
                    <a:p>
                      <a:pPr algn="ctr" fontAlgn="b"/>
                      <a:r>
                        <a:rPr lang="es-CO" sz="1300" u="none" strike="noStrike">
                          <a:effectLst/>
                        </a:rPr>
                        <a:t>RENOVACIONES</a:t>
                      </a:r>
                      <a:endParaRPr lang="es-CO" sz="13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500" b="0" i="0" u="none" strike="noStrike" dirty="0">
                          <a:solidFill>
                            <a:schemeClr val="dk1"/>
                          </a:solidFill>
                          <a:effectLst/>
                          <a:latin typeface="+mn-lt"/>
                        </a:rPr>
                        <a:t>907</a:t>
                      </a:r>
                      <a:endParaRPr lang="es-CO" sz="15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500" b="0" i="0" u="none" strike="noStrike" dirty="0">
                          <a:solidFill>
                            <a:schemeClr val="dk1"/>
                          </a:solidFill>
                          <a:effectLst/>
                          <a:latin typeface="+mn-lt"/>
                        </a:rPr>
                        <a:t>759</a:t>
                      </a:r>
                      <a:endParaRPr lang="es-CO"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CO" sz="1500" b="0" i="0" u="none" strike="noStrike" dirty="0">
                          <a:solidFill>
                            <a:schemeClr val="dk1"/>
                          </a:solidFill>
                          <a:effectLst/>
                          <a:latin typeface="+mn-lt"/>
                        </a:rPr>
                        <a:t>773</a:t>
                      </a:r>
                      <a:endParaRPr lang="es-CO"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CO" sz="1500" b="0" i="0" u="none" strike="noStrike" dirty="0">
                          <a:solidFill>
                            <a:schemeClr val="dk1"/>
                          </a:solidFill>
                          <a:effectLst/>
                          <a:latin typeface="+mn-lt"/>
                        </a:rPr>
                        <a:t>701</a:t>
                      </a:r>
                      <a:endParaRPr lang="es-CO" sz="15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1534027453"/>
                  </a:ext>
                </a:extLst>
              </a:tr>
              <a:tr h="436416">
                <a:tc>
                  <a:txBody>
                    <a:bodyPr/>
                    <a:lstStyle/>
                    <a:p>
                      <a:pPr algn="ctr" fontAlgn="b"/>
                      <a:r>
                        <a:rPr lang="es-CO" sz="1300" u="none" strike="noStrike">
                          <a:effectLst/>
                        </a:rPr>
                        <a:t>TOTAL EPSAL</a:t>
                      </a:r>
                      <a:endParaRPr lang="es-CO" sz="13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500" u="none" strike="noStrike" dirty="0">
                          <a:effectLst/>
                        </a:rPr>
                        <a:t>1010</a:t>
                      </a:r>
                      <a:endParaRPr lang="es-CO" sz="15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500" b="0" i="0" u="none" strike="noStrike" dirty="0">
                          <a:solidFill>
                            <a:schemeClr val="dk1"/>
                          </a:solidFill>
                          <a:effectLst/>
                          <a:latin typeface="+mn-lt"/>
                        </a:rPr>
                        <a:t>808</a:t>
                      </a:r>
                      <a:endParaRPr lang="es-CO"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CO" sz="1500" b="0" i="0" u="none" strike="noStrike" dirty="0">
                          <a:solidFill>
                            <a:schemeClr val="dk1"/>
                          </a:solidFill>
                          <a:effectLst/>
                          <a:latin typeface="+mn-lt"/>
                        </a:rPr>
                        <a:t>818</a:t>
                      </a:r>
                      <a:endParaRPr lang="es-CO" sz="15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CO" sz="1500" b="0" i="0" u="none" strike="noStrike" dirty="0">
                          <a:solidFill>
                            <a:schemeClr val="dk1"/>
                          </a:solidFill>
                          <a:effectLst/>
                          <a:latin typeface="+mn-lt"/>
                        </a:rPr>
                        <a:t>714</a:t>
                      </a:r>
                      <a:endParaRPr lang="es-CO" sz="15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3984924799"/>
                  </a:ext>
                </a:extLst>
              </a:tr>
            </a:tbl>
          </a:graphicData>
        </a:graphic>
      </p:graphicFrame>
      <p:graphicFrame>
        <p:nvGraphicFramePr>
          <p:cNvPr id="9" name="Gráfico 8">
            <a:extLst>
              <a:ext uri="{FF2B5EF4-FFF2-40B4-BE49-F238E27FC236}">
                <a16:creationId xmlns="" xmlns:a16="http://schemas.microsoft.com/office/drawing/2014/main" id="{00000000-0008-0000-0100-000005000000}"/>
              </a:ext>
            </a:extLst>
          </p:cNvPr>
          <p:cNvGraphicFramePr>
            <a:graphicFrameLocks/>
          </p:cNvGraphicFramePr>
          <p:nvPr>
            <p:extLst>
              <p:ext uri="{D42A27DB-BD31-4B8C-83A1-F6EECF244321}">
                <p14:modId xmlns:p14="http://schemas.microsoft.com/office/powerpoint/2010/main" val="1189918289"/>
              </p:ext>
            </p:extLst>
          </p:nvPr>
        </p:nvGraphicFramePr>
        <p:xfrm>
          <a:off x="1479558" y="199281"/>
          <a:ext cx="6408712" cy="434583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578884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71</a:t>
            </a:fld>
            <a:endParaRPr lang="es-ES" sz="1000" dirty="0">
              <a:solidFill>
                <a:schemeClr val="bg1"/>
              </a:solidFill>
            </a:endParaRPr>
          </a:p>
        </p:txBody>
      </p:sp>
      <p:sp>
        <p:nvSpPr>
          <p:cNvPr id="34819" name="2 Subtítulo"/>
          <p:cNvSpPr>
            <a:spLocks/>
          </p:cNvSpPr>
          <p:nvPr/>
        </p:nvSpPr>
        <p:spPr bwMode="auto">
          <a:xfrm>
            <a:off x="251520" y="-99392"/>
            <a:ext cx="8280921" cy="6476512"/>
          </a:xfrm>
          <a:prstGeom prst="rect">
            <a:avLst/>
          </a:prstGeom>
          <a:noFill/>
          <a:ln w="9525">
            <a:noFill/>
            <a:miter lim="800000"/>
            <a:headEnd/>
            <a:tailEnd/>
          </a:ln>
        </p:spPr>
        <p:txBody>
          <a:bodyPr anchor="ctr"/>
          <a:lstStyle/>
          <a:p>
            <a:pPr marL="342900" indent="-342900"/>
            <a:endParaRPr lang="es-ES" b="1" dirty="0" smtClean="0">
              <a:solidFill>
                <a:srgbClr val="FF0000"/>
              </a:solidFill>
              <a:latin typeface="Arial" pitchFamily="34" charset="0"/>
              <a:ea typeface="Tahoma" pitchFamily="34" charset="0"/>
              <a:cs typeface="Arial" pitchFamily="34" charset="0"/>
            </a:endParaRPr>
          </a:p>
          <a:p>
            <a:pPr marL="342900" indent="-342900"/>
            <a:r>
              <a:rPr lang="es-ES" sz="2800" b="1" dirty="0">
                <a:solidFill>
                  <a:srgbClr val="FF0000"/>
                </a:solidFill>
                <a:latin typeface="Arial" pitchFamily="34" charset="0"/>
                <a:ea typeface="Tahoma" pitchFamily="34" charset="0"/>
                <a:cs typeface="Arial" pitchFamily="34" charset="0"/>
              </a:rPr>
              <a:t>                    </a:t>
            </a:r>
            <a:r>
              <a:rPr lang="es-ES" sz="2800" b="1" dirty="0" smtClean="0">
                <a:solidFill>
                  <a:srgbClr val="FF0000"/>
                </a:solidFill>
                <a:latin typeface="Arial" pitchFamily="34" charset="0"/>
                <a:ea typeface="Tahoma" pitchFamily="34" charset="0"/>
                <a:cs typeface="Arial" pitchFamily="34" charset="0"/>
              </a:rPr>
              <a:t>          </a:t>
            </a:r>
            <a:r>
              <a:rPr lang="es-ES" sz="4000" b="1" dirty="0">
                <a:solidFill>
                  <a:srgbClr val="FF0000"/>
                </a:solidFill>
                <a:latin typeface="Arial" pitchFamily="34" charset="0"/>
                <a:ea typeface="Tahoma" pitchFamily="34" charset="0"/>
                <a:cs typeface="Arial" pitchFamily="34" charset="0"/>
              </a:rPr>
              <a:t>CONCLUSIÓN</a:t>
            </a:r>
          </a:p>
          <a:p>
            <a:pPr marL="342900" indent="-342900"/>
            <a:endParaRPr lang="es-ES" b="1" dirty="0" smtClean="0">
              <a:solidFill>
                <a:srgbClr val="FF0000"/>
              </a:solidFill>
              <a:latin typeface="Arial" pitchFamily="34" charset="0"/>
              <a:ea typeface="Tahoma" pitchFamily="34" charset="0"/>
              <a:cs typeface="Arial" pitchFamily="34" charset="0"/>
            </a:endParaRPr>
          </a:p>
          <a:p>
            <a:pPr marL="342900" indent="-342900" algn="just"/>
            <a:r>
              <a:rPr lang="es-ES" sz="2400" dirty="0" smtClean="0"/>
              <a:t>     </a:t>
            </a:r>
            <a:r>
              <a:rPr lang="es-ES" sz="2400" dirty="0"/>
              <a:t>Se observa en la tendencia de los años, 2019, 2020,2021 y hasta el mes de junio de 2022 es de 2,31, en el año 2019 se sobrepasa la meta de movimiento registro ESAL de &gt;=5% mas que año anterior.</a:t>
            </a:r>
          </a:p>
          <a:p>
            <a:pPr marL="342900" indent="-342900" algn="just"/>
            <a:r>
              <a:rPr lang="es-ES" sz="2400" dirty="0"/>
              <a:t>      En cambio en la vigencia 2020 se observa una reducción de matriculas y renovaciones con un porcentaje negativo de -52,15, debido a la emergencia sanitaria del covid 19, en el año 2021 fue de  -7,9% porcentaje negativo  Se espera que al realizar estrategias como tele mercadeó hasta diciembre de 2022 se incremente este indicador</a:t>
            </a:r>
            <a:r>
              <a:rPr lang="es-ES" b="1" dirty="0"/>
              <a:t>.</a:t>
            </a:r>
          </a:p>
          <a:p>
            <a:pPr marL="342900" indent="-342900" algn="just"/>
            <a:r>
              <a:rPr lang="es-ES" b="1" dirty="0"/>
              <a:t>    </a:t>
            </a:r>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611560"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6871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72</a:t>
            </a:fld>
            <a:endParaRPr lang="es-ES" sz="1000" dirty="0">
              <a:solidFill>
                <a:schemeClr val="bg1"/>
              </a:solidFill>
            </a:endParaRPr>
          </a:p>
        </p:txBody>
      </p:sp>
      <p:sp>
        <p:nvSpPr>
          <p:cNvPr id="34819" name="2 Subtítulo"/>
          <p:cNvSpPr>
            <a:spLocks/>
          </p:cNvSpPr>
          <p:nvPr/>
        </p:nvSpPr>
        <p:spPr bwMode="auto">
          <a:xfrm>
            <a:off x="759619" y="356609"/>
            <a:ext cx="8786874" cy="576064"/>
          </a:xfrm>
          <a:prstGeom prst="rect">
            <a:avLst/>
          </a:prstGeom>
          <a:noFill/>
          <a:ln w="9525">
            <a:noFill/>
            <a:miter lim="800000"/>
            <a:headEnd/>
            <a:tailEnd/>
          </a:ln>
        </p:spPr>
        <p:txBody>
          <a:bodyPr anchor="ctr"/>
          <a:lstStyle/>
          <a:p>
            <a:pPr marL="342900" indent="-342900"/>
            <a:r>
              <a:rPr lang="es-ES" b="1" dirty="0">
                <a:solidFill>
                  <a:srgbClr val="FF0000"/>
                </a:solidFill>
                <a:latin typeface="Arial" pitchFamily="34" charset="0"/>
                <a:ea typeface="Tahoma" pitchFamily="34" charset="0"/>
                <a:cs typeface="Arial" pitchFamily="34" charset="0"/>
              </a:rPr>
              <a:t>       </a:t>
            </a:r>
          </a:p>
          <a:p>
            <a:pPr marL="342900" indent="-342900" algn="ctr"/>
            <a:endParaRPr lang="es-ES" dirty="0">
              <a:solidFill>
                <a:srgbClr val="FF9933"/>
              </a:solidFill>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5" y="44623"/>
            <a:ext cx="864617" cy="772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a:extLst>
              <a:ext uri="{FF2B5EF4-FFF2-40B4-BE49-F238E27FC236}">
                <a16:creationId xmlns="" xmlns:a16="http://schemas.microsoft.com/office/drawing/2014/main" id="{E014D94C-E5BB-4C2F-B094-E0A672449C45}"/>
              </a:ext>
            </a:extLst>
          </p:cNvPr>
          <p:cNvGraphicFramePr>
            <a:graphicFrameLocks noGrp="1"/>
          </p:cNvGraphicFramePr>
          <p:nvPr>
            <p:extLst>
              <p:ext uri="{D42A27DB-BD31-4B8C-83A1-F6EECF244321}">
                <p14:modId xmlns:p14="http://schemas.microsoft.com/office/powerpoint/2010/main" val="3544598559"/>
              </p:ext>
            </p:extLst>
          </p:nvPr>
        </p:nvGraphicFramePr>
        <p:xfrm>
          <a:off x="467803" y="3955607"/>
          <a:ext cx="4248213" cy="2556188"/>
        </p:xfrm>
        <a:graphic>
          <a:graphicData uri="http://schemas.openxmlformats.org/drawingml/2006/table">
            <a:tbl>
              <a:tblPr>
                <a:tableStyleId>{5C22544A-7EE6-4342-B048-85BDC9FD1C3A}</a:tableStyleId>
              </a:tblPr>
              <a:tblGrid>
                <a:gridCol w="1293528">
                  <a:extLst>
                    <a:ext uri="{9D8B030D-6E8A-4147-A177-3AD203B41FA5}">
                      <a16:colId xmlns="" xmlns:a16="http://schemas.microsoft.com/office/drawing/2014/main" val="1234587143"/>
                    </a:ext>
                  </a:extLst>
                </a:gridCol>
                <a:gridCol w="792088">
                  <a:extLst>
                    <a:ext uri="{9D8B030D-6E8A-4147-A177-3AD203B41FA5}">
                      <a16:colId xmlns="" xmlns:a16="http://schemas.microsoft.com/office/drawing/2014/main" val="3646653343"/>
                    </a:ext>
                  </a:extLst>
                </a:gridCol>
                <a:gridCol w="792088">
                  <a:extLst>
                    <a:ext uri="{9D8B030D-6E8A-4147-A177-3AD203B41FA5}">
                      <a16:colId xmlns="" xmlns:a16="http://schemas.microsoft.com/office/drawing/2014/main" val="3786173290"/>
                    </a:ext>
                  </a:extLst>
                </a:gridCol>
                <a:gridCol w="792088">
                  <a:extLst>
                    <a:ext uri="{9D8B030D-6E8A-4147-A177-3AD203B41FA5}">
                      <a16:colId xmlns="" xmlns:a16="http://schemas.microsoft.com/office/drawing/2014/main" val="2785694032"/>
                    </a:ext>
                  </a:extLst>
                </a:gridCol>
                <a:gridCol w="578421">
                  <a:extLst>
                    <a:ext uri="{9D8B030D-6E8A-4147-A177-3AD203B41FA5}">
                      <a16:colId xmlns="" xmlns:a16="http://schemas.microsoft.com/office/drawing/2014/main" val="1937872826"/>
                    </a:ext>
                  </a:extLst>
                </a:gridCol>
              </a:tblGrid>
              <a:tr h="587697">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dirty="0">
                          <a:effectLst/>
                        </a:rPr>
                        <a:t>AÑO 2019</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AÑO 2020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AÑO 2021</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JUNIO</a:t>
                      </a:r>
                      <a:r>
                        <a:rPr lang="es-CO" sz="1400" u="none" strike="noStrike" baseline="0" dirty="0">
                          <a:effectLst/>
                        </a:rPr>
                        <a:t> 20</a:t>
                      </a:r>
                      <a:r>
                        <a:rPr lang="es-CO" sz="1400" u="none" strike="noStrike" dirty="0">
                          <a:effectLst/>
                        </a:rPr>
                        <a:t>22</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2698216205"/>
                  </a:ext>
                </a:extLst>
              </a:tr>
              <a:tr h="629675">
                <a:tc>
                  <a:txBody>
                    <a:bodyPr/>
                    <a:lstStyle/>
                    <a:p>
                      <a:pPr algn="ctr" fontAlgn="b"/>
                      <a:r>
                        <a:rPr lang="es-CO" sz="1400" u="none" strike="noStrike">
                          <a:effectLst/>
                        </a:rPr>
                        <a:t>PROCESO REGISTRO PÚBLICO</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11,66%</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18,91%</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4,55%</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54,97%</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4018247586"/>
                  </a:ext>
                </a:extLst>
              </a:tr>
              <a:tr h="1013574">
                <a:tc>
                  <a:txBody>
                    <a:bodyPr/>
                    <a:lstStyle/>
                    <a:p>
                      <a:pPr algn="ctr" fontAlgn="b"/>
                      <a:r>
                        <a:rPr lang="es-CO" sz="1400" u="none" strike="noStrike">
                          <a:effectLst/>
                        </a:rPr>
                        <a:t>% CÁMARA MOVIL-META 5 % MAS QUE AÑO ANTERIOR</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200" b="0" i="0" u="none" strike="noStrike">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3634321944"/>
                  </a:ext>
                </a:extLst>
              </a:tr>
              <a:tr h="314837">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s-CO"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987043914"/>
                  </a:ext>
                </a:extLst>
              </a:tr>
            </a:tbl>
          </a:graphicData>
        </a:graphic>
      </p:graphicFrame>
      <p:graphicFrame>
        <p:nvGraphicFramePr>
          <p:cNvPr id="4" name="Tabla 3">
            <a:extLst>
              <a:ext uri="{FF2B5EF4-FFF2-40B4-BE49-F238E27FC236}">
                <a16:creationId xmlns="" xmlns:a16="http://schemas.microsoft.com/office/drawing/2014/main" id="{31E6FF7A-95F6-4A65-A745-D934CF076E96}"/>
              </a:ext>
            </a:extLst>
          </p:cNvPr>
          <p:cNvGraphicFramePr>
            <a:graphicFrameLocks noGrp="1"/>
          </p:cNvGraphicFramePr>
          <p:nvPr>
            <p:extLst>
              <p:ext uri="{D42A27DB-BD31-4B8C-83A1-F6EECF244321}">
                <p14:modId xmlns:p14="http://schemas.microsoft.com/office/powerpoint/2010/main" val="3853845472"/>
              </p:ext>
            </p:extLst>
          </p:nvPr>
        </p:nvGraphicFramePr>
        <p:xfrm>
          <a:off x="4942042" y="3955607"/>
          <a:ext cx="3803804" cy="2545783"/>
        </p:xfrm>
        <a:graphic>
          <a:graphicData uri="http://schemas.openxmlformats.org/drawingml/2006/table">
            <a:tbl>
              <a:tblPr>
                <a:tableStyleId>{5C22544A-7EE6-4342-B048-85BDC9FD1C3A}</a:tableStyleId>
              </a:tblPr>
              <a:tblGrid>
                <a:gridCol w="1450920">
                  <a:extLst>
                    <a:ext uri="{9D8B030D-6E8A-4147-A177-3AD203B41FA5}">
                      <a16:colId xmlns="" xmlns:a16="http://schemas.microsoft.com/office/drawing/2014/main" val="3771358742"/>
                    </a:ext>
                  </a:extLst>
                </a:gridCol>
                <a:gridCol w="503856">
                  <a:extLst>
                    <a:ext uri="{9D8B030D-6E8A-4147-A177-3AD203B41FA5}">
                      <a16:colId xmlns="" xmlns:a16="http://schemas.microsoft.com/office/drawing/2014/main" val="2532906908"/>
                    </a:ext>
                  </a:extLst>
                </a:gridCol>
                <a:gridCol w="648482">
                  <a:extLst>
                    <a:ext uri="{9D8B030D-6E8A-4147-A177-3AD203B41FA5}">
                      <a16:colId xmlns="" xmlns:a16="http://schemas.microsoft.com/office/drawing/2014/main" val="2303846846"/>
                    </a:ext>
                  </a:extLst>
                </a:gridCol>
                <a:gridCol w="678029">
                  <a:extLst>
                    <a:ext uri="{9D8B030D-6E8A-4147-A177-3AD203B41FA5}">
                      <a16:colId xmlns="" xmlns:a16="http://schemas.microsoft.com/office/drawing/2014/main" val="2190518570"/>
                    </a:ext>
                  </a:extLst>
                </a:gridCol>
                <a:gridCol w="522517">
                  <a:extLst>
                    <a:ext uri="{9D8B030D-6E8A-4147-A177-3AD203B41FA5}">
                      <a16:colId xmlns="" xmlns:a16="http://schemas.microsoft.com/office/drawing/2014/main" val="110585292"/>
                    </a:ext>
                  </a:extLst>
                </a:gridCol>
              </a:tblGrid>
              <a:tr h="1728663">
                <a:tc>
                  <a:txBody>
                    <a:bodyPr/>
                    <a:lstStyle/>
                    <a:p>
                      <a:pPr algn="ctr" fontAlgn="b"/>
                      <a:r>
                        <a:rPr lang="es-CO" sz="1400" u="none" strike="noStrike" dirty="0">
                          <a:effectLst/>
                        </a:rPr>
                        <a:t>TENDENCIA, NÚMERO DE TRAMITES DEL REGISTRO PÚBLICO</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AÑO</a:t>
                      </a:r>
                      <a:r>
                        <a:rPr lang="es-CO" sz="1600" u="none" strike="noStrike" baseline="0" dirty="0">
                          <a:effectLst/>
                        </a:rPr>
                        <a:t> </a:t>
                      </a:r>
                      <a:r>
                        <a:rPr lang="es-CO" sz="1400" u="none" strike="noStrike" dirty="0">
                          <a:effectLst/>
                        </a:rPr>
                        <a:t> 2019</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AÑO 2020</a:t>
                      </a:r>
                      <a:endParaRPr lang="es-CO" sz="16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CO" sz="1600" u="none" strike="noStrike" dirty="0">
                          <a:effectLst/>
                        </a:rPr>
                        <a:t>AÑO 2021</a:t>
                      </a:r>
                      <a:endParaRPr lang="es-CO" sz="16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CO" sz="1600" u="none" strike="noStrike" dirty="0">
                          <a:effectLst/>
                        </a:rPr>
                        <a:t>JUNIO 2022</a:t>
                      </a:r>
                      <a:endParaRPr lang="es-CO"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594210513"/>
                  </a:ext>
                </a:extLst>
              </a:tr>
              <a:tr h="817120">
                <a:tc>
                  <a:txBody>
                    <a:bodyPr/>
                    <a:lstStyle/>
                    <a:p>
                      <a:pPr algn="ctr" fontAlgn="b"/>
                      <a:r>
                        <a:rPr lang="es-CO" sz="1400" u="none" strike="noStrike">
                          <a:effectLst/>
                        </a:rPr>
                        <a:t> </a:t>
                      </a:r>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935</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1153</a:t>
                      </a:r>
                      <a:endParaRPr lang="es-CO"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1208</a:t>
                      </a:r>
                      <a:endParaRPr lang="es-CO" sz="16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1872</a:t>
                      </a:r>
                      <a:endParaRPr lang="es-CO" sz="16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3247547176"/>
                  </a:ext>
                </a:extLst>
              </a:tr>
            </a:tbl>
          </a:graphicData>
        </a:graphic>
      </p:graphicFrame>
      <p:graphicFrame>
        <p:nvGraphicFramePr>
          <p:cNvPr id="10" name="Gráfico 9">
            <a:extLst>
              <a:ext uri="{FF2B5EF4-FFF2-40B4-BE49-F238E27FC236}">
                <a16:creationId xmlns="" xmlns:a16="http://schemas.microsoft.com/office/drawing/2014/main" id="{7EDC2B95-AFA0-23E9-248E-1EB6C1240D6B}"/>
              </a:ext>
            </a:extLst>
          </p:cNvPr>
          <p:cNvGraphicFramePr>
            <a:graphicFrameLocks/>
          </p:cNvGraphicFramePr>
          <p:nvPr>
            <p:extLst>
              <p:ext uri="{D42A27DB-BD31-4B8C-83A1-F6EECF244321}">
                <p14:modId xmlns:p14="http://schemas.microsoft.com/office/powerpoint/2010/main" val="926666486"/>
              </p:ext>
            </p:extLst>
          </p:nvPr>
        </p:nvGraphicFramePr>
        <p:xfrm>
          <a:off x="1403648" y="476672"/>
          <a:ext cx="6336704" cy="346700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160417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73</a:t>
            </a:fld>
            <a:endParaRPr lang="es-ES" sz="1000" dirty="0">
              <a:solidFill>
                <a:schemeClr val="bg1"/>
              </a:solidFill>
            </a:endParaRPr>
          </a:p>
        </p:txBody>
      </p:sp>
      <p:sp>
        <p:nvSpPr>
          <p:cNvPr id="34819" name="2 Subtítulo"/>
          <p:cNvSpPr>
            <a:spLocks/>
          </p:cNvSpPr>
          <p:nvPr/>
        </p:nvSpPr>
        <p:spPr bwMode="auto">
          <a:xfrm>
            <a:off x="720191" y="44624"/>
            <a:ext cx="7884257" cy="6768752"/>
          </a:xfrm>
          <a:prstGeom prst="rect">
            <a:avLst/>
          </a:prstGeom>
          <a:noFill/>
          <a:ln w="9525">
            <a:noFill/>
            <a:miter lim="800000"/>
            <a:headEnd/>
            <a:tailEnd/>
          </a:ln>
        </p:spPr>
        <p:txBody>
          <a:bodyPr anchor="ctr"/>
          <a:lstStyle/>
          <a:p>
            <a:pPr marL="342900" indent="-342900" algn="ctr"/>
            <a:r>
              <a:rPr lang="es-ES" sz="3600" b="1" dirty="0">
                <a:solidFill>
                  <a:srgbClr val="FF0000"/>
                </a:solidFill>
                <a:latin typeface="Arial" pitchFamily="34" charset="0"/>
                <a:ea typeface="Tahoma" pitchFamily="34" charset="0"/>
                <a:cs typeface="Arial" pitchFamily="34" charset="0"/>
              </a:rPr>
              <a:t>                                          </a:t>
            </a:r>
            <a:r>
              <a:rPr lang="es-ES" sz="4000" b="1" dirty="0" smtClean="0">
                <a:solidFill>
                  <a:srgbClr val="FF0000"/>
                </a:solidFill>
                <a:latin typeface="Arial" pitchFamily="34" charset="0"/>
                <a:ea typeface="Tahoma" pitchFamily="34" charset="0"/>
                <a:cs typeface="Arial" pitchFamily="34" charset="0"/>
              </a:rPr>
              <a:t>CONCLUSIONES</a:t>
            </a:r>
            <a:endParaRPr lang="es-ES" sz="4000" b="1" dirty="0">
              <a:solidFill>
                <a:srgbClr val="FF0000"/>
              </a:solidFill>
              <a:latin typeface="Arial" pitchFamily="34" charset="0"/>
              <a:ea typeface="Tahoma" pitchFamily="34" charset="0"/>
              <a:cs typeface="Arial" pitchFamily="34" charset="0"/>
            </a:endParaRPr>
          </a:p>
          <a:p>
            <a:pPr marL="342900" indent="-342900"/>
            <a:endParaRPr lang="es-ES" sz="2000" b="1" dirty="0">
              <a:solidFill>
                <a:srgbClr val="FF0000"/>
              </a:solidFill>
              <a:latin typeface="Arial" pitchFamily="34" charset="0"/>
              <a:ea typeface="Tahoma" pitchFamily="34" charset="0"/>
              <a:cs typeface="Arial" pitchFamily="34" charset="0"/>
            </a:endParaRP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lgn="just"/>
            <a:r>
              <a:rPr lang="es-ES" sz="2000" b="1" dirty="0">
                <a:latin typeface="Arial" pitchFamily="34" charset="0"/>
                <a:ea typeface="Tahoma" pitchFamily="34" charset="0"/>
                <a:cs typeface="Arial" pitchFamily="34" charset="0"/>
              </a:rPr>
              <a:t>     </a:t>
            </a:r>
            <a:r>
              <a:rPr lang="es-ES" sz="2000" dirty="0">
                <a:latin typeface="Arial" pitchFamily="34" charset="0"/>
                <a:ea typeface="Tahoma" pitchFamily="34" charset="0"/>
                <a:cs typeface="Arial" pitchFamily="34" charset="0"/>
              </a:rPr>
              <a:t>En el año 2019 se obtuvo un porcentaje de 11,66% correspondiente a 935 tramites, en el año 2020 se obtuvo un porcentaje de 18,91% correspondiente a 1.153 tramites y en la vigencia 2021 se obtuvo un porcentaje de 4,55% correspondiente a 1153 trámites, en el año 2022 con 54,97% 1872 trámites, esto se logro gracias a las visitas a los municipios de la jurisdicción en el programa Cámara Móvil en el cual se realiza tramites de matriculas, renovaciones y además se realiza asesoría, capacitaciones y promoción de servicios que presta la entidad. Cabe resaltar que la tendencia de los tramites del registro de los años 2019, 2020 ,2021 y 2022 están en constante crecimiento, gracias a las estrategias de publicidad y telemercadeo. </a:t>
            </a:r>
          </a:p>
          <a:p>
            <a:pPr marL="342900" indent="-342900" algn="ctr"/>
            <a:endParaRPr lang="es-ES" b="1" dirty="0">
              <a:latin typeface="Arial" pitchFamily="34" charset="0"/>
              <a:ea typeface="Tahoma" pitchFamily="34" charset="0"/>
              <a:cs typeface="Arial" pitchFamily="34" charset="0"/>
            </a:endParaRPr>
          </a:p>
          <a:p>
            <a:pPr marL="342900" indent="-342900" algn="ctr"/>
            <a:endParaRPr lang="es-ES" b="1" dirty="0"/>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75936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74</a:t>
            </a:fld>
            <a:endParaRPr lang="es-ES" sz="1000" dirty="0">
              <a:solidFill>
                <a:schemeClr val="bg1"/>
              </a:solidFill>
            </a:endParaRPr>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a 2">
            <a:extLst>
              <a:ext uri="{FF2B5EF4-FFF2-40B4-BE49-F238E27FC236}">
                <a16:creationId xmlns="" xmlns:a16="http://schemas.microsoft.com/office/drawing/2014/main" id="{10A0B8FA-6BC8-458F-976F-EC56F34469F3}"/>
              </a:ext>
            </a:extLst>
          </p:cNvPr>
          <p:cNvGraphicFramePr>
            <a:graphicFrameLocks noGrp="1"/>
          </p:cNvGraphicFramePr>
          <p:nvPr>
            <p:extLst>
              <p:ext uri="{D42A27DB-BD31-4B8C-83A1-F6EECF244321}">
                <p14:modId xmlns:p14="http://schemas.microsoft.com/office/powerpoint/2010/main" val="3809609554"/>
              </p:ext>
            </p:extLst>
          </p:nvPr>
        </p:nvGraphicFramePr>
        <p:xfrm>
          <a:off x="619125" y="4759628"/>
          <a:ext cx="8129339" cy="1909732"/>
        </p:xfrm>
        <a:graphic>
          <a:graphicData uri="http://schemas.openxmlformats.org/drawingml/2006/table">
            <a:tbl>
              <a:tblPr>
                <a:tableStyleId>{5C22544A-7EE6-4342-B048-85BDC9FD1C3A}</a:tableStyleId>
              </a:tblPr>
              <a:tblGrid>
                <a:gridCol w="2739275">
                  <a:extLst>
                    <a:ext uri="{9D8B030D-6E8A-4147-A177-3AD203B41FA5}">
                      <a16:colId xmlns="" xmlns:a16="http://schemas.microsoft.com/office/drawing/2014/main" val="242821522"/>
                    </a:ext>
                  </a:extLst>
                </a:gridCol>
                <a:gridCol w="1429624">
                  <a:extLst>
                    <a:ext uri="{9D8B030D-6E8A-4147-A177-3AD203B41FA5}">
                      <a16:colId xmlns="" xmlns:a16="http://schemas.microsoft.com/office/drawing/2014/main" val="2595945516"/>
                    </a:ext>
                  </a:extLst>
                </a:gridCol>
                <a:gridCol w="1512168">
                  <a:extLst>
                    <a:ext uri="{9D8B030D-6E8A-4147-A177-3AD203B41FA5}">
                      <a16:colId xmlns="" xmlns:a16="http://schemas.microsoft.com/office/drawing/2014/main" val="4283139292"/>
                    </a:ext>
                  </a:extLst>
                </a:gridCol>
                <a:gridCol w="1512168">
                  <a:extLst>
                    <a:ext uri="{9D8B030D-6E8A-4147-A177-3AD203B41FA5}">
                      <a16:colId xmlns="" xmlns:a16="http://schemas.microsoft.com/office/drawing/2014/main" val="1367995460"/>
                    </a:ext>
                  </a:extLst>
                </a:gridCol>
                <a:gridCol w="936104">
                  <a:extLst>
                    <a:ext uri="{9D8B030D-6E8A-4147-A177-3AD203B41FA5}">
                      <a16:colId xmlns="" xmlns:a16="http://schemas.microsoft.com/office/drawing/2014/main" val="3797028183"/>
                    </a:ext>
                  </a:extLst>
                </a:gridCol>
              </a:tblGrid>
              <a:tr h="453157">
                <a:tc>
                  <a:txBody>
                    <a:bodyPr/>
                    <a:lstStyle/>
                    <a:p>
                      <a:pPr algn="l" fontAlgn="b"/>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400" u="none" strike="noStrike" dirty="0">
                          <a:effectLst/>
                        </a:rPr>
                        <a:t>AÑO 2019</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AÑO 2020</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400" u="none" strike="noStrike" dirty="0">
                          <a:effectLst/>
                        </a:rPr>
                        <a:t>AÑO 2021 </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JUNIO 2022</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2772429838"/>
                  </a:ext>
                </a:extLst>
              </a:tr>
              <a:tr h="485525">
                <a:tc>
                  <a:txBody>
                    <a:bodyPr/>
                    <a:lstStyle/>
                    <a:p>
                      <a:pPr algn="ctr" fontAlgn="b"/>
                      <a:r>
                        <a:rPr lang="es-CO" sz="1400" u="none" strike="noStrike" dirty="0">
                          <a:effectLst/>
                        </a:rPr>
                        <a:t>PROCESO REGISTRO PÚBLICO</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-0,22%</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5,65%</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25,19%</a:t>
                      </a:r>
                      <a:endParaRPr lang="es-CO" sz="14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400" u="none" strike="noStrike" dirty="0">
                          <a:effectLst/>
                        </a:rPr>
                        <a:t>35%</a:t>
                      </a:r>
                      <a:endParaRPr lang="es-CO" sz="14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630982222"/>
                  </a:ext>
                </a:extLst>
              </a:tr>
              <a:tr h="971050">
                <a:tc>
                  <a:txBody>
                    <a:bodyPr/>
                    <a:lstStyle/>
                    <a:p>
                      <a:pPr algn="ctr" fontAlgn="b"/>
                      <a:r>
                        <a:rPr lang="es-ES" sz="1400" u="none" strike="noStrike" dirty="0">
                          <a:effectLst/>
                        </a:rPr>
                        <a:t>% CRECIMIENTO DE AFILIADOS-META 1% MAS QUE AÑO ANTERIOR</a:t>
                      </a:r>
                      <a:endParaRPr lang="es-ES" sz="14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4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s-CO"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416117378"/>
                  </a:ext>
                </a:extLst>
              </a:tr>
            </a:tbl>
          </a:graphicData>
        </a:graphic>
      </p:graphicFrame>
      <p:graphicFrame>
        <p:nvGraphicFramePr>
          <p:cNvPr id="9" name="Gráfico 8">
            <a:extLst>
              <a:ext uri="{FF2B5EF4-FFF2-40B4-BE49-F238E27FC236}">
                <a16:creationId xmlns="" xmlns:a16="http://schemas.microsoft.com/office/drawing/2014/main" id="{00000000-0008-0000-0100-00000C000000}"/>
              </a:ext>
            </a:extLst>
          </p:cNvPr>
          <p:cNvGraphicFramePr>
            <a:graphicFrameLocks/>
          </p:cNvGraphicFramePr>
          <p:nvPr>
            <p:extLst>
              <p:ext uri="{D42A27DB-BD31-4B8C-83A1-F6EECF244321}">
                <p14:modId xmlns:p14="http://schemas.microsoft.com/office/powerpoint/2010/main" val="851402600"/>
              </p:ext>
            </p:extLst>
          </p:nvPr>
        </p:nvGraphicFramePr>
        <p:xfrm>
          <a:off x="1367644" y="836712"/>
          <a:ext cx="6408712" cy="38889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836486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4A80982B-D3C5-4826-AC00-4305458AA3A7}" type="slidenum">
              <a:rPr lang="es-ES" sz="1000">
                <a:solidFill>
                  <a:schemeClr val="bg1"/>
                </a:solidFill>
              </a:rPr>
              <a:pPr/>
              <a:t>75</a:t>
            </a:fld>
            <a:endParaRPr lang="es-ES" sz="1000" dirty="0">
              <a:solidFill>
                <a:schemeClr val="bg1"/>
              </a:solidFill>
            </a:endParaRPr>
          </a:p>
        </p:txBody>
      </p:sp>
      <p:sp>
        <p:nvSpPr>
          <p:cNvPr id="34819" name="2 Subtítulo"/>
          <p:cNvSpPr>
            <a:spLocks/>
          </p:cNvSpPr>
          <p:nvPr/>
        </p:nvSpPr>
        <p:spPr bwMode="auto">
          <a:xfrm>
            <a:off x="759619" y="332656"/>
            <a:ext cx="8060853" cy="5684425"/>
          </a:xfrm>
          <a:prstGeom prst="rect">
            <a:avLst/>
          </a:prstGeom>
          <a:noFill/>
          <a:ln w="9525">
            <a:noFill/>
            <a:miter lim="800000"/>
            <a:headEnd/>
            <a:tailEnd/>
          </a:ln>
        </p:spPr>
        <p:txBody>
          <a:bodyPr anchor="ctr"/>
          <a:lstStyle/>
          <a:p>
            <a:pPr marL="342900" indent="-342900"/>
            <a:r>
              <a:rPr lang="es-ES" b="1" dirty="0">
                <a:solidFill>
                  <a:srgbClr val="FF0000"/>
                </a:solidFill>
                <a:latin typeface="Arial" pitchFamily="34" charset="0"/>
                <a:ea typeface="Tahoma" pitchFamily="34" charset="0"/>
                <a:cs typeface="Arial" pitchFamily="34" charset="0"/>
              </a:rPr>
              <a:t>                                         </a:t>
            </a: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lgn="ctr"/>
            <a:r>
              <a:rPr lang="es-ES" sz="4000" b="1" dirty="0">
                <a:solidFill>
                  <a:srgbClr val="FF0000"/>
                </a:solidFill>
                <a:latin typeface="Arial" pitchFamily="34" charset="0"/>
                <a:ea typeface="Tahoma" pitchFamily="34" charset="0"/>
                <a:cs typeface="Arial" pitchFamily="34" charset="0"/>
              </a:rPr>
              <a:t>CONCLUSION</a:t>
            </a: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endParaRPr lang="es-ES" b="1" dirty="0">
              <a:solidFill>
                <a:srgbClr val="FF0000"/>
              </a:solidFill>
              <a:latin typeface="Arial" pitchFamily="34" charset="0"/>
              <a:ea typeface="Tahoma" pitchFamily="34" charset="0"/>
              <a:cs typeface="Arial" pitchFamily="34" charset="0"/>
            </a:endParaRPr>
          </a:p>
          <a:p>
            <a:pPr marL="342900" indent="-342900" algn="just"/>
            <a:r>
              <a:rPr lang="es-ES" sz="2000" dirty="0">
                <a:latin typeface="Arial" pitchFamily="34" charset="0"/>
                <a:ea typeface="Tahoma" pitchFamily="34" charset="0"/>
                <a:cs typeface="Arial" pitchFamily="34" charset="0"/>
              </a:rPr>
              <a:t>     En el año  2019 con un porcentaje de -0,22% correspondiente a 372, en el año 2020 con un porcentaje de 5,65% correspondiente a 393 y en el año 2021 con un porcentaje de 25,19% correspondiente a 492 afiliados, en el año 2022 con un incremento de 35% </a:t>
            </a:r>
            <a:r>
              <a:rPr lang="es-ES" sz="2000" dirty="0" smtClean="0">
                <a:latin typeface="Arial" pitchFamily="34" charset="0"/>
                <a:ea typeface="Tahoma" pitchFamily="34" charset="0"/>
                <a:cs typeface="Arial" pitchFamily="34" charset="0"/>
              </a:rPr>
              <a:t>correspondiente a 664 afiliados con una diferencia de 171 al año anterior </a:t>
            </a:r>
            <a:r>
              <a:rPr lang="es-ES" sz="2000" dirty="0">
                <a:latin typeface="Arial" pitchFamily="34" charset="0"/>
                <a:ea typeface="Tahoma" pitchFamily="34" charset="0"/>
                <a:cs typeface="Arial" pitchFamily="34" charset="0"/>
              </a:rPr>
              <a:t>,  Aunque se cumple con la meta mínima de 200 afiliados en los indicadores de las vigencias 2019 se refleja negativo, por motivo de la depuración de afiliados que no cumplen con los requisitos mínimo según lo exigido por la ley. Para la vigencias 2020, 2021 y 2022 hay un incremento de afiliados, gracias a los incentivos y los convenios que se han gestionando por la entidad para beneficiar a nuestros afiliados.  </a:t>
            </a:r>
          </a:p>
          <a:p>
            <a:pPr marL="342900" indent="-342900" algn="just"/>
            <a:endParaRPr lang="es-ES" sz="2400" dirty="0">
              <a:latin typeface="Arial" pitchFamily="34" charset="0"/>
              <a:ea typeface="Tahoma" pitchFamily="34" charset="0"/>
              <a:cs typeface="Arial" pitchFamily="34" charset="0"/>
            </a:endParaRPr>
          </a:p>
          <a:p>
            <a:pPr marL="342900" indent="-342900" algn="just"/>
            <a:endParaRPr lang="es-ES" sz="2400" b="1" dirty="0"/>
          </a:p>
        </p:txBody>
      </p:sp>
      <p:sp>
        <p:nvSpPr>
          <p:cNvPr id="7" name="CuadroTexto 6">
            <a:extLst>
              <a:ext uri="{FF2B5EF4-FFF2-40B4-BE49-F238E27FC236}">
                <a16:creationId xmlns="" xmlns:a16="http://schemas.microsoft.com/office/drawing/2014/main" id="{11308F0C-4248-4B46-A67F-E89A2FB697A8}"/>
              </a:ext>
            </a:extLst>
          </p:cNvPr>
          <p:cNvSpPr txBox="1"/>
          <p:nvPr/>
        </p:nvSpPr>
        <p:spPr>
          <a:xfrm>
            <a:off x="398151" y="5733256"/>
            <a:ext cx="8928992" cy="307777"/>
          </a:xfrm>
          <a:prstGeom prst="rect">
            <a:avLst/>
          </a:prstGeom>
          <a:noFill/>
        </p:spPr>
        <p:txBody>
          <a:bodyPr wrap="square" rtlCol="0">
            <a:spAutoFit/>
          </a:bodyPr>
          <a:lstStyle/>
          <a:p>
            <a:r>
              <a:rPr lang="es-CO" sz="1400" dirty="0"/>
              <a:t>.</a:t>
            </a:r>
          </a:p>
        </p:txBody>
      </p:sp>
      <p:pic>
        <p:nvPicPr>
          <p:cNvPr id="6" name="Picture 49">
            <a:extLst>
              <a:ext uri="{FF2B5EF4-FFF2-40B4-BE49-F238E27FC236}">
                <a16:creationId xmlns="" xmlns:a16="http://schemas.microsoft.com/office/drawing/2014/main" id="{A6A54A80-AF29-C340-84CA-5513304FDE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4462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52598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F2392BBB-2529-4AC5-8926-43D85FD6EC92}" type="slidenum">
              <a:rPr lang="es-ES" sz="1000">
                <a:solidFill>
                  <a:schemeClr val="bg1"/>
                </a:solidFill>
              </a:rPr>
              <a:pPr/>
              <a:t>76</a:t>
            </a:fld>
            <a:endParaRPr lang="es-ES" sz="1000" dirty="0">
              <a:solidFill>
                <a:schemeClr val="bg1"/>
              </a:solidFill>
            </a:endParaRPr>
          </a:p>
        </p:txBody>
      </p:sp>
      <p:sp>
        <p:nvSpPr>
          <p:cNvPr id="4098" name="2 Subtítulo"/>
          <p:cNvSpPr>
            <a:spLocks/>
          </p:cNvSpPr>
          <p:nvPr/>
        </p:nvSpPr>
        <p:spPr bwMode="auto">
          <a:xfrm>
            <a:off x="1571604" y="908720"/>
            <a:ext cx="5724525" cy="3033035"/>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4400" dirty="0">
                <a:solidFill>
                  <a:srgbClr val="C00000"/>
                </a:solidFill>
                <a:latin typeface="Arial Black" pitchFamily="34" charset="0"/>
                <a:cs typeface="+mn-cs"/>
              </a:rPr>
              <a:t>4.6 RESULTADOS DE LAS AUDITORÍAS INTERNAS</a:t>
            </a:r>
            <a:endParaRPr lang="es-MX" sz="4400" dirty="0">
              <a:solidFill>
                <a:srgbClr val="C00000"/>
              </a:solidFill>
              <a:latin typeface="Arial Black" pitchFamily="34" charset="0"/>
              <a:cs typeface="+mn-cs"/>
            </a:endParaRPr>
          </a:p>
        </p:txBody>
      </p:sp>
      <p:pic>
        <p:nvPicPr>
          <p:cNvPr id="45057" name="Picture 1"/>
          <p:cNvPicPr>
            <a:picLocks noChangeAspect="1" noChangeArrowheads="1"/>
          </p:cNvPicPr>
          <p:nvPr/>
        </p:nvPicPr>
        <p:blipFill>
          <a:blip r:embed="rId3" cstate="print"/>
          <a:srcRect/>
          <a:stretch>
            <a:fillRect/>
          </a:stretch>
        </p:blipFill>
        <p:spPr bwMode="auto">
          <a:xfrm>
            <a:off x="3214678" y="4357694"/>
            <a:ext cx="1972386" cy="1571636"/>
          </a:xfrm>
          <a:prstGeom prst="rect">
            <a:avLst/>
          </a:prstGeom>
          <a:noFill/>
          <a:ln w="9525">
            <a:noFill/>
            <a:miter lim="800000"/>
            <a:headEnd/>
            <a:tailEnd/>
          </a:ln>
          <a:effectLst/>
        </p:spPr>
      </p:pic>
      <p:pic>
        <p:nvPicPr>
          <p:cNvPr id="5" name="Picture 49">
            <a:extLst>
              <a:ext uri="{FF2B5EF4-FFF2-40B4-BE49-F238E27FC236}">
                <a16:creationId xmlns="" xmlns:a16="http://schemas.microsoft.com/office/drawing/2014/main" id="{AA0CD88A-FED2-4046-A764-715C50DAC94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25876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Text Box 24"/>
          <p:cNvSpPr txBox="1">
            <a:spLocks noChangeArrowheads="1"/>
          </p:cNvSpPr>
          <p:nvPr/>
        </p:nvSpPr>
        <p:spPr bwMode="auto">
          <a:xfrm>
            <a:off x="357158" y="6143644"/>
            <a:ext cx="1944688" cy="366713"/>
          </a:xfrm>
          <a:prstGeom prst="rect">
            <a:avLst/>
          </a:prstGeom>
          <a:noFill/>
          <a:ln w="9525">
            <a:noFill/>
            <a:miter lim="800000"/>
            <a:headEnd/>
            <a:tailEnd/>
          </a:ln>
        </p:spPr>
        <p:txBody>
          <a:bodyPr>
            <a:spAutoFit/>
          </a:bodyPr>
          <a:lstStyle/>
          <a:p>
            <a:pPr>
              <a:spcBef>
                <a:spcPct val="50000"/>
              </a:spcBef>
            </a:pPr>
            <a:endParaRPr lang="es-CO" dirty="0"/>
          </a:p>
        </p:txBody>
      </p:sp>
      <p:pic>
        <p:nvPicPr>
          <p:cNvPr id="5" name="Picture 49">
            <a:extLst>
              <a:ext uri="{FF2B5EF4-FFF2-40B4-BE49-F238E27FC236}">
                <a16:creationId xmlns="" xmlns:a16="http://schemas.microsoft.com/office/drawing/2014/main" id="{26DB62AB-ED15-144E-A892-34469E5AF7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4" y="44624"/>
            <a:ext cx="1196000"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Gráfico 5">
            <a:extLst>
              <a:ext uri="{FF2B5EF4-FFF2-40B4-BE49-F238E27FC236}">
                <a16:creationId xmlns="" xmlns:a16="http://schemas.microsoft.com/office/drawing/2014/main" id="{00000000-0008-0000-0200-000008000000}"/>
              </a:ext>
            </a:extLst>
          </p:cNvPr>
          <p:cNvGraphicFramePr>
            <a:graphicFrameLocks/>
          </p:cNvGraphicFramePr>
          <p:nvPr>
            <p:extLst>
              <p:ext uri="{D42A27DB-BD31-4B8C-83A1-F6EECF244321}">
                <p14:modId xmlns:p14="http://schemas.microsoft.com/office/powerpoint/2010/main" val="3827111521"/>
              </p:ext>
            </p:extLst>
          </p:nvPr>
        </p:nvGraphicFramePr>
        <p:xfrm>
          <a:off x="899592" y="460347"/>
          <a:ext cx="7560840" cy="593730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Text Box 24"/>
          <p:cNvSpPr txBox="1">
            <a:spLocks noChangeArrowheads="1"/>
          </p:cNvSpPr>
          <p:nvPr/>
        </p:nvSpPr>
        <p:spPr bwMode="auto">
          <a:xfrm>
            <a:off x="357158" y="6143644"/>
            <a:ext cx="1944688" cy="366713"/>
          </a:xfrm>
          <a:prstGeom prst="rect">
            <a:avLst/>
          </a:prstGeom>
          <a:noFill/>
          <a:ln w="9525">
            <a:noFill/>
            <a:miter lim="800000"/>
            <a:headEnd/>
            <a:tailEnd/>
          </a:ln>
        </p:spPr>
        <p:txBody>
          <a:bodyPr>
            <a:spAutoFit/>
          </a:bodyPr>
          <a:lstStyle/>
          <a:p>
            <a:pPr>
              <a:spcBef>
                <a:spcPct val="50000"/>
              </a:spcBef>
            </a:pPr>
            <a:endParaRPr lang="es-CO" dirty="0"/>
          </a:p>
        </p:txBody>
      </p:sp>
      <p:pic>
        <p:nvPicPr>
          <p:cNvPr id="5" name="Picture 49">
            <a:extLst>
              <a:ext uri="{FF2B5EF4-FFF2-40B4-BE49-F238E27FC236}">
                <a16:creationId xmlns="" xmlns:a16="http://schemas.microsoft.com/office/drawing/2014/main" id="{26DB62AB-ED15-144E-A892-34469E5AF7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4" y="44624"/>
            <a:ext cx="869326" cy="57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a 3">
            <a:extLst>
              <a:ext uri="{FF2B5EF4-FFF2-40B4-BE49-F238E27FC236}">
                <a16:creationId xmlns="" xmlns:a16="http://schemas.microsoft.com/office/drawing/2014/main" id="{81BD7345-947A-4929-A2EF-8693A7F73BCD}"/>
              </a:ext>
            </a:extLst>
          </p:cNvPr>
          <p:cNvGraphicFramePr>
            <a:graphicFrameLocks noGrp="1"/>
          </p:cNvGraphicFramePr>
          <p:nvPr>
            <p:extLst>
              <p:ext uri="{D42A27DB-BD31-4B8C-83A1-F6EECF244321}">
                <p14:modId xmlns:p14="http://schemas.microsoft.com/office/powerpoint/2010/main" val="454797847"/>
              </p:ext>
            </p:extLst>
          </p:nvPr>
        </p:nvGraphicFramePr>
        <p:xfrm>
          <a:off x="1043608" y="260647"/>
          <a:ext cx="7344816" cy="6249710"/>
        </p:xfrm>
        <a:graphic>
          <a:graphicData uri="http://schemas.openxmlformats.org/drawingml/2006/table">
            <a:tbl>
              <a:tblPr>
                <a:tableStyleId>{5C22544A-7EE6-4342-B048-85BDC9FD1C3A}</a:tableStyleId>
              </a:tblPr>
              <a:tblGrid>
                <a:gridCol w="2449757">
                  <a:extLst>
                    <a:ext uri="{9D8B030D-6E8A-4147-A177-3AD203B41FA5}">
                      <a16:colId xmlns="" xmlns:a16="http://schemas.microsoft.com/office/drawing/2014/main" val="5084121"/>
                    </a:ext>
                  </a:extLst>
                </a:gridCol>
                <a:gridCol w="1006627">
                  <a:extLst>
                    <a:ext uri="{9D8B030D-6E8A-4147-A177-3AD203B41FA5}">
                      <a16:colId xmlns="" xmlns:a16="http://schemas.microsoft.com/office/drawing/2014/main" val="818411015"/>
                    </a:ext>
                  </a:extLst>
                </a:gridCol>
                <a:gridCol w="1152128">
                  <a:extLst>
                    <a:ext uri="{9D8B030D-6E8A-4147-A177-3AD203B41FA5}">
                      <a16:colId xmlns="" xmlns:a16="http://schemas.microsoft.com/office/drawing/2014/main" val="3358687395"/>
                    </a:ext>
                  </a:extLst>
                </a:gridCol>
                <a:gridCol w="1296144">
                  <a:extLst>
                    <a:ext uri="{9D8B030D-6E8A-4147-A177-3AD203B41FA5}">
                      <a16:colId xmlns="" xmlns:a16="http://schemas.microsoft.com/office/drawing/2014/main" val="3239433074"/>
                    </a:ext>
                  </a:extLst>
                </a:gridCol>
                <a:gridCol w="1440160">
                  <a:extLst>
                    <a:ext uri="{9D8B030D-6E8A-4147-A177-3AD203B41FA5}">
                      <a16:colId xmlns="" xmlns:a16="http://schemas.microsoft.com/office/drawing/2014/main" val="1298446541"/>
                    </a:ext>
                  </a:extLst>
                </a:gridCol>
              </a:tblGrid>
              <a:tr h="499977">
                <a:tc>
                  <a:txBody>
                    <a:bodyPr/>
                    <a:lstStyle/>
                    <a:p>
                      <a:pPr algn="l" fontAlgn="b"/>
                      <a:r>
                        <a:rPr lang="es-CO" sz="1600" u="none" strike="noStrike" dirty="0">
                          <a:effectLst/>
                        </a:rPr>
                        <a:t> </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600" u="none" strike="noStrike" dirty="0">
                          <a:effectLst/>
                        </a:rPr>
                        <a:t>AÑO 2019</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AÑO 2020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AÑO 2021</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junio 2022</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39968592"/>
                  </a:ext>
                </a:extLst>
              </a:tr>
              <a:tr h="499977">
                <a:tc>
                  <a:txBody>
                    <a:bodyPr/>
                    <a:lstStyle/>
                    <a:p>
                      <a:pPr algn="ctr" fontAlgn="b"/>
                      <a:r>
                        <a:rPr lang="es-CO" sz="1600" u="none" strike="noStrike">
                          <a:effectLst/>
                        </a:rPr>
                        <a:t>NO CONFORMIDADES POR PROCESO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 </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 </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 </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 </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773413792"/>
                  </a:ext>
                </a:extLst>
              </a:tr>
              <a:tr h="249988">
                <a:tc>
                  <a:txBody>
                    <a:bodyPr/>
                    <a:lstStyle/>
                    <a:p>
                      <a:pPr algn="l" fontAlgn="b"/>
                      <a:r>
                        <a:rPr lang="es-CO" sz="1600" u="none" strike="noStrike">
                          <a:effectLst/>
                        </a:rPr>
                        <a:t>PLANEACIÓN</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3</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rgbClr val="000000"/>
                          </a:solidFill>
                          <a:effectLst/>
                          <a:latin typeface="Arial" panose="020B0604020202020204" pitchFamily="34" charset="0"/>
                        </a:rPr>
                        <a:t>1</a:t>
                      </a:r>
                    </a:p>
                  </a:txBody>
                  <a:tcPr marL="0" marR="0" marT="0" marB="0" anchor="b"/>
                </a:tc>
                <a:extLst>
                  <a:ext uri="{0D108BD9-81ED-4DB2-BD59-A6C34878D82A}">
                    <a16:rowId xmlns="" xmlns:a16="http://schemas.microsoft.com/office/drawing/2014/main" val="1512833723"/>
                  </a:ext>
                </a:extLst>
              </a:tr>
              <a:tr h="499977">
                <a:tc>
                  <a:txBody>
                    <a:bodyPr/>
                    <a:lstStyle/>
                    <a:p>
                      <a:pPr algn="l" fontAlgn="b"/>
                      <a:r>
                        <a:rPr lang="es-CO" sz="1600" u="none" strike="noStrike">
                          <a:effectLst/>
                        </a:rPr>
                        <a:t>MEJORAMIENTO CONTINUO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1</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0</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2955467983"/>
                  </a:ext>
                </a:extLst>
              </a:tr>
              <a:tr h="249988">
                <a:tc>
                  <a:txBody>
                    <a:bodyPr/>
                    <a:lstStyle/>
                    <a:p>
                      <a:pPr algn="l" fontAlgn="b"/>
                      <a:r>
                        <a:rPr lang="es-CO" sz="1600" u="none" strike="noStrike">
                          <a:effectLst/>
                        </a:rPr>
                        <a:t>REGISTRO PÚBLICO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8</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4083626433"/>
                  </a:ext>
                </a:extLst>
              </a:tr>
              <a:tr h="499977">
                <a:tc>
                  <a:txBody>
                    <a:bodyPr/>
                    <a:lstStyle/>
                    <a:p>
                      <a:pPr algn="l" fontAlgn="b"/>
                      <a:r>
                        <a:rPr lang="es-CO" sz="1600" u="none" strike="noStrike">
                          <a:effectLst/>
                        </a:rPr>
                        <a:t>PROMOCIÓN COMERCIAL</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1</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7</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5</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5</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2795094165"/>
                  </a:ext>
                </a:extLst>
              </a:tr>
              <a:tr h="499977">
                <a:tc>
                  <a:txBody>
                    <a:bodyPr/>
                    <a:lstStyle/>
                    <a:p>
                      <a:pPr algn="l" fontAlgn="b"/>
                      <a:r>
                        <a:rPr lang="es-CO" sz="1600" u="none" strike="noStrike">
                          <a:effectLst/>
                        </a:rPr>
                        <a:t>CAPACITACIÓN PERMANENTE</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5</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2883997371"/>
                  </a:ext>
                </a:extLst>
              </a:tr>
              <a:tr h="499977">
                <a:tc>
                  <a:txBody>
                    <a:bodyPr/>
                    <a:lstStyle/>
                    <a:p>
                      <a:pPr algn="l" fontAlgn="b"/>
                      <a:r>
                        <a:rPr lang="es-CO" sz="1600" u="none" strike="noStrike">
                          <a:effectLst/>
                        </a:rPr>
                        <a:t>CONCILIACIÓN Y ARBITRAJE</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8</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5</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777404908"/>
                  </a:ext>
                </a:extLst>
              </a:tr>
              <a:tr h="499977">
                <a:tc>
                  <a:txBody>
                    <a:bodyPr/>
                    <a:lstStyle/>
                    <a:p>
                      <a:pPr algn="l" fontAlgn="b"/>
                      <a:r>
                        <a:rPr lang="es-CO" sz="1600" u="none" strike="noStrike">
                          <a:effectLst/>
                        </a:rPr>
                        <a:t>GESTIÓN DE MANTENIMIENTO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1</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5</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5</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815776075"/>
                  </a:ext>
                </a:extLst>
              </a:tr>
              <a:tr h="499977">
                <a:tc>
                  <a:txBody>
                    <a:bodyPr/>
                    <a:lstStyle/>
                    <a:p>
                      <a:pPr algn="l" fontAlgn="b"/>
                      <a:r>
                        <a:rPr lang="es-CO" sz="1600" u="none" strike="noStrike">
                          <a:effectLst/>
                        </a:rPr>
                        <a:t>GESTIÓN DOCUMENTAL</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377025623"/>
                  </a:ext>
                </a:extLst>
              </a:tr>
              <a:tr h="499977">
                <a:tc>
                  <a:txBody>
                    <a:bodyPr/>
                    <a:lstStyle/>
                    <a:p>
                      <a:pPr algn="l" fontAlgn="b"/>
                      <a:r>
                        <a:rPr lang="es-CO" sz="1600" u="none" strike="noStrike">
                          <a:effectLst/>
                        </a:rPr>
                        <a:t>COMPRAS Y ALMACEN</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5</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1</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518082381"/>
                  </a:ext>
                </a:extLst>
              </a:tr>
              <a:tr h="249988">
                <a:tc>
                  <a:txBody>
                    <a:bodyPr/>
                    <a:lstStyle/>
                    <a:p>
                      <a:pPr algn="l" fontAlgn="b"/>
                      <a:r>
                        <a:rPr lang="es-CO" sz="1600" u="none" strike="noStrike">
                          <a:effectLst/>
                        </a:rPr>
                        <a:t>TALENTO HUMANO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1</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887286982"/>
                  </a:ext>
                </a:extLst>
              </a:tr>
              <a:tr h="249988">
                <a:tc>
                  <a:txBody>
                    <a:bodyPr/>
                    <a:lstStyle/>
                    <a:p>
                      <a:pPr algn="l" fontAlgn="b"/>
                      <a:r>
                        <a:rPr lang="es-CO" sz="1600" u="none" strike="noStrike">
                          <a:effectLst/>
                        </a:rPr>
                        <a:t>FINANCIERO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5</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9</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9</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7</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1660437175"/>
                  </a:ext>
                </a:extLst>
              </a:tr>
              <a:tr h="499977">
                <a:tc>
                  <a:txBody>
                    <a:bodyPr/>
                    <a:lstStyle/>
                    <a:p>
                      <a:pPr algn="l" fontAlgn="b"/>
                      <a:r>
                        <a:rPr lang="es-CO" sz="1600" u="none" strike="noStrike">
                          <a:effectLst/>
                        </a:rPr>
                        <a:t>ATENCIÓN AL CLIENTE</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881717260"/>
                  </a:ext>
                </a:extLst>
              </a:tr>
              <a:tr h="249988">
                <a:tc>
                  <a:txBody>
                    <a:bodyPr/>
                    <a:lstStyle/>
                    <a:p>
                      <a:pPr algn="l" fontAlgn="b"/>
                      <a:r>
                        <a:rPr lang="es-CO" sz="1600" u="none" strike="noStrike">
                          <a:effectLst/>
                        </a:rPr>
                        <a:t>TOTAL</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a:effectLst/>
                        </a:rPr>
                        <a:t>44</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40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36</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40</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55336705"/>
                  </a:ext>
                </a:extLst>
              </a:tr>
            </a:tbl>
          </a:graphicData>
        </a:graphic>
      </p:graphicFrame>
    </p:spTree>
    <p:extLst>
      <p:ext uri="{BB962C8B-B14F-4D97-AF65-F5344CB8AC3E}">
        <p14:creationId xmlns:p14="http://schemas.microsoft.com/office/powerpoint/2010/main" val="2145103425"/>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Text Box 24"/>
          <p:cNvSpPr txBox="1">
            <a:spLocks noChangeArrowheads="1"/>
          </p:cNvSpPr>
          <p:nvPr/>
        </p:nvSpPr>
        <p:spPr bwMode="auto">
          <a:xfrm>
            <a:off x="357158" y="6143644"/>
            <a:ext cx="1944688" cy="366713"/>
          </a:xfrm>
          <a:prstGeom prst="rect">
            <a:avLst/>
          </a:prstGeom>
          <a:noFill/>
          <a:ln w="9525">
            <a:noFill/>
            <a:miter lim="800000"/>
            <a:headEnd/>
            <a:tailEnd/>
          </a:ln>
        </p:spPr>
        <p:txBody>
          <a:bodyPr>
            <a:spAutoFit/>
          </a:bodyPr>
          <a:lstStyle/>
          <a:p>
            <a:pPr>
              <a:spcBef>
                <a:spcPct val="50000"/>
              </a:spcBef>
            </a:pPr>
            <a:endParaRPr lang="es-CO" dirty="0"/>
          </a:p>
        </p:txBody>
      </p:sp>
      <p:pic>
        <p:nvPicPr>
          <p:cNvPr id="5" name="Picture 49">
            <a:extLst>
              <a:ext uri="{FF2B5EF4-FFF2-40B4-BE49-F238E27FC236}">
                <a16:creationId xmlns="" xmlns:a16="http://schemas.microsoft.com/office/drawing/2014/main" id="{26DB62AB-ED15-144E-A892-34469E5AF7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4" y="44624"/>
            <a:ext cx="869326" cy="57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Gráfico 5">
            <a:extLst>
              <a:ext uri="{FF2B5EF4-FFF2-40B4-BE49-F238E27FC236}">
                <a16:creationId xmlns="" xmlns:a16="http://schemas.microsoft.com/office/drawing/2014/main" id="{00000000-0008-0000-0200-00000B000000}"/>
              </a:ext>
            </a:extLst>
          </p:cNvPr>
          <p:cNvGraphicFramePr>
            <a:graphicFrameLocks/>
          </p:cNvGraphicFramePr>
          <p:nvPr>
            <p:extLst>
              <p:ext uri="{D42A27DB-BD31-4B8C-83A1-F6EECF244321}">
                <p14:modId xmlns:p14="http://schemas.microsoft.com/office/powerpoint/2010/main" val="539727211"/>
              </p:ext>
            </p:extLst>
          </p:nvPr>
        </p:nvGraphicFramePr>
        <p:xfrm>
          <a:off x="899593" y="320906"/>
          <a:ext cx="7704855" cy="62161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6129414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20D61D22-D469-463F-B7D9-15EFF3C9BF24}" type="slidenum">
              <a:rPr lang="es-ES" sz="1000">
                <a:solidFill>
                  <a:schemeClr val="bg1"/>
                </a:solidFill>
              </a:rPr>
              <a:pPr/>
              <a:t>8</a:t>
            </a:fld>
            <a:endParaRPr lang="es-ES" sz="1000" dirty="0">
              <a:solidFill>
                <a:schemeClr val="bg1"/>
              </a:solidFill>
            </a:endParaRPr>
          </a:p>
        </p:txBody>
      </p:sp>
      <p:sp>
        <p:nvSpPr>
          <p:cNvPr id="20483" name="2 Subtítulo"/>
          <p:cNvSpPr>
            <a:spLocks/>
          </p:cNvSpPr>
          <p:nvPr/>
        </p:nvSpPr>
        <p:spPr bwMode="auto">
          <a:xfrm>
            <a:off x="395536" y="2204864"/>
            <a:ext cx="8568951" cy="4104456"/>
          </a:xfrm>
          <a:prstGeom prst="rect">
            <a:avLst/>
          </a:prstGeom>
          <a:noFill/>
          <a:ln w="9525" algn="ctr">
            <a:noFill/>
            <a:miter lim="800000"/>
            <a:headEnd/>
            <a:tailEnd/>
          </a:ln>
          <a:effectLst/>
        </p:spPr>
        <p:txBody>
          <a:bodyPr anchor="ctr"/>
          <a:lstStyle/>
          <a:p>
            <a:pPr algn="ctr"/>
            <a:r>
              <a:rPr lang="es-ES" sz="4000" dirty="0">
                <a:solidFill>
                  <a:srgbClr val="FF0000"/>
                </a:solidFill>
                <a:latin typeface="Arial Black" pitchFamily="34" charset="0"/>
              </a:rPr>
              <a:t>VISIÓN</a:t>
            </a:r>
          </a:p>
          <a:p>
            <a:pPr algn="ctr"/>
            <a:endParaRPr lang="es-ES" sz="2800" dirty="0">
              <a:solidFill>
                <a:srgbClr val="FF0000"/>
              </a:solidFill>
              <a:latin typeface="Arial Black" pitchFamily="34" charset="0"/>
            </a:endParaRPr>
          </a:p>
          <a:p>
            <a:pPr algn="just"/>
            <a:r>
              <a:rPr lang="es-CO" sz="2000" dirty="0"/>
              <a:t>En el año 2024, La Cámara de Comercio de Ipiales, consolidará su liderazgo empresarial con: la ampliación de la cobertura de sus servicios a los municipios de la jurisdicción, la creación del centro empresarial y el fortalecimiento de su Instituto Técnico Empresarial, mejorando el reconocimiento por parte de nuestros empresarios y comunidad en general. Lo desarrollaremos con personal competente y motivado, recursos técnicos adecuados y financieros suficientes, generando oportunidades para el crecimiento y desarrollo de la región</a:t>
            </a:r>
            <a:endParaRPr lang="en-US" sz="2000" dirty="0"/>
          </a:p>
          <a:p>
            <a:pPr algn="just"/>
            <a:r>
              <a:rPr lang="es-CO" sz="2000" dirty="0"/>
              <a:t>.</a:t>
            </a:r>
            <a:br>
              <a:rPr lang="es-CO" sz="2000" dirty="0"/>
            </a:br>
            <a:r>
              <a:rPr lang="es-CO" sz="2000" dirty="0"/>
              <a:t/>
            </a:r>
            <a:br>
              <a:rPr lang="es-CO" sz="2000" dirty="0"/>
            </a:br>
            <a:r>
              <a:rPr lang="es-CO" sz="2000" dirty="0"/>
              <a:t>Para este propósito, la organización cuenta con un talento humano comprometido y formado para salvaguardar los intereses de la región con un sentido de servicio, un soporte tecnológico actualizado y un direccionamiento propio de una entidad moderna, confiable y ética que responde a las necesidades de los clientes.</a:t>
            </a:r>
          </a:p>
          <a:p>
            <a:pPr algn="just"/>
            <a:r>
              <a:rPr lang="es-CO" sz="2000" dirty="0"/>
              <a:t> </a:t>
            </a:r>
          </a:p>
          <a:p>
            <a:endParaRPr lang="es-CO" sz="2000" dirty="0"/>
          </a:p>
          <a:p>
            <a:r>
              <a:rPr lang="es-CO" sz="2000" b="1" dirty="0"/>
              <a:t> </a:t>
            </a:r>
            <a:endParaRPr lang="es-CO" sz="2000" dirty="0"/>
          </a:p>
          <a:p>
            <a:endParaRPr lang="es-CO" sz="2000" dirty="0"/>
          </a:p>
        </p:txBody>
      </p:sp>
      <p:pic>
        <p:nvPicPr>
          <p:cNvPr id="6" name="Picture 49">
            <a:extLst>
              <a:ext uri="{FF2B5EF4-FFF2-40B4-BE49-F238E27FC236}">
                <a16:creationId xmlns="" xmlns:a16="http://schemas.microsoft.com/office/drawing/2014/main" id="{A6184BEC-04AD-B14A-8B59-AAE43C9EFD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462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Text Box 24"/>
          <p:cNvSpPr txBox="1">
            <a:spLocks noChangeArrowheads="1"/>
          </p:cNvSpPr>
          <p:nvPr/>
        </p:nvSpPr>
        <p:spPr bwMode="auto">
          <a:xfrm>
            <a:off x="357158" y="6143644"/>
            <a:ext cx="1944688" cy="366713"/>
          </a:xfrm>
          <a:prstGeom prst="rect">
            <a:avLst/>
          </a:prstGeom>
          <a:noFill/>
          <a:ln w="9525">
            <a:noFill/>
            <a:miter lim="800000"/>
            <a:headEnd/>
            <a:tailEnd/>
          </a:ln>
        </p:spPr>
        <p:txBody>
          <a:bodyPr>
            <a:spAutoFit/>
          </a:bodyPr>
          <a:lstStyle/>
          <a:p>
            <a:pPr>
              <a:spcBef>
                <a:spcPct val="50000"/>
              </a:spcBef>
            </a:pPr>
            <a:endParaRPr lang="es-CO" dirty="0"/>
          </a:p>
        </p:txBody>
      </p:sp>
      <p:pic>
        <p:nvPicPr>
          <p:cNvPr id="5" name="Picture 49">
            <a:extLst>
              <a:ext uri="{FF2B5EF4-FFF2-40B4-BE49-F238E27FC236}">
                <a16:creationId xmlns="" xmlns:a16="http://schemas.microsoft.com/office/drawing/2014/main" id="{26DB62AB-ED15-144E-A892-34469E5AF71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4" y="44624"/>
            <a:ext cx="869326" cy="57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a 2">
            <a:extLst>
              <a:ext uri="{FF2B5EF4-FFF2-40B4-BE49-F238E27FC236}">
                <a16:creationId xmlns="" xmlns:a16="http://schemas.microsoft.com/office/drawing/2014/main" id="{A3CC7923-12E7-4016-A90F-1AB54B6F06D6}"/>
              </a:ext>
            </a:extLst>
          </p:cNvPr>
          <p:cNvGraphicFramePr>
            <a:graphicFrameLocks noGrp="1"/>
          </p:cNvGraphicFramePr>
          <p:nvPr>
            <p:extLst>
              <p:ext uri="{D42A27DB-BD31-4B8C-83A1-F6EECF244321}">
                <p14:modId xmlns:p14="http://schemas.microsoft.com/office/powerpoint/2010/main" val="406796852"/>
              </p:ext>
            </p:extLst>
          </p:nvPr>
        </p:nvGraphicFramePr>
        <p:xfrm>
          <a:off x="971600" y="347643"/>
          <a:ext cx="7560840" cy="6152397"/>
        </p:xfrm>
        <a:graphic>
          <a:graphicData uri="http://schemas.openxmlformats.org/drawingml/2006/table">
            <a:tbl>
              <a:tblPr>
                <a:tableStyleId>{5C22544A-7EE6-4342-B048-85BDC9FD1C3A}</a:tableStyleId>
              </a:tblPr>
              <a:tblGrid>
                <a:gridCol w="2449757">
                  <a:extLst>
                    <a:ext uri="{9D8B030D-6E8A-4147-A177-3AD203B41FA5}">
                      <a16:colId xmlns="" xmlns:a16="http://schemas.microsoft.com/office/drawing/2014/main" val="573827549"/>
                    </a:ext>
                  </a:extLst>
                </a:gridCol>
                <a:gridCol w="742351">
                  <a:extLst>
                    <a:ext uri="{9D8B030D-6E8A-4147-A177-3AD203B41FA5}">
                      <a16:colId xmlns="" xmlns:a16="http://schemas.microsoft.com/office/drawing/2014/main" val="1761903030"/>
                    </a:ext>
                  </a:extLst>
                </a:gridCol>
                <a:gridCol w="1202607">
                  <a:extLst>
                    <a:ext uri="{9D8B030D-6E8A-4147-A177-3AD203B41FA5}">
                      <a16:colId xmlns="" xmlns:a16="http://schemas.microsoft.com/office/drawing/2014/main" val="1135305133"/>
                    </a:ext>
                  </a:extLst>
                </a:gridCol>
                <a:gridCol w="1547801">
                  <a:extLst>
                    <a:ext uri="{9D8B030D-6E8A-4147-A177-3AD203B41FA5}">
                      <a16:colId xmlns="" xmlns:a16="http://schemas.microsoft.com/office/drawing/2014/main" val="3722938678"/>
                    </a:ext>
                  </a:extLst>
                </a:gridCol>
                <a:gridCol w="1618324">
                  <a:extLst>
                    <a:ext uri="{9D8B030D-6E8A-4147-A177-3AD203B41FA5}">
                      <a16:colId xmlns="" xmlns:a16="http://schemas.microsoft.com/office/drawing/2014/main" val="2442122777"/>
                    </a:ext>
                  </a:extLst>
                </a:gridCol>
              </a:tblGrid>
              <a:tr h="465628">
                <a:tc>
                  <a:txBody>
                    <a:bodyPr/>
                    <a:lstStyle/>
                    <a:p>
                      <a:pPr algn="l" fontAlgn="b"/>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ctr" fontAlgn="b"/>
                      <a:r>
                        <a:rPr lang="es-CO" sz="1600" u="none" strike="noStrike" dirty="0">
                          <a:effectLst/>
                        </a:rPr>
                        <a:t>AÑO 2019</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AÑO 2020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AÑO 2021 </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Junio 2022</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878044972"/>
                  </a:ext>
                </a:extLst>
              </a:tr>
              <a:tr h="698441">
                <a:tc>
                  <a:txBody>
                    <a:bodyPr/>
                    <a:lstStyle/>
                    <a:p>
                      <a:pPr algn="ctr" fontAlgn="b"/>
                      <a:r>
                        <a:rPr lang="es-ES" sz="1600" u="none" strike="noStrike">
                          <a:effectLst/>
                        </a:rPr>
                        <a:t>OPORTUNIDAD DE MEJORA POR PROCESO</a:t>
                      </a:r>
                      <a:endParaRPr lang="es-ES" sz="1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a:effectLst/>
                        </a:rPr>
                        <a:t> </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 </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dirty="0">
                          <a:effectLst/>
                        </a:rPr>
                        <a:t> </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l" fontAlgn="b"/>
                      <a:r>
                        <a:rPr lang="es-CO" sz="1600" u="none" strike="noStrike">
                          <a:effectLst/>
                        </a:rPr>
                        <a:t> </a:t>
                      </a:r>
                      <a:endParaRPr lang="es-CO" sz="1600" b="0" i="0" u="none" strike="noStrike">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4018648958"/>
                  </a:ext>
                </a:extLst>
              </a:tr>
              <a:tr h="232813">
                <a:tc>
                  <a:txBody>
                    <a:bodyPr/>
                    <a:lstStyle/>
                    <a:p>
                      <a:pPr algn="l" fontAlgn="b"/>
                      <a:r>
                        <a:rPr lang="es-CO" sz="1600" u="none" strike="noStrike">
                          <a:effectLst/>
                        </a:rPr>
                        <a:t>PLANEACIÓN</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0</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rgbClr val="000000"/>
                          </a:solidFill>
                          <a:effectLst/>
                          <a:latin typeface="Arial" panose="020B0604020202020204" pitchFamily="34" charset="0"/>
                        </a:rPr>
                        <a:t>2</a:t>
                      </a:r>
                    </a:p>
                  </a:txBody>
                  <a:tcPr marL="0" marR="0" marT="0" marB="0" anchor="b"/>
                </a:tc>
                <a:extLst>
                  <a:ext uri="{0D108BD9-81ED-4DB2-BD59-A6C34878D82A}">
                    <a16:rowId xmlns="" xmlns:a16="http://schemas.microsoft.com/office/drawing/2014/main" val="1684178421"/>
                  </a:ext>
                </a:extLst>
              </a:tr>
              <a:tr h="465628">
                <a:tc>
                  <a:txBody>
                    <a:bodyPr/>
                    <a:lstStyle/>
                    <a:p>
                      <a:pPr algn="l" fontAlgn="b"/>
                      <a:r>
                        <a:rPr lang="es-CO" sz="1600" u="none" strike="noStrike">
                          <a:effectLst/>
                        </a:rPr>
                        <a:t>MEJORAMIENTO CONTINUO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1</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1</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08778547"/>
                  </a:ext>
                </a:extLst>
              </a:tr>
              <a:tr h="232813">
                <a:tc>
                  <a:txBody>
                    <a:bodyPr/>
                    <a:lstStyle/>
                    <a:p>
                      <a:pPr algn="l" fontAlgn="b"/>
                      <a:r>
                        <a:rPr lang="es-CO" sz="1600" u="none" strike="noStrike">
                          <a:effectLst/>
                        </a:rPr>
                        <a:t>REGISTRO PÚBLICO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4167611449"/>
                  </a:ext>
                </a:extLst>
              </a:tr>
              <a:tr h="465628">
                <a:tc>
                  <a:txBody>
                    <a:bodyPr/>
                    <a:lstStyle/>
                    <a:p>
                      <a:pPr algn="l" fontAlgn="b"/>
                      <a:r>
                        <a:rPr lang="es-CO" sz="1600" u="none" strike="noStrike">
                          <a:effectLst/>
                        </a:rPr>
                        <a:t>PROMOCIÓN COMERCIAL</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6</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651027266"/>
                  </a:ext>
                </a:extLst>
              </a:tr>
              <a:tr h="465628">
                <a:tc>
                  <a:txBody>
                    <a:bodyPr/>
                    <a:lstStyle/>
                    <a:p>
                      <a:pPr algn="l" fontAlgn="b"/>
                      <a:r>
                        <a:rPr lang="es-CO" sz="1600" u="none" strike="noStrike">
                          <a:effectLst/>
                        </a:rPr>
                        <a:t>CAPACITACIÓN PERMANENTE</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4232095971"/>
                  </a:ext>
                </a:extLst>
              </a:tr>
              <a:tr h="465628">
                <a:tc>
                  <a:txBody>
                    <a:bodyPr/>
                    <a:lstStyle/>
                    <a:p>
                      <a:pPr algn="l" fontAlgn="b"/>
                      <a:r>
                        <a:rPr lang="es-CO" sz="1600" u="none" strike="noStrike">
                          <a:effectLst/>
                        </a:rPr>
                        <a:t>CONCILIACIÓN Y ARBITRAJE</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1</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082875646"/>
                  </a:ext>
                </a:extLst>
              </a:tr>
              <a:tr h="465628">
                <a:tc>
                  <a:txBody>
                    <a:bodyPr/>
                    <a:lstStyle/>
                    <a:p>
                      <a:pPr algn="l" fontAlgn="b"/>
                      <a:r>
                        <a:rPr lang="es-CO" sz="1600" u="none" strike="noStrike">
                          <a:effectLst/>
                        </a:rPr>
                        <a:t>GESTIÓN DE MANTENIMIENTO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4</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688694293"/>
                  </a:ext>
                </a:extLst>
              </a:tr>
              <a:tr h="465628">
                <a:tc>
                  <a:txBody>
                    <a:bodyPr/>
                    <a:lstStyle/>
                    <a:p>
                      <a:pPr algn="l" fontAlgn="b"/>
                      <a:r>
                        <a:rPr lang="es-CO" sz="1600" u="none" strike="noStrike">
                          <a:effectLst/>
                        </a:rPr>
                        <a:t>GESTIÓN DOCUMENTAL</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1</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3232655639"/>
                  </a:ext>
                </a:extLst>
              </a:tr>
              <a:tr h="465628">
                <a:tc>
                  <a:txBody>
                    <a:bodyPr/>
                    <a:lstStyle/>
                    <a:p>
                      <a:pPr algn="l" fontAlgn="b"/>
                      <a:r>
                        <a:rPr lang="es-CO" sz="1600" u="none" strike="noStrike">
                          <a:effectLst/>
                        </a:rPr>
                        <a:t>COMPRAS Y ALMACEN</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1</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2</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2663875696"/>
                  </a:ext>
                </a:extLst>
              </a:tr>
              <a:tr h="232813">
                <a:tc>
                  <a:txBody>
                    <a:bodyPr/>
                    <a:lstStyle/>
                    <a:p>
                      <a:pPr algn="l" fontAlgn="b"/>
                      <a:r>
                        <a:rPr lang="es-CO" sz="1600" u="none" strike="noStrike">
                          <a:effectLst/>
                        </a:rPr>
                        <a:t>TALENTO HUMANO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1</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4278152542"/>
                  </a:ext>
                </a:extLst>
              </a:tr>
              <a:tr h="232813">
                <a:tc>
                  <a:txBody>
                    <a:bodyPr/>
                    <a:lstStyle/>
                    <a:p>
                      <a:pPr algn="l" fontAlgn="b"/>
                      <a:r>
                        <a:rPr lang="es-CO" sz="1600" u="none" strike="noStrike">
                          <a:effectLst/>
                        </a:rPr>
                        <a:t>FINANCIERO</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4</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1</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2773014518"/>
                  </a:ext>
                </a:extLst>
              </a:tr>
              <a:tr h="465628">
                <a:tc>
                  <a:txBody>
                    <a:bodyPr/>
                    <a:lstStyle/>
                    <a:p>
                      <a:pPr algn="l" fontAlgn="b"/>
                      <a:r>
                        <a:rPr lang="es-CO" sz="1600" u="none" strike="noStrike">
                          <a:effectLst/>
                        </a:rPr>
                        <a:t>ATENCIÓN AL CLIENTE</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7</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7</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3</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0</a:t>
                      </a:r>
                      <a:endParaRPr lang="es-CO" sz="1600" b="0"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 xmlns:a16="http://schemas.microsoft.com/office/drawing/2014/main" val="2220210705"/>
                  </a:ext>
                </a:extLst>
              </a:tr>
              <a:tr h="232813">
                <a:tc>
                  <a:txBody>
                    <a:bodyPr/>
                    <a:lstStyle/>
                    <a:p>
                      <a:pPr algn="l" fontAlgn="b"/>
                      <a:r>
                        <a:rPr lang="es-CO" sz="1600" u="none" strike="noStrike">
                          <a:effectLst/>
                        </a:rPr>
                        <a:t>TOTAL</a:t>
                      </a:r>
                      <a:endParaRPr lang="es-CO" sz="1600" b="0" i="0" u="none" strike="noStrike">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32</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u="none" strike="noStrike" dirty="0">
                          <a:effectLst/>
                        </a:rPr>
                        <a:t>36</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chemeClr val="dk1"/>
                          </a:solidFill>
                          <a:effectLst/>
                          <a:latin typeface="+mn-lt"/>
                        </a:rPr>
                        <a:t>25</a:t>
                      </a:r>
                      <a:endParaRPr lang="es-CO" sz="1600" b="0" i="0" u="none" strike="noStrike" dirty="0">
                        <a:solidFill>
                          <a:srgbClr val="000000"/>
                        </a:solidFill>
                        <a:effectLst/>
                        <a:latin typeface="Arial" panose="020B0604020202020204" pitchFamily="34" charset="0"/>
                      </a:endParaRPr>
                    </a:p>
                  </a:txBody>
                  <a:tcPr marL="0" marR="0" marT="0" marB="0" anchor="b"/>
                </a:tc>
                <a:tc>
                  <a:txBody>
                    <a:bodyPr/>
                    <a:lstStyle/>
                    <a:p>
                      <a:pPr algn="r" fontAlgn="b"/>
                      <a:r>
                        <a:rPr lang="es-CO" sz="1600" b="0" i="0" u="none" strike="noStrike" dirty="0">
                          <a:solidFill>
                            <a:srgbClr val="000000"/>
                          </a:solidFill>
                          <a:effectLst/>
                          <a:latin typeface="Arial" panose="020B0604020202020204" pitchFamily="34" charset="0"/>
                        </a:rPr>
                        <a:t>33</a:t>
                      </a:r>
                    </a:p>
                  </a:txBody>
                  <a:tcPr marL="0" marR="0" marT="0" marB="0" anchor="b"/>
                </a:tc>
                <a:extLst>
                  <a:ext uri="{0D108BD9-81ED-4DB2-BD59-A6C34878D82A}">
                    <a16:rowId xmlns="" xmlns:a16="http://schemas.microsoft.com/office/drawing/2014/main" val="3428812092"/>
                  </a:ext>
                </a:extLst>
              </a:tr>
            </a:tbl>
          </a:graphicData>
        </a:graphic>
      </p:graphicFrame>
    </p:spTree>
    <p:extLst>
      <p:ext uri="{BB962C8B-B14F-4D97-AF65-F5344CB8AC3E}">
        <p14:creationId xmlns:p14="http://schemas.microsoft.com/office/powerpoint/2010/main" val="2728691849"/>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A519B329-8C62-4970-B8CF-33C57A7F55A6}" type="slidenum">
              <a:rPr lang="es-ES" sz="1000">
                <a:solidFill>
                  <a:schemeClr val="bg1"/>
                </a:solidFill>
              </a:rPr>
              <a:pPr/>
              <a:t>81</a:t>
            </a:fld>
            <a:endParaRPr lang="es-ES" sz="1000" dirty="0">
              <a:solidFill>
                <a:schemeClr val="bg1"/>
              </a:solidFill>
            </a:endParaRPr>
          </a:p>
        </p:txBody>
      </p:sp>
      <p:sp>
        <p:nvSpPr>
          <p:cNvPr id="4098" name="2 Subtítulo"/>
          <p:cNvSpPr>
            <a:spLocks/>
          </p:cNvSpPr>
          <p:nvPr/>
        </p:nvSpPr>
        <p:spPr bwMode="auto">
          <a:xfrm>
            <a:off x="323528" y="73496"/>
            <a:ext cx="8496944" cy="6019800"/>
          </a:xfrm>
          <a:prstGeom prst="rect">
            <a:avLst/>
          </a:prstGeom>
          <a:noFill/>
          <a:ln w="9525" algn="ctr">
            <a:noFill/>
            <a:miter lim="800000"/>
            <a:headEnd/>
            <a:tailEnd/>
          </a:ln>
          <a:effectLst/>
        </p:spPr>
        <p:txBody>
          <a:bodyPr anchor="ctr"/>
          <a:lstStyle/>
          <a:p>
            <a:pPr algn="ctr"/>
            <a:endParaRPr lang="es-ES" sz="2400" b="1" dirty="0">
              <a:latin typeface="Arial" pitchFamily="34" charset="0"/>
              <a:cs typeface="Arial" pitchFamily="34" charset="0"/>
            </a:endParaRPr>
          </a:p>
          <a:p>
            <a:pPr algn="ctr"/>
            <a:endParaRPr lang="es-ES" sz="2400" b="1" dirty="0">
              <a:latin typeface="Arial" pitchFamily="34" charset="0"/>
              <a:cs typeface="Arial" pitchFamily="34" charset="0"/>
            </a:endParaRPr>
          </a:p>
          <a:p>
            <a:pPr algn="ctr"/>
            <a:endParaRPr lang="es-ES" sz="2400" b="1" dirty="0">
              <a:latin typeface="Arial" pitchFamily="34" charset="0"/>
              <a:cs typeface="Arial" pitchFamily="34" charset="0"/>
            </a:endParaRPr>
          </a:p>
          <a:p>
            <a:pPr algn="ctr"/>
            <a:endParaRPr lang="es-ES" sz="2400" b="1" dirty="0">
              <a:latin typeface="Arial" pitchFamily="34" charset="0"/>
              <a:cs typeface="Arial" pitchFamily="34" charset="0"/>
            </a:endParaRPr>
          </a:p>
          <a:p>
            <a:pPr algn="ctr"/>
            <a:endParaRPr lang="es-ES" sz="2400" b="1" dirty="0">
              <a:latin typeface="Arial" pitchFamily="34" charset="0"/>
              <a:cs typeface="Arial" pitchFamily="34" charset="0"/>
            </a:endParaRPr>
          </a:p>
          <a:p>
            <a:pPr algn="ctr"/>
            <a:endParaRPr lang="es-ES" sz="2400" b="1" dirty="0">
              <a:solidFill>
                <a:srgbClr val="FF0000"/>
              </a:solidFill>
              <a:latin typeface="Arial" pitchFamily="34" charset="0"/>
              <a:cs typeface="Arial" pitchFamily="34" charset="0"/>
            </a:endParaRPr>
          </a:p>
          <a:p>
            <a:pPr algn="ctr"/>
            <a:endParaRPr lang="es-ES" sz="2400" b="1" dirty="0">
              <a:solidFill>
                <a:srgbClr val="FF0000"/>
              </a:solidFill>
              <a:latin typeface="Arial" pitchFamily="34" charset="0"/>
              <a:cs typeface="Arial" pitchFamily="34" charset="0"/>
            </a:endParaRPr>
          </a:p>
          <a:p>
            <a:pPr algn="ctr"/>
            <a:endParaRPr lang="es-ES" sz="2400" b="1" dirty="0">
              <a:solidFill>
                <a:srgbClr val="FF0000"/>
              </a:solidFill>
              <a:latin typeface="Arial" pitchFamily="34" charset="0"/>
              <a:cs typeface="Arial" pitchFamily="34" charset="0"/>
            </a:endParaRPr>
          </a:p>
          <a:p>
            <a:pPr algn="ctr"/>
            <a:r>
              <a:rPr lang="es-ES" sz="3600" b="1" dirty="0">
                <a:solidFill>
                  <a:srgbClr val="FF0000"/>
                </a:solidFill>
                <a:latin typeface="Arial" pitchFamily="34" charset="0"/>
                <a:cs typeface="Arial" pitchFamily="34" charset="0"/>
              </a:rPr>
              <a:t>CONCLUSIONES</a:t>
            </a:r>
          </a:p>
          <a:p>
            <a:pPr algn="ctr"/>
            <a:endParaRPr lang="es-ES" sz="2400" dirty="0">
              <a:latin typeface="Arial" pitchFamily="34" charset="0"/>
              <a:cs typeface="Arial" pitchFamily="34" charset="0"/>
            </a:endParaRPr>
          </a:p>
          <a:p>
            <a:pPr algn="just">
              <a:buFont typeface="Arial" pitchFamily="34" charset="0"/>
              <a:buChar char="•"/>
            </a:pPr>
            <a:r>
              <a:rPr lang="es-ES" sz="1200" dirty="0">
                <a:latin typeface="Arial" pitchFamily="34" charset="0"/>
                <a:cs typeface="Arial" pitchFamily="34" charset="0"/>
              </a:rPr>
              <a:t> </a:t>
            </a:r>
            <a:r>
              <a:rPr lang="es-ES" sz="1600" dirty="0">
                <a:latin typeface="Arial" pitchFamily="34" charset="0"/>
                <a:ea typeface="Tahoma" pitchFamily="34" charset="0"/>
                <a:cs typeface="Arial" pitchFamily="34" charset="0"/>
              </a:rPr>
              <a:t>El ciclos de auditoria del año,2019, 2020 , 2021 y 2022 fue realizado por los auditores internos de la entidad</a:t>
            </a:r>
            <a:r>
              <a:rPr lang="es-ES" sz="1600" dirty="0" smtClean="0">
                <a:latin typeface="Arial" pitchFamily="34" charset="0"/>
                <a:ea typeface="Tahoma" pitchFamily="34" charset="0"/>
                <a:cs typeface="Arial" pitchFamily="34" charset="0"/>
              </a:rPr>
              <a:t>.</a:t>
            </a:r>
          </a:p>
          <a:p>
            <a:pPr algn="just"/>
            <a:endParaRPr lang="es-ES" sz="1600" dirty="0">
              <a:latin typeface="Arial" pitchFamily="34" charset="0"/>
              <a:ea typeface="Tahoma" pitchFamily="34" charset="0"/>
              <a:cs typeface="Arial" pitchFamily="34" charset="0"/>
            </a:endParaRPr>
          </a:p>
          <a:p>
            <a:pPr algn="just">
              <a:buFont typeface="Arial" pitchFamily="34" charset="0"/>
              <a:buChar char="•"/>
            </a:pPr>
            <a:r>
              <a:rPr lang="es-ES" sz="1600" dirty="0">
                <a:latin typeface="Arial" pitchFamily="34" charset="0"/>
                <a:ea typeface="Tahoma" pitchFamily="34" charset="0"/>
                <a:cs typeface="Arial" pitchFamily="34" charset="0"/>
              </a:rPr>
              <a:t>Para la vigencia 2022 se presentaron 40 no conformidades y 33 oportunidades de mejora, en  la vigencia 2020 se presentaron 40 No conformidades y 36 oportunidades de mejora   , en la vigencia 2019  fueron 44 No conformidades y 32 oportunidades de mejora.</a:t>
            </a:r>
          </a:p>
          <a:p>
            <a:pPr algn="just"/>
            <a:endParaRPr lang="es-ES" sz="1600" dirty="0">
              <a:latin typeface="Arial" pitchFamily="34" charset="0"/>
              <a:ea typeface="Tahoma" pitchFamily="34" charset="0"/>
              <a:cs typeface="Arial" pitchFamily="34" charset="0"/>
            </a:endParaRPr>
          </a:p>
          <a:p>
            <a:pPr algn="just">
              <a:buFont typeface="Arial" pitchFamily="34" charset="0"/>
              <a:buChar char="•"/>
            </a:pPr>
            <a:r>
              <a:rPr lang="es-ES" sz="1600" dirty="0">
                <a:latin typeface="Arial" pitchFamily="34" charset="0"/>
                <a:ea typeface="Tahoma" pitchFamily="34" charset="0"/>
                <a:cs typeface="Arial" pitchFamily="34" charset="0"/>
              </a:rPr>
              <a:t>Se observa que en el  proceso de control y mejoramiento  fue que el en proceso de auditoria de la vigencia 2022, no se evidenciaron no conformidades y en los procesos financiero se evidenciaron 7 no conformidades y en el proceso de promoción comercial se evidenciaron 5 no conformidades.</a:t>
            </a:r>
          </a:p>
          <a:p>
            <a:pPr algn="just"/>
            <a:endParaRPr lang="es-ES" sz="1600" dirty="0">
              <a:latin typeface="Arial" pitchFamily="34" charset="0"/>
              <a:ea typeface="Tahoma" pitchFamily="34" charset="0"/>
              <a:cs typeface="Arial" pitchFamily="34" charset="0"/>
            </a:endParaRPr>
          </a:p>
          <a:p>
            <a:pPr algn="just">
              <a:buFont typeface="Arial" pitchFamily="34" charset="0"/>
              <a:buChar char="•"/>
            </a:pPr>
            <a:r>
              <a:rPr lang="es-ES" sz="1600" dirty="0">
                <a:latin typeface="Arial" pitchFamily="34" charset="0"/>
                <a:ea typeface="Tahoma" pitchFamily="34" charset="0"/>
                <a:cs typeface="Arial" pitchFamily="34" charset="0"/>
              </a:rPr>
              <a:t> Se observa que en el proceso de promoción comercial 6 oportunidades de mejora seguido por control y mejoramiento y gestión de mantenimiento con 4 oportunidades de mejora.</a:t>
            </a:r>
          </a:p>
          <a:p>
            <a:pPr algn="just"/>
            <a:endParaRPr lang="es-ES" sz="1600" dirty="0">
              <a:latin typeface="Arial" pitchFamily="34" charset="0"/>
              <a:ea typeface="Tahoma" pitchFamily="34" charset="0"/>
              <a:cs typeface="Arial" pitchFamily="34" charset="0"/>
            </a:endParaRPr>
          </a:p>
          <a:p>
            <a:pPr algn="just">
              <a:buFont typeface="Arial" pitchFamily="34" charset="0"/>
              <a:buChar char="•"/>
            </a:pPr>
            <a:r>
              <a:rPr lang="es-ES" sz="1600" dirty="0">
                <a:latin typeface="Arial" pitchFamily="34" charset="0"/>
                <a:ea typeface="Tahoma" pitchFamily="34" charset="0"/>
                <a:cs typeface="Arial" pitchFamily="34" charset="0"/>
              </a:rPr>
              <a:t>La toma de acciones correctivas y de mejora es la herramienta para poder continuar con   ruta de mejoramiento que ha mantenido a la entidad con un reconocimiento favorable ante sus usuarios y comunidad</a:t>
            </a:r>
            <a:r>
              <a:rPr lang="es-ES" sz="1600" dirty="0" smtClean="0">
                <a:latin typeface="Arial" pitchFamily="34" charset="0"/>
                <a:ea typeface="Tahoma" pitchFamily="34" charset="0"/>
                <a:cs typeface="Arial" pitchFamily="34" charset="0"/>
              </a:rPr>
              <a:t>.</a:t>
            </a:r>
          </a:p>
          <a:p>
            <a:pPr algn="just">
              <a:buFont typeface="Arial" pitchFamily="34" charset="0"/>
              <a:buChar char="•"/>
            </a:pPr>
            <a:endParaRPr lang="es-ES" sz="1600" dirty="0">
              <a:latin typeface="Arial" pitchFamily="34" charset="0"/>
              <a:ea typeface="Tahoma" pitchFamily="34" charset="0"/>
              <a:cs typeface="Arial" pitchFamily="34" charset="0"/>
            </a:endParaRPr>
          </a:p>
          <a:p>
            <a:pPr algn="just">
              <a:buFont typeface="Arial" pitchFamily="34" charset="0"/>
              <a:buChar char="•"/>
            </a:pPr>
            <a:r>
              <a:rPr lang="es-ES" sz="1600" dirty="0">
                <a:latin typeface="Arial" pitchFamily="34" charset="0"/>
                <a:ea typeface="Tahoma" pitchFamily="34" charset="0"/>
                <a:cs typeface="Arial" pitchFamily="34" charset="0"/>
              </a:rPr>
              <a:t>Con estos resultados y la implementación de las acciones fortalecemos la versión 2015</a:t>
            </a:r>
          </a:p>
          <a:p>
            <a:pPr algn="just">
              <a:buFont typeface="Arial" pitchFamily="34" charset="0"/>
              <a:buChar char="•"/>
            </a:pPr>
            <a:endParaRPr lang="es-ES" sz="1400" b="1" dirty="0">
              <a:latin typeface="Arial" pitchFamily="34" charset="0"/>
              <a:ea typeface="Tahoma" pitchFamily="34" charset="0"/>
              <a:cs typeface="Arial" pitchFamily="34" charset="0"/>
            </a:endParaRPr>
          </a:p>
          <a:p>
            <a:pPr algn="just"/>
            <a:endParaRPr lang="es-ES" sz="1400" dirty="0">
              <a:latin typeface="Tahoma" pitchFamily="34" charset="0"/>
              <a:ea typeface="Tahoma" pitchFamily="34" charset="0"/>
              <a:cs typeface="Tahoma" pitchFamily="34" charset="0"/>
            </a:endParaRPr>
          </a:p>
          <a:p>
            <a:pPr algn="just"/>
            <a:endParaRPr lang="es-ES" sz="1400" dirty="0">
              <a:latin typeface="Tahoma" pitchFamily="34" charset="0"/>
              <a:ea typeface="Tahoma" pitchFamily="34" charset="0"/>
              <a:cs typeface="Tahoma" pitchFamily="34" charset="0"/>
            </a:endParaRPr>
          </a:p>
          <a:p>
            <a:pPr algn="just">
              <a:buFont typeface="Arial" pitchFamily="34" charset="0"/>
              <a:buChar char="•"/>
            </a:pPr>
            <a:endParaRPr lang="es-ES" sz="1400" dirty="0">
              <a:latin typeface="Arial Black" pitchFamily="34" charset="0"/>
            </a:endParaRPr>
          </a:p>
          <a:p>
            <a:pPr algn="ctr"/>
            <a:endParaRPr lang="es-ES" sz="2400" dirty="0">
              <a:solidFill>
                <a:srgbClr val="C00000"/>
              </a:solidFill>
              <a:latin typeface="Arial Black" pitchFamily="34" charset="0"/>
            </a:endParaRPr>
          </a:p>
          <a:p>
            <a:pPr algn="ctr"/>
            <a:endParaRPr lang="es-ES" sz="2400" dirty="0">
              <a:solidFill>
                <a:srgbClr val="C00000"/>
              </a:solidFill>
              <a:latin typeface="Arial Black" pitchFamily="34" charset="0"/>
            </a:endParaRPr>
          </a:p>
          <a:p>
            <a:pPr algn="just"/>
            <a:endParaRPr lang="es-ES" sz="2400" dirty="0">
              <a:solidFill>
                <a:srgbClr val="FF9933"/>
              </a:solidFill>
              <a:latin typeface="Arial Black" pitchFamily="34" charset="0"/>
            </a:endParaRPr>
          </a:p>
        </p:txBody>
      </p:sp>
      <p:pic>
        <p:nvPicPr>
          <p:cNvPr id="4" name="Picture 49">
            <a:extLst>
              <a:ext uri="{FF2B5EF4-FFF2-40B4-BE49-F238E27FC236}">
                <a16:creationId xmlns="" xmlns:a16="http://schemas.microsoft.com/office/drawing/2014/main" id="{B6E7D412-BE82-2C42-8304-9D36BF5DB01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869326" cy="57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a:solidFill>
                  <a:schemeClr val="bg1"/>
                </a:solidFill>
              </a:rPr>
              <a:t>ENLACE  – Consultores en Gestión Empresa rial Ltda. - </a:t>
            </a:r>
            <a:fld id="{E39176B2-6D65-480B-8360-14C9E093D22F}" type="slidenum">
              <a:rPr lang="es-ES" sz="1000">
                <a:solidFill>
                  <a:schemeClr val="bg1"/>
                </a:solidFill>
              </a:rPr>
              <a:pPr/>
              <a:t>82</a:t>
            </a:fld>
            <a:endParaRPr lang="es-ES" sz="1000">
              <a:solidFill>
                <a:schemeClr val="bg1"/>
              </a:solidFill>
            </a:endParaRPr>
          </a:p>
        </p:txBody>
      </p:sp>
      <p:sp>
        <p:nvSpPr>
          <p:cNvPr id="4098" name="2 Subtítulo"/>
          <p:cNvSpPr>
            <a:spLocks/>
          </p:cNvSpPr>
          <p:nvPr/>
        </p:nvSpPr>
        <p:spPr bwMode="auto">
          <a:xfrm>
            <a:off x="857224" y="1928802"/>
            <a:ext cx="7200900" cy="1498600"/>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4400" dirty="0">
                <a:solidFill>
                  <a:srgbClr val="C00000"/>
                </a:solidFill>
                <a:latin typeface="Arial Black" pitchFamily="34" charset="0"/>
                <a:cs typeface="+mn-cs"/>
              </a:rPr>
              <a:t>4.7 DESEMPEÑO DE LOS PROVEEDORES EXTERNOS</a:t>
            </a:r>
            <a:endParaRPr lang="es-MX" sz="4400" dirty="0">
              <a:solidFill>
                <a:srgbClr val="C00000"/>
              </a:solidFill>
              <a:latin typeface="Arial Black" pitchFamily="34" charset="0"/>
              <a:cs typeface="+mn-cs"/>
            </a:endParaRPr>
          </a:p>
        </p:txBody>
      </p:sp>
      <p:pic>
        <p:nvPicPr>
          <p:cNvPr id="4" name="Picture 49">
            <a:extLst>
              <a:ext uri="{FF2B5EF4-FFF2-40B4-BE49-F238E27FC236}">
                <a16:creationId xmlns="" xmlns:a16="http://schemas.microsoft.com/office/drawing/2014/main" id="{DF276643-AB7A-F448-876D-5AFE7E3EA3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16632"/>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A519B329-8C62-4970-B8CF-33C57A7F55A6}" type="slidenum">
              <a:rPr lang="es-ES" sz="1000">
                <a:solidFill>
                  <a:schemeClr val="bg1"/>
                </a:solidFill>
              </a:rPr>
              <a:pPr/>
              <a:t>83</a:t>
            </a:fld>
            <a:endParaRPr lang="es-ES" sz="1000" dirty="0">
              <a:solidFill>
                <a:schemeClr val="bg1"/>
              </a:solidFill>
            </a:endParaRPr>
          </a:p>
        </p:txBody>
      </p:sp>
      <p:sp>
        <p:nvSpPr>
          <p:cNvPr id="4098" name="2 Subtítulo"/>
          <p:cNvSpPr>
            <a:spLocks/>
          </p:cNvSpPr>
          <p:nvPr/>
        </p:nvSpPr>
        <p:spPr bwMode="auto">
          <a:xfrm>
            <a:off x="714348" y="749814"/>
            <a:ext cx="7920037" cy="5000660"/>
          </a:xfrm>
          <a:prstGeom prst="rect">
            <a:avLst/>
          </a:prstGeom>
          <a:noFill/>
          <a:ln w="9525" algn="ctr">
            <a:noFill/>
            <a:miter lim="800000"/>
            <a:headEnd/>
            <a:tailEnd/>
          </a:ln>
          <a:effectLst/>
        </p:spPr>
        <p:txBody>
          <a:bodyPr anchor="ctr"/>
          <a:lstStyle/>
          <a:p>
            <a:pPr algn="ctr"/>
            <a:endParaRPr lang="es-ES" dirty="0">
              <a:latin typeface="Arial Black" pitchFamily="34" charset="0"/>
            </a:endParaRPr>
          </a:p>
          <a:p>
            <a:pPr algn="ctr"/>
            <a:endParaRPr lang="es-ES" sz="2400" dirty="0">
              <a:solidFill>
                <a:srgbClr val="C00000"/>
              </a:solidFill>
              <a:latin typeface="Arial Black" pitchFamily="34" charset="0"/>
            </a:endParaRPr>
          </a:p>
          <a:p>
            <a:pPr algn="ctr"/>
            <a:endParaRPr lang="es-ES" sz="2400" dirty="0">
              <a:solidFill>
                <a:srgbClr val="C00000"/>
              </a:solidFill>
              <a:latin typeface="Arial Black" pitchFamily="34" charset="0"/>
            </a:endParaRPr>
          </a:p>
          <a:p>
            <a:pPr algn="just"/>
            <a:endParaRPr lang="es-ES" sz="2400" dirty="0">
              <a:solidFill>
                <a:srgbClr val="FF9933"/>
              </a:solidFill>
              <a:latin typeface="Arial Black" pitchFamily="34" charset="0"/>
            </a:endParaRPr>
          </a:p>
        </p:txBody>
      </p:sp>
      <p:sp>
        <p:nvSpPr>
          <p:cNvPr id="2" name="Rectángulo 1"/>
          <p:cNvSpPr/>
          <p:nvPr/>
        </p:nvSpPr>
        <p:spPr>
          <a:xfrm>
            <a:off x="251520" y="1126485"/>
            <a:ext cx="8640960" cy="2585323"/>
          </a:xfrm>
          <a:prstGeom prst="rect">
            <a:avLst/>
          </a:prstGeom>
        </p:spPr>
        <p:txBody>
          <a:bodyPr wrap="square">
            <a:spAutoFit/>
          </a:bodyPr>
          <a:lstStyle/>
          <a:p>
            <a:pPr algn="just"/>
            <a:endParaRPr lang="es-ES_tradnl" dirty="0">
              <a:solidFill>
                <a:srgbClr val="000000"/>
              </a:solidFill>
            </a:endParaRPr>
          </a:p>
          <a:p>
            <a:pPr algn="just"/>
            <a:endParaRPr lang="es-ES_tradnl" dirty="0">
              <a:solidFill>
                <a:srgbClr val="000000"/>
              </a:solidFill>
            </a:endParaRPr>
          </a:p>
          <a:p>
            <a:pPr algn="just"/>
            <a:endParaRPr lang="es-ES_tradnl" dirty="0">
              <a:solidFill>
                <a:srgbClr val="000000"/>
              </a:solidFill>
            </a:endParaRPr>
          </a:p>
          <a:p>
            <a:pPr algn="just"/>
            <a:endParaRPr lang="es-ES_tradnl" dirty="0">
              <a:solidFill>
                <a:srgbClr val="000000"/>
              </a:solidFill>
            </a:endParaRPr>
          </a:p>
          <a:p>
            <a:pPr algn="just"/>
            <a:endParaRPr lang="es-ES_tradnl" dirty="0">
              <a:solidFill>
                <a:srgbClr val="000000"/>
              </a:solidFill>
            </a:endParaRPr>
          </a:p>
          <a:p>
            <a:pPr algn="just"/>
            <a:endParaRPr lang="es-ES_tradnl" dirty="0">
              <a:solidFill>
                <a:srgbClr val="000000"/>
              </a:solidFill>
            </a:endParaRPr>
          </a:p>
          <a:p>
            <a:pPr algn="just"/>
            <a:endParaRPr lang="es-ES_tradnl" dirty="0">
              <a:solidFill>
                <a:srgbClr val="000000"/>
              </a:solidFill>
            </a:endParaRPr>
          </a:p>
          <a:p>
            <a:pPr algn="just"/>
            <a:endParaRPr lang="es-ES_tradnl" dirty="0">
              <a:solidFill>
                <a:srgbClr val="000000"/>
              </a:solidFill>
            </a:endParaRPr>
          </a:p>
          <a:p>
            <a:endParaRPr lang="es-ES_tradnl" dirty="0">
              <a:solidFill>
                <a:srgbClr val="000000"/>
              </a:solidFill>
            </a:endParaRPr>
          </a:p>
        </p:txBody>
      </p:sp>
      <p:pic>
        <p:nvPicPr>
          <p:cNvPr id="5" name="Picture 49">
            <a:extLst>
              <a:ext uri="{FF2B5EF4-FFF2-40B4-BE49-F238E27FC236}">
                <a16:creationId xmlns="" xmlns:a16="http://schemas.microsoft.com/office/drawing/2014/main" id="{2E71B196-70AE-004F-A5E4-E4BBFF88CA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40329"/>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2935288"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Tabla 3">
            <a:extLst>
              <a:ext uri="{FF2B5EF4-FFF2-40B4-BE49-F238E27FC236}">
                <a16:creationId xmlns="" xmlns:a16="http://schemas.microsoft.com/office/drawing/2014/main" id="{C9D82A9D-D377-4987-B9BF-7F3EB72866C3}"/>
              </a:ext>
            </a:extLst>
          </p:cNvPr>
          <p:cNvGraphicFramePr>
            <a:graphicFrameLocks noGrp="1"/>
          </p:cNvGraphicFramePr>
          <p:nvPr>
            <p:extLst>
              <p:ext uri="{D42A27DB-BD31-4B8C-83A1-F6EECF244321}">
                <p14:modId xmlns:p14="http://schemas.microsoft.com/office/powerpoint/2010/main" val="3797321091"/>
              </p:ext>
            </p:extLst>
          </p:nvPr>
        </p:nvGraphicFramePr>
        <p:xfrm>
          <a:off x="1691680" y="4438952"/>
          <a:ext cx="5976664" cy="1817319"/>
        </p:xfrm>
        <a:graphic>
          <a:graphicData uri="http://schemas.openxmlformats.org/drawingml/2006/table">
            <a:tbl>
              <a:tblPr>
                <a:tableStyleId>{5C22544A-7EE6-4342-B048-85BDC9FD1C3A}</a:tableStyleId>
              </a:tblPr>
              <a:tblGrid>
                <a:gridCol w="2323085">
                  <a:extLst>
                    <a:ext uri="{9D8B030D-6E8A-4147-A177-3AD203B41FA5}">
                      <a16:colId xmlns="" xmlns:a16="http://schemas.microsoft.com/office/drawing/2014/main" val="1715115320"/>
                    </a:ext>
                  </a:extLst>
                </a:gridCol>
                <a:gridCol w="1277315">
                  <a:extLst>
                    <a:ext uri="{9D8B030D-6E8A-4147-A177-3AD203B41FA5}">
                      <a16:colId xmlns="" xmlns:a16="http://schemas.microsoft.com/office/drawing/2014/main" val="2381326821"/>
                    </a:ext>
                  </a:extLst>
                </a:gridCol>
                <a:gridCol w="1152128">
                  <a:extLst>
                    <a:ext uri="{9D8B030D-6E8A-4147-A177-3AD203B41FA5}">
                      <a16:colId xmlns="" xmlns:a16="http://schemas.microsoft.com/office/drawing/2014/main" val="2416535337"/>
                    </a:ext>
                  </a:extLst>
                </a:gridCol>
                <a:gridCol w="1224136">
                  <a:extLst>
                    <a:ext uri="{9D8B030D-6E8A-4147-A177-3AD203B41FA5}">
                      <a16:colId xmlns="" xmlns:a16="http://schemas.microsoft.com/office/drawing/2014/main" val="2433033108"/>
                    </a:ext>
                  </a:extLst>
                </a:gridCol>
              </a:tblGrid>
              <a:tr h="881124">
                <a:tc>
                  <a:txBody>
                    <a:bodyPr/>
                    <a:lstStyle/>
                    <a:p>
                      <a:pPr algn="l" fontAlgn="b"/>
                      <a:r>
                        <a:rPr lang="es-CO" sz="1200" u="none" strike="noStrike" dirty="0">
                          <a:effectLst/>
                        </a:rPr>
                        <a:t>PROCESO GESTIÓN DE COMPRAS</a:t>
                      </a:r>
                      <a:endParaRPr lang="es-CO"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CO" sz="1200" u="none" strike="noStrike" dirty="0">
                          <a:effectLst/>
                        </a:rPr>
                        <a:t>AÑO 2019</a:t>
                      </a:r>
                      <a:endParaRPr lang="es-CO"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CO" sz="1200" u="none" strike="noStrike" dirty="0">
                          <a:effectLst/>
                        </a:rPr>
                        <a:t>AÑO 2020</a:t>
                      </a:r>
                      <a:endParaRPr lang="es-CO" sz="1200" b="0" i="0" u="none" strike="noStrike" dirty="0">
                        <a:solidFill>
                          <a:srgbClr val="000000"/>
                        </a:solidFill>
                        <a:effectLst/>
                        <a:latin typeface="Calibri" panose="020F0502020204030204" pitchFamily="34" charset="0"/>
                      </a:endParaRPr>
                    </a:p>
                  </a:txBody>
                  <a:tcPr marL="0" marR="0" marT="0" marB="0" anchor="b"/>
                </a:tc>
                <a:tc>
                  <a:txBody>
                    <a:bodyPr/>
                    <a:lstStyle/>
                    <a:p>
                      <a:pPr algn="l" fontAlgn="b"/>
                      <a:r>
                        <a:rPr lang="es-CO" sz="1200" u="none" strike="noStrike" dirty="0">
                          <a:effectLst/>
                        </a:rPr>
                        <a:t>AÑO 2021</a:t>
                      </a:r>
                      <a:endParaRPr lang="es-CO"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3695798913"/>
                  </a:ext>
                </a:extLst>
              </a:tr>
              <a:tr h="936195">
                <a:tc>
                  <a:txBody>
                    <a:bodyPr/>
                    <a:lstStyle/>
                    <a:p>
                      <a:pPr algn="l" fontAlgn="b"/>
                      <a:r>
                        <a:rPr lang="es-CO" sz="1200" u="none" strike="noStrike">
                          <a:effectLst/>
                        </a:rPr>
                        <a:t>RESULTADOS DE REEVALUACIÓN</a:t>
                      </a:r>
                      <a:endParaRPr lang="es-CO" sz="1200" b="0" i="0" u="none" strike="noStrike">
                        <a:solidFill>
                          <a:srgbClr val="000000"/>
                        </a:solidFill>
                        <a:effectLst/>
                        <a:latin typeface="Calibri" panose="020F0502020204030204" pitchFamily="34" charset="0"/>
                      </a:endParaRPr>
                    </a:p>
                  </a:txBody>
                  <a:tcPr marL="0" marR="0" marT="0" marB="0" anchor="b"/>
                </a:tc>
                <a:tc>
                  <a:txBody>
                    <a:bodyPr/>
                    <a:lstStyle/>
                    <a:p>
                      <a:pPr algn="r" fontAlgn="b"/>
                      <a:r>
                        <a:rPr lang="es-CO" sz="1200" u="none" strike="noStrike" dirty="0">
                          <a:effectLst/>
                        </a:rPr>
                        <a:t>95.73%</a:t>
                      </a:r>
                      <a:endParaRPr lang="es-CO"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CO" sz="1200" u="none" strike="noStrike" dirty="0">
                          <a:effectLst/>
                        </a:rPr>
                        <a:t>95.07%</a:t>
                      </a:r>
                      <a:endParaRPr lang="es-CO" sz="1200" b="0" i="0" u="none" strike="noStrike" dirty="0">
                        <a:solidFill>
                          <a:srgbClr val="000000"/>
                        </a:solidFill>
                        <a:effectLst/>
                        <a:latin typeface="Calibri" panose="020F0502020204030204" pitchFamily="34" charset="0"/>
                      </a:endParaRPr>
                    </a:p>
                  </a:txBody>
                  <a:tcPr marL="0" marR="0" marT="0" marB="0" anchor="b"/>
                </a:tc>
                <a:tc>
                  <a:txBody>
                    <a:bodyPr/>
                    <a:lstStyle/>
                    <a:p>
                      <a:pPr algn="r" fontAlgn="b"/>
                      <a:r>
                        <a:rPr lang="es-CO" sz="1200" u="none" strike="noStrike" dirty="0">
                          <a:effectLst/>
                        </a:rPr>
                        <a:t>94%</a:t>
                      </a:r>
                      <a:endParaRPr lang="es-CO" sz="12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 xmlns:a16="http://schemas.microsoft.com/office/drawing/2014/main" val="3359404883"/>
                  </a:ext>
                </a:extLst>
              </a:tr>
            </a:tbl>
          </a:graphicData>
        </a:graphic>
      </p:graphicFrame>
      <p:graphicFrame>
        <p:nvGraphicFramePr>
          <p:cNvPr id="10" name="Gráfico 9">
            <a:extLst>
              <a:ext uri="{FF2B5EF4-FFF2-40B4-BE49-F238E27FC236}">
                <a16:creationId xmlns="" xmlns:a16="http://schemas.microsoft.com/office/drawing/2014/main" id="{B9C0A6A1-AFD9-4DB8-BCFC-09B4EE906B8D}"/>
              </a:ext>
            </a:extLst>
          </p:cNvPr>
          <p:cNvGraphicFramePr>
            <a:graphicFrameLocks/>
          </p:cNvGraphicFramePr>
          <p:nvPr>
            <p:extLst>
              <p:ext uri="{D42A27DB-BD31-4B8C-83A1-F6EECF244321}">
                <p14:modId xmlns:p14="http://schemas.microsoft.com/office/powerpoint/2010/main" val="3568065325"/>
              </p:ext>
            </p:extLst>
          </p:nvPr>
        </p:nvGraphicFramePr>
        <p:xfrm>
          <a:off x="1475656" y="764704"/>
          <a:ext cx="6408712" cy="367240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354676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A519B329-8C62-4970-B8CF-33C57A7F55A6}" type="slidenum">
              <a:rPr lang="es-ES" sz="1000">
                <a:solidFill>
                  <a:schemeClr val="bg1"/>
                </a:solidFill>
              </a:rPr>
              <a:pPr/>
              <a:t>84</a:t>
            </a:fld>
            <a:endParaRPr lang="es-ES" sz="1000" dirty="0">
              <a:solidFill>
                <a:schemeClr val="bg1"/>
              </a:solidFill>
            </a:endParaRPr>
          </a:p>
        </p:txBody>
      </p:sp>
      <p:sp>
        <p:nvSpPr>
          <p:cNvPr id="4098" name="2 Subtítulo"/>
          <p:cNvSpPr>
            <a:spLocks/>
          </p:cNvSpPr>
          <p:nvPr/>
        </p:nvSpPr>
        <p:spPr bwMode="auto">
          <a:xfrm>
            <a:off x="714348" y="749814"/>
            <a:ext cx="7920037" cy="5000660"/>
          </a:xfrm>
          <a:prstGeom prst="rect">
            <a:avLst/>
          </a:prstGeom>
          <a:noFill/>
          <a:ln w="9525" algn="ctr">
            <a:noFill/>
            <a:miter lim="800000"/>
            <a:headEnd/>
            <a:tailEnd/>
          </a:ln>
          <a:effectLst/>
        </p:spPr>
        <p:txBody>
          <a:bodyPr anchor="ctr"/>
          <a:lstStyle/>
          <a:p>
            <a:pPr algn="ctr"/>
            <a:endParaRPr lang="es-ES" dirty="0">
              <a:latin typeface="Arial Black" pitchFamily="34" charset="0"/>
            </a:endParaRPr>
          </a:p>
          <a:p>
            <a:pPr algn="ctr"/>
            <a:endParaRPr lang="es-ES" sz="2400" dirty="0">
              <a:solidFill>
                <a:srgbClr val="C00000"/>
              </a:solidFill>
              <a:latin typeface="Arial Black" pitchFamily="34" charset="0"/>
            </a:endParaRPr>
          </a:p>
          <a:p>
            <a:pPr algn="ctr"/>
            <a:endParaRPr lang="es-ES" sz="2400" dirty="0">
              <a:solidFill>
                <a:srgbClr val="C00000"/>
              </a:solidFill>
              <a:latin typeface="Arial Black" pitchFamily="34" charset="0"/>
            </a:endParaRPr>
          </a:p>
          <a:p>
            <a:pPr algn="just"/>
            <a:endParaRPr lang="es-ES" sz="2400" dirty="0">
              <a:solidFill>
                <a:srgbClr val="FF9933"/>
              </a:solidFill>
              <a:latin typeface="Arial Black" pitchFamily="34" charset="0"/>
            </a:endParaRPr>
          </a:p>
        </p:txBody>
      </p:sp>
      <p:sp>
        <p:nvSpPr>
          <p:cNvPr id="2" name="Rectángulo 1"/>
          <p:cNvSpPr/>
          <p:nvPr/>
        </p:nvSpPr>
        <p:spPr>
          <a:xfrm>
            <a:off x="102274" y="1126485"/>
            <a:ext cx="9041726" cy="6278642"/>
          </a:xfrm>
          <a:prstGeom prst="rect">
            <a:avLst/>
          </a:prstGeom>
        </p:spPr>
        <p:txBody>
          <a:bodyPr wrap="square">
            <a:spAutoFit/>
          </a:bodyPr>
          <a:lstStyle/>
          <a:p>
            <a:pPr algn="ctr"/>
            <a:r>
              <a:rPr lang="es-ES_tradnl" sz="4000" b="1" dirty="0">
                <a:solidFill>
                  <a:srgbClr val="FF0000"/>
                </a:solidFill>
              </a:rPr>
              <a:t>CONCLUSIONES</a:t>
            </a:r>
          </a:p>
          <a:p>
            <a:pPr algn="just"/>
            <a:endParaRPr lang="es-ES_tradnl" sz="2000" b="1" dirty="0">
              <a:solidFill>
                <a:srgbClr val="000000"/>
              </a:solidFill>
            </a:endParaRPr>
          </a:p>
          <a:p>
            <a:pPr algn="just"/>
            <a:r>
              <a:rPr lang="es-ES_tradnl" sz="2000" dirty="0">
                <a:solidFill>
                  <a:srgbClr val="000000"/>
                </a:solidFill>
              </a:rPr>
              <a:t>Para el año 2019, se reevaluaron 59 proveedores críticos de los cuáles 59 son confiables para un cumplimiento del 95,73%, 33 con calificación de 100% y 26 proveedores con  calificación de 90%, debido a que no se evidencia soporte de pago de seguridad social, para ello como acción de mejora se envió al correo electrónico la solicitud de entrega de soporte de seguridad social.</a:t>
            </a:r>
          </a:p>
          <a:p>
            <a:pPr algn="just"/>
            <a:endParaRPr lang="es-ES_tradnl" sz="2000" dirty="0">
              <a:solidFill>
                <a:srgbClr val="000000"/>
              </a:solidFill>
            </a:endParaRPr>
          </a:p>
          <a:p>
            <a:pPr algn="just"/>
            <a:r>
              <a:rPr lang="es-ES" sz="2000" dirty="0">
                <a:solidFill>
                  <a:srgbClr val="222222"/>
                </a:solidFill>
                <a:latin typeface="Arial" panose="020B0604020202020204" pitchFamily="34" charset="0"/>
              </a:rPr>
              <a:t>Para el año 2020, se reevaluaron </a:t>
            </a:r>
            <a:r>
              <a:rPr lang="es-ES" sz="2000" i="0" dirty="0">
                <a:solidFill>
                  <a:srgbClr val="222222"/>
                </a:solidFill>
                <a:effectLst/>
                <a:latin typeface="Arial" panose="020B0604020202020204" pitchFamily="34" charset="0"/>
              </a:rPr>
              <a:t>97 proveedores, en donde todos prestaron un excelente servicio, a nuestra entidad, ya que los promedios de calificación están entre 90% y 100%, por lo que se los cataloga como </a:t>
            </a:r>
            <a:r>
              <a:rPr lang="es-ES" sz="2000" dirty="0">
                <a:solidFill>
                  <a:srgbClr val="222222"/>
                </a:solidFill>
                <a:latin typeface="Arial" panose="020B0604020202020204" pitchFamily="34" charset="0"/>
              </a:rPr>
              <a:t>confiables</a:t>
            </a:r>
            <a:r>
              <a:rPr lang="es-ES" sz="2000" i="0" dirty="0">
                <a:solidFill>
                  <a:srgbClr val="222222"/>
                </a:solidFill>
                <a:effectLst/>
                <a:latin typeface="Arial" panose="020B0604020202020204" pitchFamily="34" charset="0"/>
              </a:rPr>
              <a:t>.</a:t>
            </a:r>
          </a:p>
          <a:p>
            <a:pPr algn="just"/>
            <a:endParaRPr lang="es-ES_tradnl" sz="2000" dirty="0">
              <a:solidFill>
                <a:srgbClr val="000000"/>
              </a:solidFill>
            </a:endParaRPr>
          </a:p>
          <a:p>
            <a:pPr algn="just"/>
            <a:r>
              <a:rPr lang="es-ES_tradnl" sz="2000" dirty="0">
                <a:solidFill>
                  <a:srgbClr val="000000"/>
                </a:solidFill>
              </a:rPr>
              <a:t>Para el año 2021, se reevaluaron 161 proveedores, se mira un incremento de los mismos y la calificación está en 94%  manteniendo su rango por encima del 90% para catalogarlos como confiables. </a:t>
            </a:r>
          </a:p>
          <a:p>
            <a:pPr algn="just"/>
            <a:endParaRPr lang="es-ES_tradnl" sz="1600" dirty="0">
              <a:solidFill>
                <a:srgbClr val="000000"/>
              </a:solidFill>
            </a:endParaRPr>
          </a:p>
          <a:p>
            <a:pPr algn="just"/>
            <a:endParaRPr lang="es-ES_tradnl" sz="1600" dirty="0">
              <a:solidFill>
                <a:srgbClr val="000000"/>
              </a:solidFill>
            </a:endParaRPr>
          </a:p>
          <a:p>
            <a:pPr algn="just"/>
            <a:endParaRPr lang="es-ES_tradnl" sz="1600" dirty="0">
              <a:solidFill>
                <a:srgbClr val="000000"/>
              </a:solidFill>
            </a:endParaRPr>
          </a:p>
          <a:p>
            <a:pPr algn="just"/>
            <a:endParaRPr lang="es-ES_tradnl" sz="1600" dirty="0">
              <a:solidFill>
                <a:srgbClr val="000000"/>
              </a:solidFill>
            </a:endParaRPr>
          </a:p>
          <a:p>
            <a:endParaRPr lang="es-ES_tradnl" dirty="0">
              <a:solidFill>
                <a:srgbClr val="000000"/>
              </a:solidFill>
            </a:endParaRPr>
          </a:p>
        </p:txBody>
      </p:sp>
      <p:pic>
        <p:nvPicPr>
          <p:cNvPr id="5" name="Picture 49">
            <a:extLst>
              <a:ext uri="{FF2B5EF4-FFF2-40B4-BE49-F238E27FC236}">
                <a16:creationId xmlns="" xmlns:a16="http://schemas.microsoft.com/office/drawing/2014/main" id="{2E71B196-70AE-004F-A5E4-E4BBFF88CA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274" y="140329"/>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2935288"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1015207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a:solidFill>
                  <a:schemeClr val="bg1"/>
                </a:solidFill>
              </a:rPr>
              <a:t>ENLACE  – Consultores en Gestión Empresa rial Ltda. - </a:t>
            </a:r>
            <a:fld id="{2C269DBC-4E04-43FC-B41F-4B84C0700DE5}" type="slidenum">
              <a:rPr lang="es-ES" sz="1000">
                <a:solidFill>
                  <a:schemeClr val="bg1"/>
                </a:solidFill>
              </a:rPr>
              <a:pPr/>
              <a:t>85</a:t>
            </a:fld>
            <a:endParaRPr lang="es-ES" sz="1000">
              <a:solidFill>
                <a:schemeClr val="bg1"/>
              </a:solidFill>
            </a:endParaRPr>
          </a:p>
        </p:txBody>
      </p:sp>
      <p:sp>
        <p:nvSpPr>
          <p:cNvPr id="4098" name="2 Subtítulo"/>
          <p:cNvSpPr>
            <a:spLocks/>
          </p:cNvSpPr>
          <p:nvPr/>
        </p:nvSpPr>
        <p:spPr bwMode="auto">
          <a:xfrm>
            <a:off x="714348" y="1928802"/>
            <a:ext cx="7632700" cy="1655763"/>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4800" dirty="0">
                <a:solidFill>
                  <a:srgbClr val="C00000"/>
                </a:solidFill>
                <a:latin typeface="Arial Black" pitchFamily="34" charset="0"/>
                <a:cs typeface="+mn-cs"/>
              </a:rPr>
              <a:t>5. ADECUACIÓN DE RECURSOS</a:t>
            </a:r>
            <a:endParaRPr lang="es-MX" sz="4800" dirty="0">
              <a:solidFill>
                <a:srgbClr val="C00000"/>
              </a:solidFill>
              <a:latin typeface="Arial Black" pitchFamily="34" charset="0"/>
              <a:cs typeface="+mn-cs"/>
            </a:endParaRPr>
          </a:p>
        </p:txBody>
      </p:sp>
      <p:pic>
        <p:nvPicPr>
          <p:cNvPr id="2" name="Imagen 1"/>
          <p:cNvPicPr>
            <a:picLocks noChangeAspect="1"/>
          </p:cNvPicPr>
          <p:nvPr/>
        </p:nvPicPr>
        <p:blipFill>
          <a:blip r:embed="rId3"/>
          <a:stretch>
            <a:fillRect/>
          </a:stretch>
        </p:blipFill>
        <p:spPr>
          <a:xfrm>
            <a:off x="2627784" y="3585628"/>
            <a:ext cx="3606800" cy="2247900"/>
          </a:xfrm>
          <a:prstGeom prst="rect">
            <a:avLst/>
          </a:prstGeom>
        </p:spPr>
      </p:pic>
      <p:pic>
        <p:nvPicPr>
          <p:cNvPr id="5" name="Picture 49">
            <a:extLst>
              <a:ext uri="{FF2B5EF4-FFF2-40B4-BE49-F238E27FC236}">
                <a16:creationId xmlns="" xmlns:a16="http://schemas.microsoft.com/office/drawing/2014/main" id="{C8482B11-92C2-F240-8FEB-671B186F95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74" y="116632"/>
            <a:ext cx="1085518" cy="718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A519B329-8C62-4970-B8CF-33C57A7F55A6}" type="slidenum">
              <a:rPr lang="es-ES" sz="1000">
                <a:solidFill>
                  <a:schemeClr val="bg1"/>
                </a:solidFill>
              </a:rPr>
              <a:pPr/>
              <a:t>86</a:t>
            </a:fld>
            <a:endParaRPr lang="es-ES" sz="1000" dirty="0">
              <a:solidFill>
                <a:schemeClr val="bg1"/>
              </a:solidFill>
            </a:endParaRPr>
          </a:p>
        </p:txBody>
      </p:sp>
      <p:sp>
        <p:nvSpPr>
          <p:cNvPr id="4098" name="2 Subtítulo"/>
          <p:cNvSpPr>
            <a:spLocks/>
          </p:cNvSpPr>
          <p:nvPr/>
        </p:nvSpPr>
        <p:spPr bwMode="auto">
          <a:xfrm>
            <a:off x="78212" y="914917"/>
            <a:ext cx="7920037" cy="5000660"/>
          </a:xfrm>
          <a:prstGeom prst="rect">
            <a:avLst/>
          </a:prstGeom>
          <a:noFill/>
          <a:ln w="9525" algn="ctr">
            <a:noFill/>
            <a:miter lim="800000"/>
            <a:headEnd/>
            <a:tailEnd/>
          </a:ln>
          <a:effectLst/>
        </p:spPr>
        <p:txBody>
          <a:bodyPr anchor="ctr"/>
          <a:lstStyle/>
          <a:p>
            <a:pPr algn="ctr"/>
            <a:r>
              <a:rPr lang="es-ES" sz="4000" b="1" dirty="0">
                <a:solidFill>
                  <a:srgbClr val="FF0000"/>
                </a:solidFill>
                <a:latin typeface="Arial" pitchFamily="34" charset="0"/>
                <a:cs typeface="Arial" pitchFamily="34" charset="0"/>
              </a:rPr>
              <a:t>CONCLUSIONES</a:t>
            </a:r>
            <a:endParaRPr lang="es-ES" sz="4000" dirty="0">
              <a:solidFill>
                <a:srgbClr val="FF0000"/>
              </a:solidFill>
              <a:latin typeface="Arial" pitchFamily="34" charset="0"/>
              <a:cs typeface="Arial" pitchFamily="34" charset="0"/>
            </a:endParaRPr>
          </a:p>
          <a:p>
            <a:pPr algn="ctr"/>
            <a:endParaRPr lang="es-ES" sz="2400" dirty="0">
              <a:latin typeface="Arial" pitchFamily="34" charset="0"/>
              <a:ea typeface="Tahoma" pitchFamily="34" charset="0"/>
              <a:cs typeface="Arial" pitchFamily="34" charset="0"/>
            </a:endParaRPr>
          </a:p>
          <a:p>
            <a:r>
              <a:rPr lang="es-ES" sz="2000" dirty="0">
                <a:latin typeface="Arial" panose="020B0604020202020204" pitchFamily="34" charset="0"/>
                <a:ea typeface="Tahoma" pitchFamily="34" charset="0"/>
                <a:cs typeface="Arial" panose="020B0604020202020204" pitchFamily="34" charset="0"/>
              </a:rPr>
              <a:t>Son adecuados los recursos humanos, técnicos y financieros para el desempeño eficaz del sistema de gestión de la calidad. Para fortalecer los recursos humanos, técnicos y financieros se plantearon acciones de mejora y oportunidades. </a:t>
            </a:r>
            <a:endParaRPr lang="es-ES" sz="2000" dirty="0">
              <a:latin typeface="Arial" panose="020B0604020202020204" pitchFamily="34" charset="0"/>
              <a:cs typeface="Arial" panose="020B0604020202020204" pitchFamily="34" charset="0"/>
            </a:endParaRPr>
          </a:p>
          <a:p>
            <a:endParaRPr lang="es-ES" sz="2000" dirty="0">
              <a:latin typeface="Arial" panose="020B0604020202020204" pitchFamily="34" charset="0"/>
              <a:cs typeface="Arial" panose="020B0604020202020204" pitchFamily="34" charset="0"/>
            </a:endParaRPr>
          </a:p>
          <a:p>
            <a:r>
              <a:rPr lang="es-ES" sz="2000" dirty="0">
                <a:latin typeface="Arial" panose="020B0604020202020204" pitchFamily="34" charset="0"/>
                <a:cs typeface="Arial" panose="020B0604020202020204" pitchFamily="34" charset="0"/>
              </a:rPr>
              <a:t>Se realizó la adecuación de la infraestructura del Departamento de capacitación, la de la oficina de correspondencia, la implementación de la nueva sede de la cámara de comercio de Ipiales en mistares, donde funciona el centro de conciliación, el centro de estudios económicos, y se implementa un nuevo servicio para los afiliados en la misma sede que es el CENTRO DE </a:t>
            </a:r>
            <a:r>
              <a:rPr lang="es-ES" sz="2000" dirty="0" smtClean="0">
                <a:latin typeface="Arial" panose="020B0604020202020204" pitchFamily="34" charset="0"/>
                <a:cs typeface="Arial" panose="020B0604020202020204" pitchFamily="34" charset="0"/>
              </a:rPr>
              <a:t>ACONDICIONAMIENTO </a:t>
            </a:r>
            <a:r>
              <a:rPr lang="es-ES" sz="2000" dirty="0">
                <a:latin typeface="Arial" panose="020B0604020202020204" pitchFamily="34" charset="0"/>
                <a:cs typeface="Arial" panose="020B0604020202020204" pitchFamily="34" charset="0"/>
              </a:rPr>
              <a:t>FISICO</a:t>
            </a:r>
          </a:p>
          <a:p>
            <a:r>
              <a:rPr lang="es-ES" sz="2000" dirty="0">
                <a:latin typeface="Arial" panose="020B0604020202020204" pitchFamily="34" charset="0"/>
                <a:cs typeface="Arial" panose="020B0604020202020204" pitchFamily="34" charset="0"/>
              </a:rPr>
              <a:t>Se adecua la infraestructura del departamento de promoción comercial y las áreas de almacén.</a:t>
            </a:r>
          </a:p>
          <a:p>
            <a:endParaRPr lang="es-ES" sz="2400" dirty="0">
              <a:solidFill>
                <a:srgbClr val="C00000"/>
              </a:solidFill>
              <a:latin typeface="+mn-lt"/>
            </a:endParaRPr>
          </a:p>
          <a:p>
            <a:pPr algn="just"/>
            <a:endParaRPr lang="es-ES" sz="2400" dirty="0">
              <a:solidFill>
                <a:srgbClr val="FF9933"/>
              </a:solidFill>
              <a:latin typeface="Arial Black" pitchFamily="34" charset="0"/>
            </a:endParaRPr>
          </a:p>
        </p:txBody>
      </p:sp>
      <p:pic>
        <p:nvPicPr>
          <p:cNvPr id="4" name="Picture 49">
            <a:extLst>
              <a:ext uri="{FF2B5EF4-FFF2-40B4-BE49-F238E27FC236}">
                <a16:creationId xmlns="" xmlns:a16="http://schemas.microsoft.com/office/drawing/2014/main" id="{E34AD0AA-88FB-5B4B-8A5C-9FA52652E34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091" y="243800"/>
            <a:ext cx="1013342" cy="6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42943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a:solidFill>
                  <a:schemeClr val="bg1"/>
                </a:solidFill>
              </a:rPr>
              <a:t>ENLACE  – Consultores en Gestión Empresa rial Ltda. - </a:t>
            </a:r>
            <a:fld id="{2C269DBC-4E04-43FC-B41F-4B84C0700DE5}" type="slidenum">
              <a:rPr lang="es-ES" sz="1000">
                <a:solidFill>
                  <a:schemeClr val="bg1"/>
                </a:solidFill>
              </a:rPr>
              <a:pPr/>
              <a:t>87</a:t>
            </a:fld>
            <a:endParaRPr lang="es-ES" sz="1000">
              <a:solidFill>
                <a:schemeClr val="bg1"/>
              </a:solidFill>
            </a:endParaRPr>
          </a:p>
        </p:txBody>
      </p:sp>
      <p:sp>
        <p:nvSpPr>
          <p:cNvPr id="4098" name="2 Subtítulo"/>
          <p:cNvSpPr>
            <a:spLocks/>
          </p:cNvSpPr>
          <p:nvPr/>
        </p:nvSpPr>
        <p:spPr bwMode="auto">
          <a:xfrm>
            <a:off x="714348" y="1928802"/>
            <a:ext cx="7632700" cy="1655763"/>
          </a:xfrm>
          <a:prstGeom prst="rect">
            <a:avLst/>
          </a:prstGeom>
          <a:noFill/>
          <a:ln w="9525">
            <a:noFill/>
            <a:miter lim="800000"/>
            <a:headEnd/>
            <a:tailEnd/>
          </a:ln>
          <a:effectLst>
            <a:outerShdw dist="28398" dir="3806097" algn="ctr" rotWithShape="0">
              <a:schemeClr val="tx1"/>
            </a:outerShdw>
          </a:effectLst>
        </p:spPr>
        <p:txBody>
          <a:bodyPr anchor="ctr"/>
          <a:lstStyle/>
          <a:p>
            <a:pPr algn="ctr">
              <a:defRPr/>
            </a:pPr>
            <a:r>
              <a:rPr lang="es-ES" sz="4000" dirty="0">
                <a:solidFill>
                  <a:srgbClr val="C00000"/>
                </a:solidFill>
                <a:latin typeface="Arial Black" pitchFamily="34" charset="0"/>
                <a:cs typeface="+mn-cs"/>
              </a:rPr>
              <a:t>6. EFICACIA DE LAS ACCIONES TOMADAS PARA ABORDAR RIESGOS</a:t>
            </a:r>
            <a:r>
              <a:rPr lang="es-MX" sz="4000" dirty="0">
                <a:solidFill>
                  <a:srgbClr val="C00000"/>
                </a:solidFill>
                <a:latin typeface="Arial Black" pitchFamily="34" charset="0"/>
                <a:cs typeface="+mn-cs"/>
              </a:rPr>
              <a:t> Y LAS OPOTUNIDADES</a:t>
            </a:r>
            <a:endParaRPr lang="es-ES" sz="4000" dirty="0">
              <a:solidFill>
                <a:srgbClr val="C00000"/>
              </a:solidFill>
              <a:latin typeface="Arial Black" pitchFamily="34" charset="0"/>
              <a:cs typeface="+mn-cs"/>
            </a:endParaRPr>
          </a:p>
        </p:txBody>
      </p:sp>
      <p:pic>
        <p:nvPicPr>
          <p:cNvPr id="2" name="Imagen 1"/>
          <p:cNvPicPr>
            <a:picLocks noChangeAspect="1"/>
          </p:cNvPicPr>
          <p:nvPr/>
        </p:nvPicPr>
        <p:blipFill>
          <a:blip r:embed="rId3"/>
          <a:stretch>
            <a:fillRect/>
          </a:stretch>
        </p:blipFill>
        <p:spPr>
          <a:xfrm>
            <a:off x="2927350" y="4061544"/>
            <a:ext cx="3289300" cy="2463800"/>
          </a:xfrm>
          <a:prstGeom prst="rect">
            <a:avLst/>
          </a:prstGeom>
        </p:spPr>
      </p:pic>
      <p:pic>
        <p:nvPicPr>
          <p:cNvPr id="5" name="Picture 49">
            <a:extLst>
              <a:ext uri="{FF2B5EF4-FFF2-40B4-BE49-F238E27FC236}">
                <a16:creationId xmlns="" xmlns:a16="http://schemas.microsoft.com/office/drawing/2014/main" id="{CD7784AD-14DE-D341-BFFF-2403F0969B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274" y="140329"/>
            <a:ext cx="1013342" cy="6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a:solidFill>
                  <a:schemeClr val="bg1"/>
                </a:solidFill>
              </a:rPr>
              <a:t>ENLACE  – Consultores en Gestión Empresa rial Ltda. - </a:t>
            </a:r>
            <a:fld id="{0032434A-389C-4885-A979-C0CF83F1A75D}" type="slidenum">
              <a:rPr lang="es-ES" sz="1000">
                <a:solidFill>
                  <a:schemeClr val="bg1"/>
                </a:solidFill>
              </a:rPr>
              <a:pPr/>
              <a:t>88</a:t>
            </a:fld>
            <a:endParaRPr lang="es-ES" sz="1000">
              <a:solidFill>
                <a:schemeClr val="bg1"/>
              </a:solidFill>
            </a:endParaRPr>
          </a:p>
        </p:txBody>
      </p:sp>
      <p:sp>
        <p:nvSpPr>
          <p:cNvPr id="44035" name="2 Subtítulo"/>
          <p:cNvSpPr>
            <a:spLocks/>
          </p:cNvSpPr>
          <p:nvPr/>
        </p:nvSpPr>
        <p:spPr bwMode="auto">
          <a:xfrm>
            <a:off x="681100" y="404664"/>
            <a:ext cx="8715436" cy="1655763"/>
          </a:xfrm>
          <a:prstGeom prst="rect">
            <a:avLst/>
          </a:prstGeom>
          <a:noFill/>
          <a:ln w="9525">
            <a:noFill/>
            <a:miter lim="800000"/>
            <a:headEnd/>
            <a:tailEnd/>
          </a:ln>
        </p:spPr>
        <p:txBody>
          <a:bodyPr anchor="ctr"/>
          <a:lstStyle/>
          <a:p>
            <a:pPr marL="342900" indent="-342900" algn="ctr"/>
            <a:r>
              <a:rPr lang="es-ES" sz="2400" b="1" dirty="0">
                <a:latin typeface="Arial" pitchFamily="34" charset="0"/>
                <a:cs typeface="Arial" pitchFamily="34" charset="0"/>
              </a:rPr>
              <a:t>EFICACIA DE ACCIONES DE MAPA DE RIESGOS</a:t>
            </a:r>
          </a:p>
          <a:p>
            <a:pPr marL="342900" indent="-342900" algn="ctr"/>
            <a:endParaRPr lang="es-ES" sz="2400" dirty="0">
              <a:latin typeface="Arial" pitchFamily="34" charset="0"/>
              <a:cs typeface="Arial" pitchFamily="34" charset="0"/>
            </a:endParaRPr>
          </a:p>
          <a:p>
            <a:pPr marL="342900" indent="-342900" algn="just"/>
            <a:r>
              <a:rPr lang="es-ES" sz="2400" dirty="0">
                <a:latin typeface="Arial" pitchFamily="34" charset="0"/>
                <a:cs typeface="Arial" pitchFamily="34" charset="0"/>
              </a:rPr>
              <a:t>    </a:t>
            </a:r>
          </a:p>
          <a:p>
            <a:pPr marL="342900" indent="-342900" algn="just"/>
            <a:r>
              <a:rPr lang="es-ES" sz="2400" dirty="0">
                <a:latin typeface="Arial" pitchFamily="34" charset="0"/>
                <a:cs typeface="Arial" pitchFamily="34" charset="0"/>
              </a:rPr>
              <a:t>    </a:t>
            </a:r>
            <a:endParaRPr lang="es-ES" b="1" dirty="0">
              <a:solidFill>
                <a:srgbClr val="C00000"/>
              </a:solidFill>
            </a:endParaRPr>
          </a:p>
          <a:p>
            <a:pPr marL="342900" indent="-342900" algn="just"/>
            <a:endParaRPr lang="es-ES" b="1" dirty="0">
              <a:solidFill>
                <a:srgbClr val="C00000"/>
              </a:solidFill>
            </a:endParaRPr>
          </a:p>
          <a:p>
            <a:pPr marL="342900" indent="-342900" algn="just"/>
            <a:r>
              <a:rPr lang="es-ES" b="1" dirty="0">
                <a:solidFill>
                  <a:srgbClr val="C00000"/>
                </a:solidFill>
              </a:rPr>
              <a:t> </a:t>
            </a:r>
            <a:endParaRPr lang="es-MX" dirty="0">
              <a:solidFill>
                <a:srgbClr val="C00000"/>
              </a:solidFill>
            </a:endParaRPr>
          </a:p>
        </p:txBody>
      </p:sp>
      <p:pic>
        <p:nvPicPr>
          <p:cNvPr id="5" name="Picture 49">
            <a:extLst>
              <a:ext uri="{FF2B5EF4-FFF2-40B4-BE49-F238E27FC236}">
                <a16:creationId xmlns="" xmlns:a16="http://schemas.microsoft.com/office/drawing/2014/main" id="{D64D316F-5D28-0442-85E9-B0F58B97EA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21579"/>
            <a:ext cx="1013342" cy="6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a 3"/>
          <p:cNvGraphicFramePr>
            <a:graphicFrameLocks noGrp="1"/>
          </p:cNvGraphicFramePr>
          <p:nvPr>
            <p:extLst>
              <p:ext uri="{D42A27DB-BD31-4B8C-83A1-F6EECF244321}">
                <p14:modId xmlns:p14="http://schemas.microsoft.com/office/powerpoint/2010/main" val="4110963845"/>
              </p:ext>
            </p:extLst>
          </p:nvPr>
        </p:nvGraphicFramePr>
        <p:xfrm>
          <a:off x="179512" y="836611"/>
          <a:ext cx="8712968" cy="6107775"/>
        </p:xfrm>
        <a:graphic>
          <a:graphicData uri="http://schemas.openxmlformats.org/drawingml/2006/table">
            <a:tbl>
              <a:tblPr/>
              <a:tblGrid>
                <a:gridCol w="2409751">
                  <a:extLst>
                    <a:ext uri="{9D8B030D-6E8A-4147-A177-3AD203B41FA5}">
                      <a16:colId xmlns="" xmlns:a16="http://schemas.microsoft.com/office/drawing/2014/main" val="20000"/>
                    </a:ext>
                  </a:extLst>
                </a:gridCol>
                <a:gridCol w="3422897">
                  <a:extLst>
                    <a:ext uri="{9D8B030D-6E8A-4147-A177-3AD203B41FA5}">
                      <a16:colId xmlns="" xmlns:a16="http://schemas.microsoft.com/office/drawing/2014/main" val="20001"/>
                    </a:ext>
                  </a:extLst>
                </a:gridCol>
                <a:gridCol w="1224136">
                  <a:extLst>
                    <a:ext uri="{9D8B030D-6E8A-4147-A177-3AD203B41FA5}">
                      <a16:colId xmlns="" xmlns:a16="http://schemas.microsoft.com/office/drawing/2014/main" val="20002"/>
                    </a:ext>
                  </a:extLst>
                </a:gridCol>
                <a:gridCol w="1656184">
                  <a:extLst>
                    <a:ext uri="{9D8B030D-6E8A-4147-A177-3AD203B41FA5}">
                      <a16:colId xmlns="" xmlns:a16="http://schemas.microsoft.com/office/drawing/2014/main" val="20003"/>
                    </a:ext>
                  </a:extLst>
                </a:gridCol>
              </a:tblGrid>
              <a:tr h="268398">
                <a:tc>
                  <a:txBody>
                    <a:bodyPr/>
                    <a:lstStyle/>
                    <a:p>
                      <a:pPr algn="l" fontAlgn="b"/>
                      <a:endParaRPr lang="en-US" sz="1400" b="0" i="0" u="none" strike="noStrike" dirty="0">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Calibri" panose="020F0502020204030204" pitchFamily="34" charset="0"/>
                        </a:rPr>
                        <a:t>ACCIÓNES PARA ABORDAR RIESGOS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1400" b="0" i="0" u="none" strike="noStrike">
                          <a:solidFill>
                            <a:srgbClr val="000000"/>
                          </a:solidFill>
                          <a:effectLst/>
                          <a:latin typeface="Calibri" panose="020F0502020204030204" pitchFamily="34" charset="0"/>
                        </a:rPr>
                        <a:t>ABIERTA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ctr" fontAlgn="b"/>
                      <a:r>
                        <a:rPr lang="en-US" sz="1400" b="0" i="0" u="none" strike="noStrike">
                          <a:solidFill>
                            <a:srgbClr val="000000"/>
                          </a:solidFill>
                          <a:effectLst/>
                          <a:latin typeface="Calibri" panose="020F0502020204030204" pitchFamily="34" charset="0"/>
                        </a:rPr>
                        <a:t>CERRADAS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extLst>
                  <a:ext uri="{0D108BD9-81ED-4DB2-BD59-A6C34878D82A}">
                    <a16:rowId xmlns="" xmlns:a16="http://schemas.microsoft.com/office/drawing/2014/main" val="10000"/>
                  </a:ext>
                </a:extLst>
              </a:tr>
              <a:tr h="268398">
                <a:tc>
                  <a:txBody>
                    <a:bodyPr/>
                    <a:lstStyle/>
                    <a:p>
                      <a:pPr algn="ctr" fontAlgn="b"/>
                      <a:r>
                        <a:rPr lang="en-US" sz="1400" b="1" i="0" u="none" strike="noStrike" dirty="0">
                          <a:solidFill>
                            <a:srgbClr val="000000"/>
                          </a:solidFill>
                          <a:effectLst/>
                          <a:latin typeface="Calibri" panose="020F0502020204030204" pitchFamily="34" charset="0"/>
                        </a:rPr>
                        <a:t>PROCESO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DEDED"/>
                    </a:solidFill>
                  </a:tcPr>
                </a:tc>
                <a:tc>
                  <a:txBody>
                    <a:bodyPr/>
                    <a:lstStyle/>
                    <a:p>
                      <a:pPr algn="l" fontAlgn="b"/>
                      <a:endParaRPr lang="en-US"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4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71417">
                <a:tc>
                  <a:txBody>
                    <a:bodyPr/>
                    <a:lstStyle/>
                    <a:p>
                      <a:pPr algn="l" fontAlgn="ctr"/>
                      <a:r>
                        <a:rPr lang="en-US" sz="1400" b="1" i="0" u="none" strike="noStrike" dirty="0">
                          <a:solidFill>
                            <a:srgbClr val="000000"/>
                          </a:solidFill>
                          <a:effectLst/>
                          <a:latin typeface="Calibri" panose="020F0502020204030204" pitchFamily="34" charset="0"/>
                        </a:rPr>
                        <a:t>PLANEACIÓN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4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268398">
                <a:tc rowSpan="2">
                  <a:txBody>
                    <a:bodyPr/>
                    <a:lstStyle/>
                    <a:p>
                      <a:pPr algn="l" fontAlgn="ctr"/>
                      <a:r>
                        <a:rPr lang="en-US" sz="1400" b="1" i="0" u="none" strike="noStrike" dirty="0">
                          <a:solidFill>
                            <a:srgbClr val="000000"/>
                          </a:solidFill>
                          <a:effectLst/>
                          <a:latin typeface="Calibri" panose="020F0502020204030204" pitchFamily="34" charset="0"/>
                        </a:rPr>
                        <a:t>REGISTRO PÚBLICO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268398">
                <a:tc vMerge="1">
                  <a:txBody>
                    <a:bodyPr/>
                    <a:lstStyle/>
                    <a:p>
                      <a:endParaRPr lang="en-US"/>
                    </a:p>
                  </a:txBody>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268398">
                <a:tc rowSpan="2">
                  <a:txBody>
                    <a:bodyPr/>
                    <a:lstStyle/>
                    <a:p>
                      <a:pPr algn="l" fontAlgn="ctr"/>
                      <a:r>
                        <a:rPr lang="en-US" sz="1400" b="1" i="0" u="none" strike="noStrike">
                          <a:solidFill>
                            <a:srgbClr val="000000"/>
                          </a:solidFill>
                          <a:effectLst/>
                          <a:latin typeface="Calibri" panose="020F0502020204030204" pitchFamily="34" charset="0"/>
                        </a:rPr>
                        <a:t>FINANCIERO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268398">
                <a:tc vMerge="1">
                  <a:txBody>
                    <a:bodyPr/>
                    <a:lstStyle/>
                    <a:p>
                      <a:endParaRPr lang="en-US"/>
                    </a:p>
                  </a:txBody>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268398">
                <a:tc rowSpan="3">
                  <a:txBody>
                    <a:bodyPr/>
                    <a:lstStyle/>
                    <a:p>
                      <a:pPr algn="l" fontAlgn="ctr"/>
                      <a:r>
                        <a:rPr lang="en-US" sz="1400" b="1" i="0" u="none" strike="noStrike" dirty="0">
                          <a:solidFill>
                            <a:srgbClr val="000000"/>
                          </a:solidFill>
                          <a:effectLst/>
                          <a:latin typeface="Calibri" panose="020F0502020204030204" pitchFamily="34" charset="0"/>
                        </a:rPr>
                        <a:t>CONTROL Y MEJORAMIENTO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268398">
                <a:tc vMerge="1">
                  <a:txBody>
                    <a:bodyPr/>
                    <a:lstStyle/>
                    <a:p>
                      <a:endParaRPr lang="en-US"/>
                    </a:p>
                  </a:txBody>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268398">
                <a:tc vMerge="1">
                  <a:txBody>
                    <a:bodyPr/>
                    <a:lstStyle/>
                    <a:p>
                      <a:endParaRPr lang="en-US"/>
                    </a:p>
                  </a:txBody>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268398">
                <a:tc>
                  <a:txBody>
                    <a:bodyPr/>
                    <a:lstStyle/>
                    <a:p>
                      <a:pPr algn="l" fontAlgn="ctr"/>
                      <a:r>
                        <a:rPr lang="es-CO" sz="1400" b="1" i="0" u="none" strike="noStrike" dirty="0">
                          <a:solidFill>
                            <a:srgbClr val="000000"/>
                          </a:solidFill>
                          <a:effectLst/>
                          <a:latin typeface="Calibri" panose="020F0502020204030204" pitchFamily="34" charset="0"/>
                        </a:rPr>
                        <a:t>GESTIÓN</a:t>
                      </a:r>
                      <a:r>
                        <a:rPr lang="es-CO" sz="1400" b="1" i="0" u="none" strike="noStrike" baseline="0" dirty="0">
                          <a:solidFill>
                            <a:srgbClr val="000000"/>
                          </a:solidFill>
                          <a:effectLst/>
                          <a:latin typeface="Calibri" panose="020F0502020204030204" pitchFamily="34" charset="0"/>
                        </a:rPr>
                        <a:t> DE COMPRAS</a:t>
                      </a:r>
                      <a:endParaRPr lang="en-US" sz="1400" b="1" i="0" u="none" strike="noStrike" dirty="0">
                        <a:solidFill>
                          <a:srgbClr val="000000"/>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268398">
                <a:tc>
                  <a:txBody>
                    <a:bodyPr/>
                    <a:lstStyle/>
                    <a:p>
                      <a:pPr algn="l" fontAlgn="ctr"/>
                      <a:r>
                        <a:rPr lang="en-US" sz="1400" b="1" i="0" u="none" strike="noStrike">
                          <a:solidFill>
                            <a:srgbClr val="000000"/>
                          </a:solidFill>
                          <a:effectLst/>
                          <a:latin typeface="Calibri" panose="020F0502020204030204" pitchFamily="34" charset="0"/>
                        </a:rPr>
                        <a:t>GESTIÓN DE MANTENIMIENTO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268398">
                <a:tc rowSpan="3">
                  <a:txBody>
                    <a:bodyPr/>
                    <a:lstStyle/>
                    <a:p>
                      <a:pPr algn="l" fontAlgn="ctr"/>
                      <a:r>
                        <a:rPr lang="en-US" sz="1400" b="1" i="0" u="none" strike="noStrike" dirty="0">
                          <a:solidFill>
                            <a:srgbClr val="000000"/>
                          </a:solidFill>
                          <a:effectLst/>
                          <a:latin typeface="Calibri" panose="020F0502020204030204" pitchFamily="34" charset="0"/>
                        </a:rPr>
                        <a:t>PROMOCIÓN COMERCIAL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2"/>
                  </a:ext>
                </a:extLst>
              </a:tr>
              <a:tr h="268398">
                <a:tc vMerge="1">
                  <a:txBody>
                    <a:bodyPr/>
                    <a:lstStyle/>
                    <a:p>
                      <a:endParaRPr lang="en-US"/>
                    </a:p>
                  </a:txBody>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3"/>
                  </a:ext>
                </a:extLst>
              </a:tr>
              <a:tr h="268398">
                <a:tc vMerge="1">
                  <a:txBody>
                    <a:bodyPr/>
                    <a:lstStyle/>
                    <a:p>
                      <a:endParaRPr lang="en-US"/>
                    </a:p>
                  </a:txBody>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4"/>
                  </a:ext>
                </a:extLst>
              </a:tr>
              <a:tr h="268398">
                <a:tc>
                  <a:txBody>
                    <a:bodyPr/>
                    <a:lstStyle/>
                    <a:p>
                      <a:pPr algn="l" fontAlgn="ctr"/>
                      <a:r>
                        <a:rPr lang="en-US" sz="1400" b="1" i="0" u="none" strike="noStrike" dirty="0">
                          <a:solidFill>
                            <a:srgbClr val="000000"/>
                          </a:solidFill>
                          <a:effectLst/>
                          <a:latin typeface="Calibri" panose="020F0502020204030204" pitchFamily="34" charset="0"/>
                        </a:rPr>
                        <a:t>CAPACITACIÓN PERMANENTE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5"/>
                  </a:ext>
                </a:extLst>
              </a:tr>
              <a:tr h="268398">
                <a:tc>
                  <a:txBody>
                    <a:bodyPr/>
                    <a:lstStyle/>
                    <a:p>
                      <a:pPr algn="l" fontAlgn="ctr"/>
                      <a:r>
                        <a:rPr lang="en-US" sz="1400" b="1" i="0" u="none" strike="noStrike">
                          <a:solidFill>
                            <a:srgbClr val="000000"/>
                          </a:solidFill>
                          <a:effectLst/>
                          <a:latin typeface="Calibri" panose="020F0502020204030204" pitchFamily="34" charset="0"/>
                        </a:rPr>
                        <a:t>CONCILIACIÓN Y ARBITRAJE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600" b="1"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1" i="0" u="none" strike="noStrike" dirty="0">
                          <a:solidFill>
                            <a:srgbClr val="000000"/>
                          </a:solidFill>
                          <a:effectLst/>
                          <a:latin typeface="Calibri" panose="020F0502020204030204" pitchFamily="34" charset="0"/>
                        </a:rPr>
                        <a:t>1</a:t>
                      </a:r>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6"/>
                  </a:ext>
                </a:extLst>
              </a:tr>
              <a:tr h="268398">
                <a:tc>
                  <a:txBody>
                    <a:bodyPr/>
                    <a:lstStyle/>
                    <a:p>
                      <a:pPr algn="l" fontAlgn="ctr"/>
                      <a:r>
                        <a:rPr lang="en-US" sz="1400" b="1" i="0" u="none" strike="noStrike">
                          <a:solidFill>
                            <a:srgbClr val="000000"/>
                          </a:solidFill>
                          <a:effectLst/>
                          <a:latin typeface="Calibri" panose="020F0502020204030204" pitchFamily="34" charset="0"/>
                        </a:rPr>
                        <a:t>TALENTO HUMANO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endParaRPr lang="en-US" sz="1600" b="1" dirty="0"/>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7"/>
                  </a:ext>
                </a:extLst>
              </a:tr>
              <a:tr h="268398">
                <a:tc>
                  <a:txBody>
                    <a:bodyPr/>
                    <a:lstStyle/>
                    <a:p>
                      <a:pPr algn="l" fontAlgn="ctr"/>
                      <a:r>
                        <a:rPr lang="en-US" sz="1400" b="1" i="0" u="none" strike="noStrike">
                          <a:solidFill>
                            <a:srgbClr val="000000"/>
                          </a:solidFill>
                          <a:effectLst/>
                          <a:latin typeface="Calibri" panose="020F0502020204030204" pitchFamily="34" charset="0"/>
                        </a:rPr>
                        <a:t>GESTIÓN DOCUMENTAL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8"/>
                  </a:ext>
                </a:extLst>
              </a:tr>
              <a:tr h="268398">
                <a:tc>
                  <a:txBody>
                    <a:bodyPr/>
                    <a:lstStyle/>
                    <a:p>
                      <a:pPr algn="l" fontAlgn="ctr"/>
                      <a:r>
                        <a:rPr lang="en-US" sz="1400" b="1" i="0" u="none" strike="noStrike">
                          <a:solidFill>
                            <a:srgbClr val="000000"/>
                          </a:solidFill>
                          <a:effectLst/>
                          <a:latin typeface="Calibri" panose="020F0502020204030204" pitchFamily="34" charset="0"/>
                        </a:rPr>
                        <a:t>ATENCIÓN AL USUARIO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9"/>
                  </a:ext>
                </a:extLst>
              </a:tr>
              <a:tr h="268398">
                <a:tc>
                  <a:txBody>
                    <a:bodyPr/>
                    <a:lstStyle/>
                    <a:p>
                      <a:pPr algn="l" fontAlgn="b"/>
                      <a:endParaRPr lang="en-US" sz="14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1"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600" b="1" i="0" u="none" strike="noStrike" dirty="0">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0"/>
                  </a:ext>
                </a:extLst>
              </a:tr>
              <a:tr h="268398">
                <a:tc>
                  <a:txBody>
                    <a:bodyPr/>
                    <a:lstStyle/>
                    <a:p>
                      <a:pPr algn="l" fontAlgn="b"/>
                      <a:r>
                        <a:rPr lang="en-US" sz="1400" b="1" i="0" u="none" strike="noStrike">
                          <a:solidFill>
                            <a:srgbClr val="000000"/>
                          </a:solidFill>
                          <a:effectLst/>
                          <a:latin typeface="Calibri" panose="020F0502020204030204" pitchFamily="34" charset="0"/>
                        </a:rPr>
                        <a:t>TOTAL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1" i="0" u="none" strike="noStrike" dirty="0">
                          <a:solidFill>
                            <a:srgbClr val="00B0F0"/>
                          </a:solidFill>
                          <a:effectLst/>
                          <a:latin typeface="Calibri" panose="020F0502020204030204" pitchFamily="34" charset="0"/>
                        </a:rPr>
                        <a:t>1</a:t>
                      </a:r>
                      <a:endParaRPr lang="en-US" sz="1600" b="1" i="0" u="none" strike="noStrike" dirty="0">
                        <a:solidFill>
                          <a:srgbClr val="00B0F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O" sz="1600" b="1" i="0" u="none" strike="noStrike" dirty="0">
                          <a:solidFill>
                            <a:srgbClr val="00B0F0"/>
                          </a:solidFill>
                          <a:effectLst/>
                          <a:latin typeface="Calibri" panose="020F0502020204030204" pitchFamily="34" charset="0"/>
                        </a:rPr>
                        <a:t>1</a:t>
                      </a:r>
                      <a:endParaRPr lang="en-US" sz="1600" b="1" i="0" u="none" strike="noStrike" dirty="0">
                        <a:solidFill>
                          <a:srgbClr val="00B0F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1600" b="1" i="0" u="none" strike="noStrike" dirty="0">
                        <a:solidFill>
                          <a:srgbClr val="00B0F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21"/>
                  </a:ext>
                </a:extLst>
              </a:tr>
            </a:tbl>
          </a:graphicData>
        </a:graphic>
      </p:graphicFrame>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r>
              <a:rPr lang="es-ES" sz="1000">
                <a:solidFill>
                  <a:schemeClr val="bg1"/>
                </a:solidFill>
              </a:rPr>
              <a:t>ENLACE  – Consultores en Gestión Empresa rial Ltda. - </a:t>
            </a:r>
            <a:fld id="{0032434A-389C-4885-A979-C0CF83F1A75D}" type="slidenum">
              <a:rPr lang="es-ES" sz="1000">
                <a:solidFill>
                  <a:schemeClr val="bg1"/>
                </a:solidFill>
              </a:rPr>
              <a:pPr/>
              <a:t>89</a:t>
            </a:fld>
            <a:endParaRPr lang="es-ES" sz="1000">
              <a:solidFill>
                <a:schemeClr val="bg1"/>
              </a:solidFill>
            </a:endParaRPr>
          </a:p>
        </p:txBody>
      </p:sp>
      <p:sp>
        <p:nvSpPr>
          <p:cNvPr id="44035" name="2 Subtítulo"/>
          <p:cNvSpPr>
            <a:spLocks/>
          </p:cNvSpPr>
          <p:nvPr/>
        </p:nvSpPr>
        <p:spPr bwMode="auto">
          <a:xfrm>
            <a:off x="681100" y="404664"/>
            <a:ext cx="7923348" cy="5328592"/>
          </a:xfrm>
          <a:prstGeom prst="rect">
            <a:avLst/>
          </a:prstGeom>
          <a:noFill/>
          <a:ln w="9525">
            <a:noFill/>
            <a:miter lim="800000"/>
            <a:headEnd/>
            <a:tailEnd/>
          </a:ln>
        </p:spPr>
        <p:txBody>
          <a:bodyPr anchor="ctr"/>
          <a:lstStyle/>
          <a:p>
            <a:pPr marL="342900" indent="-342900" algn="ctr"/>
            <a:endParaRPr lang="es-ES" sz="2400" b="1" dirty="0">
              <a:solidFill>
                <a:srgbClr val="FF0000"/>
              </a:solidFill>
              <a:latin typeface="Arial" pitchFamily="34" charset="0"/>
              <a:cs typeface="Arial" pitchFamily="34" charset="0"/>
            </a:endParaRPr>
          </a:p>
          <a:p>
            <a:pPr marL="342900" indent="-342900" algn="ctr"/>
            <a:endParaRPr lang="es-ES" sz="2400" b="1" dirty="0">
              <a:solidFill>
                <a:srgbClr val="FF0000"/>
              </a:solidFill>
              <a:latin typeface="Arial" pitchFamily="34" charset="0"/>
              <a:cs typeface="Arial" pitchFamily="34" charset="0"/>
            </a:endParaRPr>
          </a:p>
          <a:p>
            <a:pPr marL="342900" indent="-342900" algn="ctr"/>
            <a:r>
              <a:rPr lang="es-ES" sz="4000" b="1" dirty="0">
                <a:solidFill>
                  <a:srgbClr val="FF0000"/>
                </a:solidFill>
                <a:latin typeface="Arial" pitchFamily="34" charset="0"/>
                <a:cs typeface="Arial" pitchFamily="34" charset="0"/>
              </a:rPr>
              <a:t>CONCLUSIÓN</a:t>
            </a:r>
            <a:r>
              <a:rPr lang="es-ES" sz="4000" b="1" dirty="0">
                <a:latin typeface="Arial" pitchFamily="34" charset="0"/>
                <a:cs typeface="Arial" pitchFamily="34" charset="0"/>
              </a:rPr>
              <a:t> </a:t>
            </a:r>
          </a:p>
          <a:p>
            <a:pPr marL="342900" indent="-342900" algn="just"/>
            <a:endParaRPr lang="es-ES" sz="2000" b="1" dirty="0">
              <a:latin typeface="Arial" pitchFamily="34" charset="0"/>
              <a:cs typeface="Arial" pitchFamily="34" charset="0"/>
            </a:endParaRPr>
          </a:p>
          <a:p>
            <a:pPr marL="342900" indent="-342900" algn="just"/>
            <a:r>
              <a:rPr lang="es-ES" sz="2000" dirty="0">
                <a:latin typeface="Arial" pitchFamily="34" charset="0"/>
                <a:cs typeface="Arial" pitchFamily="34" charset="0"/>
              </a:rPr>
              <a:t>     En los procesos que no aparecen con acciones para abordar riesgos, cabe resaltar que las acciones que fueron cerradas se convirtieron en la mayoría de los casos controles en los mapas de riesgos, sin embargo se encuentra abierta la del proceso de Conciliación </a:t>
            </a:r>
            <a:r>
              <a:rPr lang="es-ES" sz="2000" dirty="0" smtClean="0">
                <a:latin typeface="Arial" pitchFamily="34" charset="0"/>
                <a:cs typeface="Arial" pitchFamily="34" charset="0"/>
              </a:rPr>
              <a:t>por la digitalización de los expedientes para que no halla pérdida de los mismos y así </a:t>
            </a:r>
            <a:r>
              <a:rPr lang="es-ES" sz="2000" dirty="0">
                <a:latin typeface="Arial" pitchFamily="34" charset="0"/>
                <a:cs typeface="Arial" pitchFamily="34" charset="0"/>
              </a:rPr>
              <a:t>abordar el riesgo en el transcurso del año </a:t>
            </a:r>
            <a:r>
              <a:rPr lang="es-ES" sz="2000" dirty="0" smtClean="0">
                <a:latin typeface="Arial" pitchFamily="34" charset="0"/>
                <a:cs typeface="Arial" pitchFamily="34" charset="0"/>
              </a:rPr>
              <a:t>2022</a:t>
            </a:r>
            <a:endParaRPr lang="es-ES" sz="2000" dirty="0"/>
          </a:p>
          <a:p>
            <a:pPr marL="342900" indent="-342900" algn="just"/>
            <a:endParaRPr lang="es-ES" sz="2000" dirty="0">
              <a:solidFill>
                <a:srgbClr val="C00000"/>
              </a:solidFill>
            </a:endParaRPr>
          </a:p>
          <a:p>
            <a:pPr marL="342900" indent="-342900" algn="just"/>
            <a:r>
              <a:rPr lang="es-ES" sz="2000" dirty="0">
                <a:solidFill>
                  <a:srgbClr val="C00000"/>
                </a:solidFill>
              </a:rPr>
              <a:t> </a:t>
            </a:r>
            <a:endParaRPr lang="es-MX" sz="2000" dirty="0">
              <a:solidFill>
                <a:srgbClr val="C00000"/>
              </a:solidFill>
            </a:endParaRPr>
          </a:p>
        </p:txBody>
      </p:sp>
      <p:pic>
        <p:nvPicPr>
          <p:cNvPr id="5" name="Picture 49">
            <a:extLst>
              <a:ext uri="{FF2B5EF4-FFF2-40B4-BE49-F238E27FC236}">
                <a16:creationId xmlns="" xmlns:a16="http://schemas.microsoft.com/office/drawing/2014/main" id="{D64D316F-5D28-0442-85E9-B0F58B97EA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21579"/>
            <a:ext cx="1013342" cy="6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431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3 Marcador de fecha"/>
          <p:cNvSpPr txBox="1">
            <a:spLocks noGrp="1"/>
          </p:cNvSpPr>
          <p:nvPr/>
        </p:nvSpPr>
        <p:spPr bwMode="auto">
          <a:xfrm rot="-5400000">
            <a:off x="-1825798" y="3726759"/>
            <a:ext cx="6019800" cy="280988"/>
          </a:xfrm>
          <a:prstGeom prst="rect">
            <a:avLst/>
          </a:prstGeom>
          <a:noFill/>
          <a:ln w="9525">
            <a:noFill/>
            <a:miter lim="800000"/>
            <a:headEnd/>
            <a:tailEnd/>
          </a:ln>
        </p:spPr>
        <p:txBody>
          <a:bodyPr/>
          <a:lstStyle/>
          <a:p>
            <a:r>
              <a:rPr lang="es-ES" sz="1000" dirty="0">
                <a:solidFill>
                  <a:schemeClr val="bg1"/>
                </a:solidFill>
              </a:rPr>
              <a:t>ENLACE  – Consultores en Gestión Empresa rial Ltda. - </a:t>
            </a:r>
            <a:fld id="{E1F207A6-6C38-474F-AE4B-CD3C5C480D16}" type="slidenum">
              <a:rPr lang="es-ES" sz="1000">
                <a:solidFill>
                  <a:schemeClr val="bg1"/>
                </a:solidFill>
              </a:rPr>
              <a:pPr/>
              <a:t>9</a:t>
            </a:fld>
            <a:endParaRPr lang="es-ES" sz="1000" dirty="0">
              <a:solidFill>
                <a:schemeClr val="bg1"/>
              </a:solidFill>
            </a:endParaRPr>
          </a:p>
        </p:txBody>
      </p:sp>
      <p:sp>
        <p:nvSpPr>
          <p:cNvPr id="21507" name="2 Subtítulo"/>
          <p:cNvSpPr>
            <a:spLocks/>
          </p:cNvSpPr>
          <p:nvPr/>
        </p:nvSpPr>
        <p:spPr bwMode="auto">
          <a:xfrm>
            <a:off x="251520" y="1340768"/>
            <a:ext cx="8640959" cy="3960689"/>
          </a:xfrm>
          <a:prstGeom prst="rect">
            <a:avLst/>
          </a:prstGeom>
          <a:noFill/>
          <a:ln w="9525" algn="ctr">
            <a:noFill/>
            <a:miter lim="800000"/>
            <a:headEnd/>
            <a:tailEnd/>
          </a:ln>
          <a:effectLst/>
        </p:spPr>
        <p:txBody>
          <a:bodyPr anchor="ctr"/>
          <a:lstStyle/>
          <a:p>
            <a:pPr algn="ctr"/>
            <a:r>
              <a:rPr lang="es-ES" sz="2800" dirty="0">
                <a:solidFill>
                  <a:srgbClr val="FF0000"/>
                </a:solidFill>
                <a:latin typeface="Arial Black" pitchFamily="34" charset="0"/>
              </a:rPr>
              <a:t>    </a:t>
            </a:r>
          </a:p>
          <a:p>
            <a:pPr algn="ctr"/>
            <a:r>
              <a:rPr lang="es-ES" sz="4000" dirty="0">
                <a:solidFill>
                  <a:srgbClr val="FF0000"/>
                </a:solidFill>
                <a:latin typeface="Arial Black" pitchFamily="34" charset="0"/>
              </a:rPr>
              <a:t>   POLÍTICA DE LA CALIDAD</a:t>
            </a:r>
          </a:p>
          <a:p>
            <a:pPr algn="just"/>
            <a:endParaRPr lang="es-ES" sz="2000" dirty="0">
              <a:solidFill>
                <a:schemeClr val="accent2"/>
              </a:solidFill>
            </a:endParaRPr>
          </a:p>
          <a:p>
            <a:pPr algn="just"/>
            <a:endParaRPr lang="es-ES" sz="2200" dirty="0"/>
          </a:p>
          <a:p>
            <a:pPr algn="just"/>
            <a:r>
              <a:rPr lang="es-CO" sz="2400" dirty="0" smtClean="0"/>
              <a:t>Con </a:t>
            </a:r>
            <a:r>
              <a:rPr lang="es-CO" sz="2400" dirty="0"/>
              <a:t>el compromiso del talento humano competente se propende por el mejoramiento </a:t>
            </a:r>
            <a:r>
              <a:rPr lang="es-CO" sz="2400" dirty="0" smtClean="0"/>
              <a:t>continuo </a:t>
            </a:r>
            <a:r>
              <a:rPr lang="es-CO" sz="2400" dirty="0"/>
              <a:t>de procesos y la eficacia del sistema de gestión de calidad, en los servicios del registro público, promoción comercial, capacitación permanente, conciliación y arbitraje, liderando el crecimiento constante de la entidad y la satisfacción total de los clientes. </a:t>
            </a:r>
          </a:p>
          <a:p>
            <a:pPr algn="just"/>
            <a:r>
              <a:rPr lang="es-CO" sz="2400" dirty="0"/>
              <a:t> </a:t>
            </a:r>
          </a:p>
          <a:p>
            <a:pPr algn="just"/>
            <a:r>
              <a:rPr lang="es-CO" sz="2400" dirty="0"/>
              <a:t>Esta política está disponible como información documentada y publicada para las partes interesadas. Es comunicada, entendida y aplicada en la organización.</a:t>
            </a:r>
          </a:p>
        </p:txBody>
      </p:sp>
      <p:pic>
        <p:nvPicPr>
          <p:cNvPr id="5" name="Picture 49">
            <a:extLst>
              <a:ext uri="{FF2B5EF4-FFF2-40B4-BE49-F238E27FC236}">
                <a16:creationId xmlns="" xmlns:a16="http://schemas.microsoft.com/office/drawing/2014/main" id="{C7EC009A-EDEB-4546-B7BA-0000358606C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66" y="75574"/>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79512" y="764704"/>
            <a:ext cx="8715436" cy="928687"/>
          </a:xfrm>
          <a:prstGeom prst="rect">
            <a:avLst/>
          </a:prstGeom>
          <a:noFill/>
          <a:ln w="9525">
            <a:noFill/>
            <a:miter lim="800000"/>
            <a:headEnd/>
            <a:tailEnd/>
          </a:ln>
        </p:spPr>
        <p:txBody>
          <a:bodyPr anchor="ctr"/>
          <a:lstStyle/>
          <a:p>
            <a:pPr marL="355600" indent="-355600" algn="ctr" eaLnBrk="0" hangingPunct="0"/>
            <a:r>
              <a:rPr lang="es-ES" sz="2400" b="1" dirty="0">
                <a:solidFill>
                  <a:srgbClr val="C00000"/>
                </a:solidFill>
              </a:rPr>
              <a:t>Plan de Mejora Resultado de las Auditorías Internas de Calidad</a:t>
            </a:r>
          </a:p>
        </p:txBody>
      </p:sp>
      <p:graphicFrame>
        <p:nvGraphicFramePr>
          <p:cNvPr id="4" name="Group 79">
            <a:extLst>
              <a:ext uri="{FF2B5EF4-FFF2-40B4-BE49-F238E27FC236}">
                <a16:creationId xmlns="" xmlns:a16="http://schemas.microsoft.com/office/drawing/2014/main" id="{3B07E4FC-E08F-484C-AD35-BF237ACDCC51}"/>
              </a:ext>
            </a:extLst>
          </p:cNvPr>
          <p:cNvGraphicFramePr>
            <a:graphicFrameLocks noGrp="1"/>
          </p:cNvGraphicFramePr>
          <p:nvPr>
            <p:extLst>
              <p:ext uri="{D42A27DB-BD31-4B8C-83A1-F6EECF244321}">
                <p14:modId xmlns:p14="http://schemas.microsoft.com/office/powerpoint/2010/main" val="4147732868"/>
              </p:ext>
            </p:extLst>
          </p:nvPr>
        </p:nvGraphicFramePr>
        <p:xfrm>
          <a:off x="203109" y="1844825"/>
          <a:ext cx="8691839" cy="4590034"/>
        </p:xfrm>
        <a:graphic>
          <a:graphicData uri="http://schemas.openxmlformats.org/drawingml/2006/table">
            <a:tbl>
              <a:tblPr/>
              <a:tblGrid>
                <a:gridCol w="1488571">
                  <a:extLst>
                    <a:ext uri="{9D8B030D-6E8A-4147-A177-3AD203B41FA5}">
                      <a16:colId xmlns="" xmlns:a16="http://schemas.microsoft.com/office/drawing/2014/main" val="20000"/>
                    </a:ext>
                  </a:extLst>
                </a:gridCol>
                <a:gridCol w="806289">
                  <a:extLst>
                    <a:ext uri="{9D8B030D-6E8A-4147-A177-3AD203B41FA5}">
                      <a16:colId xmlns="" xmlns:a16="http://schemas.microsoft.com/office/drawing/2014/main" val="20001"/>
                    </a:ext>
                  </a:extLst>
                </a:gridCol>
                <a:gridCol w="1137927">
                  <a:extLst>
                    <a:ext uri="{9D8B030D-6E8A-4147-A177-3AD203B41FA5}">
                      <a16:colId xmlns="" xmlns:a16="http://schemas.microsoft.com/office/drawing/2014/main" val="20002"/>
                    </a:ext>
                  </a:extLst>
                </a:gridCol>
                <a:gridCol w="1370620">
                  <a:extLst>
                    <a:ext uri="{9D8B030D-6E8A-4147-A177-3AD203B41FA5}">
                      <a16:colId xmlns="" xmlns:a16="http://schemas.microsoft.com/office/drawing/2014/main" val="20003"/>
                    </a:ext>
                  </a:extLst>
                </a:gridCol>
                <a:gridCol w="1224136">
                  <a:extLst>
                    <a:ext uri="{9D8B030D-6E8A-4147-A177-3AD203B41FA5}">
                      <a16:colId xmlns="" xmlns:a16="http://schemas.microsoft.com/office/drawing/2014/main" val="20004"/>
                    </a:ext>
                  </a:extLst>
                </a:gridCol>
                <a:gridCol w="1296144">
                  <a:extLst>
                    <a:ext uri="{9D8B030D-6E8A-4147-A177-3AD203B41FA5}">
                      <a16:colId xmlns="" xmlns:a16="http://schemas.microsoft.com/office/drawing/2014/main" val="20005"/>
                    </a:ext>
                  </a:extLst>
                </a:gridCol>
                <a:gridCol w="1368152">
                  <a:extLst>
                    <a:ext uri="{9D8B030D-6E8A-4147-A177-3AD203B41FA5}">
                      <a16:colId xmlns="" xmlns:a16="http://schemas.microsoft.com/office/drawing/2014/main" val="20006"/>
                    </a:ext>
                  </a:extLst>
                </a:gridCol>
              </a:tblGrid>
              <a:tr h="100439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ASPECTO A MEJORAR</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ACCIÓN</a:t>
                      </a:r>
                    </a:p>
                    <a:p>
                      <a:pPr marL="0" marR="0" lvl="0" indent="0" algn="ctr" defTabSz="914400" rtl="0" eaLnBrk="1" fontAlgn="base" latinLnBrk="0" hangingPunct="1">
                        <a:lnSpc>
                          <a:spcPct val="100000"/>
                        </a:lnSpc>
                        <a:spcBef>
                          <a:spcPct val="0"/>
                        </a:spcBef>
                        <a:spcAft>
                          <a:spcPct val="0"/>
                        </a:spcAft>
                        <a:buClrTx/>
                        <a:buSzTx/>
                        <a:buFontTx/>
                        <a:buNone/>
                        <a:tabLst/>
                        <a:defRPr/>
                      </a:pPr>
                      <a:r>
                        <a:rPr lang="es-CO" sz="900" dirty="0"/>
                        <a:t>CORRECCIÓN, A.CORRECTIVA, A. MEJORA U OPORTUNIDAD</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CO"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RESPONSABLE</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FECHA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RECURSOS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ENFOQUE DE LA ACCIÓN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a:ln>
                            <a:noFill/>
                          </a:ln>
                          <a:solidFill>
                            <a:schemeClr val="tx1"/>
                          </a:solidFill>
                          <a:effectLst/>
                          <a:latin typeface="Arial" charset="0"/>
                        </a:rPr>
                        <a:t>SGC/Usuario</a:t>
                      </a:r>
                      <a:endParaRPr kumimoji="0" lang="es-CO" sz="1400" b="1" i="0" u="none" strike="noStrike" cap="none" normalizeH="0" baseline="0" dirty="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chemeClr val="tx1"/>
                          </a:solidFill>
                          <a:effectLst/>
                          <a:latin typeface="Arial" charset="0"/>
                        </a:rPr>
                        <a:t>PLANIFICAR COMO CAMBIO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 xmlns:a16="http://schemas.microsoft.com/office/drawing/2014/main" val="10000"/>
                  </a:ext>
                </a:extLst>
              </a:tr>
              <a:tr h="289839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s-CO" sz="1400" b="1" i="0" u="none" strike="noStrike" cap="none" normalizeH="0" baseline="0" dirty="0">
                        <a:ln>
                          <a:noFill/>
                        </a:ln>
                        <a:solidFill>
                          <a:srgbClr val="000000"/>
                        </a:solidFill>
                        <a:effectLst/>
                        <a:latin typeface="Arial"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Reunión de sensibilización con auditores</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Mejora</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Lideres de proceso, coordinador de calidad y control Interno.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30 de septiembre 2022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Humanos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Técnicos y Financieros </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SGC/usuario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CO" sz="1400" b="1" i="0" u="none" strike="noStrike" cap="none" normalizeH="0" baseline="0" dirty="0">
                          <a:ln>
                            <a:noFill/>
                          </a:ln>
                          <a:solidFill>
                            <a:srgbClr val="000000"/>
                          </a:solidFill>
                          <a:effectLst/>
                          <a:latin typeface="Arial"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 xmlns:a16="http://schemas.microsoft.com/office/drawing/2014/main" val="10001"/>
                  </a:ext>
                </a:extLst>
              </a:tr>
            </a:tbl>
          </a:graphicData>
        </a:graphic>
      </p:graphicFrame>
      <p:pic>
        <p:nvPicPr>
          <p:cNvPr id="5" name="Picture 49">
            <a:extLst>
              <a:ext uri="{FF2B5EF4-FFF2-40B4-BE49-F238E27FC236}">
                <a16:creationId xmlns="" xmlns:a16="http://schemas.microsoft.com/office/drawing/2014/main" id="{6BFE5ACC-CC06-C84C-A3FC-195EC03C239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274" y="75574"/>
            <a:ext cx="725310" cy="48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656376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24 Rectángulo redondeado"/>
          <p:cNvSpPr>
            <a:spLocks noChangeArrowheads="1"/>
          </p:cNvSpPr>
          <p:nvPr/>
        </p:nvSpPr>
        <p:spPr bwMode="auto">
          <a:xfrm>
            <a:off x="250001" y="3645024"/>
            <a:ext cx="2857520" cy="1071570"/>
          </a:xfrm>
          <a:prstGeom prst="roundRect">
            <a:avLst>
              <a:gd name="adj" fmla="val 16667"/>
            </a:avLst>
          </a:prstGeom>
          <a:noFill/>
          <a:ln w="25400" algn="ctr">
            <a:solidFill>
              <a:schemeClr val="accent2"/>
            </a:solidFill>
            <a:round/>
            <a:headEnd/>
            <a:tailEnd/>
          </a:ln>
        </p:spPr>
        <p:txBody>
          <a:bodyPr lIns="0" tIns="0" rIns="0" bIns="0" anchor="ct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dirty="0">
                <a:ln>
                  <a:noFill/>
                </a:ln>
                <a:solidFill>
                  <a:srgbClr val="0033CC"/>
                </a:solidFill>
                <a:effectLst/>
                <a:uLnTx/>
                <a:uFillTx/>
                <a:latin typeface="Arial" charset="0"/>
                <a:ea typeface="+mn-ea"/>
                <a:cs typeface="Arial" charset="0"/>
              </a:rPr>
              <a:t>	</a:t>
            </a:r>
            <a:r>
              <a:rPr kumimoji="0" lang="es-ES" b="0" i="0" u="none" strike="noStrike" kern="1200" cap="none" spc="0" normalizeH="0" baseline="0" noProof="0" dirty="0">
                <a:ln>
                  <a:noFill/>
                </a:ln>
                <a:solidFill>
                  <a:srgbClr val="0033CC"/>
                </a:solidFill>
                <a:effectLst/>
                <a:uLnTx/>
                <a:uFillTx/>
                <a:latin typeface="Arial" charset="0"/>
                <a:ea typeface="+mn-ea"/>
                <a:cs typeface="Arial" charset="0"/>
              </a:rPr>
              <a:t>9,3,3,a</a:t>
            </a:r>
            <a:r>
              <a:rPr kumimoji="0" lang="es-ES" b="0" i="0" u="none" strike="noStrike" kern="1200" cap="none" spc="0" normalizeH="0" noProof="0" dirty="0">
                <a:ln>
                  <a:noFill/>
                </a:ln>
                <a:solidFill>
                  <a:srgbClr val="0033CC"/>
                </a:solidFill>
                <a:effectLst/>
                <a:uLnTx/>
                <a:uFillTx/>
                <a:latin typeface="Arial" charset="0"/>
                <a:ea typeface="+mn-ea"/>
                <a:cs typeface="Arial" charset="0"/>
              </a:rPr>
              <a:t> </a:t>
            </a:r>
            <a:r>
              <a:rPr kumimoji="0" lang="es-ES" b="0" i="0" u="none" strike="noStrike" kern="1200" cap="none" spc="0" normalizeH="0" baseline="0" noProof="0" dirty="0">
                <a:ln>
                  <a:noFill/>
                </a:ln>
                <a:solidFill>
                  <a:srgbClr val="0033CC"/>
                </a:solidFill>
                <a:effectLst/>
                <a:uLnTx/>
                <a:uFillTx/>
                <a:latin typeface="Arial" charset="0"/>
                <a:ea typeface="+mn-ea"/>
                <a:cs typeface="Arial" charset="0"/>
              </a:rPr>
              <a:t>Oportunidades de Mejora de la eficacia del SGC y sus procesos</a:t>
            </a:r>
            <a:endParaRPr kumimoji="0" lang="es-CO" b="0" i="0" u="none" strike="noStrike" kern="1200" cap="none" spc="0" normalizeH="0" baseline="0" noProof="0" dirty="0">
              <a:ln>
                <a:noFill/>
              </a:ln>
              <a:solidFill>
                <a:srgbClr val="0033CC"/>
              </a:solidFill>
              <a:effectLst/>
              <a:uLnTx/>
              <a:uFillTx/>
              <a:latin typeface="Arial" charset="0"/>
              <a:ea typeface="+mn-ea"/>
              <a:cs typeface="Arial" charset="0"/>
            </a:endParaRPr>
          </a:p>
        </p:txBody>
      </p:sp>
      <p:sp>
        <p:nvSpPr>
          <p:cNvPr id="26" name="25 Rectángulo redondeado"/>
          <p:cNvSpPr>
            <a:spLocks noChangeArrowheads="1"/>
          </p:cNvSpPr>
          <p:nvPr/>
        </p:nvSpPr>
        <p:spPr bwMode="auto">
          <a:xfrm>
            <a:off x="6000760" y="3929066"/>
            <a:ext cx="3000396" cy="1071573"/>
          </a:xfrm>
          <a:prstGeom prst="roundRect">
            <a:avLst>
              <a:gd name="adj" fmla="val 16667"/>
            </a:avLst>
          </a:prstGeom>
          <a:noFill/>
          <a:ln w="25400" algn="ctr">
            <a:solidFill>
              <a:schemeClr val="accent2"/>
            </a:solidFill>
            <a:round/>
            <a:headEnd/>
            <a:tailEnd/>
          </a:ln>
        </p:spPr>
        <p:txBody>
          <a:bodyPr lIns="0" tIns="0" rIns="0" bIns="0" anchor="ct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dirty="0">
                <a:ln>
                  <a:noFill/>
                </a:ln>
                <a:solidFill>
                  <a:srgbClr val="0033CC"/>
                </a:solidFill>
                <a:effectLst/>
                <a:uLnTx/>
                <a:uFillTx/>
                <a:latin typeface="Arial" charset="0"/>
                <a:ea typeface="+mn-ea"/>
                <a:cs typeface="Arial" charset="0"/>
              </a:rPr>
              <a:t>	</a:t>
            </a:r>
            <a:r>
              <a:rPr kumimoji="0" lang="es-ES" b="0" i="0" u="none" strike="noStrike" kern="1200" cap="none" spc="0" normalizeH="0" baseline="0" noProof="0" dirty="0">
                <a:ln>
                  <a:noFill/>
                </a:ln>
                <a:solidFill>
                  <a:srgbClr val="0033CC"/>
                </a:solidFill>
                <a:effectLst/>
                <a:uLnTx/>
                <a:uFillTx/>
                <a:latin typeface="Arial" charset="0"/>
                <a:ea typeface="+mn-ea"/>
                <a:cs typeface="Arial" charset="0"/>
              </a:rPr>
              <a:t>9,3,3, b Necesidades de cambios del SGC.</a:t>
            </a:r>
          </a:p>
        </p:txBody>
      </p:sp>
      <p:sp>
        <p:nvSpPr>
          <p:cNvPr id="36" name="35 Rectángulo redondeado"/>
          <p:cNvSpPr>
            <a:spLocks noChangeArrowheads="1"/>
          </p:cNvSpPr>
          <p:nvPr/>
        </p:nvSpPr>
        <p:spPr bwMode="auto">
          <a:xfrm>
            <a:off x="2555776" y="2071678"/>
            <a:ext cx="4176464" cy="1000121"/>
          </a:xfrm>
          <a:prstGeom prst="roundRect">
            <a:avLst>
              <a:gd name="adj" fmla="val 16667"/>
            </a:avLst>
          </a:prstGeom>
          <a:noFill/>
          <a:ln w="25400" algn="ctr">
            <a:solidFill>
              <a:schemeClr val="accent2"/>
            </a:solidFill>
            <a:round/>
            <a:headEnd/>
            <a:tailEnd/>
          </a:ln>
        </p:spPr>
        <p:txBody>
          <a:bodyPr lIns="0" tIns="0" rIns="0" bIns="0" anchor="ct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s-CO" sz="1400" b="0" i="0" u="none" strike="noStrike" kern="1200" cap="none" spc="0" normalizeH="0" baseline="0" noProof="0" dirty="0">
                <a:ln>
                  <a:noFill/>
                </a:ln>
                <a:solidFill>
                  <a:srgbClr val="0033CC"/>
                </a:solidFill>
                <a:effectLst/>
                <a:uLnTx/>
                <a:uFillTx/>
                <a:latin typeface="Arial" charset="0"/>
                <a:ea typeface="+mn-ea"/>
                <a:cs typeface="Arial" charset="0"/>
              </a:rPr>
              <a:t>	</a:t>
            </a:r>
            <a:r>
              <a:rPr kumimoji="0" lang="es-CO" b="0" i="0" u="none" strike="noStrike" kern="1200" cap="none" spc="0" normalizeH="0" baseline="0" noProof="0" dirty="0">
                <a:ln>
                  <a:noFill/>
                </a:ln>
                <a:solidFill>
                  <a:srgbClr val="0033CC"/>
                </a:solidFill>
                <a:effectLst/>
                <a:uLnTx/>
                <a:uFillTx/>
              </a:rPr>
              <a:t>9,3,3, </a:t>
            </a:r>
            <a:r>
              <a:rPr lang="es-CO" noProof="0" dirty="0">
                <a:solidFill>
                  <a:srgbClr val="0033CC"/>
                </a:solidFill>
              </a:rPr>
              <a:t>c</a:t>
            </a:r>
            <a:r>
              <a:rPr lang="es-CO" dirty="0">
                <a:solidFill>
                  <a:srgbClr val="0033CC"/>
                </a:solidFill>
              </a:rPr>
              <a:t>. </a:t>
            </a:r>
            <a:r>
              <a:rPr kumimoji="0" lang="es-CO" b="0" i="0" u="none" strike="noStrike" kern="1200" cap="none" spc="0" normalizeH="0" baseline="0" noProof="0" dirty="0">
                <a:ln>
                  <a:noFill/>
                </a:ln>
                <a:solidFill>
                  <a:srgbClr val="0033CC"/>
                </a:solidFill>
                <a:effectLst/>
                <a:uLnTx/>
                <a:uFillTx/>
              </a:rPr>
              <a:t>Necesidades de recursos (Humanos, financieros y técnicos)</a:t>
            </a:r>
          </a:p>
        </p:txBody>
      </p:sp>
      <p:sp>
        <p:nvSpPr>
          <p:cNvPr id="10" name="AutoShape 16"/>
          <p:cNvSpPr>
            <a:spLocks noChangeArrowheads="1"/>
          </p:cNvSpPr>
          <p:nvPr/>
        </p:nvSpPr>
        <p:spPr bwMode="auto">
          <a:xfrm>
            <a:off x="6858016" y="5857892"/>
            <a:ext cx="2071682" cy="788980"/>
          </a:xfrm>
          <a:prstGeom prst="roundRect">
            <a:avLst>
              <a:gd name="adj" fmla="val 16667"/>
            </a:avLst>
          </a:prstGeom>
          <a:gradFill flip="none" rotWithShape="1">
            <a:gsLst>
              <a:gs pos="0">
                <a:srgbClr val="8488C4"/>
              </a:gs>
              <a:gs pos="53000">
                <a:srgbClr val="D4DEFF"/>
              </a:gs>
              <a:gs pos="83000">
                <a:srgbClr val="D4DEFF"/>
              </a:gs>
              <a:gs pos="100000">
                <a:srgbClr val="96AB94"/>
              </a:gs>
            </a:gsLst>
            <a:lin ang="16200000" scaled="1"/>
            <a:tileRect/>
          </a:gradFill>
          <a:ln w="9525" algn="ctr">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b="1" i="0" u="none" strike="noStrike" kern="1200" cap="none" spc="0" normalizeH="0" baseline="0" noProof="0" dirty="0">
                <a:ln>
                  <a:noFill/>
                </a:ln>
                <a:solidFill>
                  <a:srgbClr val="0033CC"/>
                </a:solidFill>
                <a:effectLst/>
                <a:uLnTx/>
                <a:uFillTx/>
                <a:latin typeface="Arial" charset="0"/>
                <a:ea typeface="+mn-ea"/>
                <a:cs typeface="Arial" charset="0"/>
              </a:rPr>
              <a:t>Numeral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b="1" i="0" u="none" strike="noStrike" kern="1200" cap="none" spc="0" normalizeH="0" baseline="0" noProof="0" dirty="0">
                <a:ln>
                  <a:noFill/>
                </a:ln>
                <a:solidFill>
                  <a:srgbClr val="0033CC"/>
                </a:solidFill>
                <a:effectLst/>
                <a:uLnTx/>
                <a:uFillTx/>
                <a:latin typeface="Arial" charset="0"/>
                <a:ea typeface="+mn-ea"/>
                <a:cs typeface="Arial" charset="0"/>
              </a:rPr>
              <a:t>9.3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b="1" i="0" u="none" strike="noStrike" kern="1200" cap="none" spc="0" normalizeH="0" baseline="0" noProof="0" dirty="0">
                <a:ln>
                  <a:noFill/>
                </a:ln>
                <a:solidFill>
                  <a:srgbClr val="0033CC"/>
                </a:solidFill>
                <a:effectLst/>
                <a:uLnTx/>
                <a:uFillTx/>
                <a:latin typeface="Arial" charset="0"/>
                <a:ea typeface="+mn-ea"/>
                <a:cs typeface="Arial" charset="0"/>
              </a:rPr>
              <a:t>ISO 9001:2015</a:t>
            </a:r>
          </a:p>
        </p:txBody>
      </p:sp>
      <p:pic>
        <p:nvPicPr>
          <p:cNvPr id="13" name="Picture 7"/>
          <p:cNvPicPr>
            <a:picLocks noChangeAspect="1" noChangeArrowheads="1"/>
          </p:cNvPicPr>
          <p:nvPr/>
        </p:nvPicPr>
        <p:blipFill>
          <a:blip r:embed="rId2" cstate="print"/>
          <a:srcRect/>
          <a:stretch>
            <a:fillRect/>
          </a:stretch>
        </p:blipFill>
        <p:spPr bwMode="auto">
          <a:xfrm>
            <a:off x="3428992" y="3500438"/>
            <a:ext cx="2214578" cy="1928826"/>
          </a:xfrm>
          <a:prstGeom prst="rect">
            <a:avLst/>
          </a:prstGeom>
          <a:noFill/>
          <a:ln w="9525">
            <a:noFill/>
            <a:miter lim="800000"/>
            <a:headEnd/>
            <a:tailEnd/>
          </a:ln>
        </p:spPr>
      </p:pic>
      <p:cxnSp>
        <p:nvCxnSpPr>
          <p:cNvPr id="15" name="14 Conector angular"/>
          <p:cNvCxnSpPr>
            <a:stCxn id="13" idx="0"/>
          </p:cNvCxnSpPr>
          <p:nvPr/>
        </p:nvCxnSpPr>
        <p:spPr>
          <a:xfrm rot="16200000" flipV="1">
            <a:off x="4317202" y="3286123"/>
            <a:ext cx="428628" cy="0"/>
          </a:xfrm>
          <a:prstGeom prst="bentConnector3">
            <a:avLst>
              <a:gd name="adj1" fmla="val 50000"/>
            </a:avLst>
          </a:prstGeom>
          <a:ln w="28575">
            <a:solidFill>
              <a:srgbClr val="FF9900"/>
            </a:solidFill>
            <a:tailEnd type="arrow"/>
          </a:ln>
        </p:spPr>
        <p:style>
          <a:lnRef idx="1">
            <a:schemeClr val="accent1"/>
          </a:lnRef>
          <a:fillRef idx="0">
            <a:schemeClr val="accent1"/>
          </a:fillRef>
          <a:effectRef idx="0">
            <a:schemeClr val="accent1"/>
          </a:effectRef>
          <a:fontRef idx="minor">
            <a:schemeClr val="tx1"/>
          </a:fontRef>
        </p:style>
      </p:cxnSp>
      <p:cxnSp>
        <p:nvCxnSpPr>
          <p:cNvPr id="19" name="18 Conector angular"/>
          <p:cNvCxnSpPr>
            <a:stCxn id="13" idx="1"/>
            <a:endCxn id="25" idx="3"/>
          </p:cNvCxnSpPr>
          <p:nvPr/>
        </p:nvCxnSpPr>
        <p:spPr>
          <a:xfrm rot="10800000">
            <a:off x="3107522" y="4180809"/>
            <a:ext cx="321471" cy="284042"/>
          </a:xfrm>
          <a:prstGeom prst="bentConnector3">
            <a:avLst>
              <a:gd name="adj1" fmla="val 50000"/>
            </a:avLst>
          </a:prstGeom>
          <a:ln w="28575">
            <a:solidFill>
              <a:srgbClr val="FF9900"/>
            </a:solidFill>
            <a:tailEnd type="arrow"/>
          </a:ln>
        </p:spPr>
        <p:style>
          <a:lnRef idx="1">
            <a:schemeClr val="accent1"/>
          </a:lnRef>
          <a:fillRef idx="0">
            <a:schemeClr val="accent1"/>
          </a:fillRef>
          <a:effectRef idx="0">
            <a:schemeClr val="accent1"/>
          </a:effectRef>
          <a:fontRef idx="minor">
            <a:schemeClr val="tx1"/>
          </a:fontRef>
        </p:style>
      </p:cxnSp>
      <p:cxnSp>
        <p:nvCxnSpPr>
          <p:cNvPr id="21" name="20 Conector angular"/>
          <p:cNvCxnSpPr>
            <a:stCxn id="13" idx="3"/>
            <a:endCxn id="26" idx="1"/>
          </p:cNvCxnSpPr>
          <p:nvPr/>
        </p:nvCxnSpPr>
        <p:spPr>
          <a:xfrm>
            <a:off x="5643570" y="4464851"/>
            <a:ext cx="357190" cy="0"/>
          </a:xfrm>
          <a:prstGeom prst="bentConnector3">
            <a:avLst>
              <a:gd name="adj1" fmla="val 50000"/>
            </a:avLst>
          </a:prstGeom>
          <a:ln w="28575">
            <a:solidFill>
              <a:srgbClr val="FF9900"/>
            </a:solidFill>
            <a:tailEnd type="arrow"/>
          </a:ln>
        </p:spPr>
        <p:style>
          <a:lnRef idx="1">
            <a:schemeClr val="accent1"/>
          </a:lnRef>
          <a:fillRef idx="0">
            <a:schemeClr val="accent1"/>
          </a:fillRef>
          <a:effectRef idx="0">
            <a:schemeClr val="accent1"/>
          </a:effectRef>
          <a:fontRef idx="minor">
            <a:schemeClr val="tx1"/>
          </a:fontRef>
        </p:style>
      </p:cxnSp>
      <p:sp>
        <p:nvSpPr>
          <p:cNvPr id="23" name="Rectangle 3"/>
          <p:cNvSpPr>
            <a:spLocks noChangeArrowheads="1"/>
          </p:cNvSpPr>
          <p:nvPr/>
        </p:nvSpPr>
        <p:spPr bwMode="auto">
          <a:xfrm>
            <a:off x="1643042" y="1129477"/>
            <a:ext cx="6286530" cy="714360"/>
          </a:xfrm>
          <a:prstGeom prst="rect">
            <a:avLst/>
          </a:prstGeom>
          <a:noFill/>
          <a:ln w="9525">
            <a:noFill/>
            <a:miter lim="800000"/>
            <a:headEnd/>
            <a:tailEnd/>
          </a:ln>
          <a:effectLst>
            <a:outerShdw dist="28398" dir="3806097" algn="ctr" rotWithShape="0">
              <a:schemeClr val="tx1"/>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2400" b="0" i="0" u="none" strike="noStrike" kern="1200" cap="none" spc="0" normalizeH="0" baseline="0" noProof="0" dirty="0">
                <a:ln>
                  <a:noFill/>
                </a:ln>
                <a:solidFill>
                  <a:srgbClr val="C00000"/>
                </a:solidFill>
                <a:effectLst/>
                <a:uLnTx/>
                <a:uFillTx/>
                <a:latin typeface="Arial Black" pitchFamily="34" charset="0"/>
                <a:ea typeface="+mn-ea"/>
                <a:cs typeface="Arial" charset="0"/>
              </a:rPr>
              <a:t>RESULTADOS DE LA REVISIÒN</a:t>
            </a:r>
          </a:p>
        </p:txBody>
      </p:sp>
      <p:sp>
        <p:nvSpPr>
          <p:cNvPr id="27" name="Rectangle 3"/>
          <p:cNvSpPr>
            <a:spLocks noChangeArrowheads="1"/>
          </p:cNvSpPr>
          <p:nvPr/>
        </p:nvSpPr>
        <p:spPr bwMode="auto">
          <a:xfrm>
            <a:off x="1641078" y="322334"/>
            <a:ext cx="6286530" cy="714360"/>
          </a:xfrm>
          <a:prstGeom prst="rect">
            <a:avLst/>
          </a:prstGeom>
          <a:noFill/>
          <a:ln w="9525">
            <a:noFill/>
            <a:miter lim="800000"/>
            <a:headEnd/>
            <a:tailEnd/>
          </a:ln>
          <a:effectLst>
            <a:outerShdw dist="28398" dir="3806097" algn="ctr" rotWithShape="0">
              <a:schemeClr val="tx1"/>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O" sz="2800" b="0" i="0" u="none" strike="noStrike" kern="1200" cap="none" spc="0" normalizeH="0" baseline="0" noProof="0" dirty="0">
                <a:ln>
                  <a:noFill/>
                </a:ln>
                <a:solidFill>
                  <a:srgbClr val="C00000"/>
                </a:solidFill>
                <a:effectLst/>
                <a:uLnTx/>
                <a:uFillTx/>
                <a:latin typeface="Arial Black" pitchFamily="34" charset="0"/>
                <a:ea typeface="+mn-ea"/>
                <a:cs typeface="Arial" charset="0"/>
              </a:rPr>
              <a:t>REVISIÓN POR LA DIRECCIÓN</a:t>
            </a:r>
          </a:p>
        </p:txBody>
      </p:sp>
      <p:pic>
        <p:nvPicPr>
          <p:cNvPr id="16" name="Picture 49">
            <a:extLst>
              <a:ext uri="{FF2B5EF4-FFF2-40B4-BE49-F238E27FC236}">
                <a16:creationId xmlns="" xmlns:a16="http://schemas.microsoft.com/office/drawing/2014/main" id="{AA1B85CE-5BFE-CD4A-9A0C-56C0434AF4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16632"/>
            <a:ext cx="1584176" cy="1049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87308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ox(in)">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ox(in)">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ox(i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ox(i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1"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36" grpId="0" animBg="1"/>
      <p:bldP spid="10" grpId="0" animBg="1"/>
      <p:bldP spid="10" grpId="1" animBg="1"/>
    </p:bld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000" b="0" i="0" u="none" strike="noStrike" kern="1200" cap="none" spc="0" normalizeH="0" baseline="0" noProof="0">
                <a:ln>
                  <a:noFill/>
                </a:ln>
                <a:solidFill>
                  <a:srgbClr val="FFFFFF"/>
                </a:solidFill>
                <a:effectLst/>
                <a:uLnTx/>
                <a:uFillTx/>
                <a:latin typeface="Arial" charset="0"/>
                <a:ea typeface="+mn-ea"/>
                <a:cs typeface="Arial" charset="0"/>
              </a:rPr>
              <a:t>ENLACE  – Consultores en Gestión Empresa rial Ltda. - </a:t>
            </a:r>
            <a:fld id="{2C269DBC-4E04-43FC-B41F-4B84C0700DE5}" type="slidenum">
              <a:rPr kumimoji="0" lang="es-ES" sz="1000" b="0" i="0" u="none" strike="noStrike" kern="1200" cap="none" spc="0" normalizeH="0" baseline="0" noProof="0">
                <a:ln>
                  <a:noFill/>
                </a:ln>
                <a:solidFill>
                  <a:srgbClr val="FFFFFF"/>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92</a:t>
            </a:fld>
            <a:endParaRPr kumimoji="0" lang="es-ES" sz="1000" b="0" i="0" u="none" strike="noStrike" kern="1200" cap="none" spc="0" normalizeH="0" baseline="0" noProof="0">
              <a:ln>
                <a:noFill/>
              </a:ln>
              <a:solidFill>
                <a:srgbClr val="FFFFFF"/>
              </a:solidFill>
              <a:effectLst/>
              <a:uLnTx/>
              <a:uFillTx/>
              <a:latin typeface="Arial" charset="0"/>
              <a:ea typeface="+mn-ea"/>
              <a:cs typeface="Arial" charset="0"/>
            </a:endParaRPr>
          </a:p>
        </p:txBody>
      </p:sp>
      <p:sp>
        <p:nvSpPr>
          <p:cNvPr id="4098" name="2 Subtítulo"/>
          <p:cNvSpPr>
            <a:spLocks/>
          </p:cNvSpPr>
          <p:nvPr/>
        </p:nvSpPr>
        <p:spPr bwMode="auto">
          <a:xfrm>
            <a:off x="714348" y="1928802"/>
            <a:ext cx="7632700" cy="1655763"/>
          </a:xfrm>
          <a:prstGeom prst="rect">
            <a:avLst/>
          </a:prstGeom>
          <a:noFill/>
          <a:ln w="9525">
            <a:noFill/>
            <a:miter lim="800000"/>
            <a:headEnd/>
            <a:tailEnd/>
          </a:ln>
          <a:effectLst>
            <a:outerShdw dist="28398" dir="3806097" algn="ctr" rotWithShape="0">
              <a:schemeClr val="tx1"/>
            </a:outerShdw>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600" b="0" i="0" u="none" strike="noStrike" kern="1200" cap="none" spc="0" normalizeH="0" baseline="0" noProof="0" dirty="0">
                <a:ln>
                  <a:noFill/>
                </a:ln>
                <a:solidFill>
                  <a:srgbClr val="C00000"/>
                </a:solidFill>
                <a:effectLst/>
                <a:uLnTx/>
                <a:uFillTx/>
                <a:latin typeface="Arial Black" pitchFamily="34" charset="0"/>
                <a:ea typeface="+mn-ea"/>
                <a:cs typeface="Arial" charset="0"/>
              </a:rPr>
              <a:t> </a:t>
            </a:r>
            <a:r>
              <a:rPr kumimoji="0" lang="es-ES" sz="4400" b="0" i="0" u="none" strike="noStrike" kern="1200" cap="none" spc="0" normalizeH="0" baseline="0" noProof="0" dirty="0">
                <a:ln>
                  <a:noFill/>
                </a:ln>
                <a:solidFill>
                  <a:srgbClr val="C00000"/>
                </a:solidFill>
                <a:effectLst/>
                <a:uLnTx/>
                <a:uFillTx/>
                <a:latin typeface="Arial Black" pitchFamily="34" charset="0"/>
                <a:ea typeface="+mn-ea"/>
                <a:cs typeface="Arial" charset="0"/>
              </a:rPr>
              <a:t>9.3.3.a OPORTUNIDADES PARA LA MEJORA</a:t>
            </a:r>
            <a:endParaRPr kumimoji="0" lang="es-MX" sz="4400" b="0" i="0" u="none" strike="noStrike" kern="1200" cap="none" spc="0" normalizeH="0" baseline="0" noProof="0" dirty="0">
              <a:ln>
                <a:noFill/>
              </a:ln>
              <a:solidFill>
                <a:srgbClr val="C00000"/>
              </a:solidFill>
              <a:effectLst/>
              <a:uLnTx/>
              <a:uFillTx/>
              <a:latin typeface="Arial Black" pitchFamily="34" charset="0"/>
              <a:ea typeface="+mn-ea"/>
              <a:cs typeface="Arial" charset="0"/>
            </a:endParaRPr>
          </a:p>
        </p:txBody>
      </p:sp>
      <p:pic>
        <p:nvPicPr>
          <p:cNvPr id="126977" name="Picture 1"/>
          <p:cNvPicPr>
            <a:picLocks noChangeAspect="1" noChangeArrowheads="1"/>
          </p:cNvPicPr>
          <p:nvPr/>
        </p:nvPicPr>
        <p:blipFill>
          <a:blip r:embed="rId3" cstate="print"/>
          <a:srcRect/>
          <a:stretch>
            <a:fillRect/>
          </a:stretch>
        </p:blipFill>
        <p:spPr bwMode="auto">
          <a:xfrm>
            <a:off x="3357554" y="3929066"/>
            <a:ext cx="2185990" cy="1909765"/>
          </a:xfrm>
          <a:prstGeom prst="rect">
            <a:avLst/>
          </a:prstGeom>
          <a:noFill/>
          <a:ln w="9525">
            <a:noFill/>
            <a:miter lim="800000"/>
            <a:headEnd/>
            <a:tailEnd/>
          </a:ln>
          <a:effectLst/>
        </p:spPr>
      </p:pic>
    </p:spTree>
    <p:extLst>
      <p:ext uri="{BB962C8B-B14F-4D97-AF65-F5344CB8AC3E}">
        <p14:creationId xmlns:p14="http://schemas.microsoft.com/office/powerpoint/2010/main" val="6908979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000" b="0" i="0" u="none" strike="noStrike" kern="1200" cap="none" spc="0" normalizeH="0" baseline="0" noProof="0" dirty="0">
                <a:ln>
                  <a:noFill/>
                </a:ln>
                <a:solidFill>
                  <a:srgbClr val="FFFFFF"/>
                </a:solidFill>
                <a:effectLst/>
                <a:uLnTx/>
                <a:uFillTx/>
                <a:latin typeface="Arial" charset="0"/>
                <a:ea typeface="+mn-ea"/>
                <a:cs typeface="Arial" charset="0"/>
              </a:rPr>
              <a:t>ENLACE  – Consultores en Gestión Empresa rial Ltda. - </a:t>
            </a:r>
            <a:fld id="{0032434A-389C-4885-A979-C0CF83F1A75D}" type="slidenum">
              <a:rPr kumimoji="0" lang="es-ES" sz="1000" b="0" i="0" u="none" strike="noStrike" kern="1200" cap="none" spc="0" normalizeH="0" baseline="0" noProof="0">
                <a:ln>
                  <a:noFill/>
                </a:ln>
                <a:solidFill>
                  <a:srgbClr val="FFFFFF"/>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93</a:t>
            </a:fld>
            <a:endParaRPr kumimoji="0" lang="es-ES" sz="10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44035" name="2 Subtítulo"/>
          <p:cNvSpPr>
            <a:spLocks/>
          </p:cNvSpPr>
          <p:nvPr/>
        </p:nvSpPr>
        <p:spPr bwMode="auto">
          <a:xfrm>
            <a:off x="232029" y="523639"/>
            <a:ext cx="8715436" cy="1367731"/>
          </a:xfrm>
          <a:prstGeom prst="rect">
            <a:avLst/>
          </a:prstGeom>
          <a:noFill/>
          <a:ln w="9525">
            <a:noFill/>
            <a:miter lim="800000"/>
            <a:headEnd/>
            <a:tailEnd/>
          </a:ln>
        </p:spPr>
        <p:txBody>
          <a:bodyPr anchor="ct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OPORTUNIDADES</a:t>
            </a:r>
          </a:p>
          <a:p>
            <a:pPr marL="342900" marR="0" lvl="0" indent="-342900" algn="ctr" defTabSz="914400" rtl="0" eaLnBrk="1" fontAlgn="base" latinLnBrk="0" hangingPunct="1">
              <a:lnSpc>
                <a:spcPct val="100000"/>
              </a:lnSpc>
              <a:spcBef>
                <a:spcPct val="0"/>
              </a:spcBef>
              <a:spcAft>
                <a:spcPct val="0"/>
              </a:spcAft>
              <a:buClrTx/>
              <a:buSzTx/>
              <a:buFontTx/>
              <a:buNone/>
              <a:tabLst/>
              <a:defRPr/>
            </a:pPr>
            <a:endParaRPr kumimoji="0" lang="es-ES" sz="2400" b="0" i="0" u="none" strike="noStrike" kern="1200" cap="none" spc="0" normalizeH="0" baseline="0" noProof="0" dirty="0">
              <a:ln>
                <a:noFill/>
              </a:ln>
              <a:solidFill>
                <a:srgbClr val="2F2B20"/>
              </a:solidFill>
              <a:effectLst/>
              <a:uLnTx/>
              <a:uFillTx/>
              <a:latin typeface="Arial" pitchFamily="34" charset="0"/>
              <a:ea typeface="+mn-ea"/>
              <a:cs typeface="Arial" pitchFamily="34" charset="0"/>
            </a:endParaRPr>
          </a:p>
          <a:p>
            <a:pPr marL="342900" marR="0" lvl="0" indent="-342900" algn="just" defTabSz="914400" rtl="0" eaLnBrk="1" fontAlgn="base" latinLnBrk="0" hangingPunct="1">
              <a:lnSpc>
                <a:spcPct val="100000"/>
              </a:lnSpc>
              <a:spcBef>
                <a:spcPct val="0"/>
              </a:spcBef>
              <a:spcAft>
                <a:spcPct val="0"/>
              </a:spcAft>
              <a:buClrTx/>
              <a:buSzTx/>
              <a:buFontTx/>
              <a:buNone/>
              <a:tabLst/>
              <a:defRPr/>
            </a:pPr>
            <a:r>
              <a:rPr kumimoji="0" lang="es-ES" sz="2400" b="0" i="0" u="none" strike="noStrike" kern="1200" cap="none" spc="0" normalizeH="0" baseline="0" noProof="0" dirty="0">
                <a:ln>
                  <a:noFill/>
                </a:ln>
                <a:solidFill>
                  <a:srgbClr val="2F2B20"/>
                </a:solidFill>
                <a:effectLst/>
                <a:uLnTx/>
                <a:uFillTx/>
                <a:latin typeface="Arial" pitchFamily="34" charset="0"/>
                <a:ea typeface="+mn-ea"/>
                <a:cs typeface="Arial" pitchFamily="34" charset="0"/>
              </a:rPr>
              <a:t>    </a:t>
            </a:r>
          </a:p>
          <a:p>
            <a:pPr marL="342900" marR="0" lvl="0" indent="-342900" algn="just" defTabSz="914400" rtl="0" eaLnBrk="1" fontAlgn="base" latinLnBrk="0" hangingPunct="1">
              <a:lnSpc>
                <a:spcPct val="100000"/>
              </a:lnSpc>
              <a:spcBef>
                <a:spcPct val="0"/>
              </a:spcBef>
              <a:spcAft>
                <a:spcPct val="0"/>
              </a:spcAft>
              <a:buClrTx/>
              <a:buSzTx/>
              <a:buFontTx/>
              <a:buNone/>
              <a:tabLst/>
              <a:defRPr/>
            </a:pPr>
            <a:r>
              <a:rPr kumimoji="0" lang="es-ES" sz="2400" b="0" i="0" u="none" strike="noStrike" kern="1200" cap="none" spc="0" normalizeH="0" baseline="0" noProof="0" dirty="0">
                <a:ln>
                  <a:noFill/>
                </a:ln>
                <a:solidFill>
                  <a:srgbClr val="2F2B20"/>
                </a:solidFill>
                <a:effectLst/>
                <a:uLnTx/>
                <a:uFillTx/>
                <a:latin typeface="Arial" pitchFamily="34" charset="0"/>
                <a:ea typeface="+mn-ea"/>
                <a:cs typeface="Arial" pitchFamily="34" charset="0"/>
              </a:rPr>
              <a:t>    </a:t>
            </a:r>
            <a:endParaRPr kumimoji="0" lang="es-ES" sz="1800" b="1" i="0" u="none" strike="noStrike" kern="1200" cap="none" spc="0" normalizeH="0" baseline="0" noProof="0" dirty="0">
              <a:ln>
                <a:noFill/>
              </a:ln>
              <a:solidFill>
                <a:srgbClr val="C00000"/>
              </a:solidFill>
              <a:effectLst/>
              <a:uLnTx/>
              <a:uFillTx/>
              <a:latin typeface="Arial" charset="0"/>
              <a:ea typeface="+mn-ea"/>
              <a:cs typeface="Arial" charset="0"/>
            </a:endParaRPr>
          </a:p>
          <a:p>
            <a:pPr marL="342900" marR="0" lvl="0" indent="-342900" algn="just" defTabSz="914400" rtl="0" eaLnBrk="1" fontAlgn="base" latinLnBrk="0" hangingPunct="1">
              <a:lnSpc>
                <a:spcPct val="100000"/>
              </a:lnSpc>
              <a:spcBef>
                <a:spcPct val="0"/>
              </a:spcBef>
              <a:spcAft>
                <a:spcPct val="0"/>
              </a:spcAft>
              <a:buClrTx/>
              <a:buSzTx/>
              <a:buFontTx/>
              <a:buNone/>
              <a:tabLst/>
              <a:defRPr/>
            </a:pPr>
            <a:endParaRPr kumimoji="0" lang="es-ES" sz="1800" b="1" i="0" u="none" strike="noStrike" kern="1200" cap="none" spc="0" normalizeH="0" baseline="0" noProof="0" dirty="0">
              <a:ln>
                <a:noFill/>
              </a:ln>
              <a:solidFill>
                <a:srgbClr val="C00000"/>
              </a:solidFill>
              <a:effectLst/>
              <a:uLnTx/>
              <a:uFillTx/>
              <a:latin typeface="Arial" charset="0"/>
              <a:ea typeface="+mn-ea"/>
              <a:cs typeface="Arial" charset="0"/>
            </a:endParaRPr>
          </a:p>
          <a:p>
            <a:pPr marL="342900" marR="0" lvl="0" indent="-342900" algn="just" defTabSz="914400" rtl="0" eaLnBrk="1" fontAlgn="base" latinLnBrk="0" hangingPunct="1">
              <a:lnSpc>
                <a:spcPct val="100000"/>
              </a:lnSpc>
              <a:spcBef>
                <a:spcPct val="0"/>
              </a:spcBef>
              <a:spcAft>
                <a:spcPct val="0"/>
              </a:spcAft>
              <a:buClrTx/>
              <a:buSzTx/>
              <a:buFontTx/>
              <a:buNone/>
              <a:tabLst/>
              <a:defRPr/>
            </a:pPr>
            <a:r>
              <a:rPr kumimoji="0" lang="es-ES" sz="1800" b="1" i="0" u="none" strike="noStrike" kern="1200" cap="none" spc="0" normalizeH="0" baseline="0" noProof="0" dirty="0">
                <a:ln>
                  <a:noFill/>
                </a:ln>
                <a:solidFill>
                  <a:srgbClr val="C00000"/>
                </a:solidFill>
                <a:effectLst/>
                <a:uLnTx/>
                <a:uFillTx/>
                <a:latin typeface="Arial" charset="0"/>
                <a:ea typeface="+mn-ea"/>
                <a:cs typeface="Arial" charset="0"/>
              </a:rPr>
              <a:t> </a:t>
            </a:r>
            <a:endParaRPr kumimoji="0" lang="es-MX" sz="1800" b="0" i="0" u="none" strike="noStrike" kern="1200" cap="none" spc="0" normalizeH="0" baseline="0" noProof="0" dirty="0">
              <a:ln>
                <a:noFill/>
              </a:ln>
              <a:solidFill>
                <a:srgbClr val="C00000"/>
              </a:solidFill>
              <a:effectLst/>
              <a:uLnTx/>
              <a:uFillTx/>
              <a:latin typeface="Arial" charset="0"/>
              <a:ea typeface="+mn-ea"/>
              <a:cs typeface="Arial" charset="0"/>
            </a:endParaRPr>
          </a:p>
        </p:txBody>
      </p:sp>
      <p:pic>
        <p:nvPicPr>
          <p:cNvPr id="5" name="Picture 49">
            <a:extLst>
              <a:ext uri="{FF2B5EF4-FFF2-40B4-BE49-F238E27FC236}">
                <a16:creationId xmlns="" xmlns:a16="http://schemas.microsoft.com/office/drawing/2014/main" id="{52C06DD7-DE72-824A-A1C4-63DAFA8D55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21580"/>
            <a:ext cx="864617" cy="50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a 2"/>
          <p:cNvGraphicFramePr>
            <a:graphicFrameLocks noGrp="1"/>
          </p:cNvGraphicFramePr>
          <p:nvPr>
            <p:extLst>
              <p:ext uri="{D42A27DB-BD31-4B8C-83A1-F6EECF244321}">
                <p14:modId xmlns:p14="http://schemas.microsoft.com/office/powerpoint/2010/main" val="1928811137"/>
              </p:ext>
            </p:extLst>
          </p:nvPr>
        </p:nvGraphicFramePr>
        <p:xfrm>
          <a:off x="179513" y="692696"/>
          <a:ext cx="8856983" cy="5688632"/>
        </p:xfrm>
        <a:graphic>
          <a:graphicData uri="http://schemas.openxmlformats.org/drawingml/2006/table">
            <a:tbl>
              <a:tblPr/>
              <a:tblGrid>
                <a:gridCol w="1080119">
                  <a:extLst>
                    <a:ext uri="{9D8B030D-6E8A-4147-A177-3AD203B41FA5}">
                      <a16:colId xmlns="" xmlns:a16="http://schemas.microsoft.com/office/drawing/2014/main" val="20000"/>
                    </a:ext>
                  </a:extLst>
                </a:gridCol>
                <a:gridCol w="5733062">
                  <a:extLst>
                    <a:ext uri="{9D8B030D-6E8A-4147-A177-3AD203B41FA5}">
                      <a16:colId xmlns="" xmlns:a16="http://schemas.microsoft.com/office/drawing/2014/main" val="20001"/>
                    </a:ext>
                  </a:extLst>
                </a:gridCol>
                <a:gridCol w="862460">
                  <a:extLst>
                    <a:ext uri="{9D8B030D-6E8A-4147-A177-3AD203B41FA5}">
                      <a16:colId xmlns="" xmlns:a16="http://schemas.microsoft.com/office/drawing/2014/main" val="20002"/>
                    </a:ext>
                  </a:extLst>
                </a:gridCol>
                <a:gridCol w="1181342">
                  <a:extLst>
                    <a:ext uri="{9D8B030D-6E8A-4147-A177-3AD203B41FA5}">
                      <a16:colId xmlns="" xmlns:a16="http://schemas.microsoft.com/office/drawing/2014/main" val="20003"/>
                    </a:ext>
                  </a:extLst>
                </a:gridCol>
              </a:tblGrid>
              <a:tr h="776950">
                <a:tc>
                  <a:txBody>
                    <a:bodyPr/>
                    <a:lstStyle/>
                    <a:p>
                      <a:pPr algn="l" fontAlgn="b"/>
                      <a:r>
                        <a:rPr lang="en-US" sz="1800" b="1" i="0" u="none" strike="noStrike" dirty="0">
                          <a:solidFill>
                            <a:schemeClr val="tx1"/>
                          </a:solidFill>
                          <a:effectLst/>
                          <a:latin typeface="Calibri" panose="020F0502020204030204" pitchFamily="34" charset="0"/>
                        </a:rPr>
                        <a:t>PROCESO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dirty="0">
                          <a:solidFill>
                            <a:schemeClr val="tx1"/>
                          </a:solidFill>
                          <a:effectLst/>
                          <a:latin typeface="Calibri" panose="020F0502020204030204" pitchFamily="34" charset="0"/>
                        </a:rPr>
                        <a:t>OPORTUNIDAD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chemeClr val="tx1"/>
                          </a:solidFill>
                          <a:effectLst/>
                          <a:latin typeface="Calibri" panose="020F0502020204030204" pitchFamily="34" charset="0"/>
                        </a:rPr>
                        <a:t>VIABLE O REMOTO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600" b="1" i="0" u="none" strike="noStrike" dirty="0">
                          <a:solidFill>
                            <a:schemeClr val="tx1"/>
                          </a:solidFill>
                          <a:effectLst/>
                          <a:latin typeface="Calibri" panose="020F0502020204030204" pitchFamily="34" charset="0"/>
                        </a:rPr>
                        <a:t>SEGUIMIENTO</a:t>
                      </a:r>
                      <a:endParaRPr lang="en-US" sz="16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969417">
                <a:tc>
                  <a:txBody>
                    <a:bodyPr/>
                    <a:lstStyle/>
                    <a:p>
                      <a:pPr algn="l" fontAlgn="ctr"/>
                      <a:r>
                        <a:rPr lang="es-MX" sz="1200" b="1" i="0" u="none" strike="noStrike" baseline="0" dirty="0">
                          <a:solidFill>
                            <a:schemeClr val="tx1"/>
                          </a:solidFill>
                          <a:effectLst/>
                          <a:latin typeface="Calibri" panose="020F0502020204030204" pitchFamily="34" charset="0"/>
                        </a:rPr>
                        <a:t>P</a:t>
                      </a:r>
                      <a:r>
                        <a:rPr lang="es-CO" sz="1200" b="1" i="0" u="none" strike="noStrike" baseline="0" dirty="0">
                          <a:solidFill>
                            <a:schemeClr val="tx1"/>
                          </a:solidFill>
                          <a:effectLst/>
                          <a:latin typeface="Calibri" panose="020F0502020204030204" pitchFamily="34" charset="0"/>
                        </a:rPr>
                        <a:t>LANEACIÓN</a:t>
                      </a:r>
                      <a:endParaRPr lang="en-US" sz="1200" b="1" i="0" u="none" strike="noStrike" dirty="0">
                        <a:solidFill>
                          <a:schemeClr val="tx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dirty="0">
                          <a:solidFill>
                            <a:schemeClr val="tx1"/>
                          </a:solidFill>
                          <a:effectLst/>
                          <a:latin typeface="Calibri" panose="020F0502020204030204" pitchFamily="34" charset="0"/>
                        </a:rPr>
                        <a:t>COMPLIANCE</a:t>
                      </a:r>
                      <a:r>
                        <a:rPr lang="es-CO" sz="1200" b="1" i="0" u="none" strike="noStrike" baseline="0" dirty="0">
                          <a:solidFill>
                            <a:schemeClr val="tx1"/>
                          </a:solidFill>
                          <a:effectLst/>
                          <a:latin typeface="Calibri" panose="020F0502020204030204" pitchFamily="34" charset="0"/>
                        </a:rPr>
                        <a:t> LEGAL Y GOBIERNO CORPORATIVO</a:t>
                      </a:r>
                      <a:endParaRPr lang="es-CO" sz="12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CO" sz="1200" b="1" i="0" u="none" strike="noStrike" dirty="0">
                          <a:solidFill>
                            <a:schemeClr val="tx1"/>
                          </a:solidFill>
                          <a:effectLst/>
                          <a:latin typeface="Calibri" panose="020F0502020204030204" pitchFamily="34" charset="0"/>
                        </a:rPr>
                        <a:t>V=2022</a:t>
                      </a:r>
                      <a:endParaRPr lang="en-US" sz="12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baseline="0" dirty="0">
                          <a:solidFill>
                            <a:schemeClr val="tx1"/>
                          </a:solidFill>
                          <a:effectLst/>
                          <a:latin typeface="Calibri" panose="020F0502020204030204" pitchFamily="34" charset="0"/>
                        </a:rPr>
                        <a:t>EN PROCESO DE  EJECUCIÓN</a:t>
                      </a:r>
                      <a:endParaRPr lang="en-US" sz="12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1454125">
                <a:tc>
                  <a:txBody>
                    <a:bodyPr/>
                    <a:lstStyle/>
                    <a:p>
                      <a:pPr algn="l" fontAlgn="ctr"/>
                      <a:r>
                        <a:rPr lang="es-MX" sz="1200" b="1" i="0" u="none" strike="noStrike" dirty="0">
                          <a:solidFill>
                            <a:schemeClr val="tx1"/>
                          </a:solidFill>
                          <a:effectLst/>
                          <a:latin typeface="Calibri" panose="020F0502020204030204" pitchFamily="34" charset="0"/>
                        </a:rPr>
                        <a:t>C</a:t>
                      </a:r>
                      <a:r>
                        <a:rPr lang="es-CO" sz="1200" b="1" i="0" u="none" strike="noStrike" dirty="0">
                          <a:solidFill>
                            <a:schemeClr val="tx1"/>
                          </a:solidFill>
                          <a:effectLst/>
                          <a:latin typeface="Calibri" panose="020F0502020204030204" pitchFamily="34" charset="0"/>
                        </a:rPr>
                        <a:t>ONTROL Y MEJORAMIENTO</a:t>
                      </a:r>
                      <a:endParaRPr lang="en-US" sz="1200" b="1" i="0" u="none" strike="noStrike" dirty="0">
                        <a:solidFill>
                          <a:schemeClr val="tx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dirty="0">
                          <a:solidFill>
                            <a:schemeClr val="tx1"/>
                          </a:solidFill>
                          <a:effectLst/>
                          <a:latin typeface="Calibri" panose="020F0502020204030204" pitchFamily="34" charset="0"/>
                        </a:rPr>
                        <a:t>IMPLEMENTACIÓN DEL</a:t>
                      </a:r>
                      <a:r>
                        <a:rPr lang="es-CO" sz="1200" b="1" i="0" u="none" strike="noStrike" baseline="0" dirty="0">
                          <a:solidFill>
                            <a:schemeClr val="tx1"/>
                          </a:solidFill>
                          <a:effectLst/>
                          <a:latin typeface="Calibri" panose="020F0502020204030204" pitchFamily="34" charset="0"/>
                        </a:rPr>
                        <a:t> SISTEMA DE GESTIÓN AMBIENTAL</a:t>
                      </a:r>
                      <a:endParaRPr lang="es-CO" sz="12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1" i="0" u="none" strike="noStrike" dirty="0">
                          <a:solidFill>
                            <a:schemeClr val="tx1"/>
                          </a:solidFill>
                          <a:effectLst/>
                          <a:latin typeface="Calibri" panose="020F0502020204030204" pitchFamily="34" charset="0"/>
                        </a:rPr>
                        <a:t>V=2023</a:t>
                      </a:r>
                      <a:endParaRPr lang="en-US" sz="12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dirty="0">
                          <a:solidFill>
                            <a:schemeClr val="tx1"/>
                          </a:solidFill>
                          <a:effectLst/>
                          <a:latin typeface="Calibri" panose="020F0502020204030204" pitchFamily="34" charset="0"/>
                        </a:rPr>
                        <a:t>PENDIENTE</a:t>
                      </a:r>
                      <a:r>
                        <a:rPr lang="es-CO" sz="1200" b="1" i="0" u="none" strike="noStrike" baseline="0" dirty="0">
                          <a:solidFill>
                            <a:schemeClr val="tx1"/>
                          </a:solidFill>
                          <a:effectLst/>
                          <a:latin typeface="Calibri" panose="020F0502020204030204" pitchFamily="34" charset="0"/>
                        </a:rPr>
                        <a:t> POR EJECUTAR</a:t>
                      </a:r>
                      <a:endParaRPr lang="en-US" sz="12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1080206">
                <a:tc>
                  <a:txBody>
                    <a:bodyPr/>
                    <a:lstStyle/>
                    <a:p>
                      <a:pPr algn="l" fontAlgn="ctr"/>
                      <a:r>
                        <a:rPr lang="en-US" sz="1200" b="1" i="0" u="none" strike="noStrike" dirty="0">
                          <a:solidFill>
                            <a:schemeClr val="tx1"/>
                          </a:solidFill>
                          <a:effectLst/>
                          <a:latin typeface="Calibri" panose="020F0502020204030204" pitchFamily="34" charset="0"/>
                        </a:rPr>
                        <a:t>PLANEACIÓN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200" b="1" i="0" u="none" strike="noStrike" dirty="0">
                          <a:solidFill>
                            <a:schemeClr val="tx1"/>
                          </a:solidFill>
                          <a:effectLst/>
                          <a:latin typeface="Calibri" panose="020F0502020204030204" pitchFamily="34" charset="0"/>
                        </a:rPr>
                        <a:t>IMPLEMENTACIÓN CENTRO DE ACONDICIONAMIENTO EMPRESARIAL</a:t>
                      </a:r>
                      <a:endParaRPr lang="es-CO" sz="12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chemeClr val="tx1"/>
                          </a:solidFill>
                          <a:effectLst/>
                          <a:latin typeface="Calibri" panose="020F0502020204030204" pitchFamily="34" charset="0"/>
                        </a:rPr>
                        <a:t>V=2022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dirty="0">
                          <a:solidFill>
                            <a:schemeClr val="tx1"/>
                          </a:solidFill>
                          <a:effectLst/>
                          <a:latin typeface="Calibri" panose="020F0502020204030204" pitchFamily="34" charset="0"/>
                        </a:rPr>
                        <a:t>EJECUTADO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r h="1407934">
                <a:tc>
                  <a:txBody>
                    <a:bodyPr/>
                    <a:lstStyle/>
                    <a:p>
                      <a:pPr algn="l" fontAlgn="ctr"/>
                      <a:r>
                        <a:rPr lang="en-US" sz="1200" b="1" i="0" u="none" strike="noStrike" dirty="0">
                          <a:solidFill>
                            <a:schemeClr val="tx1"/>
                          </a:solidFill>
                          <a:effectLst/>
                          <a:latin typeface="Calibri" panose="020F0502020204030204" pitchFamily="34" charset="0"/>
                        </a:rPr>
                        <a:t>CONCILIACIÓN Y ARBITRAJE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dirty="0">
                          <a:solidFill>
                            <a:schemeClr val="tx1"/>
                          </a:solidFill>
                          <a:effectLst/>
                          <a:latin typeface="Calibri" panose="020F0502020204030204" pitchFamily="34" charset="0"/>
                        </a:rPr>
                        <a:t>DIGITALIZAR TODA LA DOCUMENTACIÓN DEL</a:t>
                      </a:r>
                      <a:r>
                        <a:rPr lang="es-CO" sz="1200" b="1" i="0" u="none" strike="noStrike" baseline="0" dirty="0">
                          <a:solidFill>
                            <a:schemeClr val="tx1"/>
                          </a:solidFill>
                          <a:effectLst/>
                          <a:latin typeface="Calibri" panose="020F0502020204030204" pitchFamily="34" charset="0"/>
                        </a:rPr>
                        <a:t> CENTRO DE CONCILIACIÓN Y ARBITRAJE</a:t>
                      </a:r>
                      <a:endParaRPr lang="es-CO" sz="12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baseline="0" dirty="0">
                          <a:solidFill>
                            <a:schemeClr val="tx1"/>
                          </a:solidFill>
                          <a:effectLst/>
                          <a:latin typeface="Calibri" panose="020F0502020204030204" pitchFamily="34" charset="0"/>
                        </a:rPr>
                        <a:t>V= 2022</a:t>
                      </a:r>
                      <a:endParaRPr lang="en-US" sz="12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baseline="0" dirty="0">
                          <a:solidFill>
                            <a:schemeClr val="tx1"/>
                          </a:solidFill>
                          <a:effectLst/>
                          <a:latin typeface="Calibri" panose="020F0502020204030204" pitchFamily="34" charset="0"/>
                        </a:rPr>
                        <a:t>EN PROCESO DE EJECUCIÓN</a:t>
                      </a:r>
                      <a:endParaRPr lang="en-US" sz="12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6"/>
                  </a:ext>
                </a:extLst>
              </a:tr>
            </a:tbl>
          </a:graphicData>
        </a:graphic>
      </p:graphicFrame>
    </p:spTree>
    <p:extLst>
      <p:ext uri="{BB962C8B-B14F-4D97-AF65-F5344CB8AC3E}">
        <p14:creationId xmlns:p14="http://schemas.microsoft.com/office/powerpoint/2010/main" val="415432544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000" b="0" i="0" u="none" strike="noStrike" kern="1200" cap="none" spc="0" normalizeH="0" baseline="0" noProof="0" dirty="0">
                <a:ln>
                  <a:noFill/>
                </a:ln>
                <a:solidFill>
                  <a:srgbClr val="FFFFFF"/>
                </a:solidFill>
                <a:effectLst/>
                <a:uLnTx/>
                <a:uFillTx/>
                <a:latin typeface="Arial" charset="0"/>
                <a:ea typeface="+mn-ea"/>
                <a:cs typeface="Arial" charset="0"/>
              </a:rPr>
              <a:t>ENLACE  – Consultores en Gestión Empresa rial Ltda. - </a:t>
            </a:r>
            <a:fld id="{0032434A-389C-4885-A979-C0CF83F1A75D}" type="slidenum">
              <a:rPr kumimoji="0" lang="es-ES" sz="1000" b="0" i="0" u="none" strike="noStrike" kern="1200" cap="none" spc="0" normalizeH="0" baseline="0" noProof="0">
                <a:ln>
                  <a:noFill/>
                </a:ln>
                <a:solidFill>
                  <a:srgbClr val="FFFFFF"/>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94</a:t>
            </a:fld>
            <a:endParaRPr kumimoji="0" lang="es-ES" sz="10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44035" name="2 Subtítulo"/>
          <p:cNvSpPr>
            <a:spLocks/>
          </p:cNvSpPr>
          <p:nvPr/>
        </p:nvSpPr>
        <p:spPr bwMode="auto">
          <a:xfrm>
            <a:off x="232029" y="523639"/>
            <a:ext cx="8715436" cy="1367731"/>
          </a:xfrm>
          <a:prstGeom prst="rect">
            <a:avLst/>
          </a:prstGeom>
          <a:noFill/>
          <a:ln w="9525">
            <a:noFill/>
            <a:miter lim="800000"/>
            <a:headEnd/>
            <a:tailEnd/>
          </a:ln>
        </p:spPr>
        <p:txBody>
          <a:bodyPr anchor="ct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OPORTUNIDADES</a:t>
            </a:r>
          </a:p>
          <a:p>
            <a:pPr marL="342900" marR="0" lvl="0" indent="-342900" algn="ctr" defTabSz="914400" rtl="0" eaLnBrk="1" fontAlgn="base" latinLnBrk="0" hangingPunct="1">
              <a:lnSpc>
                <a:spcPct val="100000"/>
              </a:lnSpc>
              <a:spcBef>
                <a:spcPct val="0"/>
              </a:spcBef>
              <a:spcAft>
                <a:spcPct val="0"/>
              </a:spcAft>
              <a:buClrTx/>
              <a:buSzTx/>
              <a:buFontTx/>
              <a:buNone/>
              <a:tabLst/>
              <a:defRPr/>
            </a:pPr>
            <a:endParaRPr kumimoji="0" lang="es-ES" sz="2400" b="0" i="0" u="none" strike="noStrike" kern="1200" cap="none" spc="0" normalizeH="0" baseline="0" noProof="0" dirty="0">
              <a:ln>
                <a:noFill/>
              </a:ln>
              <a:solidFill>
                <a:srgbClr val="2F2B20"/>
              </a:solidFill>
              <a:effectLst/>
              <a:uLnTx/>
              <a:uFillTx/>
              <a:latin typeface="Arial" pitchFamily="34" charset="0"/>
              <a:ea typeface="+mn-ea"/>
              <a:cs typeface="Arial" pitchFamily="34" charset="0"/>
            </a:endParaRPr>
          </a:p>
          <a:p>
            <a:pPr marL="342900" marR="0" lvl="0" indent="-342900" algn="just" defTabSz="914400" rtl="0" eaLnBrk="1" fontAlgn="base" latinLnBrk="0" hangingPunct="1">
              <a:lnSpc>
                <a:spcPct val="100000"/>
              </a:lnSpc>
              <a:spcBef>
                <a:spcPct val="0"/>
              </a:spcBef>
              <a:spcAft>
                <a:spcPct val="0"/>
              </a:spcAft>
              <a:buClrTx/>
              <a:buSzTx/>
              <a:buFontTx/>
              <a:buNone/>
              <a:tabLst/>
              <a:defRPr/>
            </a:pPr>
            <a:r>
              <a:rPr kumimoji="0" lang="es-ES" sz="2400" b="0" i="0" u="none" strike="noStrike" kern="1200" cap="none" spc="0" normalizeH="0" baseline="0" noProof="0" dirty="0">
                <a:ln>
                  <a:noFill/>
                </a:ln>
                <a:solidFill>
                  <a:srgbClr val="2F2B20"/>
                </a:solidFill>
                <a:effectLst/>
                <a:uLnTx/>
                <a:uFillTx/>
                <a:latin typeface="Arial" pitchFamily="34" charset="0"/>
                <a:ea typeface="+mn-ea"/>
                <a:cs typeface="Arial" pitchFamily="34" charset="0"/>
              </a:rPr>
              <a:t>    </a:t>
            </a:r>
          </a:p>
          <a:p>
            <a:pPr marL="342900" marR="0" lvl="0" indent="-342900" algn="just" defTabSz="914400" rtl="0" eaLnBrk="1" fontAlgn="base" latinLnBrk="0" hangingPunct="1">
              <a:lnSpc>
                <a:spcPct val="100000"/>
              </a:lnSpc>
              <a:spcBef>
                <a:spcPct val="0"/>
              </a:spcBef>
              <a:spcAft>
                <a:spcPct val="0"/>
              </a:spcAft>
              <a:buClrTx/>
              <a:buSzTx/>
              <a:buFontTx/>
              <a:buNone/>
              <a:tabLst/>
              <a:defRPr/>
            </a:pPr>
            <a:r>
              <a:rPr kumimoji="0" lang="es-ES" sz="2400" b="0" i="0" u="none" strike="noStrike" kern="1200" cap="none" spc="0" normalizeH="0" baseline="0" noProof="0" dirty="0">
                <a:ln>
                  <a:noFill/>
                </a:ln>
                <a:solidFill>
                  <a:srgbClr val="2F2B20"/>
                </a:solidFill>
                <a:effectLst/>
                <a:uLnTx/>
                <a:uFillTx/>
                <a:latin typeface="Arial" pitchFamily="34" charset="0"/>
                <a:ea typeface="+mn-ea"/>
                <a:cs typeface="Arial" pitchFamily="34" charset="0"/>
              </a:rPr>
              <a:t>    </a:t>
            </a:r>
            <a:endParaRPr kumimoji="0" lang="es-ES" sz="1800" b="1" i="0" u="none" strike="noStrike" kern="1200" cap="none" spc="0" normalizeH="0" baseline="0" noProof="0" dirty="0">
              <a:ln>
                <a:noFill/>
              </a:ln>
              <a:solidFill>
                <a:srgbClr val="C00000"/>
              </a:solidFill>
              <a:effectLst/>
              <a:uLnTx/>
              <a:uFillTx/>
              <a:latin typeface="Arial" charset="0"/>
              <a:ea typeface="+mn-ea"/>
              <a:cs typeface="Arial" charset="0"/>
            </a:endParaRPr>
          </a:p>
          <a:p>
            <a:pPr marL="342900" marR="0" lvl="0" indent="-342900" algn="just" defTabSz="914400" rtl="0" eaLnBrk="1" fontAlgn="base" latinLnBrk="0" hangingPunct="1">
              <a:lnSpc>
                <a:spcPct val="100000"/>
              </a:lnSpc>
              <a:spcBef>
                <a:spcPct val="0"/>
              </a:spcBef>
              <a:spcAft>
                <a:spcPct val="0"/>
              </a:spcAft>
              <a:buClrTx/>
              <a:buSzTx/>
              <a:buFontTx/>
              <a:buNone/>
              <a:tabLst/>
              <a:defRPr/>
            </a:pPr>
            <a:endParaRPr kumimoji="0" lang="es-ES" sz="1800" b="1" i="0" u="none" strike="noStrike" kern="1200" cap="none" spc="0" normalizeH="0" baseline="0" noProof="0" dirty="0">
              <a:ln>
                <a:noFill/>
              </a:ln>
              <a:solidFill>
                <a:srgbClr val="C00000"/>
              </a:solidFill>
              <a:effectLst/>
              <a:uLnTx/>
              <a:uFillTx/>
              <a:latin typeface="Arial" charset="0"/>
              <a:ea typeface="+mn-ea"/>
              <a:cs typeface="Arial" charset="0"/>
            </a:endParaRPr>
          </a:p>
          <a:p>
            <a:pPr marL="342900" marR="0" lvl="0" indent="-342900" algn="just" defTabSz="914400" rtl="0" eaLnBrk="1" fontAlgn="base" latinLnBrk="0" hangingPunct="1">
              <a:lnSpc>
                <a:spcPct val="100000"/>
              </a:lnSpc>
              <a:spcBef>
                <a:spcPct val="0"/>
              </a:spcBef>
              <a:spcAft>
                <a:spcPct val="0"/>
              </a:spcAft>
              <a:buClrTx/>
              <a:buSzTx/>
              <a:buFontTx/>
              <a:buNone/>
              <a:tabLst/>
              <a:defRPr/>
            </a:pPr>
            <a:r>
              <a:rPr kumimoji="0" lang="es-ES" sz="1800" b="1" i="0" u="none" strike="noStrike" kern="1200" cap="none" spc="0" normalizeH="0" baseline="0" noProof="0" dirty="0">
                <a:ln>
                  <a:noFill/>
                </a:ln>
                <a:solidFill>
                  <a:srgbClr val="C00000"/>
                </a:solidFill>
                <a:effectLst/>
                <a:uLnTx/>
                <a:uFillTx/>
                <a:latin typeface="Arial" charset="0"/>
                <a:ea typeface="+mn-ea"/>
                <a:cs typeface="Arial" charset="0"/>
              </a:rPr>
              <a:t> </a:t>
            </a:r>
            <a:endParaRPr kumimoji="0" lang="es-MX" sz="1800" b="0" i="0" u="none" strike="noStrike" kern="1200" cap="none" spc="0" normalizeH="0" baseline="0" noProof="0" dirty="0">
              <a:ln>
                <a:noFill/>
              </a:ln>
              <a:solidFill>
                <a:srgbClr val="C00000"/>
              </a:solidFill>
              <a:effectLst/>
              <a:uLnTx/>
              <a:uFillTx/>
              <a:latin typeface="Arial" charset="0"/>
              <a:ea typeface="+mn-ea"/>
              <a:cs typeface="Arial" charset="0"/>
            </a:endParaRPr>
          </a:p>
        </p:txBody>
      </p:sp>
      <p:pic>
        <p:nvPicPr>
          <p:cNvPr id="5" name="Picture 49">
            <a:extLst>
              <a:ext uri="{FF2B5EF4-FFF2-40B4-BE49-F238E27FC236}">
                <a16:creationId xmlns="" xmlns:a16="http://schemas.microsoft.com/office/drawing/2014/main" id="{52C06DD7-DE72-824A-A1C4-63DAFA8D55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21580"/>
            <a:ext cx="864617" cy="502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a 2"/>
          <p:cNvGraphicFramePr>
            <a:graphicFrameLocks noGrp="1"/>
          </p:cNvGraphicFramePr>
          <p:nvPr>
            <p:extLst>
              <p:ext uri="{D42A27DB-BD31-4B8C-83A1-F6EECF244321}">
                <p14:modId xmlns:p14="http://schemas.microsoft.com/office/powerpoint/2010/main" val="572453364"/>
              </p:ext>
            </p:extLst>
          </p:nvPr>
        </p:nvGraphicFramePr>
        <p:xfrm>
          <a:off x="179513" y="692696"/>
          <a:ext cx="8767954" cy="3255498"/>
        </p:xfrm>
        <a:graphic>
          <a:graphicData uri="http://schemas.openxmlformats.org/drawingml/2006/table">
            <a:tbl>
              <a:tblPr/>
              <a:tblGrid>
                <a:gridCol w="1218769">
                  <a:extLst>
                    <a:ext uri="{9D8B030D-6E8A-4147-A177-3AD203B41FA5}">
                      <a16:colId xmlns="" xmlns:a16="http://schemas.microsoft.com/office/drawing/2014/main" val="20000"/>
                    </a:ext>
                  </a:extLst>
                </a:gridCol>
                <a:gridCol w="5594412">
                  <a:extLst>
                    <a:ext uri="{9D8B030D-6E8A-4147-A177-3AD203B41FA5}">
                      <a16:colId xmlns="" xmlns:a16="http://schemas.microsoft.com/office/drawing/2014/main" val="20001"/>
                    </a:ext>
                  </a:extLst>
                </a:gridCol>
                <a:gridCol w="862460">
                  <a:extLst>
                    <a:ext uri="{9D8B030D-6E8A-4147-A177-3AD203B41FA5}">
                      <a16:colId xmlns="" xmlns:a16="http://schemas.microsoft.com/office/drawing/2014/main" val="20002"/>
                    </a:ext>
                  </a:extLst>
                </a:gridCol>
                <a:gridCol w="1092313">
                  <a:extLst>
                    <a:ext uri="{9D8B030D-6E8A-4147-A177-3AD203B41FA5}">
                      <a16:colId xmlns="" xmlns:a16="http://schemas.microsoft.com/office/drawing/2014/main" val="20003"/>
                    </a:ext>
                  </a:extLst>
                </a:gridCol>
              </a:tblGrid>
              <a:tr h="1584176">
                <a:tc>
                  <a:txBody>
                    <a:bodyPr/>
                    <a:lstStyle/>
                    <a:p>
                      <a:pPr algn="l" fontAlgn="b"/>
                      <a:r>
                        <a:rPr lang="es-CO" sz="1200" b="1" i="0" u="none" strike="noStrike" dirty="0" smtClean="0">
                          <a:solidFill>
                            <a:schemeClr val="tx1"/>
                          </a:solidFill>
                          <a:effectLst/>
                          <a:latin typeface="Calibri" panose="020F0502020204030204" pitchFamily="34" charset="0"/>
                        </a:rPr>
                        <a:t>PLANEACIÓN</a:t>
                      </a:r>
                      <a:endParaRPr lang="en-US" sz="12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dirty="0" smtClean="0">
                          <a:solidFill>
                            <a:schemeClr val="tx1"/>
                          </a:solidFill>
                          <a:effectLst/>
                          <a:latin typeface="Calibri" panose="020F0502020204030204" pitchFamily="34" charset="0"/>
                        </a:rPr>
                        <a:t>IMPLEMENTACIÓN DE LA NUEVA SEDE,</a:t>
                      </a:r>
                      <a:r>
                        <a:rPr lang="es-CO" sz="1200" b="1" i="0" u="none" strike="noStrike" baseline="0" dirty="0" smtClean="0">
                          <a:solidFill>
                            <a:schemeClr val="tx1"/>
                          </a:solidFill>
                          <a:effectLst/>
                          <a:latin typeface="Calibri" panose="020F0502020204030204" pitchFamily="34" charset="0"/>
                        </a:rPr>
                        <a:t> TRASLADO DEL CENTRO DE CONCILIACIÓN Y ARBITRAJE</a:t>
                      </a:r>
                      <a:endParaRPr lang="en-US" sz="12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1" i="0" u="none" strike="noStrike" dirty="0" smtClean="0">
                          <a:solidFill>
                            <a:schemeClr val="tx1"/>
                          </a:solidFill>
                          <a:effectLst/>
                          <a:latin typeface="Calibri" panose="020F0502020204030204" pitchFamily="34" charset="0"/>
                        </a:rPr>
                        <a:t>V=2022</a:t>
                      </a:r>
                      <a:endParaRPr lang="en-US" sz="12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dirty="0" smtClean="0">
                          <a:solidFill>
                            <a:schemeClr val="tx1"/>
                          </a:solidFill>
                          <a:effectLst/>
                          <a:latin typeface="Calibri" panose="020F0502020204030204" pitchFamily="34" charset="0"/>
                        </a:rPr>
                        <a:t>EJECUTADO</a:t>
                      </a:r>
                      <a:endParaRPr lang="en-US" sz="12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671322">
                <a:tc>
                  <a:txBody>
                    <a:bodyPr/>
                    <a:lstStyle/>
                    <a:p>
                      <a:pPr algn="l" fontAlgn="ctr"/>
                      <a:r>
                        <a:rPr lang="es-MX" sz="1200" b="1" i="0" u="none" strike="noStrike" baseline="0" dirty="0" smtClean="0">
                          <a:solidFill>
                            <a:schemeClr val="tx1"/>
                          </a:solidFill>
                          <a:effectLst/>
                          <a:latin typeface="Calibri" panose="020F0502020204030204" pitchFamily="34" charset="0"/>
                        </a:rPr>
                        <a:t>P</a:t>
                      </a:r>
                      <a:r>
                        <a:rPr lang="es-CO" sz="1200" b="1" i="0" u="none" strike="noStrike" baseline="0" dirty="0" smtClean="0">
                          <a:solidFill>
                            <a:schemeClr val="tx1"/>
                          </a:solidFill>
                          <a:effectLst/>
                          <a:latin typeface="Calibri" panose="020F0502020204030204" pitchFamily="34" charset="0"/>
                        </a:rPr>
                        <a:t>LANEACIÓN </a:t>
                      </a:r>
                      <a:r>
                        <a:rPr lang="es-CO" sz="1200" b="1" i="0" u="none" strike="noStrike" baseline="0" dirty="0">
                          <a:solidFill>
                            <a:schemeClr val="tx1"/>
                          </a:solidFill>
                          <a:effectLst/>
                          <a:latin typeface="Calibri" panose="020F0502020204030204" pitchFamily="34" charset="0"/>
                        </a:rPr>
                        <a:t>Y TALENTO HUMANO</a:t>
                      </a:r>
                      <a:endParaRPr lang="en-US" sz="1200" b="1" i="0" u="none" strike="noStrike" dirty="0">
                        <a:solidFill>
                          <a:schemeClr val="tx1"/>
                        </a:solidFill>
                        <a:effectLst/>
                        <a:latin typeface="Calibri" panose="020F050202020403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MX" sz="1200" b="1" i="0" u="none" strike="noStrike" dirty="0">
                          <a:solidFill>
                            <a:schemeClr val="tx1"/>
                          </a:solidFill>
                          <a:effectLst/>
                          <a:latin typeface="Calibri" panose="020F0502020204030204" pitchFamily="34" charset="0"/>
                        </a:rPr>
                        <a:t>A</a:t>
                      </a:r>
                      <a:r>
                        <a:rPr lang="es-CO" sz="1200" b="1" i="0" u="none" strike="noStrike" dirty="0">
                          <a:solidFill>
                            <a:schemeClr val="tx1"/>
                          </a:solidFill>
                          <a:effectLst/>
                          <a:latin typeface="Calibri" panose="020F0502020204030204" pitchFamily="34" charset="0"/>
                        </a:rPr>
                        <a:t>CTUALIZAR ORGANIGRAMA Y MANUAL DE FUNCIONES CON UN EXPERTO EXTERNO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s-CO" sz="1200" b="1" i="0" u="none" strike="noStrike" dirty="0">
                          <a:solidFill>
                            <a:schemeClr val="tx1"/>
                          </a:solidFill>
                          <a:effectLst/>
                          <a:latin typeface="Calibri" panose="020F0502020204030204" pitchFamily="34" charset="0"/>
                        </a:rPr>
                        <a:t>V=2022</a:t>
                      </a:r>
                      <a:endParaRPr lang="en-US" sz="12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O" sz="1200" b="1" i="0" u="none" strike="noStrike" baseline="0" dirty="0">
                          <a:solidFill>
                            <a:schemeClr val="tx1"/>
                          </a:solidFill>
                          <a:effectLst/>
                          <a:latin typeface="Calibri" panose="020F0502020204030204" pitchFamily="34" charset="0"/>
                        </a:rPr>
                        <a:t>EN PROCESO DE  EJECUCIÓN</a:t>
                      </a:r>
                      <a:endParaRPr lang="en-US" sz="1200" b="1" i="0" u="none" strike="noStrike" dirty="0">
                        <a:solidFill>
                          <a:schemeClr val="tx1"/>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90707454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3 Marcador de fecha"/>
          <p:cNvSpPr txBox="1">
            <a:spLocks noGrp="1"/>
          </p:cNvSpPr>
          <p:nvPr/>
        </p:nvSpPr>
        <p:spPr bwMode="auto">
          <a:xfrm rot="-5400000">
            <a:off x="-2250281" y="3706019"/>
            <a:ext cx="6019800" cy="280988"/>
          </a:xfrm>
          <a:prstGeom prst="rect">
            <a:avLst/>
          </a:prstGeom>
          <a:noFill/>
          <a:ln w="9525">
            <a:noFill/>
            <a:miter lim="800000"/>
            <a:headEnd/>
            <a:tailEnd/>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000" b="0" i="0" u="none" strike="noStrike" kern="1200" cap="none" spc="0" normalizeH="0" baseline="0" noProof="0" dirty="0">
                <a:ln>
                  <a:noFill/>
                </a:ln>
                <a:solidFill>
                  <a:srgbClr val="FFFFFF"/>
                </a:solidFill>
                <a:effectLst/>
                <a:uLnTx/>
                <a:uFillTx/>
                <a:latin typeface="Arial" charset="0"/>
                <a:ea typeface="+mn-ea"/>
                <a:cs typeface="Arial" charset="0"/>
              </a:rPr>
              <a:t>ENLACE  – Consultores en Gestión Empresa rial Ltda. - </a:t>
            </a:r>
            <a:fld id="{0032434A-389C-4885-A979-C0CF83F1A75D}" type="slidenum">
              <a:rPr kumimoji="0" lang="es-ES" sz="1000" b="0" i="0" u="none" strike="noStrike" kern="1200" cap="none" spc="0" normalizeH="0" baseline="0" noProof="0">
                <a:ln>
                  <a:noFill/>
                </a:ln>
                <a:solidFill>
                  <a:srgbClr val="FFFFFF"/>
                </a:solidFill>
                <a:effectLst/>
                <a:uLnTx/>
                <a:uFillTx/>
                <a:latin typeface="Arial" charset="0"/>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95</a:t>
            </a:fld>
            <a:endParaRPr kumimoji="0" lang="es-ES" sz="1000" b="0" i="0" u="none" strike="noStrike" kern="1200" cap="none" spc="0" normalizeH="0" baseline="0" noProof="0" dirty="0">
              <a:ln>
                <a:noFill/>
              </a:ln>
              <a:solidFill>
                <a:srgbClr val="FFFFFF"/>
              </a:solidFill>
              <a:effectLst/>
              <a:uLnTx/>
              <a:uFillTx/>
              <a:latin typeface="Arial" charset="0"/>
              <a:ea typeface="+mn-ea"/>
              <a:cs typeface="Arial" charset="0"/>
            </a:endParaRPr>
          </a:p>
        </p:txBody>
      </p:sp>
      <p:sp>
        <p:nvSpPr>
          <p:cNvPr id="44035" name="2 Subtítulo"/>
          <p:cNvSpPr>
            <a:spLocks/>
          </p:cNvSpPr>
          <p:nvPr/>
        </p:nvSpPr>
        <p:spPr bwMode="auto">
          <a:xfrm>
            <a:off x="251520" y="404664"/>
            <a:ext cx="8715436" cy="5688632"/>
          </a:xfrm>
          <a:prstGeom prst="rect">
            <a:avLst/>
          </a:prstGeom>
          <a:noFill/>
          <a:ln w="9525">
            <a:noFill/>
            <a:miter lim="800000"/>
            <a:headEnd/>
            <a:tailEnd/>
          </a:ln>
        </p:spPr>
        <p:txBody>
          <a:bodyPr anchor="ctr"/>
          <a:lstStyle/>
          <a:p>
            <a:pPr marL="342900" marR="0" lvl="0" indent="-342900" algn="ctr" defTabSz="914400" rtl="0" eaLnBrk="1" fontAlgn="base" latinLnBrk="0" hangingPunct="1">
              <a:lnSpc>
                <a:spcPct val="100000"/>
              </a:lnSpc>
              <a:spcBef>
                <a:spcPct val="0"/>
              </a:spcBef>
              <a:spcAft>
                <a:spcPct val="0"/>
              </a:spcAft>
              <a:buClrTx/>
              <a:buSzTx/>
              <a:buFontTx/>
              <a:buNone/>
              <a:tabLst/>
              <a:defRPr/>
            </a:pPr>
            <a:endParaRPr kumimoji="0" lang="es-E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defRPr/>
            </a:pPr>
            <a:endParaRPr kumimoji="0" lang="es-E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defRPr/>
            </a:pPr>
            <a:endParaRPr kumimoji="0" lang="es-ES" sz="2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s-ES" sz="36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CONCLUSIÓN</a:t>
            </a:r>
            <a:endParaRPr kumimoji="0" lang="es-ES" sz="3600" b="1" i="0" u="none" strike="noStrike" kern="1200" cap="none" spc="0" normalizeH="0" baseline="0" noProof="0" dirty="0">
              <a:ln>
                <a:noFill/>
              </a:ln>
              <a:solidFill>
                <a:srgbClr val="2F2B20"/>
              </a:solidFill>
              <a:effectLst/>
              <a:uLnTx/>
              <a:uFillTx/>
              <a:latin typeface="Arial" pitchFamily="34" charset="0"/>
              <a:ea typeface="+mn-ea"/>
              <a:cs typeface="Arial"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defRPr/>
            </a:pPr>
            <a:endParaRPr kumimoji="0" lang="es-ES" sz="2400" b="0" i="0" u="none" strike="noStrike" kern="1200" cap="none" spc="0" normalizeH="0" baseline="0" noProof="0" dirty="0">
              <a:ln>
                <a:noFill/>
              </a:ln>
              <a:solidFill>
                <a:srgbClr val="2F2B20"/>
              </a:solidFill>
              <a:effectLst/>
              <a:uLnTx/>
              <a:uFillTx/>
              <a:latin typeface="Arial" pitchFamily="34" charset="0"/>
              <a:ea typeface="+mn-ea"/>
              <a:cs typeface="Arial" pitchFamily="34" charset="0"/>
            </a:endParaRPr>
          </a:p>
          <a:p>
            <a:pPr marL="342900" indent="-342900" algn="just">
              <a:defRPr/>
            </a:pPr>
            <a:r>
              <a:rPr kumimoji="0" lang="es-ES" sz="2000" b="1" i="0" u="none" strike="noStrike" kern="1200" cap="none" spc="0" normalizeH="0" baseline="0" noProof="0" dirty="0">
                <a:ln>
                  <a:noFill/>
                </a:ln>
                <a:solidFill>
                  <a:srgbClr val="2F2B20"/>
                </a:solidFill>
                <a:effectLst/>
                <a:uLnTx/>
                <a:uFillTx/>
                <a:latin typeface="+mj-lt"/>
                <a:cs typeface="Arial" pitchFamily="34" charset="0"/>
              </a:rPr>
              <a:t>    </a:t>
            </a:r>
            <a:r>
              <a:rPr kumimoji="0" lang="es-ES" sz="2000" i="0" u="none" strike="noStrike" kern="1200" cap="none" spc="0" normalizeH="0" baseline="0" noProof="0" dirty="0">
                <a:ln>
                  <a:noFill/>
                </a:ln>
                <a:solidFill>
                  <a:srgbClr val="2F2B20"/>
                </a:solidFill>
                <a:effectLst/>
                <a:uLnTx/>
                <a:uFillTx/>
                <a:latin typeface="Arial" panose="020B0604020202020204" pitchFamily="34" charset="0"/>
                <a:cs typeface="Arial" panose="020B0604020202020204" pitchFamily="34" charset="0"/>
              </a:rPr>
              <a:t>Están en proceso de ejecución 3 actividades para la vigencia 2022, referentes </a:t>
            </a:r>
            <a:r>
              <a:rPr lang="es-ES" sz="2000" dirty="0">
                <a:solidFill>
                  <a:srgbClr val="2F2B20"/>
                </a:solidFill>
                <a:latin typeface="Arial" panose="020B0604020202020204" pitchFamily="34" charset="0"/>
                <a:cs typeface="Arial" panose="020B0604020202020204" pitchFamily="34" charset="0"/>
              </a:rPr>
              <a:t>a la D</a:t>
            </a:r>
            <a:r>
              <a:rPr kumimoji="0" lang="es-ES" sz="2000" i="0" u="none" strike="noStrike" kern="1200" cap="none" spc="0" normalizeH="0" baseline="0" noProof="0" dirty="0" err="1">
                <a:ln>
                  <a:noFill/>
                </a:ln>
                <a:solidFill>
                  <a:srgbClr val="2F2B20"/>
                </a:solidFill>
                <a:effectLst/>
                <a:uLnTx/>
                <a:uFillTx/>
                <a:latin typeface="Arial" panose="020B0604020202020204" pitchFamily="34" charset="0"/>
                <a:cs typeface="Arial" panose="020B0604020202020204" pitchFamily="34" charset="0"/>
              </a:rPr>
              <a:t>igitalización</a:t>
            </a:r>
            <a:r>
              <a:rPr kumimoji="0" lang="es-ES" sz="2000" i="0" u="none" strike="noStrike" kern="1200" cap="none" spc="0" normalizeH="0" baseline="0" noProof="0" dirty="0">
                <a:ln>
                  <a:noFill/>
                </a:ln>
                <a:solidFill>
                  <a:srgbClr val="2F2B20"/>
                </a:solidFill>
                <a:effectLst/>
                <a:uLnTx/>
                <a:uFillTx/>
                <a:latin typeface="Arial" panose="020B0604020202020204" pitchFamily="34" charset="0"/>
                <a:cs typeface="Arial" panose="020B0604020202020204" pitchFamily="34" charset="0"/>
              </a:rPr>
              <a:t> de la Documentación del Centro de Conciliación, </a:t>
            </a:r>
            <a:r>
              <a:rPr kumimoji="0" lang="es-CO" sz="2000" kern="1200" cap="none" spc="0" normalizeH="0" baseline="0" noProof="0" dirty="0">
                <a:ln>
                  <a:noFill/>
                </a:ln>
                <a:uLnTx/>
                <a:uFillTx/>
                <a:latin typeface="Arial" panose="020B0604020202020204" pitchFamily="34" charset="0"/>
                <a:cs typeface="Arial" panose="020B0604020202020204" pitchFamily="34" charset="0"/>
              </a:rPr>
              <a:t>Compliance</a:t>
            </a:r>
            <a:r>
              <a:rPr lang="es-CO" sz="2000" i="0" u="none" strike="noStrike" baseline="0" dirty="0">
                <a:solidFill>
                  <a:schemeClr val="tx1"/>
                </a:solidFill>
                <a:effectLst/>
                <a:latin typeface="Arial" panose="020B0604020202020204" pitchFamily="34" charset="0"/>
                <a:cs typeface="Arial" panose="020B0604020202020204" pitchFamily="34" charset="0"/>
              </a:rPr>
              <a:t> Legal Y Gobierno Corporativo, </a:t>
            </a:r>
            <a:r>
              <a:rPr lang="es-MX" sz="2000" i="0" u="none" strike="noStrike" dirty="0">
                <a:solidFill>
                  <a:schemeClr val="tx1"/>
                </a:solidFill>
                <a:effectLst/>
                <a:latin typeface="Arial" panose="020B0604020202020204" pitchFamily="34" charset="0"/>
                <a:cs typeface="Arial" panose="020B0604020202020204" pitchFamily="34" charset="0"/>
              </a:rPr>
              <a:t>A</a:t>
            </a:r>
            <a:r>
              <a:rPr lang="es-CO" sz="2000" dirty="0">
                <a:latin typeface="Arial" panose="020B0604020202020204" pitchFamily="34" charset="0"/>
                <a:cs typeface="Arial" panose="020B0604020202020204" pitchFamily="34" charset="0"/>
              </a:rPr>
              <a:t>actualizar</a:t>
            </a:r>
            <a:r>
              <a:rPr lang="es-CO" sz="2000" i="0" u="none" strike="noStrike" dirty="0">
                <a:solidFill>
                  <a:schemeClr val="tx1"/>
                </a:solidFill>
                <a:effectLst/>
                <a:latin typeface="Arial" panose="020B0604020202020204" pitchFamily="34" charset="0"/>
                <a:cs typeface="Arial" panose="020B0604020202020204" pitchFamily="34" charset="0"/>
              </a:rPr>
              <a:t> Organigrama Y Manual De Funciones con un experto externo, </a:t>
            </a:r>
            <a:r>
              <a:rPr lang="es-CO" sz="2000" i="0" u="none" strike="noStrike" dirty="0" smtClean="0">
                <a:solidFill>
                  <a:schemeClr val="tx1"/>
                </a:solidFill>
                <a:effectLst/>
                <a:latin typeface="Arial" panose="020B0604020202020204" pitchFamily="34" charset="0"/>
                <a:cs typeface="Arial" panose="020B0604020202020204" pitchFamily="34" charset="0"/>
              </a:rPr>
              <a:t>una </a:t>
            </a:r>
            <a:r>
              <a:rPr lang="es-CO" sz="2000" i="0" u="none" strike="noStrike" dirty="0">
                <a:solidFill>
                  <a:schemeClr val="tx1"/>
                </a:solidFill>
                <a:effectLst/>
                <a:latin typeface="Arial" panose="020B0604020202020204" pitchFamily="34" charset="0"/>
                <a:cs typeface="Arial" panose="020B0604020202020204" pitchFamily="34" charset="0"/>
              </a:rPr>
              <a:t>pendiente por ejecutar referente a la </a:t>
            </a:r>
            <a:r>
              <a:rPr lang="es-CO" sz="2000" dirty="0">
                <a:latin typeface="Arial" panose="020B0604020202020204" pitchFamily="34" charset="0"/>
                <a:cs typeface="Arial" panose="020B0604020202020204" pitchFamily="34" charset="0"/>
              </a:rPr>
              <a:t>I</a:t>
            </a:r>
            <a:r>
              <a:rPr lang="es-CO" sz="2000" i="0" u="none" strike="noStrike" dirty="0">
                <a:solidFill>
                  <a:schemeClr val="tx1"/>
                </a:solidFill>
                <a:effectLst/>
                <a:latin typeface="Arial" panose="020B0604020202020204" pitchFamily="34" charset="0"/>
                <a:cs typeface="Arial" panose="020B0604020202020204" pitchFamily="34" charset="0"/>
              </a:rPr>
              <a:t>mplementación del Sistema de Gestión </a:t>
            </a:r>
            <a:r>
              <a:rPr lang="es-CO" sz="2000" i="0" u="none" strike="noStrike" dirty="0" smtClean="0">
                <a:solidFill>
                  <a:schemeClr val="tx1"/>
                </a:solidFill>
                <a:effectLst/>
                <a:latin typeface="Arial" panose="020B0604020202020204" pitchFamily="34" charset="0"/>
                <a:cs typeface="Arial" panose="020B0604020202020204" pitchFamily="34" charset="0"/>
              </a:rPr>
              <a:t>Ambiental, y dos ejecutadas que son la Implementación del Centro de Acondicionamiento </a:t>
            </a:r>
            <a:r>
              <a:rPr lang="es-CO" sz="2000" dirty="0">
                <a:latin typeface="Arial" panose="020B0604020202020204" pitchFamily="34" charset="0"/>
                <a:cs typeface="Arial" panose="020B0604020202020204" pitchFamily="34" charset="0"/>
              </a:rPr>
              <a:t>E</a:t>
            </a:r>
            <a:r>
              <a:rPr lang="es-CO" sz="2000" i="0" u="none" strike="noStrike" dirty="0" smtClean="0">
                <a:solidFill>
                  <a:schemeClr val="tx1"/>
                </a:solidFill>
                <a:effectLst/>
                <a:latin typeface="Arial" panose="020B0604020202020204" pitchFamily="34" charset="0"/>
                <a:cs typeface="Arial" panose="020B0604020202020204" pitchFamily="34" charset="0"/>
              </a:rPr>
              <a:t>mpresarial y el traslado del Centro de Conciliación y Arbitraje.</a:t>
            </a:r>
            <a:endParaRPr lang="es-CO" sz="2000" i="0" u="none" strike="noStrike" dirty="0">
              <a:solidFill>
                <a:schemeClr val="tx1"/>
              </a:solidFill>
              <a:effectLst/>
              <a:latin typeface="Arial" panose="020B0604020202020204" pitchFamily="34" charset="0"/>
              <a:cs typeface="Arial" panose="020B0604020202020204" pitchFamily="34" charset="0"/>
            </a:endParaRPr>
          </a:p>
          <a:p>
            <a:pPr marL="342900" marR="0" lvl="0" indent="-342900" algn="just" defTabSz="914400" rtl="0" eaLnBrk="1" fontAlgn="base" latinLnBrk="0" hangingPunct="1">
              <a:lnSpc>
                <a:spcPct val="100000"/>
              </a:lnSpc>
              <a:spcBef>
                <a:spcPct val="0"/>
              </a:spcBef>
              <a:spcAft>
                <a:spcPct val="0"/>
              </a:spcAft>
              <a:buClrTx/>
              <a:buSzTx/>
              <a:buFontTx/>
              <a:buNone/>
              <a:tabLst/>
              <a:defRPr/>
            </a:pPr>
            <a:r>
              <a:rPr kumimoji="0" lang="es-ES" sz="2000" i="0" u="none" strike="noStrike" kern="1200" cap="none" spc="0" normalizeH="0" baseline="0" noProof="0" dirty="0">
                <a:ln>
                  <a:noFill/>
                </a:ln>
                <a:solidFill>
                  <a:srgbClr val="2F2B20"/>
                </a:solidFill>
                <a:effectLst/>
                <a:uLnTx/>
                <a:uFillTx/>
                <a:latin typeface="Arial" pitchFamily="34" charset="0"/>
                <a:cs typeface="Arial" pitchFamily="34" charset="0"/>
              </a:rPr>
              <a:t>    Cabe resaltar que presidencia ejecutiva es una apoyo permanente, para llevar a cabo las oportunidades que se presentan en cada proceso.</a:t>
            </a:r>
          </a:p>
          <a:p>
            <a:pPr marL="342900" marR="0" lvl="0" indent="-342900" algn="just" defTabSz="914400" rtl="0" eaLnBrk="1" fontAlgn="base" latinLnBrk="0" hangingPunct="1">
              <a:lnSpc>
                <a:spcPct val="100000"/>
              </a:lnSpc>
              <a:spcBef>
                <a:spcPct val="0"/>
              </a:spcBef>
              <a:spcAft>
                <a:spcPct val="0"/>
              </a:spcAft>
              <a:buClrTx/>
              <a:buSzTx/>
              <a:buFontTx/>
              <a:buNone/>
              <a:tabLst/>
              <a:defRPr/>
            </a:pPr>
            <a:r>
              <a:rPr kumimoji="0" lang="es-ES" sz="2000" b="1" i="0" u="none" strike="noStrike" kern="1200" cap="none" spc="0" normalizeH="0" baseline="0" noProof="0" dirty="0">
                <a:ln>
                  <a:noFill/>
                </a:ln>
                <a:solidFill>
                  <a:srgbClr val="2F2B20"/>
                </a:solidFill>
                <a:effectLst/>
                <a:uLnTx/>
                <a:uFillTx/>
                <a:latin typeface="Arial" pitchFamily="34" charset="0"/>
                <a:cs typeface="Arial" pitchFamily="34" charset="0"/>
              </a:rPr>
              <a:t>    </a:t>
            </a:r>
          </a:p>
          <a:p>
            <a:pPr marL="342900" marR="0" lvl="0" indent="-342900" algn="just" defTabSz="914400" rtl="0" eaLnBrk="1" fontAlgn="base" latinLnBrk="0" hangingPunct="1">
              <a:lnSpc>
                <a:spcPct val="100000"/>
              </a:lnSpc>
              <a:spcBef>
                <a:spcPct val="0"/>
              </a:spcBef>
              <a:spcAft>
                <a:spcPct val="0"/>
              </a:spcAft>
              <a:buClrTx/>
              <a:buSzTx/>
              <a:buFontTx/>
              <a:buNone/>
              <a:tabLst/>
              <a:defRPr/>
            </a:pPr>
            <a:r>
              <a:rPr kumimoji="0" lang="es-ES" sz="2000" b="1" i="0" u="none" strike="noStrike" kern="1200" cap="none" spc="0" normalizeH="0" baseline="0" noProof="0" dirty="0">
                <a:ln>
                  <a:noFill/>
                </a:ln>
                <a:solidFill>
                  <a:srgbClr val="C00000"/>
                </a:solidFill>
                <a:effectLst/>
                <a:uLnTx/>
                <a:uFillTx/>
                <a:latin typeface="Arial" pitchFamily="34" charset="0"/>
                <a:cs typeface="Arial" pitchFamily="34" charset="0"/>
              </a:rPr>
              <a:t>   </a:t>
            </a:r>
            <a:endParaRPr kumimoji="0" lang="es-ES" sz="2000" b="1" i="0" u="none" strike="noStrike" kern="1200" cap="none" spc="0" normalizeH="0" baseline="0" noProof="0" dirty="0">
              <a:ln>
                <a:noFill/>
              </a:ln>
              <a:solidFill>
                <a:srgbClr val="C00000"/>
              </a:solidFill>
              <a:effectLst/>
              <a:uLnTx/>
              <a:uFillTx/>
            </a:endParaRPr>
          </a:p>
          <a:p>
            <a:pPr marL="342900" marR="0" lvl="0" indent="-342900" algn="just" defTabSz="914400" rtl="0" eaLnBrk="1" fontAlgn="base" latinLnBrk="0" hangingPunct="1">
              <a:lnSpc>
                <a:spcPct val="100000"/>
              </a:lnSpc>
              <a:spcBef>
                <a:spcPct val="0"/>
              </a:spcBef>
              <a:spcAft>
                <a:spcPct val="0"/>
              </a:spcAft>
              <a:buClrTx/>
              <a:buSzTx/>
              <a:buFontTx/>
              <a:buNone/>
              <a:tabLst/>
              <a:defRPr/>
            </a:pPr>
            <a:endParaRPr kumimoji="0" lang="es-ES" sz="1800" b="1" i="0" u="none" strike="noStrike" kern="1200" cap="none" spc="0" normalizeH="0" baseline="0" noProof="0" dirty="0">
              <a:ln>
                <a:noFill/>
              </a:ln>
              <a:solidFill>
                <a:srgbClr val="C00000"/>
              </a:solidFill>
              <a:effectLst/>
              <a:uLnTx/>
              <a:uFillTx/>
              <a:latin typeface="Arial" charset="0"/>
              <a:ea typeface="+mn-ea"/>
              <a:cs typeface="Arial" charset="0"/>
            </a:endParaRPr>
          </a:p>
          <a:p>
            <a:pPr marL="342900" marR="0" lvl="0" indent="-342900" algn="just" defTabSz="914400" rtl="0" eaLnBrk="1" fontAlgn="base" latinLnBrk="0" hangingPunct="1">
              <a:lnSpc>
                <a:spcPct val="100000"/>
              </a:lnSpc>
              <a:spcBef>
                <a:spcPct val="0"/>
              </a:spcBef>
              <a:spcAft>
                <a:spcPct val="0"/>
              </a:spcAft>
              <a:buClrTx/>
              <a:buSzTx/>
              <a:buFontTx/>
              <a:buNone/>
              <a:tabLst/>
              <a:defRPr/>
            </a:pPr>
            <a:r>
              <a:rPr kumimoji="0" lang="es-ES" sz="1800" b="1" i="0" u="none" strike="noStrike" kern="1200" cap="none" spc="0" normalizeH="0" baseline="0" noProof="0" dirty="0">
                <a:ln>
                  <a:noFill/>
                </a:ln>
                <a:solidFill>
                  <a:srgbClr val="C00000"/>
                </a:solidFill>
                <a:effectLst/>
                <a:uLnTx/>
                <a:uFillTx/>
                <a:latin typeface="Arial" charset="0"/>
                <a:ea typeface="+mn-ea"/>
                <a:cs typeface="Arial" charset="0"/>
              </a:rPr>
              <a:t> </a:t>
            </a:r>
            <a:endParaRPr kumimoji="0" lang="es-MX" sz="1800" b="0" i="0" u="none" strike="noStrike" kern="1200" cap="none" spc="0" normalizeH="0" baseline="0" noProof="0" dirty="0">
              <a:ln>
                <a:noFill/>
              </a:ln>
              <a:solidFill>
                <a:srgbClr val="C00000"/>
              </a:solidFill>
              <a:effectLst/>
              <a:uLnTx/>
              <a:uFillTx/>
              <a:latin typeface="Arial" charset="0"/>
              <a:ea typeface="+mn-ea"/>
              <a:cs typeface="Arial" charset="0"/>
            </a:endParaRPr>
          </a:p>
        </p:txBody>
      </p:sp>
      <p:pic>
        <p:nvPicPr>
          <p:cNvPr id="5" name="Picture 49">
            <a:extLst>
              <a:ext uri="{FF2B5EF4-FFF2-40B4-BE49-F238E27FC236}">
                <a16:creationId xmlns="" xmlns:a16="http://schemas.microsoft.com/office/drawing/2014/main" id="{52C06DD7-DE72-824A-A1C4-63DAFA8D554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21579"/>
            <a:ext cx="1013342" cy="671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868604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5 Rectángulo redondeado">
            <a:extLst>
              <a:ext uri="{FF2B5EF4-FFF2-40B4-BE49-F238E27FC236}">
                <a16:creationId xmlns="" xmlns:a16="http://schemas.microsoft.com/office/drawing/2014/main" id="{834B1F0B-3D7A-9331-8854-518FACD88336}"/>
              </a:ext>
            </a:extLst>
          </p:cNvPr>
          <p:cNvSpPr>
            <a:spLocks noChangeArrowheads="1"/>
          </p:cNvSpPr>
          <p:nvPr/>
        </p:nvSpPr>
        <p:spPr bwMode="auto">
          <a:xfrm>
            <a:off x="1403648" y="1268760"/>
            <a:ext cx="6264696" cy="3960440"/>
          </a:xfrm>
          <a:prstGeom prst="roundRect">
            <a:avLst>
              <a:gd name="adj" fmla="val 16667"/>
            </a:avLst>
          </a:prstGeom>
          <a:noFill/>
          <a:ln w="25400" algn="ctr">
            <a:solidFill>
              <a:schemeClr val="accent2"/>
            </a:solidFill>
            <a:round/>
            <a:headEnd/>
            <a:tailEnd/>
          </a:ln>
        </p:spPr>
        <p:txBody>
          <a:bodyPr lIns="0" tIns="0" rIns="0" bIns="0" anchor="ct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dirty="0">
                <a:ln>
                  <a:noFill/>
                </a:ln>
                <a:solidFill>
                  <a:srgbClr val="0033CC"/>
                </a:solidFill>
                <a:effectLst/>
                <a:uLnTx/>
                <a:uFillTx/>
                <a:latin typeface="Arial" charset="0"/>
                <a:ea typeface="+mn-ea"/>
                <a:cs typeface="Arial" charset="0"/>
              </a:rPr>
              <a:t>	</a:t>
            </a:r>
            <a:r>
              <a:rPr kumimoji="0" lang="es-ES" sz="4000" b="0" i="0" u="none" strike="noStrike" kern="1200" cap="none" spc="0" normalizeH="0" baseline="0" noProof="0" dirty="0">
                <a:ln>
                  <a:noFill/>
                </a:ln>
                <a:solidFill>
                  <a:srgbClr val="0033CC"/>
                </a:solidFill>
                <a:effectLst/>
                <a:uLnTx/>
                <a:uFillTx/>
                <a:latin typeface="Arial" charset="0"/>
                <a:ea typeface="+mn-ea"/>
                <a:cs typeface="Arial" charset="0"/>
              </a:rPr>
              <a:t>9.3.3 b. Necesidades de cambios del SGC.</a:t>
            </a:r>
          </a:p>
        </p:txBody>
      </p:sp>
    </p:spTree>
    <p:extLst>
      <p:ext uri="{BB962C8B-B14F-4D97-AF65-F5344CB8AC3E}">
        <p14:creationId xmlns:p14="http://schemas.microsoft.com/office/powerpoint/2010/main" val="123116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5 Rectángulo redondeado">
            <a:extLst>
              <a:ext uri="{FF2B5EF4-FFF2-40B4-BE49-F238E27FC236}">
                <a16:creationId xmlns="" xmlns:a16="http://schemas.microsoft.com/office/drawing/2014/main" id="{834B1F0B-3D7A-9331-8854-518FACD88336}"/>
              </a:ext>
            </a:extLst>
          </p:cNvPr>
          <p:cNvSpPr>
            <a:spLocks noChangeArrowheads="1"/>
          </p:cNvSpPr>
          <p:nvPr/>
        </p:nvSpPr>
        <p:spPr bwMode="auto">
          <a:xfrm>
            <a:off x="1547664" y="146538"/>
            <a:ext cx="6809863" cy="2067618"/>
          </a:xfrm>
          <a:prstGeom prst="roundRect">
            <a:avLst>
              <a:gd name="adj" fmla="val 16667"/>
            </a:avLst>
          </a:prstGeom>
          <a:noFill/>
          <a:ln w="25400" algn="ctr">
            <a:solidFill>
              <a:schemeClr val="accent2"/>
            </a:solidFill>
            <a:round/>
            <a:headEnd/>
            <a:tailEnd/>
          </a:ln>
        </p:spPr>
        <p:txBody>
          <a:bodyPr lIns="0" tIns="0" rIns="0" bIns="0" anchor="ct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s-ES" sz="1400" b="0" i="0" u="none" strike="noStrike" kern="1200" cap="none" spc="0" normalizeH="0" baseline="0" noProof="0" dirty="0">
                <a:ln>
                  <a:noFill/>
                </a:ln>
                <a:solidFill>
                  <a:srgbClr val="0033CC"/>
                </a:solidFill>
                <a:effectLst/>
                <a:uLnTx/>
                <a:uFillTx/>
                <a:latin typeface="Arial" charset="0"/>
                <a:ea typeface="+mn-ea"/>
                <a:cs typeface="Arial" charset="0"/>
              </a:rPr>
              <a:t>	</a:t>
            </a:r>
            <a:r>
              <a:rPr kumimoji="0" lang="es-ES" sz="4000" b="0" i="0" u="none" strike="noStrike" kern="1200" cap="none" spc="0" normalizeH="0" baseline="0" noProof="0" dirty="0">
                <a:ln>
                  <a:noFill/>
                </a:ln>
                <a:solidFill>
                  <a:srgbClr val="0033CC"/>
                </a:solidFill>
                <a:effectLst/>
                <a:uLnTx/>
                <a:uFillTx/>
                <a:latin typeface="Arial" charset="0"/>
                <a:ea typeface="+mn-ea"/>
                <a:cs typeface="Arial" charset="0"/>
              </a:rPr>
              <a:t>Necesidades de cambios del SGC.</a:t>
            </a:r>
          </a:p>
        </p:txBody>
      </p:sp>
      <p:sp>
        <p:nvSpPr>
          <p:cNvPr id="3" name="CuadroTexto 2">
            <a:extLst>
              <a:ext uri="{FF2B5EF4-FFF2-40B4-BE49-F238E27FC236}">
                <a16:creationId xmlns="" xmlns:a16="http://schemas.microsoft.com/office/drawing/2014/main" id="{EB84A2DA-D97A-3D7B-F3BA-3EFC6BF1B2D9}"/>
              </a:ext>
            </a:extLst>
          </p:cNvPr>
          <p:cNvSpPr txBox="1"/>
          <p:nvPr/>
        </p:nvSpPr>
        <p:spPr>
          <a:xfrm>
            <a:off x="580663" y="1844824"/>
            <a:ext cx="7982674"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800" b="0" i="0" u="none" strike="noStrike" kern="1200" cap="none" spc="0" normalizeH="0" baseline="0" noProof="0" dirty="0" smtClean="0">
                <a:ln>
                  <a:noFill/>
                </a:ln>
                <a:solidFill>
                  <a:srgbClr val="2F2B20"/>
                </a:solidFill>
                <a:effectLst/>
                <a:uLnTx/>
                <a:uFillTx/>
                <a:latin typeface="Arial" charset="0"/>
                <a:ea typeface="+mn-ea"/>
                <a:cs typeface="Arial" charset="0"/>
              </a:rPr>
              <a:t> </a:t>
            </a:r>
            <a:endParaRPr kumimoji="0" lang="es-ES" sz="1800" b="0" i="0" u="none" strike="noStrike" kern="1200" cap="none" spc="0" normalizeH="0" baseline="0" noProof="0" dirty="0">
              <a:ln>
                <a:noFill/>
              </a:ln>
              <a:solidFill>
                <a:srgbClr val="2F2B20"/>
              </a:solidFill>
              <a:effectLst/>
              <a:uLnTx/>
              <a:uFillTx/>
              <a:latin typeface="Arial" charset="0"/>
              <a:ea typeface="+mn-ea"/>
              <a:cs typeface="Arial" charset="0"/>
            </a:endParaRPr>
          </a:p>
        </p:txBody>
      </p:sp>
      <p:sp>
        <p:nvSpPr>
          <p:cNvPr id="4" name="Rectángulo 3"/>
          <p:cNvSpPr/>
          <p:nvPr/>
        </p:nvSpPr>
        <p:spPr>
          <a:xfrm>
            <a:off x="755576" y="3068960"/>
            <a:ext cx="7920879" cy="1938992"/>
          </a:xfrm>
          <a:prstGeom prst="rect">
            <a:avLst/>
          </a:prstGeom>
        </p:spPr>
        <p:txBody>
          <a:bodyPr wrap="square">
            <a:spAutoFit/>
          </a:bodyPr>
          <a:lstStyle/>
          <a:p>
            <a:pPr algn="just"/>
            <a:r>
              <a:rPr lang="es-ES" sz="2400" dirty="0">
                <a:latin typeface="Arial" pitchFamily="34" charset="0"/>
                <a:ea typeface="Tahoma" pitchFamily="34" charset="0"/>
                <a:cs typeface="Arial" pitchFamily="34" charset="0"/>
              </a:rPr>
              <a:t>Son adecuados los recursos humanos, técnicos y financieros para el desempeño eficaz del sistema de </a:t>
            </a:r>
            <a:r>
              <a:rPr lang="es-ES" sz="2400" dirty="0" smtClean="0">
                <a:latin typeface="Arial" pitchFamily="34" charset="0"/>
                <a:ea typeface="Tahoma" pitchFamily="34" charset="0"/>
                <a:cs typeface="Arial" pitchFamily="34" charset="0"/>
              </a:rPr>
              <a:t>gestión </a:t>
            </a:r>
            <a:r>
              <a:rPr lang="es-ES" sz="2400" dirty="0">
                <a:latin typeface="Arial" pitchFamily="34" charset="0"/>
                <a:ea typeface="Tahoma" pitchFamily="34" charset="0"/>
                <a:cs typeface="Arial" pitchFamily="34" charset="0"/>
              </a:rPr>
              <a:t>de </a:t>
            </a:r>
            <a:r>
              <a:rPr lang="es-ES" sz="2400" dirty="0" smtClean="0">
                <a:latin typeface="Arial" pitchFamily="34" charset="0"/>
                <a:ea typeface="Tahoma" pitchFamily="34" charset="0"/>
                <a:cs typeface="Arial" pitchFamily="34" charset="0"/>
              </a:rPr>
              <a:t>la calidad. </a:t>
            </a:r>
            <a:r>
              <a:rPr lang="es-ES" sz="2400" dirty="0">
                <a:latin typeface="Arial" pitchFamily="34" charset="0"/>
                <a:ea typeface="Tahoma" pitchFamily="34" charset="0"/>
                <a:cs typeface="Arial" pitchFamily="34" charset="0"/>
              </a:rPr>
              <a:t>Para fortalecer los recursos humanos, técnicos y financieros se plantearon acciones de mejora y oportunidades. </a:t>
            </a:r>
            <a:endParaRPr lang="es-ES" sz="2400" dirty="0">
              <a:latin typeface="Arial Black" pitchFamily="34" charset="0"/>
            </a:endParaRPr>
          </a:p>
        </p:txBody>
      </p:sp>
    </p:spTree>
    <p:extLst>
      <p:ext uri="{BB962C8B-B14F-4D97-AF65-F5344CB8AC3E}">
        <p14:creationId xmlns:p14="http://schemas.microsoft.com/office/powerpoint/2010/main" val="11303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35 Rectángulo redondeado">
            <a:extLst>
              <a:ext uri="{FF2B5EF4-FFF2-40B4-BE49-F238E27FC236}">
                <a16:creationId xmlns="" xmlns:a16="http://schemas.microsoft.com/office/drawing/2014/main" id="{87498D2A-6E00-0BDD-FA65-05CCB9EF1379}"/>
              </a:ext>
            </a:extLst>
          </p:cNvPr>
          <p:cNvSpPr>
            <a:spLocks noChangeArrowheads="1"/>
          </p:cNvSpPr>
          <p:nvPr/>
        </p:nvSpPr>
        <p:spPr bwMode="auto">
          <a:xfrm>
            <a:off x="2627784" y="188640"/>
            <a:ext cx="4176464" cy="1000121"/>
          </a:xfrm>
          <a:prstGeom prst="roundRect">
            <a:avLst>
              <a:gd name="adj" fmla="val 16667"/>
            </a:avLst>
          </a:prstGeom>
          <a:noFill/>
          <a:ln w="25400" algn="ctr">
            <a:solidFill>
              <a:schemeClr val="accent2"/>
            </a:solidFill>
            <a:round/>
            <a:headEnd/>
            <a:tailEnd/>
          </a:ln>
        </p:spPr>
        <p:txBody>
          <a:bodyPr lIns="0" tIns="0" rIns="0" bIns="0" anchor="ct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s-CO" sz="1400" b="0" i="0" u="none" strike="noStrike" kern="1200" cap="none" spc="0" normalizeH="0" baseline="0" noProof="0" dirty="0">
                <a:ln>
                  <a:noFill/>
                </a:ln>
                <a:solidFill>
                  <a:srgbClr val="0033CC"/>
                </a:solidFill>
                <a:effectLst/>
                <a:uLnTx/>
                <a:uFillTx/>
                <a:latin typeface="Arial" charset="0"/>
                <a:ea typeface="+mn-ea"/>
                <a:cs typeface="Arial" charset="0"/>
              </a:rPr>
              <a:t>	9.3.3 c </a:t>
            </a:r>
            <a:r>
              <a:rPr kumimoji="0" lang="es-CO" sz="1800" b="0" i="0" u="none" strike="noStrike" kern="1200" cap="none" spc="0" normalizeH="0" baseline="0" noProof="0" dirty="0">
                <a:ln>
                  <a:noFill/>
                </a:ln>
                <a:solidFill>
                  <a:srgbClr val="0033CC"/>
                </a:solidFill>
                <a:effectLst/>
                <a:uLnTx/>
                <a:uFillTx/>
                <a:latin typeface="Arial" charset="0"/>
                <a:ea typeface="+mn-ea"/>
                <a:cs typeface="Arial" charset="0"/>
              </a:rPr>
              <a:t>Necesidades de recursos (Humanos, financieros y técnicos)</a:t>
            </a:r>
            <a:endParaRPr kumimoji="0" lang="es-CO" sz="1400" b="0" i="0" u="none" strike="noStrike" kern="1200" cap="none" spc="0" normalizeH="0" baseline="0" noProof="0" dirty="0">
              <a:ln>
                <a:noFill/>
              </a:ln>
              <a:solidFill>
                <a:srgbClr val="0033CC"/>
              </a:solidFill>
              <a:effectLst/>
              <a:uLnTx/>
              <a:uFillTx/>
              <a:latin typeface="Arial" charset="0"/>
              <a:ea typeface="+mn-ea"/>
              <a:cs typeface="Arial" charset="0"/>
            </a:endParaRPr>
          </a:p>
        </p:txBody>
      </p:sp>
      <p:graphicFrame>
        <p:nvGraphicFramePr>
          <p:cNvPr id="3" name="Tabla 3">
            <a:extLst>
              <a:ext uri="{FF2B5EF4-FFF2-40B4-BE49-F238E27FC236}">
                <a16:creationId xmlns="" xmlns:a16="http://schemas.microsoft.com/office/drawing/2014/main" id="{A5A5EFEB-560C-ACBD-3753-C39BCB462F99}"/>
              </a:ext>
            </a:extLst>
          </p:cNvPr>
          <p:cNvGraphicFramePr>
            <a:graphicFrameLocks noGrp="1"/>
          </p:cNvGraphicFramePr>
          <p:nvPr>
            <p:extLst>
              <p:ext uri="{D42A27DB-BD31-4B8C-83A1-F6EECF244321}">
                <p14:modId xmlns:p14="http://schemas.microsoft.com/office/powerpoint/2010/main" val="1336574939"/>
              </p:ext>
            </p:extLst>
          </p:nvPr>
        </p:nvGraphicFramePr>
        <p:xfrm>
          <a:off x="251520" y="1340768"/>
          <a:ext cx="8712968" cy="3291840"/>
        </p:xfrm>
        <a:graphic>
          <a:graphicData uri="http://schemas.openxmlformats.org/drawingml/2006/table">
            <a:tbl>
              <a:tblPr firstRow="1" bandRow="1">
                <a:tableStyleId>{5C22544A-7EE6-4342-B048-85BDC9FD1C3A}</a:tableStyleId>
              </a:tblPr>
              <a:tblGrid>
                <a:gridCol w="1656184">
                  <a:extLst>
                    <a:ext uri="{9D8B030D-6E8A-4147-A177-3AD203B41FA5}">
                      <a16:colId xmlns="" xmlns:a16="http://schemas.microsoft.com/office/drawing/2014/main" val="2285602962"/>
                    </a:ext>
                  </a:extLst>
                </a:gridCol>
                <a:gridCol w="4878542">
                  <a:extLst>
                    <a:ext uri="{9D8B030D-6E8A-4147-A177-3AD203B41FA5}">
                      <a16:colId xmlns="" xmlns:a16="http://schemas.microsoft.com/office/drawing/2014/main" val="1874931881"/>
                    </a:ext>
                  </a:extLst>
                </a:gridCol>
                <a:gridCol w="2178242">
                  <a:extLst>
                    <a:ext uri="{9D8B030D-6E8A-4147-A177-3AD203B41FA5}">
                      <a16:colId xmlns="" xmlns:a16="http://schemas.microsoft.com/office/drawing/2014/main" val="3978371859"/>
                    </a:ext>
                  </a:extLst>
                </a:gridCol>
              </a:tblGrid>
              <a:tr h="272030">
                <a:tc>
                  <a:txBody>
                    <a:bodyPr/>
                    <a:lstStyle/>
                    <a:p>
                      <a:r>
                        <a:rPr lang="es-ES" dirty="0"/>
                        <a:t>PROCESO</a:t>
                      </a:r>
                      <a:endParaRPr lang="es-CO" dirty="0"/>
                    </a:p>
                  </a:txBody>
                  <a:tcPr/>
                </a:tc>
                <a:tc>
                  <a:txBody>
                    <a:bodyPr/>
                    <a:lstStyle/>
                    <a:p>
                      <a:r>
                        <a:rPr lang="es-ES" dirty="0"/>
                        <a:t>NECESIDAD DE RECURSOS</a:t>
                      </a:r>
                      <a:endParaRPr lang="es-CO" dirty="0"/>
                    </a:p>
                  </a:txBody>
                  <a:tcPr/>
                </a:tc>
                <a:tc>
                  <a:txBody>
                    <a:bodyPr/>
                    <a:lstStyle/>
                    <a:p>
                      <a:r>
                        <a:rPr lang="es-ES"/>
                        <a:t>APROBACION</a:t>
                      </a:r>
                      <a:endParaRPr lang="es-CO" dirty="0"/>
                    </a:p>
                  </a:txBody>
                  <a:tcPr/>
                </a:tc>
                <a:extLst>
                  <a:ext uri="{0D108BD9-81ED-4DB2-BD59-A6C34878D82A}">
                    <a16:rowId xmlns="" xmlns:a16="http://schemas.microsoft.com/office/drawing/2014/main" val="2622913954"/>
                  </a:ext>
                </a:extLst>
              </a:tr>
              <a:tr h="19042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CAPACITACION</a:t>
                      </a:r>
                    </a:p>
                    <a:p>
                      <a:endParaRPr lang="es-CO" dirty="0"/>
                    </a:p>
                  </a:txBody>
                  <a:tcPr/>
                </a:tc>
                <a:tc>
                  <a:txBody>
                    <a:bodyPr/>
                    <a:lstStyle/>
                    <a:p>
                      <a:r>
                        <a:rPr lang="es-ES" dirty="0"/>
                        <a:t>.Arreglar el sonido del tercer piso </a:t>
                      </a:r>
                    </a:p>
                    <a:p>
                      <a:r>
                        <a:rPr lang="es-ES" dirty="0"/>
                        <a:t>.Cambio de puertas de los auditores del 2do piso </a:t>
                      </a:r>
                    </a:p>
                    <a:p>
                      <a:r>
                        <a:rPr lang="es-ES" dirty="0"/>
                        <a:t>.Necesitamos 10</a:t>
                      </a:r>
                      <a:r>
                        <a:rPr lang="es-ES" baseline="0" dirty="0"/>
                        <a:t> computadores</a:t>
                      </a:r>
                      <a:r>
                        <a:rPr lang="es-ES" dirty="0"/>
                        <a:t> para abrir el Técnico en Sistemas y Diseño Grafico para</a:t>
                      </a:r>
                      <a:r>
                        <a:rPr lang="es-ES" baseline="0" dirty="0"/>
                        <a:t> el otro año.</a:t>
                      </a:r>
                      <a:endParaRPr lang="es-ES" dirty="0"/>
                    </a:p>
                    <a:p>
                      <a:r>
                        <a:rPr lang="es-ES" dirty="0"/>
                        <a:t>.Necesitamos 10 mesas de trabajo para auditorio 2do piso para</a:t>
                      </a:r>
                      <a:r>
                        <a:rPr lang="es-ES" baseline="0" dirty="0"/>
                        <a:t> los  técnicos  mencionados.</a:t>
                      </a:r>
                      <a:endParaRPr lang="es-ES" dirty="0"/>
                    </a:p>
                    <a:p>
                      <a:endParaRPr lang="es-ES" dirty="0"/>
                    </a:p>
                    <a:p>
                      <a:endParaRPr lang="es-CO" dirty="0"/>
                    </a:p>
                  </a:txBody>
                  <a:tcPr/>
                </a:tc>
                <a:tc>
                  <a:txBody>
                    <a:bodyPr/>
                    <a:lstStyle/>
                    <a:p>
                      <a:r>
                        <a:rPr lang="es-ES"/>
                        <a:t>SI</a:t>
                      </a:r>
                      <a:endParaRPr lang="es-ES" dirty="0"/>
                    </a:p>
                  </a:txBody>
                  <a:tcPr/>
                </a:tc>
                <a:extLst>
                  <a:ext uri="{0D108BD9-81ED-4DB2-BD59-A6C34878D82A}">
                    <a16:rowId xmlns="" xmlns:a16="http://schemas.microsoft.com/office/drawing/2014/main" val="3370272911"/>
                  </a:ext>
                </a:extLst>
              </a:tr>
              <a:tr h="272030">
                <a:tc>
                  <a:txBody>
                    <a:bodyPr/>
                    <a:lstStyle/>
                    <a:p>
                      <a:r>
                        <a:rPr lang="es-CO" dirty="0"/>
                        <a:t>Mantenimiento </a:t>
                      </a:r>
                    </a:p>
                  </a:txBody>
                  <a:tcPr/>
                </a:tc>
                <a:tc>
                  <a:txBody>
                    <a:bodyPr/>
                    <a:lstStyle/>
                    <a:p>
                      <a:r>
                        <a:rPr lang="es-CO" dirty="0"/>
                        <a:t>.Cableado estructurado y centro de datos </a:t>
                      </a:r>
                    </a:p>
                  </a:txBody>
                  <a:tcPr/>
                </a:tc>
                <a:tc>
                  <a:txBody>
                    <a:bodyPr/>
                    <a:lstStyle/>
                    <a:p>
                      <a:r>
                        <a:rPr lang="es-ES" dirty="0"/>
                        <a:t>SI</a:t>
                      </a:r>
                    </a:p>
                  </a:txBody>
                  <a:tcPr/>
                </a:tc>
                <a:extLst>
                  <a:ext uri="{0D108BD9-81ED-4DB2-BD59-A6C34878D82A}">
                    <a16:rowId xmlns="" xmlns:a16="http://schemas.microsoft.com/office/drawing/2014/main" val="487182855"/>
                  </a:ext>
                </a:extLst>
              </a:tr>
            </a:tbl>
          </a:graphicData>
        </a:graphic>
      </p:graphicFrame>
      <p:sp>
        <p:nvSpPr>
          <p:cNvPr id="2" name="Rectángulo 1"/>
          <p:cNvSpPr/>
          <p:nvPr/>
        </p:nvSpPr>
        <p:spPr>
          <a:xfrm flipH="1" flipV="1">
            <a:off x="8964487" y="4642768"/>
            <a:ext cx="45719" cy="914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tx1"/>
              </a:solidFill>
            </a:endParaRPr>
          </a:p>
        </p:txBody>
      </p:sp>
      <p:graphicFrame>
        <p:nvGraphicFramePr>
          <p:cNvPr id="6" name="Tabla 5"/>
          <p:cNvGraphicFramePr>
            <a:graphicFrameLocks noGrp="1"/>
          </p:cNvGraphicFramePr>
          <p:nvPr>
            <p:extLst>
              <p:ext uri="{D42A27DB-BD31-4B8C-83A1-F6EECF244321}">
                <p14:modId xmlns:p14="http://schemas.microsoft.com/office/powerpoint/2010/main" val="296967499"/>
              </p:ext>
            </p:extLst>
          </p:nvPr>
        </p:nvGraphicFramePr>
        <p:xfrm>
          <a:off x="251520" y="4642768"/>
          <a:ext cx="8758686" cy="2026593"/>
        </p:xfrm>
        <a:graphic>
          <a:graphicData uri="http://schemas.openxmlformats.org/drawingml/2006/table">
            <a:tbl>
              <a:tblPr firstRow="1" bandRow="1">
                <a:tableStyleId>{5C22544A-7EE6-4342-B048-85BDC9FD1C3A}</a:tableStyleId>
              </a:tblPr>
              <a:tblGrid>
                <a:gridCol w="1664874">
                  <a:extLst>
                    <a:ext uri="{9D8B030D-6E8A-4147-A177-3AD203B41FA5}">
                      <a16:colId xmlns="" xmlns:a16="http://schemas.microsoft.com/office/drawing/2014/main" val="20000"/>
                    </a:ext>
                  </a:extLst>
                </a:gridCol>
                <a:gridCol w="4904140">
                  <a:extLst>
                    <a:ext uri="{9D8B030D-6E8A-4147-A177-3AD203B41FA5}">
                      <a16:colId xmlns="" xmlns:a16="http://schemas.microsoft.com/office/drawing/2014/main" val="20001"/>
                    </a:ext>
                  </a:extLst>
                </a:gridCol>
                <a:gridCol w="2189672">
                  <a:extLst>
                    <a:ext uri="{9D8B030D-6E8A-4147-A177-3AD203B41FA5}">
                      <a16:colId xmlns="" xmlns:a16="http://schemas.microsoft.com/office/drawing/2014/main" val="20002"/>
                    </a:ext>
                  </a:extLst>
                </a:gridCol>
              </a:tblGrid>
              <a:tr h="1262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b="1" dirty="0"/>
                    </a:p>
                    <a:p>
                      <a:r>
                        <a:rPr lang="es-CO" dirty="0"/>
                        <a:t>CALIDAD Y CONTROL INTERNO</a:t>
                      </a:r>
                    </a:p>
                  </a:txBody>
                  <a:tcPr/>
                </a:tc>
                <a:tc>
                  <a:txBody>
                    <a:bodyPr/>
                    <a:lstStyle/>
                    <a:p>
                      <a:endParaRPr lang="es-ES" dirty="0"/>
                    </a:p>
                    <a:p>
                      <a:r>
                        <a:rPr lang="es-ES" dirty="0"/>
                        <a:t>.Equipo</a:t>
                      </a:r>
                      <a:r>
                        <a:rPr lang="es-ES" baseline="0" dirty="0"/>
                        <a:t> de computo para la oficina.</a:t>
                      </a:r>
                      <a:endParaRPr lang="es-ES" dirty="0"/>
                    </a:p>
                    <a:p>
                      <a:endParaRPr lang="es-CO" dirty="0"/>
                    </a:p>
                  </a:txBody>
                  <a:tcPr/>
                </a:tc>
                <a:tc>
                  <a:txBody>
                    <a:bodyPr/>
                    <a:lstStyle/>
                    <a:p>
                      <a:r>
                        <a:rPr lang="es-ES" dirty="0"/>
                        <a:t>SI</a:t>
                      </a:r>
                    </a:p>
                  </a:txBody>
                  <a:tcPr/>
                </a:tc>
                <a:extLst>
                  <a:ext uri="{0D108BD9-81ED-4DB2-BD59-A6C34878D82A}">
                    <a16:rowId xmlns="" xmlns:a16="http://schemas.microsoft.com/office/drawing/2014/main" val="10000"/>
                  </a:ext>
                </a:extLst>
              </a:tr>
              <a:tr h="764216">
                <a:tc>
                  <a:txBody>
                    <a:bodyPr/>
                    <a:lstStyle/>
                    <a:p>
                      <a:r>
                        <a:rPr lang="es-CO" b="1" dirty="0"/>
                        <a:t>GESTIÓN</a:t>
                      </a:r>
                      <a:r>
                        <a:rPr lang="es-CO" b="1" baseline="0" dirty="0"/>
                        <a:t> DE COMPRAS</a:t>
                      </a:r>
                      <a:endParaRPr lang="es-CO" b="1" dirty="0"/>
                    </a:p>
                  </a:txBody>
                  <a:tcPr/>
                </a:tc>
                <a:tc>
                  <a:txBody>
                    <a:bodyPr/>
                    <a:lstStyle/>
                    <a:p>
                      <a:r>
                        <a:rPr lang="es-CO" dirty="0"/>
                        <a:t>.Equipo de computo para la oficina.</a:t>
                      </a:r>
                    </a:p>
                    <a:p>
                      <a:r>
                        <a:rPr lang="es-CO" dirty="0"/>
                        <a:t>.Etiquetadora</a:t>
                      </a:r>
                      <a:r>
                        <a:rPr lang="es-CO" baseline="0" dirty="0"/>
                        <a:t> de recibos.</a:t>
                      </a:r>
                      <a:endParaRPr lang="es-CO" dirty="0"/>
                    </a:p>
                  </a:txBody>
                  <a:tcPr/>
                </a:tc>
                <a:tc>
                  <a:txBody>
                    <a:bodyPr/>
                    <a:lstStyle/>
                    <a:p>
                      <a:r>
                        <a:rPr lang="es-ES" dirty="0"/>
                        <a:t>SI</a:t>
                      </a:r>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17628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580224259"/>
              </p:ext>
            </p:extLst>
          </p:nvPr>
        </p:nvGraphicFramePr>
        <p:xfrm>
          <a:off x="457200" y="188640"/>
          <a:ext cx="8712968" cy="3017520"/>
        </p:xfrm>
        <a:graphic>
          <a:graphicData uri="http://schemas.openxmlformats.org/drawingml/2006/table">
            <a:tbl>
              <a:tblPr firstRow="1" bandRow="1">
                <a:tableStyleId>{5C22544A-7EE6-4342-B048-85BDC9FD1C3A}</a:tableStyleId>
              </a:tblPr>
              <a:tblGrid>
                <a:gridCol w="1656184">
                  <a:extLst>
                    <a:ext uri="{9D8B030D-6E8A-4147-A177-3AD203B41FA5}">
                      <a16:colId xmlns="" xmlns:a16="http://schemas.microsoft.com/office/drawing/2014/main" val="20000"/>
                    </a:ext>
                  </a:extLst>
                </a:gridCol>
                <a:gridCol w="4878542">
                  <a:extLst>
                    <a:ext uri="{9D8B030D-6E8A-4147-A177-3AD203B41FA5}">
                      <a16:colId xmlns="" xmlns:a16="http://schemas.microsoft.com/office/drawing/2014/main" val="20001"/>
                    </a:ext>
                  </a:extLst>
                </a:gridCol>
                <a:gridCol w="2178242">
                  <a:extLst>
                    <a:ext uri="{9D8B030D-6E8A-4147-A177-3AD203B41FA5}">
                      <a16:colId xmlns="" xmlns:a16="http://schemas.microsoft.com/office/drawing/2014/main" val="20002"/>
                    </a:ext>
                  </a:extLst>
                </a:gridCol>
              </a:tblGrid>
              <a:tr h="288032">
                <a:tc>
                  <a:txBody>
                    <a:bodyPr/>
                    <a:lstStyle/>
                    <a:p>
                      <a:r>
                        <a:rPr lang="es-ES" dirty="0"/>
                        <a:t>PROCESO</a:t>
                      </a:r>
                      <a:endParaRPr lang="es-CO" dirty="0"/>
                    </a:p>
                  </a:txBody>
                  <a:tcPr/>
                </a:tc>
                <a:tc>
                  <a:txBody>
                    <a:bodyPr/>
                    <a:lstStyle/>
                    <a:p>
                      <a:r>
                        <a:rPr lang="es-ES" dirty="0"/>
                        <a:t>NECESIDAD DE RECURSOS</a:t>
                      </a:r>
                      <a:endParaRPr lang="es-CO" dirty="0"/>
                    </a:p>
                  </a:txBody>
                  <a:tcPr/>
                </a:tc>
                <a:tc>
                  <a:txBody>
                    <a:bodyPr/>
                    <a:lstStyle/>
                    <a:p>
                      <a:r>
                        <a:rPr lang="es-ES" dirty="0"/>
                        <a:t>APROBACION</a:t>
                      </a:r>
                      <a:endParaRPr lang="es-CO" dirty="0"/>
                    </a:p>
                  </a:txBody>
                  <a:tcPr/>
                </a:tc>
                <a:extLst>
                  <a:ext uri="{0D108BD9-81ED-4DB2-BD59-A6C34878D82A}">
                    <a16:rowId xmlns="" xmlns:a16="http://schemas.microsoft.com/office/drawing/2014/main" val="10000"/>
                  </a:ext>
                </a:extLst>
              </a:tr>
              <a:tr h="17761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ATENCIÓN</a:t>
                      </a:r>
                      <a:r>
                        <a:rPr lang="es-ES" b="1" baseline="0" dirty="0"/>
                        <a:t> AL CLIENTE</a:t>
                      </a:r>
                      <a:endParaRPr lang="es-ES" b="1" dirty="0"/>
                    </a:p>
                    <a:p>
                      <a:endParaRPr lang="es-CO" dirty="0"/>
                    </a:p>
                  </a:txBody>
                  <a:tcPr/>
                </a:tc>
                <a:tc>
                  <a:txBody>
                    <a:bodyPr/>
                    <a:lstStyle/>
                    <a:p>
                      <a:r>
                        <a:rPr lang="es-ES" dirty="0"/>
                        <a:t>.Adecuación</a:t>
                      </a:r>
                      <a:r>
                        <a:rPr lang="es-ES" baseline="0" dirty="0"/>
                        <a:t> de los muebles por estética y comodidad de los funcionarios y usuario.</a:t>
                      </a:r>
                    </a:p>
                    <a:p>
                      <a:r>
                        <a:rPr lang="es-ES" baseline="0" dirty="0"/>
                        <a:t>.El funcionamiento del módulo de auto consulta.</a:t>
                      </a:r>
                    </a:p>
                    <a:p>
                      <a:r>
                        <a:rPr lang="es-ES" baseline="0" dirty="0"/>
                        <a:t>.Mantenimiento correctivo y preventivo del digiturno.</a:t>
                      </a:r>
                      <a:endParaRPr lang="es-ES" dirty="0"/>
                    </a:p>
                    <a:p>
                      <a:endParaRPr lang="es-ES" dirty="0"/>
                    </a:p>
                    <a:p>
                      <a:endParaRPr lang="es-CO" dirty="0"/>
                    </a:p>
                  </a:txBody>
                  <a:tcPr/>
                </a:tc>
                <a:tc>
                  <a:txBody>
                    <a:bodyPr/>
                    <a:lstStyle/>
                    <a:p>
                      <a:r>
                        <a:rPr lang="es-ES" dirty="0"/>
                        <a:t>SI</a:t>
                      </a:r>
                    </a:p>
                  </a:txBody>
                  <a:tcPr/>
                </a:tc>
                <a:extLst>
                  <a:ext uri="{0D108BD9-81ED-4DB2-BD59-A6C34878D82A}">
                    <a16:rowId xmlns="" xmlns:a16="http://schemas.microsoft.com/office/drawing/2014/main" val="10001"/>
                  </a:ext>
                </a:extLst>
              </a:tr>
              <a:tr h="565154">
                <a:tc>
                  <a:txBody>
                    <a:bodyPr/>
                    <a:lstStyle/>
                    <a:p>
                      <a:r>
                        <a:rPr lang="es-CO" dirty="0"/>
                        <a:t> </a:t>
                      </a:r>
                      <a:r>
                        <a:rPr lang="es-CO" b="1" dirty="0"/>
                        <a:t>GESTIÓN DOCUMENTAL</a:t>
                      </a:r>
                    </a:p>
                  </a:txBody>
                  <a:tcPr/>
                </a:tc>
                <a:tc>
                  <a:txBody>
                    <a:bodyPr/>
                    <a:lstStyle/>
                    <a:p>
                      <a:r>
                        <a:rPr lang="es-CO" dirty="0"/>
                        <a:t>.Contratación</a:t>
                      </a:r>
                      <a:r>
                        <a:rPr lang="es-CO" baseline="0" dirty="0"/>
                        <a:t> del personal idóneo de gestión documental.</a:t>
                      </a:r>
                      <a:endParaRPr lang="es-CO" dirty="0"/>
                    </a:p>
                  </a:txBody>
                  <a:tcPr/>
                </a:tc>
                <a:tc>
                  <a:txBody>
                    <a:bodyPr/>
                    <a:lstStyle/>
                    <a:p>
                      <a:r>
                        <a:rPr lang="es-ES" dirty="0"/>
                        <a:t>Pendiente analizar viabilidad</a:t>
                      </a:r>
                    </a:p>
                  </a:txBody>
                  <a:tcPr/>
                </a:tc>
                <a:extLst>
                  <a:ext uri="{0D108BD9-81ED-4DB2-BD59-A6C34878D82A}">
                    <a16:rowId xmlns="" xmlns:a16="http://schemas.microsoft.com/office/drawing/2014/main" val="10002"/>
                  </a:ext>
                </a:extLst>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2240027828"/>
              </p:ext>
            </p:extLst>
          </p:nvPr>
        </p:nvGraphicFramePr>
        <p:xfrm>
          <a:off x="457200" y="3356992"/>
          <a:ext cx="8712968" cy="3024336"/>
        </p:xfrm>
        <a:graphic>
          <a:graphicData uri="http://schemas.openxmlformats.org/drawingml/2006/table">
            <a:tbl>
              <a:tblPr firstRow="1" bandRow="1">
                <a:tableStyleId>{5C22544A-7EE6-4342-B048-85BDC9FD1C3A}</a:tableStyleId>
              </a:tblPr>
              <a:tblGrid>
                <a:gridCol w="1656184">
                  <a:extLst>
                    <a:ext uri="{9D8B030D-6E8A-4147-A177-3AD203B41FA5}">
                      <a16:colId xmlns="" xmlns:a16="http://schemas.microsoft.com/office/drawing/2014/main" val="20000"/>
                    </a:ext>
                  </a:extLst>
                </a:gridCol>
                <a:gridCol w="4878542">
                  <a:extLst>
                    <a:ext uri="{9D8B030D-6E8A-4147-A177-3AD203B41FA5}">
                      <a16:colId xmlns="" xmlns:a16="http://schemas.microsoft.com/office/drawing/2014/main" val="20001"/>
                    </a:ext>
                  </a:extLst>
                </a:gridCol>
                <a:gridCol w="2178242">
                  <a:extLst>
                    <a:ext uri="{9D8B030D-6E8A-4147-A177-3AD203B41FA5}">
                      <a16:colId xmlns="" xmlns:a16="http://schemas.microsoft.com/office/drawing/2014/main" val="20002"/>
                    </a:ext>
                  </a:extLst>
                </a:gridCol>
              </a:tblGrid>
              <a:tr h="16125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b="1" dirty="0"/>
                        <a:t>PROMOCIÓN</a:t>
                      </a:r>
                      <a:r>
                        <a:rPr lang="es-ES" b="1" baseline="0" dirty="0"/>
                        <a:t> COMERCIAL</a:t>
                      </a:r>
                      <a:endParaRPr lang="es-ES" b="1" dirty="0"/>
                    </a:p>
                  </a:txBody>
                  <a:tcPr/>
                </a:tc>
                <a:tc>
                  <a:txBody>
                    <a:bodyPr/>
                    <a:lstStyle/>
                    <a:p>
                      <a:r>
                        <a:rPr lang="es-CO" dirty="0"/>
                        <a:t>.Formación en proyectos de cooperación internacional y actualización MGA</a:t>
                      </a:r>
                      <a:r>
                        <a:rPr lang="es-CO" baseline="0" dirty="0"/>
                        <a:t> y calidad para los auxiliares  de Promoción Comercial.</a:t>
                      </a:r>
                      <a:endParaRPr lang="es-ES" dirty="0"/>
                    </a:p>
                  </a:txBody>
                  <a:tcPr/>
                </a:tc>
                <a:tc>
                  <a:txBody>
                    <a:bodyPr/>
                    <a:lstStyle/>
                    <a:p>
                      <a:r>
                        <a:rPr lang="es-ES" dirty="0"/>
                        <a:t>SI</a:t>
                      </a:r>
                    </a:p>
                  </a:txBody>
                  <a:tcPr/>
                </a:tc>
                <a:extLst>
                  <a:ext uri="{0D108BD9-81ED-4DB2-BD59-A6C34878D82A}">
                    <a16:rowId xmlns="" xmlns:a16="http://schemas.microsoft.com/office/drawing/2014/main" val="10000"/>
                  </a:ext>
                </a:extLst>
              </a:tr>
              <a:tr h="1411785">
                <a:tc>
                  <a:txBody>
                    <a:bodyPr/>
                    <a:lstStyle/>
                    <a:p>
                      <a:r>
                        <a:rPr lang="es-CO" b="1" dirty="0"/>
                        <a:t>TALENTO</a:t>
                      </a:r>
                      <a:r>
                        <a:rPr lang="es-CO" b="1" baseline="0" dirty="0"/>
                        <a:t> HUMANO</a:t>
                      </a:r>
                      <a:endParaRPr lang="es-CO" b="1" dirty="0"/>
                    </a:p>
                  </a:txBody>
                  <a:tcPr/>
                </a:tc>
                <a:tc>
                  <a:txBody>
                    <a:bodyPr/>
                    <a:lstStyle/>
                    <a:p>
                      <a:r>
                        <a:rPr lang="es-CO" dirty="0"/>
                        <a:t>.Equipo de computo.</a:t>
                      </a:r>
                    </a:p>
                  </a:txBody>
                  <a:tcPr/>
                </a:tc>
                <a:tc>
                  <a:txBody>
                    <a:bodyPr/>
                    <a:lstStyle/>
                    <a:p>
                      <a:r>
                        <a:rPr lang="es-ES" dirty="0"/>
                        <a:t>SI</a:t>
                      </a:r>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4014162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1_Adyacenc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themeOverride>
</file>

<file path=docProps/app.xml><?xml version="1.0" encoding="utf-8"?>
<Properties xmlns="http://schemas.openxmlformats.org/officeDocument/2006/extended-properties" xmlns:vt="http://schemas.openxmlformats.org/officeDocument/2006/docPropsVTypes">
  <Template/>
  <TotalTime>45032</TotalTime>
  <Words>8793</Words>
  <Application>Microsoft Office PowerPoint</Application>
  <PresentationFormat>Presentación en pantalla (4:3)</PresentationFormat>
  <Paragraphs>1768</Paragraphs>
  <Slides>101</Slides>
  <Notes>82</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101</vt:i4>
      </vt:variant>
    </vt:vector>
  </HeadingPairs>
  <TitlesOfParts>
    <vt:vector size="111" baseType="lpstr">
      <vt:lpstr>Arial</vt:lpstr>
      <vt:lpstr>Arial Black</vt:lpstr>
      <vt:lpstr>Arial Narrow</vt:lpstr>
      <vt:lpstr>Calibri</vt:lpstr>
      <vt:lpstr>Cambria</vt:lpstr>
      <vt:lpstr>Rockwell</vt:lpstr>
      <vt:lpstr>Tahoma</vt:lpstr>
      <vt:lpstr>Times New Roman</vt:lpstr>
      <vt:lpstr>Adyacencia</vt:lpstr>
      <vt:lpstr>1_Adyacencia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Enlace Consultores en Gestión Empresarial Ltda.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Enlace Consultores en Gestión Empresarial Ltda.;RCR</dc:creator>
  <cp:lastModifiedBy>PC</cp:lastModifiedBy>
  <cp:revision>2332</cp:revision>
  <dcterms:created xsi:type="dcterms:W3CDTF">2005-02-01T22:52:50Z</dcterms:created>
  <dcterms:modified xsi:type="dcterms:W3CDTF">2022-09-27T20:40:39Z</dcterms:modified>
</cp:coreProperties>
</file>