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42" r:id="rId1"/>
    <p:sldMasterId id="2147485560" r:id="rId2"/>
  </p:sldMasterIdLst>
  <p:notesMasterIdLst>
    <p:notesMasterId r:id="rId102"/>
  </p:notesMasterIdLst>
  <p:handoutMasterIdLst>
    <p:handoutMasterId r:id="rId103"/>
  </p:handoutMasterIdLst>
  <p:sldIdLst>
    <p:sldId id="506" r:id="rId3"/>
    <p:sldId id="1006" r:id="rId4"/>
    <p:sldId id="946" r:id="rId5"/>
    <p:sldId id="899" r:id="rId6"/>
    <p:sldId id="1097" r:id="rId7"/>
    <p:sldId id="900" r:id="rId8"/>
    <p:sldId id="924" r:id="rId9"/>
    <p:sldId id="919" r:id="rId10"/>
    <p:sldId id="1057" r:id="rId11"/>
    <p:sldId id="921" r:id="rId12"/>
    <p:sldId id="922" r:id="rId13"/>
    <p:sldId id="925" r:id="rId14"/>
    <p:sldId id="1099" r:id="rId15"/>
    <p:sldId id="1100" r:id="rId16"/>
    <p:sldId id="1101" r:id="rId17"/>
    <p:sldId id="1264" r:id="rId18"/>
    <p:sldId id="1265" r:id="rId19"/>
    <p:sldId id="1266" r:id="rId20"/>
    <p:sldId id="1318" r:id="rId21"/>
    <p:sldId id="1319" r:id="rId22"/>
    <p:sldId id="1231" r:id="rId23"/>
    <p:sldId id="1230" r:id="rId24"/>
    <p:sldId id="1325" r:id="rId25"/>
    <p:sldId id="1102" r:id="rId26"/>
    <p:sldId id="1103" r:id="rId27"/>
    <p:sldId id="1104" r:id="rId28"/>
    <p:sldId id="1105" r:id="rId29"/>
    <p:sldId id="1200" r:id="rId30"/>
    <p:sldId id="1234" r:id="rId31"/>
    <p:sldId id="1170" r:id="rId32"/>
    <p:sldId id="1232" r:id="rId33"/>
    <p:sldId id="1295" r:id="rId34"/>
    <p:sldId id="1296" r:id="rId35"/>
    <p:sldId id="1174" r:id="rId36"/>
    <p:sldId id="1311" r:id="rId37"/>
    <p:sldId id="1212" r:id="rId38"/>
    <p:sldId id="1213" r:id="rId39"/>
    <p:sldId id="1215" r:id="rId40"/>
    <p:sldId id="1317" r:id="rId41"/>
    <p:sldId id="1216" r:id="rId42"/>
    <p:sldId id="1312" r:id="rId43"/>
    <p:sldId id="1211" r:id="rId44"/>
    <p:sldId id="1314" r:id="rId45"/>
    <p:sldId id="1270" r:id="rId46"/>
    <p:sldId id="1322" r:id="rId47"/>
    <p:sldId id="1323" r:id="rId48"/>
    <p:sldId id="1324" r:id="rId49"/>
    <p:sldId id="1302" r:id="rId50"/>
    <p:sldId id="1303" r:id="rId51"/>
    <p:sldId id="1304" r:id="rId52"/>
    <p:sldId id="1307" r:id="rId53"/>
    <p:sldId id="1308" r:id="rId54"/>
    <p:sldId id="1305" r:id="rId55"/>
    <p:sldId id="1306" r:id="rId56"/>
    <p:sldId id="1301" r:id="rId57"/>
    <p:sldId id="1202" r:id="rId58"/>
    <p:sldId id="1240" r:id="rId59"/>
    <p:sldId id="1271" r:id="rId60"/>
    <p:sldId id="1272" r:id="rId61"/>
    <p:sldId id="1241" r:id="rId62"/>
    <p:sldId id="1242" r:id="rId63"/>
    <p:sldId id="1273" r:id="rId64"/>
    <p:sldId id="1243" r:id="rId65"/>
    <p:sldId id="1275" r:id="rId66"/>
    <p:sldId id="1276" r:id="rId67"/>
    <p:sldId id="1277" r:id="rId68"/>
    <p:sldId id="1278" r:id="rId69"/>
    <p:sldId id="1279" r:id="rId70"/>
    <p:sldId id="1280" r:id="rId71"/>
    <p:sldId id="1281" r:id="rId72"/>
    <p:sldId id="1282" r:id="rId73"/>
    <p:sldId id="1283" r:id="rId74"/>
    <p:sldId id="1284" r:id="rId75"/>
    <p:sldId id="1299" r:id="rId76"/>
    <p:sldId id="1300" r:id="rId77"/>
    <p:sldId id="1285" r:id="rId78"/>
    <p:sldId id="1288" r:id="rId79"/>
    <p:sldId id="1289" r:id="rId80"/>
    <p:sldId id="1287" r:id="rId81"/>
    <p:sldId id="1261" r:id="rId82"/>
    <p:sldId id="1220" r:id="rId83"/>
    <p:sldId id="889" r:id="rId84"/>
    <p:sldId id="1290" r:id="rId85"/>
    <p:sldId id="1309" r:id="rId86"/>
    <p:sldId id="1310" r:id="rId87"/>
    <p:sldId id="1008" r:id="rId88"/>
    <p:sldId id="961" r:id="rId89"/>
    <p:sldId id="1315" r:id="rId90"/>
    <p:sldId id="1316" r:id="rId91"/>
    <p:sldId id="962" r:id="rId92"/>
    <p:sldId id="1225" r:id="rId93"/>
    <p:sldId id="1009" r:id="rId94"/>
    <p:sldId id="1056" r:id="rId95"/>
    <p:sldId id="1292" r:id="rId96"/>
    <p:sldId id="1321" r:id="rId97"/>
    <p:sldId id="1226" r:id="rId98"/>
    <p:sldId id="1255" r:id="rId99"/>
    <p:sldId id="1293" r:id="rId100"/>
    <p:sldId id="930" r:id="rId101"/>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0000"/>
    <a:srgbClr val="4B1405"/>
    <a:srgbClr val="6666FF"/>
    <a:srgbClr val="006600"/>
    <a:srgbClr val="FF9933"/>
    <a:srgbClr val="FF9900"/>
    <a:srgbClr val="0000FF"/>
    <a:srgbClr val="FF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65" autoAdjust="0"/>
    <p:restoredTop sz="50000" autoAdjust="0"/>
  </p:normalViewPr>
  <p:slideViewPr>
    <p:cSldViewPr>
      <p:cViewPr varScale="1">
        <p:scale>
          <a:sx n="72" d="100"/>
          <a:sy n="72" d="100"/>
        </p:scale>
        <p:origin x="1584"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404"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handoutMaster" Target="handoutMasters/handoutMaster1.xml"/><Relationship Id="rId108"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BEY ROSERO LOPEZ" userId="a7bc722a40a9346f" providerId="LiveId" clId="{EBF66F4C-69E7-4772-AC54-74337BF40D7B}"/>
    <pc:docChg chg="undo custSel addSld delSld modSld">
      <pc:chgData name="ARBEY ROSERO LOPEZ" userId="a7bc722a40a9346f" providerId="LiveId" clId="{EBF66F4C-69E7-4772-AC54-74337BF40D7B}" dt="2021-10-23T22:51:47.090" v="3743" actId="14100"/>
      <pc:docMkLst>
        <pc:docMk/>
      </pc:docMkLst>
      <pc:sldChg chg="addSp modSp mod">
        <pc:chgData name="ARBEY ROSERO LOPEZ" userId="a7bc722a40a9346f" providerId="LiveId" clId="{EBF66F4C-69E7-4772-AC54-74337BF40D7B}" dt="2021-10-23T22:22:20.247" v="3736" actId="1076"/>
        <pc:sldMkLst>
          <pc:docMk/>
          <pc:sldMk cId="0" sldId="506"/>
        </pc:sldMkLst>
        <pc:spChg chg="mod">
          <ac:chgData name="ARBEY ROSERO LOPEZ" userId="a7bc722a40a9346f" providerId="LiveId" clId="{EBF66F4C-69E7-4772-AC54-74337BF40D7B}" dt="2021-10-23T22:22:20.247" v="3736" actId="1076"/>
          <ac:spMkLst>
            <pc:docMk/>
            <pc:sldMk cId="0" sldId="506"/>
            <ac:spMk id="8" creationId="{00000000-0000-0000-0000-000000000000}"/>
          </ac:spMkLst>
        </pc:spChg>
        <pc:picChg chg="add mod">
          <ac:chgData name="ARBEY ROSERO LOPEZ" userId="a7bc722a40a9346f" providerId="LiveId" clId="{EBF66F4C-69E7-4772-AC54-74337BF40D7B}" dt="2021-10-23T22:22:09.698" v="3735" actId="14100"/>
          <ac:picMkLst>
            <pc:docMk/>
            <pc:sldMk cId="0" sldId="506"/>
            <ac:picMk id="4" creationId="{4A16C300-F77B-4B51-8222-71C159B74E61}"/>
          </ac:picMkLst>
        </pc:picChg>
        <pc:picChg chg="mod">
          <ac:chgData name="ARBEY ROSERO LOPEZ" userId="a7bc722a40a9346f" providerId="LiveId" clId="{EBF66F4C-69E7-4772-AC54-74337BF40D7B}" dt="2021-10-23T22:21:53.584" v="3731" actId="1076"/>
          <ac:picMkLst>
            <pc:docMk/>
            <pc:sldMk cId="0" sldId="506"/>
            <ac:picMk id="6" creationId="{FA72EA74-BEBC-2848-8E5F-315F5CE0A955}"/>
          </ac:picMkLst>
        </pc:picChg>
      </pc:sldChg>
      <pc:sldChg chg="addSp modSp mod">
        <pc:chgData name="ARBEY ROSERO LOPEZ" userId="a7bc722a40a9346f" providerId="LiveId" clId="{EBF66F4C-69E7-4772-AC54-74337BF40D7B}" dt="2021-10-23T22:51:47.090" v="3743" actId="14100"/>
        <pc:sldMkLst>
          <pc:docMk/>
          <pc:sldMk cId="0" sldId="924"/>
        </pc:sldMkLst>
        <pc:spChg chg="mod">
          <ac:chgData name="ARBEY ROSERO LOPEZ" userId="a7bc722a40a9346f" providerId="LiveId" clId="{EBF66F4C-69E7-4772-AC54-74337BF40D7B}" dt="2021-10-23T22:51:19.583" v="3742" actId="1076"/>
          <ac:spMkLst>
            <pc:docMk/>
            <pc:sldMk cId="0" sldId="924"/>
            <ac:spMk id="4098" creationId="{00000000-0000-0000-0000-000000000000}"/>
          </ac:spMkLst>
        </pc:spChg>
        <pc:picChg chg="mod">
          <ac:chgData name="ARBEY ROSERO LOPEZ" userId="a7bc722a40a9346f" providerId="LiveId" clId="{EBF66F4C-69E7-4772-AC54-74337BF40D7B}" dt="2021-10-23T22:51:02.125" v="3737" actId="1076"/>
          <ac:picMkLst>
            <pc:docMk/>
            <pc:sldMk cId="0" sldId="924"/>
            <ac:picMk id="5" creationId="{58B07898-9E92-0647-ADAC-F8F59DD541C8}"/>
          </ac:picMkLst>
        </pc:picChg>
        <pc:picChg chg="add mod">
          <ac:chgData name="ARBEY ROSERO LOPEZ" userId="a7bc722a40a9346f" providerId="LiveId" clId="{EBF66F4C-69E7-4772-AC54-74337BF40D7B}" dt="2021-10-23T22:51:47.090" v="3743" actId="14100"/>
          <ac:picMkLst>
            <pc:docMk/>
            <pc:sldMk cId="0" sldId="924"/>
            <ac:picMk id="6" creationId="{9093CF50-AC87-456A-897F-B10D59D1D226}"/>
          </ac:picMkLst>
        </pc:picChg>
      </pc:sldChg>
      <pc:sldChg chg="modSp mod">
        <pc:chgData name="ARBEY ROSERO LOPEZ" userId="a7bc722a40a9346f" providerId="LiveId" clId="{EBF66F4C-69E7-4772-AC54-74337BF40D7B}" dt="2021-10-16T00:04:13.280" v="1574" actId="20577"/>
        <pc:sldMkLst>
          <pc:docMk/>
          <pc:sldMk cId="0" sldId="1008"/>
        </pc:sldMkLst>
        <pc:spChg chg="mod">
          <ac:chgData name="ARBEY ROSERO LOPEZ" userId="a7bc722a40a9346f" providerId="LiveId" clId="{EBF66F4C-69E7-4772-AC54-74337BF40D7B}" dt="2021-10-16T00:04:13.280" v="1574" actId="20577"/>
          <ac:spMkLst>
            <pc:docMk/>
            <pc:sldMk cId="0" sldId="1008"/>
            <ac:spMk id="4098" creationId="{00000000-0000-0000-0000-000000000000}"/>
          </ac:spMkLst>
        </pc:spChg>
      </pc:sldChg>
      <pc:sldChg chg="modSp mod">
        <pc:chgData name="ARBEY ROSERO LOPEZ" userId="a7bc722a40a9346f" providerId="LiveId" clId="{EBF66F4C-69E7-4772-AC54-74337BF40D7B}" dt="2021-10-15T20:05:51.063" v="24" actId="255"/>
        <pc:sldMkLst>
          <pc:docMk/>
          <pc:sldMk cId="3747068161" sldId="1099"/>
        </pc:sldMkLst>
        <pc:spChg chg="mod">
          <ac:chgData name="ARBEY ROSERO LOPEZ" userId="a7bc722a40a9346f" providerId="LiveId" clId="{EBF66F4C-69E7-4772-AC54-74337BF40D7B}" dt="2021-10-15T20:03:30.549" v="6" actId="255"/>
          <ac:spMkLst>
            <pc:docMk/>
            <pc:sldMk cId="3747068161" sldId="1099"/>
            <ac:spMk id="78849" creationId="{00000000-0000-0000-0000-000000000000}"/>
          </ac:spMkLst>
        </pc:spChg>
        <pc:graphicFrameChg chg="mod modGraphic">
          <ac:chgData name="ARBEY ROSERO LOPEZ" userId="a7bc722a40a9346f" providerId="LiveId" clId="{EBF66F4C-69E7-4772-AC54-74337BF40D7B}" dt="2021-10-15T20:05:51.063" v="24" actId="255"/>
          <ac:graphicFrameMkLst>
            <pc:docMk/>
            <pc:sldMk cId="3747068161" sldId="1099"/>
            <ac:graphicFrameMk id="5" creationId="{F3F38ED5-4319-1246-9E21-DC4DB7BC92B2}"/>
          </ac:graphicFrameMkLst>
        </pc:graphicFrameChg>
      </pc:sldChg>
      <pc:sldChg chg="modSp mod">
        <pc:chgData name="ARBEY ROSERO LOPEZ" userId="a7bc722a40a9346f" providerId="LiveId" clId="{EBF66F4C-69E7-4772-AC54-74337BF40D7B}" dt="2021-10-16T02:06:56.440" v="2330" actId="20577"/>
        <pc:sldMkLst>
          <pc:docMk/>
          <pc:sldMk cId="280019900" sldId="1104"/>
        </pc:sldMkLst>
        <pc:graphicFrameChg chg="modGraphic">
          <ac:chgData name="ARBEY ROSERO LOPEZ" userId="a7bc722a40a9346f" providerId="LiveId" clId="{EBF66F4C-69E7-4772-AC54-74337BF40D7B}" dt="2021-10-16T02:06:56.440" v="2330" actId="20577"/>
          <ac:graphicFrameMkLst>
            <pc:docMk/>
            <pc:sldMk cId="280019900" sldId="1104"/>
            <ac:graphicFrameMk id="6" creationId="{00000000-0000-0000-0000-000000000000}"/>
          </ac:graphicFrameMkLst>
        </pc:graphicFrameChg>
      </pc:sldChg>
      <pc:sldChg chg="modSp mod">
        <pc:chgData name="ARBEY ROSERO LOPEZ" userId="a7bc722a40a9346f" providerId="LiveId" clId="{EBF66F4C-69E7-4772-AC54-74337BF40D7B}" dt="2021-10-23T22:15:08.167" v="3729" actId="20577"/>
        <pc:sldMkLst>
          <pc:docMk/>
          <pc:sldMk cId="729053870" sldId="1213"/>
        </pc:sldMkLst>
        <pc:graphicFrameChg chg="modGraphic">
          <ac:chgData name="ARBEY ROSERO LOPEZ" userId="a7bc722a40a9346f" providerId="LiveId" clId="{EBF66F4C-69E7-4772-AC54-74337BF40D7B}" dt="2021-10-23T22:15:08.167" v="3729" actId="20577"/>
          <ac:graphicFrameMkLst>
            <pc:docMk/>
            <pc:sldMk cId="729053870" sldId="1213"/>
            <ac:graphicFrameMk id="2" creationId="{00000000-0000-0000-0000-000000000000}"/>
          </ac:graphicFrameMkLst>
        </pc:graphicFrameChg>
      </pc:sldChg>
      <pc:sldChg chg="modSp mod">
        <pc:chgData name="ARBEY ROSERO LOPEZ" userId="a7bc722a40a9346f" providerId="LiveId" clId="{EBF66F4C-69E7-4772-AC54-74337BF40D7B}" dt="2021-10-23T16:20:49.721" v="3725" actId="14100"/>
        <pc:sldMkLst>
          <pc:docMk/>
          <pc:sldMk cId="1045998230" sldId="1230"/>
        </pc:sldMkLst>
        <pc:graphicFrameChg chg="modGraphic">
          <ac:chgData name="ARBEY ROSERO LOPEZ" userId="a7bc722a40a9346f" providerId="LiveId" clId="{EBF66F4C-69E7-4772-AC54-74337BF40D7B}" dt="2021-10-23T16:20:49.721" v="3725" actId="14100"/>
          <ac:graphicFrameMkLst>
            <pc:docMk/>
            <pc:sldMk cId="1045998230" sldId="1230"/>
            <ac:graphicFrameMk id="4" creationId="{00000000-0000-0000-0000-000000000000}"/>
          </ac:graphicFrameMkLst>
        </pc:graphicFrameChg>
        <pc:graphicFrameChg chg="modGraphic">
          <ac:chgData name="ARBEY ROSERO LOPEZ" userId="a7bc722a40a9346f" providerId="LiveId" clId="{EBF66F4C-69E7-4772-AC54-74337BF40D7B}" dt="2021-10-23T16:20:38.395" v="3724" actId="14734"/>
          <ac:graphicFrameMkLst>
            <pc:docMk/>
            <pc:sldMk cId="1045998230" sldId="1230"/>
            <ac:graphicFrameMk id="5" creationId="{EBD03B99-0E7D-CA42-A21C-C180DE25B783}"/>
          </ac:graphicFrameMkLst>
        </pc:graphicFrameChg>
      </pc:sldChg>
      <pc:sldChg chg="modSp mod">
        <pc:chgData name="ARBEY ROSERO LOPEZ" userId="a7bc722a40a9346f" providerId="LiveId" clId="{EBF66F4C-69E7-4772-AC54-74337BF40D7B}" dt="2021-10-16T02:04:57.565" v="2250" actId="255"/>
        <pc:sldMkLst>
          <pc:docMk/>
          <pc:sldMk cId="2229456542" sldId="1243"/>
        </pc:sldMkLst>
        <pc:spChg chg="mod">
          <ac:chgData name="ARBEY ROSERO LOPEZ" userId="a7bc722a40a9346f" providerId="LiveId" clId="{EBF66F4C-69E7-4772-AC54-74337BF40D7B}" dt="2021-10-16T02:04:57.565" v="2250" actId="255"/>
          <ac:spMkLst>
            <pc:docMk/>
            <pc:sldMk cId="2229456542" sldId="1243"/>
            <ac:spMk id="34819" creationId="{00000000-0000-0000-0000-000000000000}"/>
          </ac:spMkLst>
        </pc:spChg>
      </pc:sldChg>
      <pc:sldChg chg="addSp delSp modSp mod">
        <pc:chgData name="ARBEY ROSERO LOPEZ" userId="a7bc722a40a9346f" providerId="LiveId" clId="{EBF66F4C-69E7-4772-AC54-74337BF40D7B}" dt="2021-10-16T01:59:31.321" v="2107" actId="14100"/>
        <pc:sldMkLst>
          <pc:docMk/>
          <pc:sldMk cId="1172445919" sldId="1273"/>
        </pc:sldMkLst>
        <pc:graphicFrameChg chg="del mod modGraphic">
          <ac:chgData name="ARBEY ROSERO LOPEZ" userId="a7bc722a40a9346f" providerId="LiveId" clId="{EBF66F4C-69E7-4772-AC54-74337BF40D7B}" dt="2021-10-16T01:57:40.880" v="2088" actId="478"/>
          <ac:graphicFrameMkLst>
            <pc:docMk/>
            <pc:sldMk cId="1172445919" sldId="1273"/>
            <ac:graphicFrameMk id="2" creationId="{F22B3D47-73C8-4FB4-AD35-5ECDEFF06072}"/>
          </ac:graphicFrameMkLst>
        </pc:graphicFrameChg>
        <pc:graphicFrameChg chg="add del mod modGraphic">
          <ac:chgData name="ARBEY ROSERO LOPEZ" userId="a7bc722a40a9346f" providerId="LiveId" clId="{EBF66F4C-69E7-4772-AC54-74337BF40D7B}" dt="2021-10-16T01:58:15.562" v="2095" actId="478"/>
          <ac:graphicFrameMkLst>
            <pc:docMk/>
            <pc:sldMk cId="1172445919" sldId="1273"/>
            <ac:graphicFrameMk id="3" creationId="{812AD89B-4288-4051-9753-88184D571684}"/>
          </ac:graphicFrameMkLst>
        </pc:graphicFrameChg>
        <pc:graphicFrameChg chg="add mod modGraphic">
          <ac:chgData name="ARBEY ROSERO LOPEZ" userId="a7bc722a40a9346f" providerId="LiveId" clId="{EBF66F4C-69E7-4772-AC54-74337BF40D7B}" dt="2021-10-16T01:59:31.321" v="2107" actId="14100"/>
          <ac:graphicFrameMkLst>
            <pc:docMk/>
            <pc:sldMk cId="1172445919" sldId="1273"/>
            <ac:graphicFrameMk id="4" creationId="{11789C4C-8A4B-4511-B98E-34811B7DC869}"/>
          </ac:graphicFrameMkLst>
        </pc:graphicFrameChg>
        <pc:graphicFrameChg chg="add mod">
          <ac:chgData name="ARBEY ROSERO LOPEZ" userId="a7bc722a40a9346f" providerId="LiveId" clId="{EBF66F4C-69E7-4772-AC54-74337BF40D7B}" dt="2021-10-16T01:57:18.825" v="2085" actId="255"/>
          <ac:graphicFrameMkLst>
            <pc:docMk/>
            <pc:sldMk cId="1172445919" sldId="1273"/>
            <ac:graphicFrameMk id="7" creationId="{00000000-0008-0000-0200-00001A000000}"/>
          </ac:graphicFrameMkLst>
        </pc:graphicFrameChg>
        <pc:graphicFrameChg chg="del">
          <ac:chgData name="ARBEY ROSERO LOPEZ" userId="a7bc722a40a9346f" providerId="LiveId" clId="{EBF66F4C-69E7-4772-AC54-74337BF40D7B}" dt="2021-10-16T01:55:40.870" v="2067" actId="478"/>
          <ac:graphicFrameMkLst>
            <pc:docMk/>
            <pc:sldMk cId="1172445919" sldId="1273"/>
            <ac:graphicFrameMk id="9" creationId="{007CD1E9-2E75-446A-81BC-D3A12E68E98D}"/>
          </ac:graphicFrameMkLst>
        </pc:graphicFrameChg>
      </pc:sldChg>
      <pc:sldChg chg="modSp mod">
        <pc:chgData name="ARBEY ROSERO LOPEZ" userId="a7bc722a40a9346f" providerId="LiveId" clId="{EBF66F4C-69E7-4772-AC54-74337BF40D7B}" dt="2021-10-15T23:39:19.253" v="315" actId="20577"/>
        <pc:sldMkLst>
          <pc:docMk/>
          <pc:sldMk cId="2970418252" sldId="1305"/>
        </pc:sldMkLst>
        <pc:spChg chg="mod">
          <ac:chgData name="ARBEY ROSERO LOPEZ" userId="a7bc722a40a9346f" providerId="LiveId" clId="{EBF66F4C-69E7-4772-AC54-74337BF40D7B}" dt="2021-10-15T23:39:19.253" v="315" actId="20577"/>
          <ac:spMkLst>
            <pc:docMk/>
            <pc:sldMk cId="2970418252" sldId="1305"/>
            <ac:spMk id="4098" creationId="{00000000-0000-0000-0000-000000000000}"/>
          </ac:spMkLst>
        </pc:spChg>
      </pc:sldChg>
      <pc:sldChg chg="addSp delSp modSp mod">
        <pc:chgData name="ARBEY ROSERO LOPEZ" userId="a7bc722a40a9346f" providerId="LiveId" clId="{EBF66F4C-69E7-4772-AC54-74337BF40D7B}" dt="2021-10-15T23:28:22.349" v="35" actId="255"/>
        <pc:sldMkLst>
          <pc:docMk/>
          <pc:sldMk cId="1957369348" sldId="1307"/>
        </pc:sldMkLst>
        <pc:graphicFrameChg chg="del">
          <ac:chgData name="ARBEY ROSERO LOPEZ" userId="a7bc722a40a9346f" providerId="LiveId" clId="{EBF66F4C-69E7-4772-AC54-74337BF40D7B}" dt="2021-10-15T23:27:21.199" v="25" actId="478"/>
          <ac:graphicFrameMkLst>
            <pc:docMk/>
            <pc:sldMk cId="1957369348" sldId="1307"/>
            <ac:graphicFrameMk id="6" creationId="{00000000-0000-0000-0000-000000000000}"/>
          </ac:graphicFrameMkLst>
        </pc:graphicFrameChg>
        <pc:graphicFrameChg chg="add mod">
          <ac:chgData name="ARBEY ROSERO LOPEZ" userId="a7bc722a40a9346f" providerId="LiveId" clId="{EBF66F4C-69E7-4772-AC54-74337BF40D7B}" dt="2021-10-15T23:28:22.349" v="35" actId="255"/>
          <ac:graphicFrameMkLst>
            <pc:docMk/>
            <pc:sldMk cId="1957369348" sldId="1307"/>
            <ac:graphicFrameMk id="7" creationId="{94417C56-8999-4606-B811-C92BD983D1B8}"/>
          </ac:graphicFrameMkLst>
        </pc:graphicFrameChg>
      </pc:sldChg>
      <pc:sldChg chg="addSp delSp modSp mod">
        <pc:chgData name="ARBEY ROSERO LOPEZ" userId="a7bc722a40a9346f" providerId="LiveId" clId="{EBF66F4C-69E7-4772-AC54-74337BF40D7B}" dt="2021-10-15T23:29:12.428" v="42" actId="14100"/>
        <pc:sldMkLst>
          <pc:docMk/>
          <pc:sldMk cId="2815792906" sldId="1308"/>
        </pc:sldMkLst>
        <pc:graphicFrameChg chg="del">
          <ac:chgData name="ARBEY ROSERO LOPEZ" userId="a7bc722a40a9346f" providerId="LiveId" clId="{EBF66F4C-69E7-4772-AC54-74337BF40D7B}" dt="2021-10-15T23:28:55.310" v="36" actId="478"/>
          <ac:graphicFrameMkLst>
            <pc:docMk/>
            <pc:sldMk cId="2815792906" sldId="1308"/>
            <ac:graphicFrameMk id="2" creationId="{00000000-0000-0000-0000-000000000000}"/>
          </ac:graphicFrameMkLst>
        </pc:graphicFrameChg>
        <pc:graphicFrameChg chg="add mod modGraphic">
          <ac:chgData name="ARBEY ROSERO LOPEZ" userId="a7bc722a40a9346f" providerId="LiveId" clId="{EBF66F4C-69E7-4772-AC54-74337BF40D7B}" dt="2021-10-15T23:29:12.428" v="42" actId="14100"/>
          <ac:graphicFrameMkLst>
            <pc:docMk/>
            <pc:sldMk cId="2815792906" sldId="1308"/>
            <ac:graphicFrameMk id="3" creationId="{C2EB989D-898C-4400-9CE4-EA22F76598AF}"/>
          </ac:graphicFrameMkLst>
        </pc:graphicFrameChg>
      </pc:sldChg>
      <pc:sldChg chg="addSp delSp modSp mod">
        <pc:chgData name="ARBEY ROSERO LOPEZ" userId="a7bc722a40a9346f" providerId="LiveId" clId="{EBF66F4C-69E7-4772-AC54-74337BF40D7B}" dt="2021-10-16T01:45:07.938" v="1938" actId="14100"/>
        <pc:sldMkLst>
          <pc:docMk/>
          <pc:sldMk cId="935467658" sldId="1315"/>
        </pc:sldMkLst>
        <pc:graphicFrameChg chg="del mod modGraphic">
          <ac:chgData name="ARBEY ROSERO LOPEZ" userId="a7bc722a40a9346f" providerId="LiveId" clId="{EBF66F4C-69E7-4772-AC54-74337BF40D7B}" dt="2021-10-16T01:40:26.064" v="1587" actId="478"/>
          <ac:graphicFrameMkLst>
            <pc:docMk/>
            <pc:sldMk cId="935467658" sldId="1315"/>
            <ac:graphicFrameMk id="3" creationId="{00000000-0000-0000-0000-000000000000}"/>
          </ac:graphicFrameMkLst>
        </pc:graphicFrameChg>
        <pc:graphicFrameChg chg="add mod modGraphic">
          <ac:chgData name="ARBEY ROSERO LOPEZ" userId="a7bc722a40a9346f" providerId="LiveId" clId="{EBF66F4C-69E7-4772-AC54-74337BF40D7B}" dt="2021-10-16T01:45:07.938" v="1938" actId="14100"/>
          <ac:graphicFrameMkLst>
            <pc:docMk/>
            <pc:sldMk cId="935467658" sldId="1315"/>
            <ac:graphicFrameMk id="4" creationId="{C9D82A9D-D377-4987-B9BF-7F3EB72866C3}"/>
          </ac:graphicFrameMkLst>
        </pc:graphicFrameChg>
        <pc:graphicFrameChg chg="del mod">
          <ac:chgData name="ARBEY ROSERO LOPEZ" userId="a7bc722a40a9346f" providerId="LiveId" clId="{EBF66F4C-69E7-4772-AC54-74337BF40D7B}" dt="2021-10-16T01:39:50.133" v="1576" actId="478"/>
          <ac:graphicFrameMkLst>
            <pc:docMk/>
            <pc:sldMk cId="935467658" sldId="1315"/>
            <ac:graphicFrameMk id="7" creationId="{00000000-0000-0000-0000-000000000000}"/>
          </ac:graphicFrameMkLst>
        </pc:graphicFrameChg>
        <pc:graphicFrameChg chg="add mod">
          <ac:chgData name="ARBEY ROSERO LOPEZ" userId="a7bc722a40a9346f" providerId="LiveId" clId="{EBF66F4C-69E7-4772-AC54-74337BF40D7B}" dt="2021-10-16T01:45:01.859" v="1937" actId="14100"/>
          <ac:graphicFrameMkLst>
            <pc:docMk/>
            <pc:sldMk cId="935467658" sldId="1315"/>
            <ac:graphicFrameMk id="9" creationId="{B9C0A6A1-AFD9-4DB8-BCFC-09B4EE906B8D}"/>
          </ac:graphicFrameMkLst>
        </pc:graphicFrameChg>
      </pc:sldChg>
      <pc:sldChg chg="modSp mod">
        <pc:chgData name="ARBEY ROSERO LOPEZ" userId="a7bc722a40a9346f" providerId="LiveId" clId="{EBF66F4C-69E7-4772-AC54-74337BF40D7B}" dt="2021-10-16T01:52:37.007" v="2066" actId="255"/>
        <pc:sldMkLst>
          <pc:docMk/>
          <pc:sldMk cId="3101520701" sldId="1316"/>
        </pc:sldMkLst>
        <pc:spChg chg="mod">
          <ac:chgData name="ARBEY ROSERO LOPEZ" userId="a7bc722a40a9346f" providerId="LiveId" clId="{EBF66F4C-69E7-4772-AC54-74337BF40D7B}" dt="2021-10-16T01:52:37.007" v="2066" actId="255"/>
          <ac:spMkLst>
            <pc:docMk/>
            <pc:sldMk cId="3101520701" sldId="1316"/>
            <ac:spMk id="2" creationId="{00000000-0000-0000-0000-000000000000}"/>
          </ac:spMkLst>
        </pc:spChg>
      </pc:sldChg>
      <pc:sldChg chg="addSp modSp add mod">
        <pc:chgData name="ARBEY ROSERO LOPEZ" userId="a7bc722a40a9346f" providerId="LiveId" clId="{EBF66F4C-69E7-4772-AC54-74337BF40D7B}" dt="2021-10-17T02:31:43.345" v="2355" actId="255"/>
        <pc:sldMkLst>
          <pc:docMk/>
          <pc:sldMk cId="3347137693" sldId="1322"/>
        </pc:sldMkLst>
        <pc:spChg chg="mod">
          <ac:chgData name="ARBEY ROSERO LOPEZ" userId="a7bc722a40a9346f" providerId="LiveId" clId="{EBF66F4C-69E7-4772-AC54-74337BF40D7B}" dt="2021-10-17T02:28:14.128" v="2332" actId="6549"/>
          <ac:spMkLst>
            <pc:docMk/>
            <pc:sldMk cId="3347137693" sldId="1322"/>
            <ac:spMk id="34819" creationId="{00000000-0000-0000-0000-000000000000}"/>
          </ac:spMkLst>
        </pc:spChg>
        <pc:graphicFrameChg chg="add mod">
          <ac:chgData name="ARBEY ROSERO LOPEZ" userId="a7bc722a40a9346f" providerId="LiveId" clId="{EBF66F4C-69E7-4772-AC54-74337BF40D7B}" dt="2021-10-17T02:31:43.345" v="2355" actId="255"/>
          <ac:graphicFrameMkLst>
            <pc:docMk/>
            <pc:sldMk cId="3347137693" sldId="1322"/>
            <ac:graphicFrameMk id="5" creationId="{67D14753-D51A-425C-9C2B-0CCD0D3D56E0}"/>
          </ac:graphicFrameMkLst>
        </pc:graphicFrameChg>
      </pc:sldChg>
      <pc:sldChg chg="addSp delSp modSp add del mod">
        <pc:chgData name="ARBEY ROSERO LOPEZ" userId="a7bc722a40a9346f" providerId="LiveId" clId="{EBF66F4C-69E7-4772-AC54-74337BF40D7B}" dt="2021-10-17T02:41:09.206" v="2582" actId="122"/>
        <pc:sldMkLst>
          <pc:docMk/>
          <pc:sldMk cId="433626535" sldId="1323"/>
        </pc:sldMkLst>
        <pc:graphicFrameChg chg="add mod modGraphic">
          <ac:chgData name="ARBEY ROSERO LOPEZ" userId="a7bc722a40a9346f" providerId="LiveId" clId="{EBF66F4C-69E7-4772-AC54-74337BF40D7B}" dt="2021-10-17T02:41:09.206" v="2582" actId="122"/>
          <ac:graphicFrameMkLst>
            <pc:docMk/>
            <pc:sldMk cId="433626535" sldId="1323"/>
            <ac:graphicFrameMk id="2" creationId="{D521FD95-BC95-472E-8733-28A666B148FA}"/>
          </ac:graphicFrameMkLst>
        </pc:graphicFrameChg>
        <pc:graphicFrameChg chg="del mod">
          <ac:chgData name="ARBEY ROSERO LOPEZ" userId="a7bc722a40a9346f" providerId="LiveId" clId="{EBF66F4C-69E7-4772-AC54-74337BF40D7B}" dt="2021-10-17T02:32:18.315" v="2360" actId="478"/>
          <ac:graphicFrameMkLst>
            <pc:docMk/>
            <pc:sldMk cId="433626535" sldId="1323"/>
            <ac:graphicFrameMk id="5" creationId="{67D14753-D51A-425C-9C2B-0CCD0D3D56E0}"/>
          </ac:graphicFrameMkLst>
        </pc:graphicFrameChg>
      </pc:sldChg>
      <pc:sldChg chg="addSp delSp modSp add mod">
        <pc:chgData name="ARBEY ROSERO LOPEZ" userId="a7bc722a40a9346f" providerId="LiveId" clId="{EBF66F4C-69E7-4772-AC54-74337BF40D7B}" dt="2021-10-17T02:56:27.823" v="3681" actId="20577"/>
        <pc:sldMkLst>
          <pc:docMk/>
          <pc:sldMk cId="974145056" sldId="1324"/>
        </pc:sldMkLst>
        <pc:spChg chg="add mod">
          <ac:chgData name="ARBEY ROSERO LOPEZ" userId="a7bc722a40a9346f" providerId="LiveId" clId="{EBF66F4C-69E7-4772-AC54-74337BF40D7B}" dt="2021-10-17T02:56:27.823" v="3681" actId="20577"/>
          <ac:spMkLst>
            <pc:docMk/>
            <pc:sldMk cId="974145056" sldId="1324"/>
            <ac:spMk id="8" creationId="{D145007E-D896-4D8E-8F65-F62E3A4A4130}"/>
          </ac:spMkLst>
        </pc:spChg>
        <pc:graphicFrameChg chg="del mod modGraphic">
          <ac:chgData name="ARBEY ROSERO LOPEZ" userId="a7bc722a40a9346f" providerId="LiveId" clId="{EBF66F4C-69E7-4772-AC54-74337BF40D7B}" dt="2021-10-17T02:34:39.578" v="2377" actId="478"/>
          <ac:graphicFrameMkLst>
            <pc:docMk/>
            <pc:sldMk cId="974145056" sldId="1324"/>
            <ac:graphicFrameMk id="2" creationId="{D521FD95-BC95-472E-8733-28A666B148FA}"/>
          </ac:graphicFrameMkLst>
        </pc:graphicFrameChg>
      </pc:sldChg>
    </pc:docChg>
  </pc:docChgLst>
  <pc:docChgLst>
    <pc:chgData name="ARBEY ROSERO LOPEZ" userId="a7bc722a40a9346f" providerId="LiveId" clId="{1B85978B-EB53-43BE-9EAE-13A7E406D666}"/>
    <pc:docChg chg="undo custSel addSld modSld">
      <pc:chgData name="ARBEY ROSERO LOPEZ" userId="a7bc722a40a9346f" providerId="LiveId" clId="{1B85978B-EB53-43BE-9EAE-13A7E406D666}" dt="2021-10-25T21:41:55.896" v="232" actId="14734"/>
      <pc:docMkLst>
        <pc:docMk/>
      </pc:docMkLst>
      <pc:sldChg chg="modSp mod">
        <pc:chgData name="ARBEY ROSERO LOPEZ" userId="a7bc722a40a9346f" providerId="LiveId" clId="{1B85978B-EB53-43BE-9EAE-13A7E406D666}" dt="2021-10-25T21:39:54.228" v="231" actId="207"/>
        <pc:sldMkLst>
          <pc:docMk/>
          <pc:sldMk cId="0" sldId="506"/>
        </pc:sldMkLst>
        <pc:spChg chg="mod">
          <ac:chgData name="ARBEY ROSERO LOPEZ" userId="a7bc722a40a9346f" providerId="LiveId" clId="{1B85978B-EB53-43BE-9EAE-13A7E406D666}" dt="2021-10-25T21:39:54.228" v="231" actId="207"/>
          <ac:spMkLst>
            <pc:docMk/>
            <pc:sldMk cId="0" sldId="506"/>
            <ac:spMk id="8" creationId="{00000000-0000-0000-0000-000000000000}"/>
          </ac:spMkLst>
        </pc:spChg>
      </pc:sldChg>
      <pc:sldChg chg="modSp mod">
        <pc:chgData name="ARBEY ROSERO LOPEZ" userId="a7bc722a40a9346f" providerId="LiveId" clId="{1B85978B-EB53-43BE-9EAE-13A7E406D666}" dt="2021-10-25T21:03:36.378" v="27" actId="20577"/>
        <pc:sldMkLst>
          <pc:docMk/>
          <pc:sldMk cId="3747068161" sldId="1099"/>
        </pc:sldMkLst>
        <pc:graphicFrameChg chg="modGraphic">
          <ac:chgData name="ARBEY ROSERO LOPEZ" userId="a7bc722a40a9346f" providerId="LiveId" clId="{1B85978B-EB53-43BE-9EAE-13A7E406D666}" dt="2021-10-25T21:03:36.378" v="27" actId="20577"/>
          <ac:graphicFrameMkLst>
            <pc:docMk/>
            <pc:sldMk cId="3747068161" sldId="1099"/>
            <ac:graphicFrameMk id="5" creationId="{F3F38ED5-4319-1246-9E21-DC4DB7BC92B2}"/>
          </ac:graphicFrameMkLst>
        </pc:graphicFrameChg>
      </pc:sldChg>
      <pc:sldChg chg="delSp modSp mod">
        <pc:chgData name="ARBEY ROSERO LOPEZ" userId="a7bc722a40a9346f" providerId="LiveId" clId="{1B85978B-EB53-43BE-9EAE-13A7E406D666}" dt="2021-10-25T21:17:20.942" v="143" actId="1076"/>
        <pc:sldMkLst>
          <pc:docMk/>
          <pc:sldMk cId="1045998230" sldId="1230"/>
        </pc:sldMkLst>
        <pc:spChg chg="mod">
          <ac:chgData name="ARBEY ROSERO LOPEZ" userId="a7bc722a40a9346f" providerId="LiveId" clId="{1B85978B-EB53-43BE-9EAE-13A7E406D666}" dt="2021-10-25T21:16:01.541" v="137" actId="255"/>
          <ac:spMkLst>
            <pc:docMk/>
            <pc:sldMk cId="1045998230" sldId="1230"/>
            <ac:spMk id="78849" creationId="{00000000-0000-0000-0000-000000000000}"/>
          </ac:spMkLst>
        </pc:spChg>
        <pc:graphicFrameChg chg="mod modGraphic">
          <ac:chgData name="ARBEY ROSERO LOPEZ" userId="a7bc722a40a9346f" providerId="LiveId" clId="{1B85978B-EB53-43BE-9EAE-13A7E406D666}" dt="2021-10-25T21:17:14.744" v="142" actId="14100"/>
          <ac:graphicFrameMkLst>
            <pc:docMk/>
            <pc:sldMk cId="1045998230" sldId="1230"/>
            <ac:graphicFrameMk id="2" creationId="{00000000-0000-0000-0000-000000000000}"/>
          </ac:graphicFrameMkLst>
        </pc:graphicFrameChg>
        <pc:graphicFrameChg chg="mod modGraphic">
          <ac:chgData name="ARBEY ROSERO LOPEZ" userId="a7bc722a40a9346f" providerId="LiveId" clId="{1B85978B-EB53-43BE-9EAE-13A7E406D666}" dt="2021-10-25T21:17:20.942" v="143" actId="1076"/>
          <ac:graphicFrameMkLst>
            <pc:docMk/>
            <pc:sldMk cId="1045998230" sldId="1230"/>
            <ac:graphicFrameMk id="3" creationId="{00000000-0000-0000-0000-000000000000}"/>
          </ac:graphicFrameMkLst>
        </pc:graphicFrameChg>
        <pc:graphicFrameChg chg="del modGraphic">
          <ac:chgData name="ARBEY ROSERO LOPEZ" userId="a7bc722a40a9346f" providerId="LiveId" clId="{1B85978B-EB53-43BE-9EAE-13A7E406D666}" dt="2021-10-25T21:14:23.844" v="125" actId="478"/>
          <ac:graphicFrameMkLst>
            <pc:docMk/>
            <pc:sldMk cId="1045998230" sldId="1230"/>
            <ac:graphicFrameMk id="4" creationId="{00000000-0000-0000-0000-000000000000}"/>
          </ac:graphicFrameMkLst>
        </pc:graphicFrameChg>
        <pc:graphicFrameChg chg="mod modGraphic">
          <ac:chgData name="ARBEY ROSERO LOPEZ" userId="a7bc722a40a9346f" providerId="LiveId" clId="{1B85978B-EB53-43BE-9EAE-13A7E406D666}" dt="2021-10-25T21:15:54.280" v="136" actId="1076"/>
          <ac:graphicFrameMkLst>
            <pc:docMk/>
            <pc:sldMk cId="1045998230" sldId="1230"/>
            <ac:graphicFrameMk id="5" creationId="{EBD03B99-0E7D-CA42-A21C-C180DE25B783}"/>
          </ac:graphicFrameMkLst>
        </pc:graphicFrameChg>
        <pc:graphicFrameChg chg="del mod modGraphic">
          <ac:chgData name="ARBEY ROSERO LOPEZ" userId="a7bc722a40a9346f" providerId="LiveId" clId="{1B85978B-EB53-43BE-9EAE-13A7E406D666}" dt="2021-10-25T21:13:47.287" v="119" actId="478"/>
          <ac:graphicFrameMkLst>
            <pc:docMk/>
            <pc:sldMk cId="1045998230" sldId="1230"/>
            <ac:graphicFrameMk id="6" creationId="{00000000-0000-0000-0000-000000000000}"/>
          </ac:graphicFrameMkLst>
        </pc:graphicFrameChg>
      </pc:sldChg>
      <pc:sldChg chg="modSp mod">
        <pc:chgData name="ARBEY ROSERO LOPEZ" userId="a7bc722a40a9346f" providerId="LiveId" clId="{1B85978B-EB53-43BE-9EAE-13A7E406D666}" dt="2021-10-25T21:19:23.163" v="149" actId="20577"/>
        <pc:sldMkLst>
          <pc:docMk/>
          <pc:sldMk cId="1998670007" sldId="1240"/>
        </pc:sldMkLst>
        <pc:spChg chg="mod">
          <ac:chgData name="ARBEY ROSERO LOPEZ" userId="a7bc722a40a9346f" providerId="LiveId" clId="{1B85978B-EB53-43BE-9EAE-13A7E406D666}" dt="2021-10-25T21:19:23.163" v="149" actId="20577"/>
          <ac:spMkLst>
            <pc:docMk/>
            <pc:sldMk cId="1998670007" sldId="1240"/>
            <ac:spMk id="34819" creationId="{00000000-0000-0000-0000-000000000000}"/>
          </ac:spMkLst>
        </pc:spChg>
      </pc:sldChg>
      <pc:sldChg chg="modSp mod">
        <pc:chgData name="ARBEY ROSERO LOPEZ" userId="a7bc722a40a9346f" providerId="LiveId" clId="{1B85978B-EB53-43BE-9EAE-13A7E406D666}" dt="2021-10-25T21:22:18.536" v="186" actId="255"/>
        <pc:sldMkLst>
          <pc:docMk/>
          <pc:sldMk cId="2988845773" sldId="1255"/>
        </pc:sldMkLst>
        <pc:graphicFrameChg chg="mod modGraphic">
          <ac:chgData name="ARBEY ROSERO LOPEZ" userId="a7bc722a40a9346f" providerId="LiveId" clId="{1B85978B-EB53-43BE-9EAE-13A7E406D666}" dt="2021-10-25T21:22:18.536" v="186" actId="255"/>
          <ac:graphicFrameMkLst>
            <pc:docMk/>
            <pc:sldMk cId="2988845773" sldId="1255"/>
            <ac:graphicFrameMk id="3" creationId="{00000000-0000-0000-0000-000000000000}"/>
          </ac:graphicFrameMkLst>
        </pc:graphicFrameChg>
        <pc:picChg chg="mod">
          <ac:chgData name="ARBEY ROSERO LOPEZ" userId="a7bc722a40a9346f" providerId="LiveId" clId="{1B85978B-EB53-43BE-9EAE-13A7E406D666}" dt="2021-10-25T21:20:26.115" v="153" actId="14100"/>
          <ac:picMkLst>
            <pc:docMk/>
            <pc:sldMk cId="2988845773" sldId="1255"/>
            <ac:picMk id="5" creationId="{52C06DD7-DE72-824A-A1C4-63DAFA8D554A}"/>
          </ac:picMkLst>
        </pc:picChg>
      </pc:sldChg>
      <pc:sldChg chg="modSp mod">
        <pc:chgData name="ARBEY ROSERO LOPEZ" userId="a7bc722a40a9346f" providerId="LiveId" clId="{1B85978B-EB53-43BE-9EAE-13A7E406D666}" dt="2021-10-25T21:41:55.896" v="232" actId="14734"/>
        <pc:sldMkLst>
          <pc:docMk/>
          <pc:sldMk cId="1760756392" sldId="1261"/>
        </pc:sldMkLst>
        <pc:graphicFrameChg chg="modGraphic">
          <ac:chgData name="ARBEY ROSERO LOPEZ" userId="a7bc722a40a9346f" providerId="LiveId" clId="{1B85978B-EB53-43BE-9EAE-13A7E406D666}" dt="2021-10-25T21:41:55.896" v="232" actId="14734"/>
          <ac:graphicFrameMkLst>
            <pc:docMk/>
            <pc:sldMk cId="1760756392" sldId="1261"/>
            <ac:graphicFrameMk id="6" creationId="{5A299981-48D8-5242-8F7F-2917F8D91CEC}"/>
          </ac:graphicFrameMkLst>
        </pc:graphicFrameChg>
      </pc:sldChg>
      <pc:sldChg chg="modSp mod">
        <pc:chgData name="ARBEY ROSERO LOPEZ" userId="a7bc722a40a9346f" providerId="LiveId" clId="{1B85978B-EB53-43BE-9EAE-13A7E406D666}" dt="2021-10-25T21:26:27.030" v="187" actId="1076"/>
        <pc:sldMkLst>
          <pc:docMk/>
          <pc:sldMk cId="2575360374" sldId="1284"/>
        </pc:sldMkLst>
        <pc:spChg chg="mod">
          <ac:chgData name="ARBEY ROSERO LOPEZ" userId="a7bc722a40a9346f" providerId="LiveId" clId="{1B85978B-EB53-43BE-9EAE-13A7E406D666}" dt="2021-10-25T21:26:27.030" v="187" actId="1076"/>
          <ac:spMkLst>
            <pc:docMk/>
            <pc:sldMk cId="2575360374" sldId="1284"/>
            <ac:spMk id="34819" creationId="{00000000-0000-0000-0000-000000000000}"/>
          </ac:spMkLst>
        </pc:spChg>
      </pc:sldChg>
      <pc:sldChg chg="modSp mod">
        <pc:chgData name="ARBEY ROSERO LOPEZ" userId="a7bc722a40a9346f" providerId="LiveId" clId="{1B85978B-EB53-43BE-9EAE-13A7E406D666}" dt="2021-10-25T21:18:21.842" v="147" actId="1076"/>
        <pc:sldMkLst>
          <pc:docMk/>
          <pc:sldMk cId="518360574" sldId="1306"/>
        </pc:sldMkLst>
        <pc:spChg chg="mod">
          <ac:chgData name="ARBEY ROSERO LOPEZ" userId="a7bc722a40a9346f" providerId="LiveId" clId="{1B85978B-EB53-43BE-9EAE-13A7E406D666}" dt="2021-10-25T21:18:21.842" v="147" actId="1076"/>
          <ac:spMkLst>
            <pc:docMk/>
            <pc:sldMk cId="518360574" sldId="1306"/>
            <ac:spMk id="27650" creationId="{00000000-0000-0000-0000-000000000000}"/>
          </ac:spMkLst>
        </pc:spChg>
        <pc:graphicFrameChg chg="mod modGraphic">
          <ac:chgData name="ARBEY ROSERO LOPEZ" userId="a7bc722a40a9346f" providerId="LiveId" clId="{1B85978B-EB53-43BE-9EAE-13A7E406D666}" dt="2021-10-25T21:18:15.081" v="145" actId="1076"/>
          <ac:graphicFrameMkLst>
            <pc:docMk/>
            <pc:sldMk cId="518360574" sldId="1306"/>
            <ac:graphicFrameMk id="4" creationId="{3B07E4FC-E08F-484C-AD35-BF237ACDCC51}"/>
          </ac:graphicFrameMkLst>
        </pc:graphicFrameChg>
      </pc:sldChg>
      <pc:sldChg chg="modSp mod">
        <pc:chgData name="ARBEY ROSERO LOPEZ" userId="a7bc722a40a9346f" providerId="LiveId" clId="{1B85978B-EB53-43BE-9EAE-13A7E406D666}" dt="2021-10-25T21:37:35.028" v="230" actId="20577"/>
        <pc:sldMkLst>
          <pc:docMk/>
          <pc:sldMk cId="566563767" sldId="1321"/>
        </pc:sldMkLst>
        <pc:graphicFrameChg chg="modGraphic">
          <ac:chgData name="ARBEY ROSERO LOPEZ" userId="a7bc722a40a9346f" providerId="LiveId" clId="{1B85978B-EB53-43BE-9EAE-13A7E406D666}" dt="2021-10-25T21:37:35.028" v="230" actId="20577"/>
          <ac:graphicFrameMkLst>
            <pc:docMk/>
            <pc:sldMk cId="566563767" sldId="1321"/>
            <ac:graphicFrameMk id="4" creationId="{3B07E4FC-E08F-484C-AD35-BF237ACDCC51}"/>
          </ac:graphicFrameMkLst>
        </pc:graphicFrameChg>
      </pc:sldChg>
      <pc:sldChg chg="addSp delSp modSp add mod">
        <pc:chgData name="ARBEY ROSERO LOPEZ" userId="a7bc722a40a9346f" providerId="LiveId" clId="{1B85978B-EB53-43BE-9EAE-13A7E406D666}" dt="2021-10-25T21:16:43.800" v="139" actId="1076"/>
        <pc:sldMkLst>
          <pc:docMk/>
          <pc:sldMk cId="2969532897" sldId="1325"/>
        </pc:sldMkLst>
        <pc:spChg chg="mod">
          <ac:chgData name="ARBEY ROSERO LOPEZ" userId="a7bc722a40a9346f" providerId="LiveId" clId="{1B85978B-EB53-43BE-9EAE-13A7E406D666}" dt="2021-10-25T21:13:01.822" v="115" actId="20577"/>
          <ac:spMkLst>
            <pc:docMk/>
            <pc:sldMk cId="2969532897" sldId="1325"/>
            <ac:spMk id="78849" creationId="{00000000-0000-0000-0000-000000000000}"/>
          </ac:spMkLst>
        </pc:spChg>
        <pc:graphicFrameChg chg="del mod modGraphic">
          <ac:chgData name="ARBEY ROSERO LOPEZ" userId="a7bc722a40a9346f" providerId="LiveId" clId="{1B85978B-EB53-43BE-9EAE-13A7E406D666}" dt="2021-10-25T21:10:50.899" v="98" actId="478"/>
          <ac:graphicFrameMkLst>
            <pc:docMk/>
            <pc:sldMk cId="2969532897" sldId="1325"/>
            <ac:graphicFrameMk id="2" creationId="{00000000-0000-0000-0000-000000000000}"/>
          </ac:graphicFrameMkLst>
        </pc:graphicFrameChg>
        <pc:graphicFrameChg chg="del mod modGraphic">
          <ac:chgData name="ARBEY ROSERO LOPEZ" userId="a7bc722a40a9346f" providerId="LiveId" clId="{1B85978B-EB53-43BE-9EAE-13A7E406D666}" dt="2021-10-25T21:10:53.090" v="100" actId="478"/>
          <ac:graphicFrameMkLst>
            <pc:docMk/>
            <pc:sldMk cId="2969532897" sldId="1325"/>
            <ac:graphicFrameMk id="3" creationId="{00000000-0000-0000-0000-000000000000}"/>
          </ac:graphicFrameMkLst>
        </pc:graphicFrameChg>
        <pc:graphicFrameChg chg="add del mod modGraphic">
          <ac:chgData name="ARBEY ROSERO LOPEZ" userId="a7bc722a40a9346f" providerId="LiveId" clId="{1B85978B-EB53-43BE-9EAE-13A7E406D666}" dt="2021-10-25T21:10:55.853" v="102" actId="478"/>
          <ac:graphicFrameMkLst>
            <pc:docMk/>
            <pc:sldMk cId="2969532897" sldId="1325"/>
            <ac:graphicFrameMk id="4" creationId="{00000000-0000-0000-0000-000000000000}"/>
          </ac:graphicFrameMkLst>
        </pc:graphicFrameChg>
        <pc:graphicFrameChg chg="del mod modGraphic">
          <ac:chgData name="ARBEY ROSERO LOPEZ" userId="a7bc722a40a9346f" providerId="LiveId" clId="{1B85978B-EB53-43BE-9EAE-13A7E406D666}" dt="2021-10-25T21:10:46.797" v="95" actId="478"/>
          <ac:graphicFrameMkLst>
            <pc:docMk/>
            <pc:sldMk cId="2969532897" sldId="1325"/>
            <ac:graphicFrameMk id="5" creationId="{EBD03B99-0E7D-CA42-A21C-C180DE25B783}"/>
          </ac:graphicFrameMkLst>
        </pc:graphicFrameChg>
        <pc:graphicFrameChg chg="del mod modGraphic">
          <ac:chgData name="ARBEY ROSERO LOPEZ" userId="a7bc722a40a9346f" providerId="LiveId" clId="{1B85978B-EB53-43BE-9EAE-13A7E406D666}" dt="2021-10-25T21:09:50.484" v="81" actId="478"/>
          <ac:graphicFrameMkLst>
            <pc:docMk/>
            <pc:sldMk cId="2969532897" sldId="1325"/>
            <ac:graphicFrameMk id="6" creationId="{00000000-0000-0000-0000-000000000000}"/>
          </ac:graphicFrameMkLst>
        </pc:graphicFrameChg>
        <pc:graphicFrameChg chg="add del mod modGraphic">
          <ac:chgData name="ARBEY ROSERO LOPEZ" userId="a7bc722a40a9346f" providerId="LiveId" clId="{1B85978B-EB53-43BE-9EAE-13A7E406D666}" dt="2021-10-25T21:12:02.432" v="111" actId="478"/>
          <ac:graphicFrameMkLst>
            <pc:docMk/>
            <pc:sldMk cId="2969532897" sldId="1325"/>
            <ac:graphicFrameMk id="8" creationId="{160D20DB-237B-405D-A8A2-2F17B024FB5D}"/>
          </ac:graphicFrameMkLst>
        </pc:graphicFrameChg>
        <pc:graphicFrameChg chg="add mod modGraphic">
          <ac:chgData name="ARBEY ROSERO LOPEZ" userId="a7bc722a40a9346f" providerId="LiveId" clId="{1B85978B-EB53-43BE-9EAE-13A7E406D666}" dt="2021-10-25T21:16:43.800" v="139" actId="1076"/>
          <ac:graphicFrameMkLst>
            <pc:docMk/>
            <pc:sldMk cId="2969532897" sldId="1325"/>
            <ac:graphicFrameMk id="9" creationId="{C4780F4A-0385-4CAC-B634-715FEDD22637}"/>
          </ac:graphicFrameMkLst>
        </pc:graphicFrameChg>
        <pc:graphicFrameChg chg="add mod">
          <ac:chgData name="ARBEY ROSERO LOPEZ" userId="a7bc722a40a9346f" providerId="LiveId" clId="{1B85978B-EB53-43BE-9EAE-13A7E406D666}" dt="2021-10-25T21:16:27.887" v="138" actId="1076"/>
          <ac:graphicFrameMkLst>
            <pc:docMk/>
            <pc:sldMk cId="2969532897" sldId="1325"/>
            <ac:graphicFrameMk id="10" creationId="{91B0EB33-4DD6-49EB-9913-146BC2EE6A3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b="1" dirty="0"/>
              <a:t>TENDENCIAS-SATISFACCIÓN DEL USUARIO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(2) (1) (2).xlsx]indicadores de satisfacción'!$C$5</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satisfacción'!$B$6:$B$9</c:f>
              <c:strCache>
                <c:ptCount val="4"/>
                <c:pt idx="0">
                  <c:v>REGISTRO PUBLICO-ATENCIÓN AL USUARIO</c:v>
                </c:pt>
                <c:pt idx="1">
                  <c:v>CAPACITACIÓN</c:v>
                </c:pt>
                <c:pt idx="2">
                  <c:v>PROMOCIÓN COMERCIAL</c:v>
                </c:pt>
                <c:pt idx="3">
                  <c:v>CONCILIACIÓN Y ARBITRAJE</c:v>
                </c:pt>
              </c:strCache>
            </c:strRef>
          </c:cat>
          <c:val>
            <c:numRef>
              <c:f>'[seguimiento 9.3 Tendencias revisión N-17 2021 (2) (1) (2).xlsx]indicadores de satisfacción'!$C$6:$C$9</c:f>
              <c:numCache>
                <c:formatCode>0.00%</c:formatCode>
                <c:ptCount val="4"/>
                <c:pt idx="0">
                  <c:v>0.91410000000000002</c:v>
                </c:pt>
                <c:pt idx="1">
                  <c:v>0.96160000000000001</c:v>
                </c:pt>
                <c:pt idx="2" formatCode="0.0%">
                  <c:v>0.86599999999999999</c:v>
                </c:pt>
                <c:pt idx="3">
                  <c:v>0.99909999999999999</c:v>
                </c:pt>
              </c:numCache>
            </c:numRef>
          </c:val>
          <c:extLst>
            <c:ext xmlns:c16="http://schemas.microsoft.com/office/drawing/2014/chart" uri="{C3380CC4-5D6E-409C-BE32-E72D297353CC}">
              <c16:uniqueId val="{00000000-7935-4032-B3B2-A3405C6ED597}"/>
            </c:ext>
          </c:extLst>
        </c:ser>
        <c:ser>
          <c:idx val="1"/>
          <c:order val="1"/>
          <c:tx>
            <c:strRef>
              <c:f>'[seguimiento 9.3 Tendencias revisión N-17 2021 (2) (1) (2).xlsx]indicadores de satisfacción'!$D$5</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satisfacción'!$B$6:$B$9</c:f>
              <c:strCache>
                <c:ptCount val="4"/>
                <c:pt idx="0">
                  <c:v>REGISTRO PUBLICO-ATENCIÓN AL USUARIO</c:v>
                </c:pt>
                <c:pt idx="1">
                  <c:v>CAPACITACIÓN</c:v>
                </c:pt>
                <c:pt idx="2">
                  <c:v>PROMOCIÓN COMERCIAL</c:v>
                </c:pt>
                <c:pt idx="3">
                  <c:v>CONCILIACIÓN Y ARBITRAJE</c:v>
                </c:pt>
              </c:strCache>
            </c:strRef>
          </c:cat>
          <c:val>
            <c:numRef>
              <c:f>'[seguimiento 9.3 Tendencias revisión N-17 2021 (2) (1) (2).xlsx]indicadores de satisfacción'!$D$6:$D$9</c:f>
              <c:numCache>
                <c:formatCode>0.00%</c:formatCode>
                <c:ptCount val="4"/>
                <c:pt idx="0">
                  <c:v>0.91579999999999995</c:v>
                </c:pt>
                <c:pt idx="1">
                  <c:v>0.94520000000000004</c:v>
                </c:pt>
                <c:pt idx="2">
                  <c:v>0.86160000000000003</c:v>
                </c:pt>
                <c:pt idx="3" formatCode="0%">
                  <c:v>1</c:v>
                </c:pt>
              </c:numCache>
            </c:numRef>
          </c:val>
          <c:extLst>
            <c:ext xmlns:c16="http://schemas.microsoft.com/office/drawing/2014/chart" uri="{C3380CC4-5D6E-409C-BE32-E72D297353CC}">
              <c16:uniqueId val="{00000001-7935-4032-B3B2-A3405C6ED597}"/>
            </c:ext>
          </c:extLst>
        </c:ser>
        <c:ser>
          <c:idx val="2"/>
          <c:order val="2"/>
          <c:tx>
            <c:strRef>
              <c:f>'[seguimiento 9.3 Tendencias revisión N-17 2021 (2) (1) (2).xlsx]indicadores de satisfacción'!$E$5</c:f>
              <c:strCache>
                <c:ptCount val="1"/>
                <c:pt idx="0">
                  <c:v>AÑO 2020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satisfacción'!$B$6:$B$9</c:f>
              <c:strCache>
                <c:ptCount val="4"/>
                <c:pt idx="0">
                  <c:v>REGISTRO PUBLICO-ATENCIÓN AL USUARIO</c:v>
                </c:pt>
                <c:pt idx="1">
                  <c:v>CAPACITACIÓN</c:v>
                </c:pt>
                <c:pt idx="2">
                  <c:v>PROMOCIÓN COMERCIAL</c:v>
                </c:pt>
                <c:pt idx="3">
                  <c:v>CONCILIACIÓN Y ARBITRAJE</c:v>
                </c:pt>
              </c:strCache>
            </c:strRef>
          </c:cat>
          <c:val>
            <c:numRef>
              <c:f>'[seguimiento 9.3 Tendencias revisión N-17 2021 (2) (1) (2).xlsx]indicadores de satisfacción'!$E$6:$E$9</c:f>
              <c:numCache>
                <c:formatCode>0.00%</c:formatCode>
                <c:ptCount val="4"/>
                <c:pt idx="0">
                  <c:v>0.97250000000000003</c:v>
                </c:pt>
                <c:pt idx="1">
                  <c:v>0.92269999999999996</c:v>
                </c:pt>
                <c:pt idx="2" formatCode="0%">
                  <c:v>0.92</c:v>
                </c:pt>
                <c:pt idx="3" formatCode="0%">
                  <c:v>1</c:v>
                </c:pt>
              </c:numCache>
            </c:numRef>
          </c:val>
          <c:extLst>
            <c:ext xmlns:c16="http://schemas.microsoft.com/office/drawing/2014/chart" uri="{C3380CC4-5D6E-409C-BE32-E72D297353CC}">
              <c16:uniqueId val="{00000002-7935-4032-B3B2-A3405C6ED597}"/>
            </c:ext>
          </c:extLst>
        </c:ser>
        <c:ser>
          <c:idx val="3"/>
          <c:order val="3"/>
          <c:tx>
            <c:strRef>
              <c:f>'[seguimiento 9.3 Tendencias revisión N-17 2021 (2) (1) (2).xlsx]indicadores de satisfacción'!$F$5</c:f>
              <c:strCache>
                <c:ptCount val="1"/>
                <c:pt idx="0">
                  <c:v>ago-21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satisfacción'!$B$6:$B$9</c:f>
              <c:strCache>
                <c:ptCount val="4"/>
                <c:pt idx="0">
                  <c:v>REGISTRO PUBLICO-ATENCIÓN AL USUARIO</c:v>
                </c:pt>
                <c:pt idx="1">
                  <c:v>CAPACITACIÓN</c:v>
                </c:pt>
                <c:pt idx="2">
                  <c:v>PROMOCIÓN COMERCIAL</c:v>
                </c:pt>
                <c:pt idx="3">
                  <c:v>CONCILIACIÓN Y ARBITRAJE</c:v>
                </c:pt>
              </c:strCache>
            </c:strRef>
          </c:cat>
          <c:val>
            <c:numRef>
              <c:f>'[seguimiento 9.3 Tendencias revisión N-17 2021 (2) (1) (2).xlsx]indicadores de satisfacción'!$F$6:$F$9</c:f>
              <c:numCache>
                <c:formatCode>0.00%</c:formatCode>
                <c:ptCount val="4"/>
                <c:pt idx="0">
                  <c:v>0.97619999999999996</c:v>
                </c:pt>
                <c:pt idx="1">
                  <c:v>0.93140000000000001</c:v>
                </c:pt>
                <c:pt idx="2" formatCode="0%">
                  <c:v>1</c:v>
                </c:pt>
                <c:pt idx="3" formatCode="0%">
                  <c:v>1</c:v>
                </c:pt>
              </c:numCache>
            </c:numRef>
          </c:val>
          <c:extLst>
            <c:ext xmlns:c16="http://schemas.microsoft.com/office/drawing/2014/chart" uri="{C3380CC4-5D6E-409C-BE32-E72D297353CC}">
              <c16:uniqueId val="{00000003-7935-4032-B3B2-A3405C6ED597}"/>
            </c:ext>
          </c:extLst>
        </c:ser>
        <c:dLbls>
          <c:dLblPos val="inEnd"/>
          <c:showLegendKey val="0"/>
          <c:showVal val="1"/>
          <c:showCatName val="0"/>
          <c:showSerName val="0"/>
          <c:showPercent val="0"/>
          <c:showBubbleSize val="0"/>
        </c:dLbls>
        <c:gapWidth val="115"/>
        <c:overlap val="-20"/>
        <c:axId val="183579536"/>
        <c:axId val="183579928"/>
      </c:barChart>
      <c:catAx>
        <c:axId val="18357953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3579928"/>
        <c:crosses val="autoZero"/>
        <c:auto val="1"/>
        <c:lblAlgn val="ctr"/>
        <c:lblOffset val="100"/>
        <c:noMultiLvlLbl val="0"/>
      </c:catAx>
      <c:valAx>
        <c:axId val="183579928"/>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83579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dirty="0"/>
              <a:t>TENDENCIAS</a:t>
            </a:r>
            <a:r>
              <a:rPr lang="es-CO" b="1" baseline="0" dirty="0"/>
              <a:t> NÚMERO DE PERSONAS CAPACITADAS META 1000</a:t>
            </a:r>
            <a:endParaRPr lang="es-CO" b="1" dirty="0"/>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col"/>
        <c:grouping val="clustered"/>
        <c:varyColors val="0"/>
        <c:ser>
          <c:idx val="0"/>
          <c:order val="0"/>
          <c:tx>
            <c:strRef>
              <c:f>'[seguimiento 9.3 Tendencias revisión N-17 2021 ACTUAL.xlsx]indicadores de satisfacción'!$C$34</c:f>
              <c:strCache>
                <c:ptCount val="1"/>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satisfacción'!$B$35:$B$36</c:f>
              <c:strCache>
                <c:ptCount val="2"/>
                <c:pt idx="0">
                  <c:v>PROCESO CAPACITACIÓN</c:v>
                </c:pt>
                <c:pt idx="1">
                  <c:v>NÚMERO DE PERSONAS CAPACITADAS META 1000</c:v>
                </c:pt>
              </c:strCache>
            </c:strRef>
          </c:cat>
          <c:val>
            <c:numRef>
              <c:f>'[seguimiento 9.3 Tendencias revisión N-17 2021 ACTUAL.xlsx]indicadores de satisfacción'!$C$35:$C$36</c:f>
              <c:numCache>
                <c:formatCode>General</c:formatCode>
                <c:ptCount val="2"/>
                <c:pt idx="0">
                  <c:v>2712</c:v>
                </c:pt>
              </c:numCache>
            </c:numRef>
          </c:val>
          <c:extLst>
            <c:ext xmlns:c16="http://schemas.microsoft.com/office/drawing/2014/chart" uri="{C3380CC4-5D6E-409C-BE32-E72D297353CC}">
              <c16:uniqueId val="{00000000-A0C1-465F-B7CA-66DD91EFDC96}"/>
            </c:ext>
          </c:extLst>
        </c:ser>
        <c:ser>
          <c:idx val="1"/>
          <c:order val="1"/>
          <c:tx>
            <c:strRef>
              <c:f>'[seguimiento 9.3 Tendencias revisión N-17 2021 ACTUAL.xlsx]indicadores de satisfacción'!$D$34</c:f>
              <c:strCache>
                <c:ptCount val="1"/>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satisfacción'!$B$35:$B$36</c:f>
              <c:strCache>
                <c:ptCount val="2"/>
                <c:pt idx="0">
                  <c:v>PROCESO CAPACITACIÓN</c:v>
                </c:pt>
                <c:pt idx="1">
                  <c:v>NÚMERO DE PERSONAS CAPACITADAS META 1000</c:v>
                </c:pt>
              </c:strCache>
            </c:strRef>
          </c:cat>
          <c:val>
            <c:numRef>
              <c:f>'[seguimiento 9.3 Tendencias revisión N-17 2021 ACTUAL.xlsx]indicadores de satisfacción'!$D$35:$D$36</c:f>
              <c:numCache>
                <c:formatCode>General</c:formatCode>
                <c:ptCount val="2"/>
                <c:pt idx="0">
                  <c:v>4267</c:v>
                </c:pt>
              </c:numCache>
            </c:numRef>
          </c:val>
          <c:extLst>
            <c:ext xmlns:c16="http://schemas.microsoft.com/office/drawing/2014/chart" uri="{C3380CC4-5D6E-409C-BE32-E72D297353CC}">
              <c16:uniqueId val="{00000001-A0C1-465F-B7CA-66DD91EFDC96}"/>
            </c:ext>
          </c:extLst>
        </c:ser>
        <c:ser>
          <c:idx val="2"/>
          <c:order val="2"/>
          <c:tx>
            <c:strRef>
              <c:f>'[seguimiento 9.3 Tendencias revisión N-17 2021 ACTUAL.xlsx]indicadores de satisfacción'!$E$34</c:f>
              <c:strCache>
                <c:ptCount val="1"/>
                <c:pt idx="0">
                  <c:v>AÑO 2020</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satisfacción'!$B$35:$B$36</c:f>
              <c:strCache>
                <c:ptCount val="2"/>
                <c:pt idx="0">
                  <c:v>PROCESO CAPACITACIÓN</c:v>
                </c:pt>
                <c:pt idx="1">
                  <c:v>NÚMERO DE PERSONAS CAPACITADAS META 1000</c:v>
                </c:pt>
              </c:strCache>
            </c:strRef>
          </c:cat>
          <c:val>
            <c:numRef>
              <c:f>'[seguimiento 9.3 Tendencias revisión N-17 2021 ACTUAL.xlsx]indicadores de satisfacción'!$E$35:$E$36</c:f>
              <c:numCache>
                <c:formatCode>General</c:formatCode>
                <c:ptCount val="2"/>
                <c:pt idx="0">
                  <c:v>4331</c:v>
                </c:pt>
              </c:numCache>
            </c:numRef>
          </c:val>
          <c:extLst>
            <c:ext xmlns:c16="http://schemas.microsoft.com/office/drawing/2014/chart" uri="{C3380CC4-5D6E-409C-BE32-E72D297353CC}">
              <c16:uniqueId val="{00000002-A0C1-465F-B7CA-66DD91EFDC96}"/>
            </c:ext>
          </c:extLst>
        </c:ser>
        <c:ser>
          <c:idx val="3"/>
          <c:order val="3"/>
          <c:tx>
            <c:strRef>
              <c:f>'[seguimiento 9.3 Tendencias revisión N-17 2021 ACTUAL.xlsx]indicadores de satisfacción'!$F$34</c:f>
              <c:strCache>
                <c:ptCount val="1"/>
                <c:pt idx="0">
                  <c:v>jun-21</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satisfacción'!$B$35:$B$36</c:f>
              <c:strCache>
                <c:ptCount val="2"/>
                <c:pt idx="0">
                  <c:v>PROCESO CAPACITACIÓN</c:v>
                </c:pt>
                <c:pt idx="1">
                  <c:v>NÚMERO DE PERSONAS CAPACITADAS META 1000</c:v>
                </c:pt>
              </c:strCache>
            </c:strRef>
          </c:cat>
          <c:val>
            <c:numRef>
              <c:f>'[seguimiento 9.3 Tendencias revisión N-17 2021 ACTUAL.xlsx]indicadores de satisfacción'!$F$35:$F$36</c:f>
              <c:numCache>
                <c:formatCode>General</c:formatCode>
                <c:ptCount val="2"/>
                <c:pt idx="0">
                  <c:v>1564</c:v>
                </c:pt>
              </c:numCache>
            </c:numRef>
          </c:val>
          <c:extLst>
            <c:ext xmlns:c16="http://schemas.microsoft.com/office/drawing/2014/chart" uri="{C3380CC4-5D6E-409C-BE32-E72D297353CC}">
              <c16:uniqueId val="{00000003-A0C1-465F-B7CA-66DD91EFDC96}"/>
            </c:ext>
          </c:extLst>
        </c:ser>
        <c:dLbls>
          <c:dLblPos val="outEnd"/>
          <c:showLegendKey val="0"/>
          <c:showVal val="1"/>
          <c:showCatName val="0"/>
          <c:showSerName val="0"/>
          <c:showPercent val="0"/>
          <c:showBubbleSize val="0"/>
        </c:dLbls>
        <c:gapWidth val="100"/>
        <c:overlap val="-24"/>
        <c:axId val="181339496"/>
        <c:axId val="418618496"/>
      </c:barChart>
      <c:catAx>
        <c:axId val="18133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s-CO"/>
          </a:p>
        </c:txPr>
        <c:crossAx val="418618496"/>
        <c:crosses val="autoZero"/>
        <c:auto val="1"/>
        <c:lblAlgn val="ctr"/>
        <c:lblOffset val="100"/>
        <c:noMultiLvlLbl val="0"/>
      </c:catAx>
      <c:valAx>
        <c:axId val="41861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181339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rPr>
              <a:t>TENDENCIA</a:t>
            </a:r>
            <a:r>
              <a:rPr lang="en-US" baseline="0">
                <a:solidFill>
                  <a:sysClr val="windowText" lastClr="000000"/>
                </a:solidFill>
              </a:rPr>
              <a:t> % COBERTURA DE CAPACITACIONES FUERA DE IPIALES</a:t>
            </a:r>
            <a:endParaRPr lang="en-US">
              <a:solidFill>
                <a:sysClr val="windowText" lastClr="000000"/>
              </a:solidFill>
            </a:endParaRPr>
          </a:p>
        </c:rich>
      </c:tx>
      <c:overlay val="0"/>
      <c:spPr>
        <a:solidFill>
          <a:sysClr val="window" lastClr="FFFFFF"/>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'indicadores de satisfacción'!$C$43</c:f>
              <c:strCache>
                <c:ptCount val="1"/>
                <c:pt idx="0">
                  <c:v>AÑO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satisfacción'!$B$44:$B$45</c:f>
              <c:strCache>
                <c:ptCount val="2"/>
                <c:pt idx="0">
                  <c:v>PROCESO CAPACITACIÓN</c:v>
                </c:pt>
                <c:pt idx="1">
                  <c:v>%  COBERTURA DE CAPACITACIONES FUERA DE IPIALES</c:v>
                </c:pt>
              </c:strCache>
            </c:strRef>
          </c:cat>
          <c:val>
            <c:numRef>
              <c:f>'indicadores de satisfacción'!$C$44:$C$45</c:f>
              <c:numCache>
                <c:formatCode>General</c:formatCode>
                <c:ptCount val="2"/>
                <c:pt idx="0" formatCode="0%">
                  <c:v>0.83</c:v>
                </c:pt>
              </c:numCache>
            </c:numRef>
          </c:val>
          <c:extLst>
            <c:ext xmlns:c16="http://schemas.microsoft.com/office/drawing/2014/chart" uri="{C3380CC4-5D6E-409C-BE32-E72D297353CC}">
              <c16:uniqueId val="{00000000-1F0B-433F-8D2A-1B033B2B2F3D}"/>
            </c:ext>
          </c:extLst>
        </c:ser>
        <c:ser>
          <c:idx val="1"/>
          <c:order val="1"/>
          <c:tx>
            <c:strRef>
              <c:f>'indicadores de satisfacción'!$D$43</c:f>
              <c:strCache>
                <c:ptCount val="1"/>
                <c:pt idx="0">
                  <c:v>AÑO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satisfacción'!$B$44:$B$45</c:f>
              <c:strCache>
                <c:ptCount val="2"/>
                <c:pt idx="0">
                  <c:v>PROCESO CAPACITACIÓN</c:v>
                </c:pt>
                <c:pt idx="1">
                  <c:v>%  COBERTURA DE CAPACITACIONES FUERA DE IPIALES</c:v>
                </c:pt>
              </c:strCache>
            </c:strRef>
          </c:cat>
          <c:val>
            <c:numRef>
              <c:f>'indicadores de satisfacción'!$D$44:$D$45</c:f>
              <c:numCache>
                <c:formatCode>General</c:formatCode>
                <c:ptCount val="2"/>
                <c:pt idx="0" formatCode="0%">
                  <c:v>0.25</c:v>
                </c:pt>
              </c:numCache>
            </c:numRef>
          </c:val>
          <c:extLst>
            <c:ext xmlns:c16="http://schemas.microsoft.com/office/drawing/2014/chart" uri="{C3380CC4-5D6E-409C-BE32-E72D297353CC}">
              <c16:uniqueId val="{00000001-1F0B-433F-8D2A-1B033B2B2F3D}"/>
            </c:ext>
          </c:extLst>
        </c:ser>
        <c:ser>
          <c:idx val="2"/>
          <c:order val="2"/>
          <c:tx>
            <c:strRef>
              <c:f>'indicadores de satisfacción'!$E$43</c:f>
              <c:strCache>
                <c:ptCount val="1"/>
                <c:pt idx="0">
                  <c:v>AÑO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satisfacción'!$B$44:$B$45</c:f>
              <c:strCache>
                <c:ptCount val="2"/>
                <c:pt idx="0">
                  <c:v>PROCESO CAPACITACIÓN</c:v>
                </c:pt>
                <c:pt idx="1">
                  <c:v>%  COBERTURA DE CAPACITACIONES FUERA DE IPIALES</c:v>
                </c:pt>
              </c:strCache>
            </c:strRef>
          </c:cat>
          <c:val>
            <c:numRef>
              <c:f>'indicadores de satisfacción'!$E$44:$E$45</c:f>
              <c:numCache>
                <c:formatCode>General</c:formatCode>
                <c:ptCount val="2"/>
                <c:pt idx="0" formatCode="0.00%">
                  <c:v>0.66659999999999997</c:v>
                </c:pt>
              </c:numCache>
            </c:numRef>
          </c:val>
          <c:extLst>
            <c:ext xmlns:c16="http://schemas.microsoft.com/office/drawing/2014/chart" uri="{C3380CC4-5D6E-409C-BE32-E72D297353CC}">
              <c16:uniqueId val="{00000002-1F0B-433F-8D2A-1B033B2B2F3D}"/>
            </c:ext>
          </c:extLst>
        </c:ser>
        <c:ser>
          <c:idx val="3"/>
          <c:order val="3"/>
          <c:tx>
            <c:strRef>
              <c:f>'indicadores de satisfacción'!$F$43</c:f>
              <c:strCache>
                <c:ptCount val="1"/>
                <c:pt idx="0">
                  <c:v>jun-21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satisfacción'!$B$44:$B$45</c:f>
              <c:strCache>
                <c:ptCount val="2"/>
                <c:pt idx="0">
                  <c:v>PROCESO CAPACITACIÓN</c:v>
                </c:pt>
                <c:pt idx="1">
                  <c:v>%  COBERTURA DE CAPACITACIONES FUERA DE IPIALES</c:v>
                </c:pt>
              </c:strCache>
            </c:strRef>
          </c:cat>
          <c:val>
            <c:numRef>
              <c:f>'indicadores de satisfacción'!$F$44:$F$45</c:f>
              <c:numCache>
                <c:formatCode>General</c:formatCode>
                <c:ptCount val="2"/>
                <c:pt idx="0" formatCode="0.00%">
                  <c:v>0.1666</c:v>
                </c:pt>
              </c:numCache>
            </c:numRef>
          </c:val>
          <c:extLst>
            <c:ext xmlns:c16="http://schemas.microsoft.com/office/drawing/2014/chart" uri="{C3380CC4-5D6E-409C-BE32-E72D297353CC}">
              <c16:uniqueId val="{00000003-1F0B-433F-8D2A-1B033B2B2F3D}"/>
            </c:ext>
          </c:extLst>
        </c:ser>
        <c:dLbls>
          <c:dLblPos val="outEnd"/>
          <c:showLegendKey val="0"/>
          <c:showVal val="1"/>
          <c:showCatName val="0"/>
          <c:showSerName val="0"/>
          <c:showPercent val="0"/>
          <c:showBubbleSize val="0"/>
        </c:dLbls>
        <c:gapWidth val="219"/>
        <c:overlap val="-27"/>
        <c:axId val="418619280"/>
        <c:axId val="418619672"/>
      </c:barChart>
      <c:catAx>
        <c:axId val="41861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8619672"/>
        <c:crosses val="autoZero"/>
        <c:auto val="1"/>
        <c:lblAlgn val="ctr"/>
        <c:lblOffset val="100"/>
        <c:noMultiLvlLbl val="0"/>
      </c:catAx>
      <c:valAx>
        <c:axId val="418619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861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TENDENCIAS</a:t>
            </a:r>
            <a:r>
              <a:rPr lang="es-CO" b="1" baseline="0"/>
              <a:t> NÚMERO DE INVESTIGACIONES ECONÓMICAS META 2</a:t>
            </a:r>
            <a:endParaRPr lang="es-CO" b="1"/>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ACTUAL.xlsx]indicadores de satisfacción'!$C$61</c:f>
              <c:strCache>
                <c:ptCount val="1"/>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satisfacción'!$B$62:$B$63</c:f>
              <c:strCache>
                <c:ptCount val="2"/>
                <c:pt idx="0">
                  <c:v>PROCESO PROMOCIÓN COMERCIAL</c:v>
                </c:pt>
                <c:pt idx="1">
                  <c:v>NÚMERO DE INVESTIGACIONES ECONOMICAS META 2 </c:v>
                </c:pt>
              </c:strCache>
            </c:strRef>
          </c:cat>
          <c:val>
            <c:numRef>
              <c:f>'[seguimiento 9.3 Tendencias revisión N-17 2021 ACTUAL.xlsx]indicadores de satisfacción'!$C$62:$C$63</c:f>
              <c:numCache>
                <c:formatCode>General</c:formatCode>
                <c:ptCount val="2"/>
                <c:pt idx="0">
                  <c:v>4</c:v>
                </c:pt>
              </c:numCache>
            </c:numRef>
          </c:val>
          <c:extLst>
            <c:ext xmlns:c16="http://schemas.microsoft.com/office/drawing/2014/chart" uri="{C3380CC4-5D6E-409C-BE32-E72D297353CC}">
              <c16:uniqueId val="{00000000-F414-4C10-B659-B8A3335ECE47}"/>
            </c:ext>
          </c:extLst>
        </c:ser>
        <c:ser>
          <c:idx val="1"/>
          <c:order val="1"/>
          <c:tx>
            <c:strRef>
              <c:f>'[seguimiento 9.3 Tendencias revisión N-17 2021 ACTUAL.xlsx]indicadores de satisfacción'!$D$61</c:f>
              <c:strCache>
                <c:ptCount val="1"/>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satisfacción'!$B$62:$B$63</c:f>
              <c:strCache>
                <c:ptCount val="2"/>
                <c:pt idx="0">
                  <c:v>PROCESO PROMOCIÓN COMERCIAL</c:v>
                </c:pt>
                <c:pt idx="1">
                  <c:v>NÚMERO DE INVESTIGACIONES ECONOMICAS META 2 </c:v>
                </c:pt>
              </c:strCache>
            </c:strRef>
          </c:cat>
          <c:val>
            <c:numRef>
              <c:f>'[seguimiento 9.3 Tendencias revisión N-17 2021 ACTUAL.xlsx]indicadores de satisfacción'!$D$62:$D$63</c:f>
              <c:numCache>
                <c:formatCode>General</c:formatCode>
                <c:ptCount val="2"/>
                <c:pt idx="0">
                  <c:v>2</c:v>
                </c:pt>
              </c:numCache>
            </c:numRef>
          </c:val>
          <c:extLst>
            <c:ext xmlns:c16="http://schemas.microsoft.com/office/drawing/2014/chart" uri="{C3380CC4-5D6E-409C-BE32-E72D297353CC}">
              <c16:uniqueId val="{00000001-F414-4C10-B659-B8A3335ECE47}"/>
            </c:ext>
          </c:extLst>
        </c:ser>
        <c:ser>
          <c:idx val="2"/>
          <c:order val="2"/>
          <c:tx>
            <c:strRef>
              <c:f>'[seguimiento 9.3 Tendencias revisión N-17 2021 ACTUAL.xlsx]indicadores de satisfacción'!$E$61</c:f>
              <c:strCache>
                <c:ptCount val="1"/>
                <c:pt idx="0">
                  <c:v>AÑO 2020 </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satisfacción'!$B$62:$B$63</c:f>
              <c:strCache>
                <c:ptCount val="2"/>
                <c:pt idx="0">
                  <c:v>PROCESO PROMOCIÓN COMERCIAL</c:v>
                </c:pt>
                <c:pt idx="1">
                  <c:v>NÚMERO DE INVESTIGACIONES ECONOMICAS META 2 </c:v>
                </c:pt>
              </c:strCache>
            </c:strRef>
          </c:cat>
          <c:val>
            <c:numRef>
              <c:f>'[seguimiento 9.3 Tendencias revisión N-17 2021 ACTUAL.xlsx]indicadores de satisfacción'!$E$62:$E$63</c:f>
              <c:numCache>
                <c:formatCode>General</c:formatCode>
                <c:ptCount val="2"/>
                <c:pt idx="0">
                  <c:v>1</c:v>
                </c:pt>
              </c:numCache>
            </c:numRef>
          </c:val>
          <c:extLst>
            <c:ext xmlns:c16="http://schemas.microsoft.com/office/drawing/2014/chart" uri="{C3380CC4-5D6E-409C-BE32-E72D297353CC}">
              <c16:uniqueId val="{00000002-F414-4C10-B659-B8A3335ECE47}"/>
            </c:ext>
          </c:extLst>
        </c:ser>
        <c:ser>
          <c:idx val="3"/>
          <c:order val="3"/>
          <c:tx>
            <c:strRef>
              <c:f>'[seguimiento 9.3 Tendencias revisión N-17 2021 ACTUAL.xlsx]indicadores de satisfacción'!$F$61</c:f>
              <c:strCache>
                <c:ptCount val="1"/>
                <c:pt idx="0">
                  <c:v>ago-21</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satisfacción'!$B$62:$B$63</c:f>
              <c:strCache>
                <c:ptCount val="2"/>
                <c:pt idx="0">
                  <c:v>PROCESO PROMOCIÓN COMERCIAL</c:v>
                </c:pt>
                <c:pt idx="1">
                  <c:v>NÚMERO DE INVESTIGACIONES ECONOMICAS META 2 </c:v>
                </c:pt>
              </c:strCache>
            </c:strRef>
          </c:cat>
          <c:val>
            <c:numRef>
              <c:f>'[seguimiento 9.3 Tendencias revisión N-17 2021 ACTUAL.xlsx]indicadores de satisfacción'!$F$62:$F$63</c:f>
              <c:numCache>
                <c:formatCode>General</c:formatCode>
                <c:ptCount val="2"/>
                <c:pt idx="0">
                  <c:v>6</c:v>
                </c:pt>
              </c:numCache>
            </c:numRef>
          </c:val>
          <c:extLst>
            <c:ext xmlns:c16="http://schemas.microsoft.com/office/drawing/2014/chart" uri="{C3380CC4-5D6E-409C-BE32-E72D297353CC}">
              <c16:uniqueId val="{00000003-F414-4C10-B659-B8A3335ECE47}"/>
            </c:ext>
          </c:extLst>
        </c:ser>
        <c:dLbls>
          <c:dLblPos val="inEnd"/>
          <c:showLegendKey val="0"/>
          <c:showVal val="1"/>
          <c:showCatName val="0"/>
          <c:showSerName val="0"/>
          <c:showPercent val="0"/>
          <c:showBubbleSize val="0"/>
        </c:dLbls>
        <c:gapWidth val="100"/>
        <c:axId val="425572464"/>
        <c:axId val="425572856"/>
      </c:barChart>
      <c:catAx>
        <c:axId val="425572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lumOff val="50000"/>
                  </a:schemeClr>
                </a:solidFill>
                <a:latin typeface="+mn-lt"/>
                <a:ea typeface="+mn-ea"/>
                <a:cs typeface="+mn-cs"/>
              </a:defRPr>
            </a:pPr>
            <a:endParaRPr lang="es-CO"/>
          </a:p>
        </c:txPr>
        <c:crossAx val="425572856"/>
        <c:crosses val="autoZero"/>
        <c:auto val="1"/>
        <c:lblAlgn val="ctr"/>
        <c:lblOffset val="100"/>
        <c:noMultiLvlLbl val="0"/>
      </c:catAx>
      <c:valAx>
        <c:axId val="425572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42557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TENDENCIAS</a:t>
            </a:r>
            <a:r>
              <a:rPr lang="es-CO" baseline="0"/>
              <a:t> </a:t>
            </a:r>
            <a:r>
              <a:rPr lang="es-CO"/>
              <a:t>PROMOCIÓN COMERCIAL</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(2).xlsx]indicadores de satisfacción'!$C$75</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(2).xlsx]indicadores de satisfacción'!$B$76:$B$77</c:f>
              <c:strCache>
                <c:ptCount val="2"/>
                <c:pt idx="0">
                  <c:v>PROCESO PROMOCIÓN COMERCIAL</c:v>
                </c:pt>
                <c:pt idx="1">
                  <c:v>NÚMERO DE EVENTOS DE PROMOCIÓN COMERCIAL META 3</c:v>
                </c:pt>
              </c:strCache>
            </c:strRef>
          </c:cat>
          <c:val>
            <c:numRef>
              <c:f>'[seguimiento 9.3 Tendencias revisión N-17 2021 (2).xlsx]indicadores de satisfacción'!$C$76:$C$77</c:f>
              <c:numCache>
                <c:formatCode>General</c:formatCode>
                <c:ptCount val="2"/>
                <c:pt idx="0">
                  <c:v>6</c:v>
                </c:pt>
              </c:numCache>
            </c:numRef>
          </c:val>
          <c:extLst>
            <c:ext xmlns:c16="http://schemas.microsoft.com/office/drawing/2014/chart" uri="{C3380CC4-5D6E-409C-BE32-E72D297353CC}">
              <c16:uniqueId val="{00000000-30C3-4C7C-B2C6-BFA8CCBF8634}"/>
            </c:ext>
          </c:extLst>
        </c:ser>
        <c:ser>
          <c:idx val="1"/>
          <c:order val="1"/>
          <c:tx>
            <c:strRef>
              <c:f>'[seguimiento 9.3 Tendencias revisión N-17 2021 (2).xlsx]indicadores de satisfacción'!$D$75</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(2).xlsx]indicadores de satisfacción'!$B$76:$B$77</c:f>
              <c:strCache>
                <c:ptCount val="2"/>
                <c:pt idx="0">
                  <c:v>PROCESO PROMOCIÓN COMERCIAL</c:v>
                </c:pt>
                <c:pt idx="1">
                  <c:v>NÚMERO DE EVENTOS DE PROMOCIÓN COMERCIAL META 3</c:v>
                </c:pt>
              </c:strCache>
            </c:strRef>
          </c:cat>
          <c:val>
            <c:numRef>
              <c:f>'[seguimiento 9.3 Tendencias revisión N-17 2021 (2).xlsx]indicadores de satisfacción'!$D$76:$D$77</c:f>
              <c:numCache>
                <c:formatCode>General</c:formatCode>
                <c:ptCount val="2"/>
                <c:pt idx="0">
                  <c:v>7</c:v>
                </c:pt>
              </c:numCache>
            </c:numRef>
          </c:val>
          <c:extLst>
            <c:ext xmlns:c16="http://schemas.microsoft.com/office/drawing/2014/chart" uri="{C3380CC4-5D6E-409C-BE32-E72D297353CC}">
              <c16:uniqueId val="{00000001-30C3-4C7C-B2C6-BFA8CCBF8634}"/>
            </c:ext>
          </c:extLst>
        </c:ser>
        <c:ser>
          <c:idx val="2"/>
          <c:order val="2"/>
          <c:tx>
            <c:strRef>
              <c:f>'[seguimiento 9.3 Tendencias revisión N-17 2021 (2).xlsx]indicadores de satisfacción'!$E$75</c:f>
              <c:strCache>
                <c:ptCount val="1"/>
                <c:pt idx="0">
                  <c:v>AÑO 2020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(2).xlsx]indicadores de satisfacción'!$B$76:$B$77</c:f>
              <c:strCache>
                <c:ptCount val="2"/>
                <c:pt idx="0">
                  <c:v>PROCESO PROMOCIÓN COMERCIAL</c:v>
                </c:pt>
                <c:pt idx="1">
                  <c:v>NÚMERO DE EVENTOS DE PROMOCIÓN COMERCIAL META 3</c:v>
                </c:pt>
              </c:strCache>
            </c:strRef>
          </c:cat>
          <c:val>
            <c:numRef>
              <c:f>'[seguimiento 9.3 Tendencias revisión N-17 2021 (2).xlsx]indicadores de satisfacción'!$E$76:$E$77</c:f>
              <c:numCache>
                <c:formatCode>General</c:formatCode>
                <c:ptCount val="2"/>
                <c:pt idx="0">
                  <c:v>7</c:v>
                </c:pt>
              </c:numCache>
            </c:numRef>
          </c:val>
          <c:extLst>
            <c:ext xmlns:c16="http://schemas.microsoft.com/office/drawing/2014/chart" uri="{C3380CC4-5D6E-409C-BE32-E72D297353CC}">
              <c16:uniqueId val="{00000002-30C3-4C7C-B2C6-BFA8CCBF8634}"/>
            </c:ext>
          </c:extLst>
        </c:ser>
        <c:ser>
          <c:idx val="3"/>
          <c:order val="3"/>
          <c:tx>
            <c:strRef>
              <c:f>'[seguimiento 9.3 Tendencias revisión N-17 2021 (2).xlsx]indicadores de satisfacción'!$F$75</c:f>
              <c:strCache>
                <c:ptCount val="1"/>
                <c:pt idx="0">
                  <c:v>ago-21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(2).xlsx]indicadores de satisfacción'!$B$76:$B$77</c:f>
              <c:strCache>
                <c:ptCount val="2"/>
                <c:pt idx="0">
                  <c:v>PROCESO PROMOCIÓN COMERCIAL</c:v>
                </c:pt>
                <c:pt idx="1">
                  <c:v>NÚMERO DE EVENTOS DE PROMOCIÓN COMERCIAL META 3</c:v>
                </c:pt>
              </c:strCache>
            </c:strRef>
          </c:cat>
          <c:val>
            <c:numRef>
              <c:f>'[seguimiento 9.3 Tendencias revisión N-17 2021 (2).xlsx]indicadores de satisfacción'!$F$76:$F$77</c:f>
              <c:numCache>
                <c:formatCode>General</c:formatCode>
                <c:ptCount val="2"/>
                <c:pt idx="0">
                  <c:v>3</c:v>
                </c:pt>
              </c:numCache>
            </c:numRef>
          </c:val>
          <c:extLst>
            <c:ext xmlns:c16="http://schemas.microsoft.com/office/drawing/2014/chart" uri="{C3380CC4-5D6E-409C-BE32-E72D297353CC}">
              <c16:uniqueId val="{00000003-30C3-4C7C-B2C6-BFA8CCBF8634}"/>
            </c:ext>
          </c:extLst>
        </c:ser>
        <c:dLbls>
          <c:dLblPos val="inEnd"/>
          <c:showLegendKey val="0"/>
          <c:showVal val="1"/>
          <c:showCatName val="0"/>
          <c:showSerName val="0"/>
          <c:showPercent val="0"/>
          <c:showBubbleSize val="0"/>
        </c:dLbls>
        <c:gapWidth val="115"/>
        <c:overlap val="-20"/>
        <c:axId val="421015568"/>
        <c:axId val="421015960"/>
      </c:barChart>
      <c:catAx>
        <c:axId val="4210155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1015960"/>
        <c:crosses val="autoZero"/>
        <c:auto val="1"/>
        <c:lblAlgn val="ctr"/>
        <c:lblOffset val="100"/>
        <c:noMultiLvlLbl val="0"/>
      </c:catAx>
      <c:valAx>
        <c:axId val="421015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1015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 PROCESO DE PROMOCIÓN COMERCIAL</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'[seguimiento 9.3 Tendencias revisión N-17 2021 (2).xlsx]indicadores de satisfacción'!$C$86</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(2).xlsx]indicadores de satisfacción'!$B$87:$B$88</c:f>
              <c:strCache>
                <c:ptCount val="2"/>
                <c:pt idx="0">
                  <c:v>PROCESO PROMOCIÓN COMERCIAL</c:v>
                </c:pt>
                <c:pt idx="1">
                  <c:v>% DE GESTIÓN EN PROYECTOS META 40%</c:v>
                </c:pt>
              </c:strCache>
            </c:strRef>
          </c:cat>
          <c:val>
            <c:numRef>
              <c:f>'[seguimiento 9.3 Tendencias revisión N-17 2021 (2).xlsx]indicadores de satisfacción'!$C$87:$C$88</c:f>
              <c:numCache>
                <c:formatCode>General</c:formatCode>
                <c:ptCount val="2"/>
                <c:pt idx="0" formatCode="0%">
                  <c:v>1</c:v>
                </c:pt>
              </c:numCache>
            </c:numRef>
          </c:val>
          <c:extLst>
            <c:ext xmlns:c16="http://schemas.microsoft.com/office/drawing/2014/chart" uri="{C3380CC4-5D6E-409C-BE32-E72D297353CC}">
              <c16:uniqueId val="{00000000-FDFF-4013-9796-891DECB076DF}"/>
            </c:ext>
          </c:extLst>
        </c:ser>
        <c:ser>
          <c:idx val="1"/>
          <c:order val="1"/>
          <c:tx>
            <c:strRef>
              <c:f>'[seguimiento 9.3 Tendencias revisión N-17 2021 (2).xlsx]indicadores de satisfacción'!$D$86</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(2).xlsx]indicadores de satisfacción'!$B$87:$B$88</c:f>
              <c:strCache>
                <c:ptCount val="2"/>
                <c:pt idx="0">
                  <c:v>PROCESO PROMOCIÓN COMERCIAL</c:v>
                </c:pt>
                <c:pt idx="1">
                  <c:v>% DE GESTIÓN EN PROYECTOS META 40%</c:v>
                </c:pt>
              </c:strCache>
            </c:strRef>
          </c:cat>
          <c:val>
            <c:numRef>
              <c:f>'[seguimiento 9.3 Tendencias revisión N-17 2021 (2).xlsx]indicadores de satisfacción'!$D$87:$D$88</c:f>
              <c:numCache>
                <c:formatCode>General</c:formatCode>
                <c:ptCount val="2"/>
                <c:pt idx="0" formatCode="0%">
                  <c:v>1</c:v>
                </c:pt>
              </c:numCache>
            </c:numRef>
          </c:val>
          <c:extLst>
            <c:ext xmlns:c16="http://schemas.microsoft.com/office/drawing/2014/chart" uri="{C3380CC4-5D6E-409C-BE32-E72D297353CC}">
              <c16:uniqueId val="{00000001-FDFF-4013-9796-891DECB076DF}"/>
            </c:ext>
          </c:extLst>
        </c:ser>
        <c:ser>
          <c:idx val="2"/>
          <c:order val="2"/>
          <c:tx>
            <c:strRef>
              <c:f>'[seguimiento 9.3 Tendencias revisión N-17 2021 (2).xlsx]indicadores de satisfacción'!$E$86</c:f>
              <c:strCache>
                <c:ptCount val="1"/>
                <c:pt idx="0">
                  <c:v>AÑO 2020</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(2).xlsx]indicadores de satisfacción'!$B$87:$B$88</c:f>
              <c:strCache>
                <c:ptCount val="2"/>
                <c:pt idx="0">
                  <c:v>PROCESO PROMOCIÓN COMERCIAL</c:v>
                </c:pt>
                <c:pt idx="1">
                  <c:v>% DE GESTIÓN EN PROYECTOS META 40%</c:v>
                </c:pt>
              </c:strCache>
            </c:strRef>
          </c:cat>
          <c:val>
            <c:numRef>
              <c:f>'[seguimiento 9.3 Tendencias revisión N-17 2021 (2).xlsx]indicadores de satisfacción'!$E$87:$E$88</c:f>
              <c:numCache>
                <c:formatCode>General</c:formatCode>
                <c:ptCount val="2"/>
                <c:pt idx="0" formatCode="0%">
                  <c:v>1</c:v>
                </c:pt>
              </c:numCache>
            </c:numRef>
          </c:val>
          <c:extLst>
            <c:ext xmlns:c16="http://schemas.microsoft.com/office/drawing/2014/chart" uri="{C3380CC4-5D6E-409C-BE32-E72D297353CC}">
              <c16:uniqueId val="{00000002-FDFF-4013-9796-891DECB076DF}"/>
            </c:ext>
          </c:extLst>
        </c:ser>
        <c:ser>
          <c:idx val="3"/>
          <c:order val="3"/>
          <c:tx>
            <c:strRef>
              <c:f>'[seguimiento 9.3 Tendencias revisión N-17 2021 (2).xlsx]indicadores de satisfacción'!$F$86</c:f>
              <c:strCache>
                <c:ptCount val="1"/>
                <c:pt idx="0">
                  <c:v>ago-21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(2).xlsx]indicadores de satisfacción'!$B$87:$B$88</c:f>
              <c:strCache>
                <c:ptCount val="2"/>
                <c:pt idx="0">
                  <c:v>PROCESO PROMOCIÓN COMERCIAL</c:v>
                </c:pt>
                <c:pt idx="1">
                  <c:v>% DE GESTIÓN EN PROYECTOS META 40%</c:v>
                </c:pt>
              </c:strCache>
            </c:strRef>
          </c:cat>
          <c:val>
            <c:numRef>
              <c:f>'[seguimiento 9.3 Tendencias revisión N-17 2021 (2).xlsx]indicadores de satisfacción'!$F$87:$F$88</c:f>
              <c:numCache>
                <c:formatCode>General</c:formatCode>
                <c:ptCount val="2"/>
                <c:pt idx="0" formatCode="0%">
                  <c:v>1</c:v>
                </c:pt>
              </c:numCache>
            </c:numRef>
          </c:val>
          <c:extLst>
            <c:ext xmlns:c16="http://schemas.microsoft.com/office/drawing/2014/chart" uri="{C3380CC4-5D6E-409C-BE32-E72D297353CC}">
              <c16:uniqueId val="{00000003-FDFF-4013-9796-891DECB076DF}"/>
            </c:ext>
          </c:extLst>
        </c:ser>
        <c:dLbls>
          <c:dLblPos val="inEnd"/>
          <c:showLegendKey val="0"/>
          <c:showVal val="1"/>
          <c:showCatName val="0"/>
          <c:showSerName val="0"/>
          <c:showPercent val="0"/>
          <c:showBubbleSize val="0"/>
        </c:dLbls>
        <c:gapWidth val="80"/>
        <c:overlap val="25"/>
        <c:axId val="421016744"/>
        <c:axId val="424988392"/>
      </c:barChart>
      <c:catAx>
        <c:axId val="4210167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424988392"/>
        <c:crosses val="autoZero"/>
        <c:auto val="1"/>
        <c:lblAlgn val="ctr"/>
        <c:lblOffset val="100"/>
        <c:noMultiLvlLbl val="0"/>
      </c:catAx>
      <c:valAx>
        <c:axId val="424988392"/>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421016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solidFill>
                  <a:schemeClr val="tx1"/>
                </a:solidFill>
              </a:rPr>
              <a:t>TENDENCIAS</a:t>
            </a:r>
            <a:r>
              <a:rPr lang="en-US" baseline="0" dirty="0">
                <a:solidFill>
                  <a:schemeClr val="tx1"/>
                </a:solidFill>
              </a:rPr>
              <a:t> NÚMERO DE SOLICITUDES DE CONCILIACIÓN E INSOLVENCIA</a:t>
            </a:r>
            <a:r>
              <a:rPr lang="en-US" dirty="0">
                <a:solidFill>
                  <a:schemeClr val="tx1"/>
                </a:solidFill>
              </a:rPr>
              <a:t> META</a:t>
            </a:r>
            <a:r>
              <a:rPr lang="en-US" baseline="0" dirty="0">
                <a:solidFill>
                  <a:schemeClr val="tx1"/>
                </a:solidFill>
              </a:rPr>
              <a:t> ANUAL 60</a:t>
            </a:r>
            <a:endParaRPr lang="en-US" dirty="0">
              <a:solidFill>
                <a:schemeClr val="tx1"/>
              </a:solidFill>
            </a:endParaRPr>
          </a:p>
        </c:rich>
      </c:tx>
      <c:overlay val="0"/>
      <c:spPr>
        <a:solidFill>
          <a:schemeClr val="bg1"/>
        </a:solid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manualLayout>
          <c:layoutTarget val="inner"/>
          <c:xMode val="edge"/>
          <c:yMode val="edge"/>
          <c:x val="8.0834063142953536E-2"/>
          <c:y val="0.25623853741940783"/>
          <c:w val="0.8886406662156705"/>
          <c:h val="0.56647092348745443"/>
        </c:manualLayout>
      </c:layout>
      <c:barChart>
        <c:barDir val="col"/>
        <c:grouping val="clustered"/>
        <c:varyColors val="0"/>
        <c:ser>
          <c:idx val="0"/>
          <c:order val="0"/>
          <c:tx>
            <c:strRef>
              <c:f>'indicadores de satisfacción'!$C$97</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satisfacción'!$B$98</c:f>
              <c:strCache>
                <c:ptCount val="1"/>
                <c:pt idx="0">
                  <c:v>PROCESO CONCILIACIÓN Y ARBITRAJE</c:v>
                </c:pt>
              </c:strCache>
            </c:strRef>
          </c:cat>
          <c:val>
            <c:numRef>
              <c:f>'indicadores de satisfacción'!$C$98</c:f>
              <c:numCache>
                <c:formatCode>General</c:formatCode>
                <c:ptCount val="1"/>
                <c:pt idx="0">
                  <c:v>364</c:v>
                </c:pt>
              </c:numCache>
            </c:numRef>
          </c:val>
          <c:extLst>
            <c:ext xmlns:c16="http://schemas.microsoft.com/office/drawing/2014/chart" uri="{C3380CC4-5D6E-409C-BE32-E72D297353CC}">
              <c16:uniqueId val="{00000000-C5FE-4C4E-940D-EAD2804F0A04}"/>
            </c:ext>
          </c:extLst>
        </c:ser>
        <c:ser>
          <c:idx val="1"/>
          <c:order val="1"/>
          <c:tx>
            <c:strRef>
              <c:f>'indicadores de satisfacción'!$D$97</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satisfacción'!$B$98</c:f>
              <c:strCache>
                <c:ptCount val="1"/>
                <c:pt idx="0">
                  <c:v>PROCESO CONCILIACIÓN Y ARBITRAJE</c:v>
                </c:pt>
              </c:strCache>
            </c:strRef>
          </c:cat>
          <c:val>
            <c:numRef>
              <c:f>'indicadores de satisfacción'!$D$98</c:f>
              <c:numCache>
                <c:formatCode>General</c:formatCode>
                <c:ptCount val="1"/>
                <c:pt idx="0">
                  <c:v>330</c:v>
                </c:pt>
              </c:numCache>
            </c:numRef>
          </c:val>
          <c:extLst>
            <c:ext xmlns:c16="http://schemas.microsoft.com/office/drawing/2014/chart" uri="{C3380CC4-5D6E-409C-BE32-E72D297353CC}">
              <c16:uniqueId val="{00000001-C5FE-4C4E-940D-EAD2804F0A04}"/>
            </c:ext>
          </c:extLst>
        </c:ser>
        <c:ser>
          <c:idx val="2"/>
          <c:order val="2"/>
          <c:tx>
            <c:strRef>
              <c:f>'indicadores de satisfacción'!$E$97</c:f>
              <c:strCache>
                <c:ptCount val="1"/>
                <c:pt idx="0">
                  <c:v>AÑO 2020</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satisfacción'!$B$98</c:f>
              <c:strCache>
                <c:ptCount val="1"/>
                <c:pt idx="0">
                  <c:v>PROCESO CONCILIACIÓN Y ARBITRAJE</c:v>
                </c:pt>
              </c:strCache>
            </c:strRef>
          </c:cat>
          <c:val>
            <c:numRef>
              <c:f>'indicadores de satisfacción'!$E$98</c:f>
              <c:numCache>
                <c:formatCode>General</c:formatCode>
                <c:ptCount val="1"/>
                <c:pt idx="0">
                  <c:v>209</c:v>
                </c:pt>
              </c:numCache>
            </c:numRef>
          </c:val>
          <c:extLst>
            <c:ext xmlns:c16="http://schemas.microsoft.com/office/drawing/2014/chart" uri="{C3380CC4-5D6E-409C-BE32-E72D297353CC}">
              <c16:uniqueId val="{00000002-C5FE-4C4E-940D-EAD2804F0A04}"/>
            </c:ext>
          </c:extLst>
        </c:ser>
        <c:ser>
          <c:idx val="3"/>
          <c:order val="3"/>
          <c:tx>
            <c:strRef>
              <c:f>'indicadores de satisfacción'!$F$97</c:f>
              <c:strCache>
                <c:ptCount val="1"/>
                <c:pt idx="0">
                  <c:v>ago-21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satisfacción'!$B$98</c:f>
              <c:strCache>
                <c:ptCount val="1"/>
                <c:pt idx="0">
                  <c:v>PROCESO CONCILIACIÓN Y ARBITRAJE</c:v>
                </c:pt>
              </c:strCache>
            </c:strRef>
          </c:cat>
          <c:val>
            <c:numRef>
              <c:f>'indicadores de satisfacción'!$F$98</c:f>
              <c:numCache>
                <c:formatCode>General</c:formatCode>
                <c:ptCount val="1"/>
                <c:pt idx="0">
                  <c:v>193</c:v>
                </c:pt>
              </c:numCache>
            </c:numRef>
          </c:val>
          <c:extLst>
            <c:ext xmlns:c16="http://schemas.microsoft.com/office/drawing/2014/chart" uri="{C3380CC4-5D6E-409C-BE32-E72D297353CC}">
              <c16:uniqueId val="{00000003-C5FE-4C4E-940D-EAD2804F0A04}"/>
            </c:ext>
          </c:extLst>
        </c:ser>
        <c:dLbls>
          <c:dLblPos val="inEnd"/>
          <c:showLegendKey val="0"/>
          <c:showVal val="1"/>
          <c:showCatName val="0"/>
          <c:showSerName val="0"/>
          <c:showPercent val="0"/>
          <c:showBubbleSize val="0"/>
        </c:dLbls>
        <c:gapWidth val="80"/>
        <c:overlap val="25"/>
        <c:axId val="424989176"/>
        <c:axId val="424989568"/>
      </c:barChart>
      <c:catAx>
        <c:axId val="42498917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424989568"/>
        <c:crosses val="autoZero"/>
        <c:auto val="1"/>
        <c:lblAlgn val="ctr"/>
        <c:lblOffset val="100"/>
        <c:noMultiLvlLbl val="0"/>
      </c:catAx>
      <c:valAx>
        <c:axId val="42498956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424989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a:t>
            </a:r>
            <a:r>
              <a:rPr lang="en-US" baseline="0" dirty="0"/>
              <a:t> NÚMERO DE CONCILIACIONES GRATUITAS</a:t>
            </a:r>
            <a:endParaRPr lang="en-US" dirty="0"/>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'indicadores de satisfacción'!$C$108</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satisfacción'!$B$109</c:f>
              <c:strCache>
                <c:ptCount val="1"/>
                <c:pt idx="0">
                  <c:v>PROCESO CONCILIACIÓN Y ARBITRAJE</c:v>
                </c:pt>
              </c:strCache>
            </c:strRef>
          </c:cat>
          <c:val>
            <c:numRef>
              <c:f>'indicadores de satisfacción'!$C$109</c:f>
              <c:numCache>
                <c:formatCode>General</c:formatCode>
                <c:ptCount val="1"/>
                <c:pt idx="0">
                  <c:v>21</c:v>
                </c:pt>
              </c:numCache>
            </c:numRef>
          </c:val>
          <c:extLst>
            <c:ext xmlns:c16="http://schemas.microsoft.com/office/drawing/2014/chart" uri="{C3380CC4-5D6E-409C-BE32-E72D297353CC}">
              <c16:uniqueId val="{00000000-DDD3-409F-962E-2D2769BBDADD}"/>
            </c:ext>
          </c:extLst>
        </c:ser>
        <c:ser>
          <c:idx val="1"/>
          <c:order val="1"/>
          <c:tx>
            <c:strRef>
              <c:f>'indicadores de satisfacción'!$D$108</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satisfacción'!$B$109</c:f>
              <c:strCache>
                <c:ptCount val="1"/>
                <c:pt idx="0">
                  <c:v>PROCESO CONCILIACIÓN Y ARBITRAJE</c:v>
                </c:pt>
              </c:strCache>
            </c:strRef>
          </c:cat>
          <c:val>
            <c:numRef>
              <c:f>'indicadores de satisfacción'!$D$109</c:f>
              <c:numCache>
                <c:formatCode>General</c:formatCode>
                <c:ptCount val="1"/>
                <c:pt idx="0">
                  <c:v>40</c:v>
                </c:pt>
              </c:numCache>
            </c:numRef>
          </c:val>
          <c:extLst>
            <c:ext xmlns:c16="http://schemas.microsoft.com/office/drawing/2014/chart" uri="{C3380CC4-5D6E-409C-BE32-E72D297353CC}">
              <c16:uniqueId val="{00000001-DDD3-409F-962E-2D2769BBDADD}"/>
            </c:ext>
          </c:extLst>
        </c:ser>
        <c:ser>
          <c:idx val="2"/>
          <c:order val="2"/>
          <c:tx>
            <c:strRef>
              <c:f>'indicadores de satisfacción'!$E$108</c:f>
              <c:strCache>
                <c:ptCount val="1"/>
                <c:pt idx="0">
                  <c:v>AÑO 2020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satisfacción'!$B$109</c:f>
              <c:strCache>
                <c:ptCount val="1"/>
                <c:pt idx="0">
                  <c:v>PROCESO CONCILIACIÓN Y ARBITRAJE</c:v>
                </c:pt>
              </c:strCache>
            </c:strRef>
          </c:cat>
          <c:val>
            <c:numRef>
              <c:f>'indicadores de satisfacción'!$E$109</c:f>
              <c:numCache>
                <c:formatCode>General</c:formatCode>
                <c:ptCount val="1"/>
                <c:pt idx="0">
                  <c:v>35</c:v>
                </c:pt>
              </c:numCache>
            </c:numRef>
          </c:val>
          <c:extLst>
            <c:ext xmlns:c16="http://schemas.microsoft.com/office/drawing/2014/chart" uri="{C3380CC4-5D6E-409C-BE32-E72D297353CC}">
              <c16:uniqueId val="{00000002-DDD3-409F-962E-2D2769BBDADD}"/>
            </c:ext>
          </c:extLst>
        </c:ser>
        <c:ser>
          <c:idx val="3"/>
          <c:order val="3"/>
          <c:tx>
            <c:strRef>
              <c:f>'indicadores de satisfacción'!$F$108</c:f>
              <c:strCache>
                <c:ptCount val="1"/>
                <c:pt idx="0">
                  <c:v>ago-21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satisfacción'!$B$109</c:f>
              <c:strCache>
                <c:ptCount val="1"/>
                <c:pt idx="0">
                  <c:v>PROCESO CONCILIACIÓN Y ARBITRAJE</c:v>
                </c:pt>
              </c:strCache>
            </c:strRef>
          </c:cat>
          <c:val>
            <c:numRef>
              <c:f>'indicadores de satisfacción'!$F$109</c:f>
              <c:numCache>
                <c:formatCode>General</c:formatCode>
                <c:ptCount val="1"/>
                <c:pt idx="0">
                  <c:v>39</c:v>
                </c:pt>
              </c:numCache>
            </c:numRef>
          </c:val>
          <c:extLst>
            <c:ext xmlns:c16="http://schemas.microsoft.com/office/drawing/2014/chart" uri="{C3380CC4-5D6E-409C-BE32-E72D297353CC}">
              <c16:uniqueId val="{00000003-DDD3-409F-962E-2D2769BBDADD}"/>
            </c:ext>
          </c:extLst>
        </c:ser>
        <c:dLbls>
          <c:dLblPos val="inEnd"/>
          <c:showLegendKey val="0"/>
          <c:showVal val="1"/>
          <c:showCatName val="0"/>
          <c:showSerName val="0"/>
          <c:showPercent val="0"/>
          <c:showBubbleSize val="0"/>
        </c:dLbls>
        <c:gapWidth val="80"/>
        <c:overlap val="25"/>
        <c:axId val="424990352"/>
        <c:axId val="424990744"/>
      </c:barChart>
      <c:catAx>
        <c:axId val="42499035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424990744"/>
        <c:crosses val="autoZero"/>
        <c:auto val="1"/>
        <c:lblAlgn val="ctr"/>
        <c:lblOffset val="100"/>
        <c:noMultiLvlLbl val="0"/>
      </c:catAx>
      <c:valAx>
        <c:axId val="42499074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42499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TENDENCIAS </a:t>
            </a:r>
            <a:r>
              <a:rPr lang="en-US" baseline="0" dirty="0"/>
              <a:t> % MOVIMIENTO REGISTRO MERCANTIL META 5% MAS QUE EL AÑO ANTERIOR</a:t>
            </a:r>
            <a:endParaRPr lang="en-US" dirty="0"/>
          </a:p>
        </c:rich>
      </c:tx>
      <c:layout>
        <c:manualLayout>
          <c:xMode val="edge"/>
          <c:yMode val="edge"/>
          <c:x val="0.16344923547134274"/>
          <c:y val="5.72487254269988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'indicadores de satisfacción'!$C$119</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satisfacción'!$B$120</c:f>
              <c:strCache>
                <c:ptCount val="1"/>
                <c:pt idx="0">
                  <c:v>PROCESO REGISTRO PÚBLICO</c:v>
                </c:pt>
              </c:strCache>
            </c:strRef>
          </c:cat>
          <c:val>
            <c:numRef>
              <c:f>'indicadores de satisfacción'!$C$120</c:f>
              <c:numCache>
                <c:formatCode>0.0%</c:formatCode>
                <c:ptCount val="1"/>
                <c:pt idx="0">
                  <c:v>0.29499999999999998</c:v>
                </c:pt>
              </c:numCache>
            </c:numRef>
          </c:val>
          <c:extLst>
            <c:ext xmlns:c16="http://schemas.microsoft.com/office/drawing/2014/chart" uri="{C3380CC4-5D6E-409C-BE32-E72D297353CC}">
              <c16:uniqueId val="{00000000-01B0-438C-BDD3-1C518B652804}"/>
            </c:ext>
          </c:extLst>
        </c:ser>
        <c:ser>
          <c:idx val="1"/>
          <c:order val="1"/>
          <c:tx>
            <c:strRef>
              <c:f>'indicadores de satisfacción'!$D$119</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satisfacción'!$B$120</c:f>
              <c:strCache>
                <c:ptCount val="1"/>
                <c:pt idx="0">
                  <c:v>PROCESO REGISTRO PÚBLICO</c:v>
                </c:pt>
              </c:strCache>
            </c:strRef>
          </c:cat>
          <c:val>
            <c:numRef>
              <c:f>'indicadores de satisfacción'!$D$120</c:f>
              <c:numCache>
                <c:formatCode>0.0%</c:formatCode>
                <c:ptCount val="1"/>
                <c:pt idx="0">
                  <c:v>1.7549999999999999</c:v>
                </c:pt>
              </c:numCache>
            </c:numRef>
          </c:val>
          <c:extLst>
            <c:ext xmlns:c16="http://schemas.microsoft.com/office/drawing/2014/chart" uri="{C3380CC4-5D6E-409C-BE32-E72D297353CC}">
              <c16:uniqueId val="{00000001-01B0-438C-BDD3-1C518B652804}"/>
            </c:ext>
          </c:extLst>
        </c:ser>
        <c:ser>
          <c:idx val="2"/>
          <c:order val="2"/>
          <c:tx>
            <c:strRef>
              <c:f>'indicadores de satisfacción'!$E$119</c:f>
              <c:strCache>
                <c:ptCount val="1"/>
                <c:pt idx="0">
                  <c:v>AÑO 2020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satisfacción'!$B$120</c:f>
              <c:strCache>
                <c:ptCount val="1"/>
                <c:pt idx="0">
                  <c:v>PROCESO REGISTRO PÚBLICO</c:v>
                </c:pt>
              </c:strCache>
            </c:strRef>
          </c:cat>
          <c:val>
            <c:numRef>
              <c:f>'indicadores de satisfacción'!$E$120</c:f>
              <c:numCache>
                <c:formatCode>0.00%</c:formatCode>
                <c:ptCount val="1"/>
                <c:pt idx="0">
                  <c:v>-0.14940000000000001</c:v>
                </c:pt>
              </c:numCache>
            </c:numRef>
          </c:val>
          <c:extLst>
            <c:ext xmlns:c16="http://schemas.microsoft.com/office/drawing/2014/chart" uri="{C3380CC4-5D6E-409C-BE32-E72D297353CC}">
              <c16:uniqueId val="{00000002-01B0-438C-BDD3-1C518B652804}"/>
            </c:ext>
          </c:extLst>
        </c:ser>
        <c:ser>
          <c:idx val="3"/>
          <c:order val="3"/>
          <c:tx>
            <c:strRef>
              <c:f>'indicadores de satisfacción'!$F$119</c:f>
              <c:strCache>
                <c:ptCount val="1"/>
                <c:pt idx="0">
                  <c:v>jun-21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'indicadores de satisfacción'!$B$120</c:f>
              <c:strCache>
                <c:ptCount val="1"/>
                <c:pt idx="0">
                  <c:v>PROCESO REGISTRO PÚBLICO</c:v>
                </c:pt>
              </c:strCache>
            </c:strRef>
          </c:cat>
          <c:val>
            <c:numRef>
              <c:f>'indicadores de satisfacción'!$F$120</c:f>
              <c:numCache>
                <c:formatCode>0.0%</c:formatCode>
                <c:ptCount val="1"/>
                <c:pt idx="0">
                  <c:v>0.13700000000000001</c:v>
                </c:pt>
              </c:numCache>
            </c:numRef>
          </c:val>
          <c:extLst>
            <c:ext xmlns:c16="http://schemas.microsoft.com/office/drawing/2014/chart" uri="{C3380CC4-5D6E-409C-BE32-E72D297353CC}">
              <c16:uniqueId val="{00000003-01B0-438C-BDD3-1C518B652804}"/>
            </c:ext>
          </c:extLst>
        </c:ser>
        <c:dLbls>
          <c:dLblPos val="inEnd"/>
          <c:showLegendKey val="0"/>
          <c:showVal val="1"/>
          <c:showCatName val="0"/>
          <c:showSerName val="0"/>
          <c:showPercent val="0"/>
          <c:showBubbleSize val="0"/>
        </c:dLbls>
        <c:gapWidth val="115"/>
        <c:overlap val="-20"/>
        <c:axId val="424991528"/>
        <c:axId val="424991920"/>
      </c:barChart>
      <c:catAx>
        <c:axId val="42499152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4991920"/>
        <c:crosses val="autoZero"/>
        <c:auto val="1"/>
        <c:lblAlgn val="ctr"/>
        <c:lblOffset val="100"/>
        <c:noMultiLvlLbl val="0"/>
      </c:catAx>
      <c:valAx>
        <c:axId val="4249919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4991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 </a:t>
            </a:r>
            <a:r>
              <a:rPr lang="en-US" b="1" dirty="0"/>
              <a:t>TENDENCIAS</a:t>
            </a:r>
            <a:r>
              <a:rPr lang="en-US" b="1" baseline="0" dirty="0"/>
              <a:t> % MOVIMIENTO REGISTRO ESAL META 5% MAS QUE EL AÑO ANTERIOR</a:t>
            </a:r>
            <a:r>
              <a:rPr lang="en-US" b="1" dirty="0"/>
              <a:t>   </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manualLayout>
          <c:layoutTarget val="inner"/>
          <c:xMode val="edge"/>
          <c:yMode val="edge"/>
          <c:x val="0.1236631066029933"/>
          <c:y val="0.1405511111111111"/>
          <c:w val="0.85734257524068191"/>
          <c:h val="0.73900402449693792"/>
        </c:manualLayout>
      </c:layout>
      <c:barChart>
        <c:barDir val="col"/>
        <c:grouping val="clustered"/>
        <c:varyColors val="0"/>
        <c:ser>
          <c:idx val="0"/>
          <c:order val="0"/>
          <c:tx>
            <c:strRef>
              <c:f>'[seguimiento 9.3 Tendencias revisión N-17 2021 (2) (1) (2).xlsx]indicadores de satisfacción'!$C$136</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satisfacción'!$B$137</c:f>
              <c:strCache>
                <c:ptCount val="1"/>
                <c:pt idx="0">
                  <c:v>PROCESO REGISTRO PÚBLICO</c:v>
                </c:pt>
              </c:strCache>
            </c:strRef>
          </c:cat>
          <c:val>
            <c:numRef>
              <c:f>'[seguimiento 9.3 Tendencias revisión N-17 2021 (2) (1) (2).xlsx]indicadores de satisfacción'!$C$137</c:f>
              <c:numCache>
                <c:formatCode>0.00%</c:formatCode>
                <c:ptCount val="1"/>
                <c:pt idx="0">
                  <c:v>0.79749999999999999</c:v>
                </c:pt>
              </c:numCache>
            </c:numRef>
          </c:val>
          <c:extLst>
            <c:ext xmlns:c16="http://schemas.microsoft.com/office/drawing/2014/chart" uri="{C3380CC4-5D6E-409C-BE32-E72D297353CC}">
              <c16:uniqueId val="{00000000-C9E7-4C7B-B08B-607285887CC9}"/>
            </c:ext>
          </c:extLst>
        </c:ser>
        <c:ser>
          <c:idx val="1"/>
          <c:order val="1"/>
          <c:tx>
            <c:strRef>
              <c:f>'[seguimiento 9.3 Tendencias revisión N-17 2021 (2) (1) (2).xlsx]indicadores de satisfacción'!$D$136</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satisfacción'!$B$137</c:f>
              <c:strCache>
                <c:ptCount val="1"/>
                <c:pt idx="0">
                  <c:v>PROCESO REGISTRO PÚBLICO</c:v>
                </c:pt>
              </c:strCache>
            </c:strRef>
          </c:cat>
          <c:val>
            <c:numRef>
              <c:f>'[seguimiento 9.3 Tendencias revisión N-17 2021 (2) (1) (2).xlsx]indicadores de satisfacción'!$D$137</c:f>
              <c:numCache>
                <c:formatCode>0.0%</c:formatCode>
                <c:ptCount val="1"/>
                <c:pt idx="0">
                  <c:v>1.5409999999999999</c:v>
                </c:pt>
              </c:numCache>
            </c:numRef>
          </c:val>
          <c:extLst>
            <c:ext xmlns:c16="http://schemas.microsoft.com/office/drawing/2014/chart" uri="{C3380CC4-5D6E-409C-BE32-E72D297353CC}">
              <c16:uniqueId val="{00000001-C9E7-4C7B-B08B-607285887CC9}"/>
            </c:ext>
          </c:extLst>
        </c:ser>
        <c:ser>
          <c:idx val="2"/>
          <c:order val="2"/>
          <c:tx>
            <c:strRef>
              <c:f>'[seguimiento 9.3 Tendencias revisión N-17 2021 (2) (1) (2).xlsx]indicadores de satisfacción'!$E$136</c:f>
              <c:strCache>
                <c:ptCount val="1"/>
                <c:pt idx="0">
                  <c:v>AÑO 2020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satisfacción'!$B$137</c:f>
              <c:strCache>
                <c:ptCount val="1"/>
                <c:pt idx="0">
                  <c:v>PROCESO REGISTRO PÚBLICO</c:v>
                </c:pt>
              </c:strCache>
            </c:strRef>
          </c:cat>
          <c:val>
            <c:numRef>
              <c:f>'[seguimiento 9.3 Tendencias revisión N-17 2021 (2) (1) (2).xlsx]indicadores de satisfacción'!$E$137</c:f>
              <c:numCache>
                <c:formatCode>0.00%</c:formatCode>
                <c:ptCount val="1"/>
                <c:pt idx="0">
                  <c:v>-0.52149999999999996</c:v>
                </c:pt>
              </c:numCache>
            </c:numRef>
          </c:val>
          <c:extLst>
            <c:ext xmlns:c16="http://schemas.microsoft.com/office/drawing/2014/chart" uri="{C3380CC4-5D6E-409C-BE32-E72D297353CC}">
              <c16:uniqueId val="{00000002-C9E7-4C7B-B08B-607285887CC9}"/>
            </c:ext>
          </c:extLst>
        </c:ser>
        <c:ser>
          <c:idx val="3"/>
          <c:order val="3"/>
          <c:tx>
            <c:strRef>
              <c:f>'[seguimiento 9.3 Tendencias revisión N-17 2021 (2) (1) (2).xlsx]indicadores de satisfacción'!$F$136</c:f>
              <c:strCache>
                <c:ptCount val="1"/>
                <c:pt idx="0">
                  <c:v>jun-21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satisfacción'!$B$137</c:f>
              <c:strCache>
                <c:ptCount val="1"/>
                <c:pt idx="0">
                  <c:v>PROCESO REGISTRO PÚBLICO</c:v>
                </c:pt>
              </c:strCache>
            </c:strRef>
          </c:cat>
          <c:val>
            <c:numRef>
              <c:f>'[seguimiento 9.3 Tendencias revisión N-17 2021 (2) (1) (2).xlsx]indicadores de satisfacción'!$F$137</c:f>
              <c:numCache>
                <c:formatCode>0.00%</c:formatCode>
                <c:ptCount val="1"/>
                <c:pt idx="0">
                  <c:v>0.40660000000000002</c:v>
                </c:pt>
              </c:numCache>
            </c:numRef>
          </c:val>
          <c:extLst>
            <c:ext xmlns:c16="http://schemas.microsoft.com/office/drawing/2014/chart" uri="{C3380CC4-5D6E-409C-BE32-E72D297353CC}">
              <c16:uniqueId val="{00000003-C9E7-4C7B-B08B-607285887CC9}"/>
            </c:ext>
          </c:extLst>
        </c:ser>
        <c:dLbls>
          <c:dLblPos val="inEnd"/>
          <c:showLegendKey val="0"/>
          <c:showVal val="1"/>
          <c:showCatName val="0"/>
          <c:showSerName val="0"/>
          <c:showPercent val="0"/>
          <c:showBubbleSize val="0"/>
        </c:dLbls>
        <c:gapWidth val="80"/>
        <c:overlap val="25"/>
        <c:axId val="426704224"/>
        <c:axId val="426704616"/>
      </c:barChart>
      <c:catAx>
        <c:axId val="42670422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426704616"/>
        <c:crosses val="autoZero"/>
        <c:auto val="1"/>
        <c:lblAlgn val="ctr"/>
        <c:lblOffset val="100"/>
        <c:noMultiLvlLbl val="0"/>
      </c:catAx>
      <c:valAx>
        <c:axId val="42670461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42670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 %</a:t>
            </a:r>
            <a:r>
              <a:rPr lang="en-US" baseline="0" dirty="0"/>
              <a:t> CÁMARA MOVIL META 5% MAS QUE EL AÑO ANTERIOR</a:t>
            </a:r>
            <a:endParaRPr lang="en-US" dirty="0"/>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'[seguimiento 9.3 Tendencias revisión N-17 2021 (2) (1) (2).xlsx]indicadores de satisfacción'!$C$149</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satisfacción'!$B$150</c:f>
              <c:strCache>
                <c:ptCount val="1"/>
                <c:pt idx="0">
                  <c:v>PROCESO REGISTRO PÚBLICO</c:v>
                </c:pt>
              </c:strCache>
            </c:strRef>
          </c:cat>
          <c:val>
            <c:numRef>
              <c:f>'[seguimiento 9.3 Tendencias revisión N-17 2021 (2) (1) (2).xlsx]indicadores de satisfacción'!$C$150</c:f>
              <c:numCache>
                <c:formatCode>0%</c:formatCode>
                <c:ptCount val="1"/>
                <c:pt idx="0">
                  <c:v>0.05</c:v>
                </c:pt>
              </c:numCache>
            </c:numRef>
          </c:val>
          <c:extLst>
            <c:ext xmlns:c16="http://schemas.microsoft.com/office/drawing/2014/chart" uri="{C3380CC4-5D6E-409C-BE32-E72D297353CC}">
              <c16:uniqueId val="{00000000-6E4A-4711-973B-4B36C4FEF07B}"/>
            </c:ext>
          </c:extLst>
        </c:ser>
        <c:ser>
          <c:idx val="1"/>
          <c:order val="1"/>
          <c:tx>
            <c:strRef>
              <c:f>'[seguimiento 9.3 Tendencias revisión N-17 2021 (2) (1) (2).xlsx]indicadores de satisfacción'!$D$149</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satisfacción'!$B$150</c:f>
              <c:strCache>
                <c:ptCount val="1"/>
                <c:pt idx="0">
                  <c:v>PROCESO REGISTRO PÚBLICO</c:v>
                </c:pt>
              </c:strCache>
            </c:strRef>
          </c:cat>
          <c:val>
            <c:numRef>
              <c:f>'[seguimiento 9.3 Tendencias revisión N-17 2021 (2) (1) (2).xlsx]indicadores de satisfacción'!$D$150</c:f>
              <c:numCache>
                <c:formatCode>0.00%</c:formatCode>
                <c:ptCount val="1"/>
                <c:pt idx="0">
                  <c:v>0.1166</c:v>
                </c:pt>
              </c:numCache>
            </c:numRef>
          </c:val>
          <c:extLst>
            <c:ext xmlns:c16="http://schemas.microsoft.com/office/drawing/2014/chart" uri="{C3380CC4-5D6E-409C-BE32-E72D297353CC}">
              <c16:uniqueId val="{00000001-6E4A-4711-973B-4B36C4FEF07B}"/>
            </c:ext>
          </c:extLst>
        </c:ser>
        <c:ser>
          <c:idx val="2"/>
          <c:order val="2"/>
          <c:tx>
            <c:strRef>
              <c:f>'[seguimiento 9.3 Tendencias revisión N-17 2021 (2) (1) (2).xlsx]indicadores de satisfacción'!$E$149</c:f>
              <c:strCache>
                <c:ptCount val="1"/>
                <c:pt idx="0">
                  <c:v>AÑO 2020</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satisfacción'!$B$150</c:f>
              <c:strCache>
                <c:ptCount val="1"/>
                <c:pt idx="0">
                  <c:v>PROCESO REGISTRO PÚBLICO</c:v>
                </c:pt>
              </c:strCache>
            </c:strRef>
          </c:cat>
          <c:val>
            <c:numRef>
              <c:f>'[seguimiento 9.3 Tendencias revisión N-17 2021 (2) (1) (2).xlsx]indicadores de satisfacción'!$E$150</c:f>
              <c:numCache>
                <c:formatCode>0.00%</c:formatCode>
                <c:ptCount val="1"/>
                <c:pt idx="0">
                  <c:v>0.18909999999999999</c:v>
                </c:pt>
              </c:numCache>
            </c:numRef>
          </c:val>
          <c:extLst>
            <c:ext xmlns:c16="http://schemas.microsoft.com/office/drawing/2014/chart" uri="{C3380CC4-5D6E-409C-BE32-E72D297353CC}">
              <c16:uniqueId val="{00000002-6E4A-4711-973B-4B36C4FEF07B}"/>
            </c:ext>
          </c:extLst>
        </c:ser>
        <c:ser>
          <c:idx val="3"/>
          <c:order val="3"/>
          <c:tx>
            <c:strRef>
              <c:f>'[seguimiento 9.3 Tendencias revisión N-17 2021 (2) (1) (2).xlsx]indicadores de satisfacción'!$F$149</c:f>
              <c:strCache>
                <c:ptCount val="1"/>
                <c:pt idx="0">
                  <c:v>ago-21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satisfacción'!$B$150</c:f>
              <c:strCache>
                <c:ptCount val="1"/>
                <c:pt idx="0">
                  <c:v>PROCESO REGISTRO PÚBLICO</c:v>
                </c:pt>
              </c:strCache>
            </c:strRef>
          </c:cat>
          <c:val>
            <c:numRef>
              <c:f>'[seguimiento 9.3 Tendencias revisión N-17 2021 (2) (1) (2).xlsx]indicadores de satisfacción'!$F$150</c:f>
              <c:numCache>
                <c:formatCode>0.00%</c:formatCode>
                <c:ptCount val="1"/>
                <c:pt idx="0">
                  <c:v>4.5499999999999999E-2</c:v>
                </c:pt>
              </c:numCache>
            </c:numRef>
          </c:val>
          <c:extLst>
            <c:ext xmlns:c16="http://schemas.microsoft.com/office/drawing/2014/chart" uri="{C3380CC4-5D6E-409C-BE32-E72D297353CC}">
              <c16:uniqueId val="{00000003-6E4A-4711-973B-4B36C4FEF07B}"/>
            </c:ext>
          </c:extLst>
        </c:ser>
        <c:dLbls>
          <c:dLblPos val="inEnd"/>
          <c:showLegendKey val="0"/>
          <c:showVal val="1"/>
          <c:showCatName val="0"/>
          <c:showSerName val="0"/>
          <c:showPercent val="0"/>
          <c:showBubbleSize val="0"/>
        </c:dLbls>
        <c:gapWidth val="80"/>
        <c:overlap val="25"/>
        <c:axId val="426705400"/>
        <c:axId val="426705792"/>
      </c:barChart>
      <c:catAx>
        <c:axId val="42670540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426705792"/>
        <c:crosses val="autoZero"/>
        <c:auto val="1"/>
        <c:lblAlgn val="ctr"/>
        <c:lblOffset val="100"/>
        <c:noMultiLvlLbl val="0"/>
      </c:catAx>
      <c:valAx>
        <c:axId val="426705792"/>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426705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a:t>TENDENCIAS PROCESO ATENCIÓN AL CLIENTE</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(2) (1) (2).xlsx]indicadores de satisfacción'!$C$279</c:f>
              <c:strCache>
                <c:ptCount val="1"/>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satisfacción'!$B$280:$B$283</c:f>
              <c:strCache>
                <c:ptCount val="4"/>
                <c:pt idx="0">
                  <c:v>PROCESO ATENCIÓN AL CLIENTE</c:v>
                </c:pt>
                <c:pt idx="1">
                  <c:v>NÚMERO DE PETICIONES</c:v>
                </c:pt>
                <c:pt idx="2">
                  <c:v>NÚMERO DE QUEJAS</c:v>
                </c:pt>
                <c:pt idx="3">
                  <c:v>NÚMERO DE RECLAMOS</c:v>
                </c:pt>
              </c:strCache>
            </c:strRef>
          </c:cat>
          <c:val>
            <c:numRef>
              <c:f>'[seguimiento 9.3 Tendencias revisión N-17 2021 (2) (1) (2).xlsx]indicadores de satisfacción'!$C$280:$C$283</c:f>
              <c:numCache>
                <c:formatCode>General</c:formatCode>
                <c:ptCount val="4"/>
                <c:pt idx="1">
                  <c:v>22</c:v>
                </c:pt>
                <c:pt idx="2">
                  <c:v>0</c:v>
                </c:pt>
                <c:pt idx="3">
                  <c:v>13</c:v>
                </c:pt>
              </c:numCache>
            </c:numRef>
          </c:val>
          <c:extLst>
            <c:ext xmlns:c16="http://schemas.microsoft.com/office/drawing/2014/chart" uri="{C3380CC4-5D6E-409C-BE32-E72D297353CC}">
              <c16:uniqueId val="{00000000-BE59-4D09-8640-A8AC1A77B681}"/>
            </c:ext>
          </c:extLst>
        </c:ser>
        <c:ser>
          <c:idx val="1"/>
          <c:order val="1"/>
          <c:tx>
            <c:strRef>
              <c:f>'[seguimiento 9.3 Tendencias revisión N-17 2021 (2) (1) (2).xlsx]indicadores de satisfacción'!$D$279</c:f>
              <c:strCache>
                <c:ptCount val="1"/>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satisfacción'!$B$280:$B$283</c:f>
              <c:strCache>
                <c:ptCount val="4"/>
                <c:pt idx="0">
                  <c:v>PROCESO ATENCIÓN AL CLIENTE</c:v>
                </c:pt>
                <c:pt idx="1">
                  <c:v>NÚMERO DE PETICIONES</c:v>
                </c:pt>
                <c:pt idx="2">
                  <c:v>NÚMERO DE QUEJAS</c:v>
                </c:pt>
                <c:pt idx="3">
                  <c:v>NÚMERO DE RECLAMOS</c:v>
                </c:pt>
              </c:strCache>
            </c:strRef>
          </c:cat>
          <c:val>
            <c:numRef>
              <c:f>'[seguimiento 9.3 Tendencias revisión N-17 2021 (2) (1) (2).xlsx]indicadores de satisfacción'!$D$280:$D$283</c:f>
              <c:numCache>
                <c:formatCode>General</c:formatCode>
                <c:ptCount val="4"/>
                <c:pt idx="1">
                  <c:v>5</c:v>
                </c:pt>
                <c:pt idx="2">
                  <c:v>1</c:v>
                </c:pt>
                <c:pt idx="3">
                  <c:v>5</c:v>
                </c:pt>
              </c:numCache>
            </c:numRef>
          </c:val>
          <c:extLst>
            <c:ext xmlns:c16="http://schemas.microsoft.com/office/drawing/2014/chart" uri="{C3380CC4-5D6E-409C-BE32-E72D297353CC}">
              <c16:uniqueId val="{00000001-BE59-4D09-8640-A8AC1A77B681}"/>
            </c:ext>
          </c:extLst>
        </c:ser>
        <c:ser>
          <c:idx val="2"/>
          <c:order val="2"/>
          <c:tx>
            <c:strRef>
              <c:f>'[seguimiento 9.3 Tendencias revisión N-17 2021 (2) (1) (2).xlsx]indicadores de satisfacción'!$E$279</c:f>
              <c:strCache>
                <c:ptCount val="1"/>
                <c:pt idx="0">
                  <c:v>AÑO 2020 </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satisfacción'!$B$280:$B$283</c:f>
              <c:strCache>
                <c:ptCount val="4"/>
                <c:pt idx="0">
                  <c:v>PROCESO ATENCIÓN AL CLIENTE</c:v>
                </c:pt>
                <c:pt idx="1">
                  <c:v>NÚMERO DE PETICIONES</c:v>
                </c:pt>
                <c:pt idx="2">
                  <c:v>NÚMERO DE QUEJAS</c:v>
                </c:pt>
                <c:pt idx="3">
                  <c:v>NÚMERO DE RECLAMOS</c:v>
                </c:pt>
              </c:strCache>
            </c:strRef>
          </c:cat>
          <c:val>
            <c:numRef>
              <c:f>'[seguimiento 9.3 Tendencias revisión N-17 2021 (2) (1) (2).xlsx]indicadores de satisfacción'!$E$280:$E$283</c:f>
              <c:numCache>
                <c:formatCode>General</c:formatCode>
                <c:ptCount val="4"/>
                <c:pt idx="1">
                  <c:v>96</c:v>
                </c:pt>
                <c:pt idx="2">
                  <c:v>2</c:v>
                </c:pt>
                <c:pt idx="3">
                  <c:v>0</c:v>
                </c:pt>
              </c:numCache>
            </c:numRef>
          </c:val>
          <c:extLst>
            <c:ext xmlns:c16="http://schemas.microsoft.com/office/drawing/2014/chart" uri="{C3380CC4-5D6E-409C-BE32-E72D297353CC}">
              <c16:uniqueId val="{00000002-BE59-4D09-8640-A8AC1A77B681}"/>
            </c:ext>
          </c:extLst>
        </c:ser>
        <c:ser>
          <c:idx val="3"/>
          <c:order val="3"/>
          <c:tx>
            <c:strRef>
              <c:f>'[seguimiento 9.3 Tendencias revisión N-17 2021 (2) (1) (2).xlsx]indicadores de satisfacción'!$F$279</c:f>
              <c:strCache>
                <c:ptCount val="1"/>
                <c:pt idx="0">
                  <c:v>jun-21</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satisfacción'!$B$280:$B$283</c:f>
              <c:strCache>
                <c:ptCount val="4"/>
                <c:pt idx="0">
                  <c:v>PROCESO ATENCIÓN AL CLIENTE</c:v>
                </c:pt>
                <c:pt idx="1">
                  <c:v>NÚMERO DE PETICIONES</c:v>
                </c:pt>
                <c:pt idx="2">
                  <c:v>NÚMERO DE QUEJAS</c:v>
                </c:pt>
                <c:pt idx="3">
                  <c:v>NÚMERO DE RECLAMOS</c:v>
                </c:pt>
              </c:strCache>
            </c:strRef>
          </c:cat>
          <c:val>
            <c:numRef>
              <c:f>'[seguimiento 9.3 Tendencias revisión N-17 2021 (2) (1) (2).xlsx]indicadores de satisfacción'!$F$280:$F$283</c:f>
              <c:numCache>
                <c:formatCode>General</c:formatCode>
                <c:ptCount val="4"/>
                <c:pt idx="1">
                  <c:v>53</c:v>
                </c:pt>
                <c:pt idx="2">
                  <c:v>1</c:v>
                </c:pt>
                <c:pt idx="3">
                  <c:v>1</c:v>
                </c:pt>
              </c:numCache>
            </c:numRef>
          </c:val>
          <c:extLst>
            <c:ext xmlns:c16="http://schemas.microsoft.com/office/drawing/2014/chart" uri="{C3380CC4-5D6E-409C-BE32-E72D297353CC}">
              <c16:uniqueId val="{00000003-BE59-4D09-8640-A8AC1A77B681}"/>
            </c:ext>
          </c:extLst>
        </c:ser>
        <c:dLbls>
          <c:dLblPos val="inEnd"/>
          <c:showLegendKey val="0"/>
          <c:showVal val="1"/>
          <c:showCatName val="0"/>
          <c:showSerName val="0"/>
          <c:showPercent val="0"/>
          <c:showBubbleSize val="0"/>
        </c:dLbls>
        <c:gapWidth val="100"/>
        <c:axId val="253725112"/>
        <c:axId val="253725504"/>
      </c:barChart>
      <c:catAx>
        <c:axId val="253725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253725504"/>
        <c:crosses val="autoZero"/>
        <c:auto val="1"/>
        <c:lblAlgn val="ctr"/>
        <c:lblOffset val="100"/>
        <c:noMultiLvlLbl val="0"/>
      </c:catAx>
      <c:valAx>
        <c:axId val="253725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253725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TENDENCIAS %</a:t>
            </a:r>
            <a:r>
              <a:rPr lang="en-US" baseline="0" dirty="0"/>
              <a:t> CRECIMIENTO DE AFILIADOS, META 1% MAS QUE EL AÑO ANTERIOR</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(2) (1) (2).xlsx]indicadores de satisfacción'!$C$161</c:f>
              <c:strCache>
                <c:ptCount val="1"/>
                <c:pt idx="0">
                  <c:v>AÑO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satisfacción'!$B$162</c:f>
              <c:strCache>
                <c:ptCount val="1"/>
                <c:pt idx="0">
                  <c:v>PROCESO REGISTRO PÚBLICO</c:v>
                </c:pt>
              </c:strCache>
            </c:strRef>
          </c:cat>
          <c:val>
            <c:numRef>
              <c:f>'[seguimiento 9.3 Tendencias revisión N-17 2021 (2) (1) (2).xlsx]indicadores de satisfacción'!$C$162</c:f>
              <c:numCache>
                <c:formatCode>0%</c:formatCode>
                <c:ptCount val="1"/>
                <c:pt idx="0">
                  <c:v>-0.15</c:v>
                </c:pt>
              </c:numCache>
            </c:numRef>
          </c:val>
          <c:extLst>
            <c:ext xmlns:c16="http://schemas.microsoft.com/office/drawing/2014/chart" uri="{C3380CC4-5D6E-409C-BE32-E72D297353CC}">
              <c16:uniqueId val="{00000000-DB0F-4A39-AE34-B965D12BD87C}"/>
            </c:ext>
          </c:extLst>
        </c:ser>
        <c:ser>
          <c:idx val="1"/>
          <c:order val="1"/>
          <c:tx>
            <c:strRef>
              <c:f>'[seguimiento 9.3 Tendencias revisión N-17 2021 (2) (1) (2).xlsx]indicadores de satisfacción'!$D$161</c:f>
              <c:strCache>
                <c:ptCount val="1"/>
                <c:pt idx="0">
                  <c:v>AÑO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satisfacción'!$B$162</c:f>
              <c:strCache>
                <c:ptCount val="1"/>
                <c:pt idx="0">
                  <c:v>PROCESO REGISTRO PÚBLICO</c:v>
                </c:pt>
              </c:strCache>
            </c:strRef>
          </c:cat>
          <c:val>
            <c:numRef>
              <c:f>'[seguimiento 9.3 Tendencias revisión N-17 2021 (2) (1) (2).xlsx]indicadores de satisfacción'!$D$162</c:f>
              <c:numCache>
                <c:formatCode>0.00%</c:formatCode>
                <c:ptCount val="1"/>
                <c:pt idx="0">
                  <c:v>-2.2000000000000001E-3</c:v>
                </c:pt>
              </c:numCache>
            </c:numRef>
          </c:val>
          <c:extLst>
            <c:ext xmlns:c16="http://schemas.microsoft.com/office/drawing/2014/chart" uri="{C3380CC4-5D6E-409C-BE32-E72D297353CC}">
              <c16:uniqueId val="{00000001-DB0F-4A39-AE34-B965D12BD87C}"/>
            </c:ext>
          </c:extLst>
        </c:ser>
        <c:ser>
          <c:idx val="2"/>
          <c:order val="2"/>
          <c:tx>
            <c:strRef>
              <c:f>'[seguimiento 9.3 Tendencias revisión N-17 2021 (2) (1) (2).xlsx]indicadores de satisfacción'!$E$161</c:f>
              <c:strCache>
                <c:ptCount val="1"/>
                <c:pt idx="0">
                  <c:v>AÑO 2020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satisfacción'!$B$162</c:f>
              <c:strCache>
                <c:ptCount val="1"/>
                <c:pt idx="0">
                  <c:v>PROCESO REGISTRO PÚBLICO</c:v>
                </c:pt>
              </c:strCache>
            </c:strRef>
          </c:cat>
          <c:val>
            <c:numRef>
              <c:f>'[seguimiento 9.3 Tendencias revisión N-17 2021 (2) (1) (2).xlsx]indicadores de satisfacción'!$E$162</c:f>
              <c:numCache>
                <c:formatCode>0.00%</c:formatCode>
                <c:ptCount val="1"/>
                <c:pt idx="0">
                  <c:v>5.6500000000000002E-2</c:v>
                </c:pt>
              </c:numCache>
            </c:numRef>
          </c:val>
          <c:extLst>
            <c:ext xmlns:c16="http://schemas.microsoft.com/office/drawing/2014/chart" uri="{C3380CC4-5D6E-409C-BE32-E72D297353CC}">
              <c16:uniqueId val="{00000002-DB0F-4A39-AE34-B965D12BD87C}"/>
            </c:ext>
          </c:extLst>
        </c:ser>
        <c:ser>
          <c:idx val="3"/>
          <c:order val="3"/>
          <c:tx>
            <c:strRef>
              <c:f>'[seguimiento 9.3 Tendencias revisión N-17 2021 (2) (1) (2).xlsx]indicadores de satisfacción'!$F$161</c:f>
              <c:strCache>
                <c:ptCount val="1"/>
                <c:pt idx="0">
                  <c:v>ago-21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satisfacción'!$B$162</c:f>
              <c:strCache>
                <c:ptCount val="1"/>
                <c:pt idx="0">
                  <c:v>PROCESO REGISTRO PÚBLICO</c:v>
                </c:pt>
              </c:strCache>
            </c:strRef>
          </c:cat>
          <c:val>
            <c:numRef>
              <c:f>'[seguimiento 9.3 Tendencias revisión N-17 2021 (2) (1) (2).xlsx]indicadores de satisfacción'!$F$162</c:f>
              <c:numCache>
                <c:formatCode>0.00%</c:formatCode>
                <c:ptCount val="1"/>
                <c:pt idx="0">
                  <c:v>0.25190000000000001</c:v>
                </c:pt>
              </c:numCache>
            </c:numRef>
          </c:val>
          <c:extLst>
            <c:ext xmlns:c16="http://schemas.microsoft.com/office/drawing/2014/chart" uri="{C3380CC4-5D6E-409C-BE32-E72D297353CC}">
              <c16:uniqueId val="{00000003-DB0F-4A39-AE34-B965D12BD87C}"/>
            </c:ext>
          </c:extLst>
        </c:ser>
        <c:dLbls>
          <c:dLblPos val="inEnd"/>
          <c:showLegendKey val="0"/>
          <c:showVal val="1"/>
          <c:showCatName val="0"/>
          <c:showSerName val="0"/>
          <c:showPercent val="0"/>
          <c:showBubbleSize val="0"/>
        </c:dLbls>
        <c:gapWidth val="182"/>
        <c:axId val="426706576"/>
        <c:axId val="426706968"/>
      </c:barChart>
      <c:catAx>
        <c:axId val="426706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6706968"/>
        <c:crosses val="autoZero"/>
        <c:auto val="1"/>
        <c:lblAlgn val="ctr"/>
        <c:lblOffset val="100"/>
        <c:noMultiLvlLbl val="0"/>
      </c:catAx>
      <c:valAx>
        <c:axId val="426706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670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TENDENCIAS NO CONFORMIDADES DE AUDITORIAS INTERNAS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5.3101533780204636E-2"/>
          <c:y val="2.0847739600155128E-2"/>
          <c:w val="0.92464252287128756"/>
          <c:h val="0.71522370712677596"/>
        </c:manualLayout>
      </c:layout>
      <c:barChart>
        <c:barDir val="col"/>
        <c:grouping val="clustered"/>
        <c:varyColors val="0"/>
        <c:ser>
          <c:idx val="0"/>
          <c:order val="0"/>
          <c:tx>
            <c:strRef>
              <c:f>'[seguimiento 9.3 Tendencias revisión N-17 2021 ACTUAL.xlsx]indicadores de satisfacción'!$C$194</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satisfacción'!$C$195:$C$208</c:f>
              <c:numCache>
                <c:formatCode>General</c:formatCode>
                <c:ptCount val="14"/>
                <c:pt idx="1">
                  <c:v>3</c:v>
                </c:pt>
                <c:pt idx="2">
                  <c:v>1</c:v>
                </c:pt>
                <c:pt idx="3">
                  <c:v>5</c:v>
                </c:pt>
                <c:pt idx="4">
                  <c:v>1</c:v>
                </c:pt>
                <c:pt idx="5">
                  <c:v>6</c:v>
                </c:pt>
                <c:pt idx="6">
                  <c:v>6</c:v>
                </c:pt>
                <c:pt idx="7">
                  <c:v>1</c:v>
                </c:pt>
                <c:pt idx="8">
                  <c:v>5</c:v>
                </c:pt>
                <c:pt idx="9">
                  <c:v>3</c:v>
                </c:pt>
                <c:pt idx="10">
                  <c:v>2</c:v>
                </c:pt>
                <c:pt idx="11">
                  <c:v>7</c:v>
                </c:pt>
                <c:pt idx="12">
                  <c:v>4</c:v>
                </c:pt>
                <c:pt idx="13">
                  <c:v>44</c:v>
                </c:pt>
              </c:numCache>
            </c:numRef>
          </c:val>
          <c:extLst>
            <c:ext xmlns:c16="http://schemas.microsoft.com/office/drawing/2014/chart" uri="{C3380CC4-5D6E-409C-BE32-E72D297353CC}">
              <c16:uniqueId val="{00000000-9A51-4A3E-A247-3AC0EC38381D}"/>
            </c:ext>
          </c:extLst>
        </c:ser>
        <c:ser>
          <c:idx val="1"/>
          <c:order val="1"/>
          <c:tx>
            <c:strRef>
              <c:f>'[seguimiento 9.3 Tendencias revisión N-17 2021 ACTUAL.xlsx]indicadores de satisfacción'!$D$194</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satisfacción'!$D$195:$D$208</c:f>
              <c:numCache>
                <c:formatCode>General</c:formatCode>
                <c:ptCount val="14"/>
                <c:pt idx="1">
                  <c:v>3</c:v>
                </c:pt>
                <c:pt idx="2">
                  <c:v>1</c:v>
                </c:pt>
                <c:pt idx="3">
                  <c:v>8</c:v>
                </c:pt>
                <c:pt idx="4">
                  <c:v>1</c:v>
                </c:pt>
                <c:pt idx="5">
                  <c:v>2</c:v>
                </c:pt>
                <c:pt idx="6">
                  <c:v>8</c:v>
                </c:pt>
                <c:pt idx="7">
                  <c:v>1</c:v>
                </c:pt>
                <c:pt idx="8">
                  <c:v>4</c:v>
                </c:pt>
                <c:pt idx="9">
                  <c:v>4</c:v>
                </c:pt>
                <c:pt idx="10">
                  <c:v>3</c:v>
                </c:pt>
                <c:pt idx="11">
                  <c:v>5</c:v>
                </c:pt>
                <c:pt idx="12">
                  <c:v>4</c:v>
                </c:pt>
                <c:pt idx="13">
                  <c:v>44</c:v>
                </c:pt>
              </c:numCache>
            </c:numRef>
          </c:val>
          <c:extLst>
            <c:ext xmlns:c16="http://schemas.microsoft.com/office/drawing/2014/chart" uri="{C3380CC4-5D6E-409C-BE32-E72D297353CC}">
              <c16:uniqueId val="{00000001-9A51-4A3E-A247-3AC0EC38381D}"/>
            </c:ext>
          </c:extLst>
        </c:ser>
        <c:ser>
          <c:idx val="2"/>
          <c:order val="2"/>
          <c:tx>
            <c:strRef>
              <c:f>'[seguimiento 9.3 Tendencias revisión N-17 2021 ACTUAL.xlsx]indicadores de satisfacción'!$E$194</c:f>
              <c:strCache>
                <c:ptCount val="1"/>
                <c:pt idx="0">
                  <c:v>AÑO 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satisfacción'!$E$195:$E$208</c:f>
              <c:numCache>
                <c:formatCode>General</c:formatCode>
                <c:ptCount val="14"/>
                <c:pt idx="1">
                  <c:v>0</c:v>
                </c:pt>
                <c:pt idx="2">
                  <c:v>0</c:v>
                </c:pt>
                <c:pt idx="3">
                  <c:v>4</c:v>
                </c:pt>
                <c:pt idx="4">
                  <c:v>7</c:v>
                </c:pt>
                <c:pt idx="5">
                  <c:v>0</c:v>
                </c:pt>
                <c:pt idx="6">
                  <c:v>2</c:v>
                </c:pt>
                <c:pt idx="7">
                  <c:v>5</c:v>
                </c:pt>
                <c:pt idx="8">
                  <c:v>4</c:v>
                </c:pt>
                <c:pt idx="9">
                  <c:v>5</c:v>
                </c:pt>
                <c:pt idx="10">
                  <c:v>1</c:v>
                </c:pt>
                <c:pt idx="11">
                  <c:v>9</c:v>
                </c:pt>
                <c:pt idx="12">
                  <c:v>3</c:v>
                </c:pt>
                <c:pt idx="13">
                  <c:v>40</c:v>
                </c:pt>
              </c:numCache>
            </c:numRef>
          </c:val>
          <c:extLst>
            <c:ext xmlns:c16="http://schemas.microsoft.com/office/drawing/2014/chart" uri="{C3380CC4-5D6E-409C-BE32-E72D297353CC}">
              <c16:uniqueId val="{00000002-9A51-4A3E-A247-3AC0EC38381D}"/>
            </c:ext>
          </c:extLst>
        </c:ser>
        <c:ser>
          <c:idx val="3"/>
          <c:order val="3"/>
          <c:tx>
            <c:strRef>
              <c:f>'[seguimiento 9.3 Tendencias revisión N-17 2021 ACTUAL.xlsx]indicadores de satisfacción'!$F$194</c:f>
              <c:strCache>
                <c:ptCount val="1"/>
                <c:pt idx="0">
                  <c:v>AÑO 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satisfacción'!$F$195:$F$208</c:f>
              <c:numCache>
                <c:formatCode>General</c:formatCode>
                <c:ptCount val="14"/>
                <c:pt idx="1">
                  <c:v>2</c:v>
                </c:pt>
                <c:pt idx="2">
                  <c:v>0</c:v>
                </c:pt>
                <c:pt idx="3">
                  <c:v>4</c:v>
                </c:pt>
                <c:pt idx="4">
                  <c:v>5</c:v>
                </c:pt>
                <c:pt idx="5">
                  <c:v>2</c:v>
                </c:pt>
                <c:pt idx="6">
                  <c:v>2</c:v>
                </c:pt>
                <c:pt idx="7">
                  <c:v>2</c:v>
                </c:pt>
                <c:pt idx="8">
                  <c:v>3</c:v>
                </c:pt>
                <c:pt idx="9">
                  <c:v>4</c:v>
                </c:pt>
                <c:pt idx="10">
                  <c:v>3</c:v>
                </c:pt>
                <c:pt idx="11">
                  <c:v>9</c:v>
                </c:pt>
                <c:pt idx="12">
                  <c:v>0</c:v>
                </c:pt>
                <c:pt idx="13">
                  <c:v>36</c:v>
                </c:pt>
              </c:numCache>
            </c:numRef>
          </c:val>
          <c:extLst>
            <c:ext xmlns:c16="http://schemas.microsoft.com/office/drawing/2014/chart" uri="{C3380CC4-5D6E-409C-BE32-E72D297353CC}">
              <c16:uniqueId val="{00000003-9A51-4A3E-A247-3AC0EC38381D}"/>
            </c:ext>
          </c:extLst>
        </c:ser>
        <c:dLbls>
          <c:dLblPos val="inEnd"/>
          <c:showLegendKey val="0"/>
          <c:showVal val="1"/>
          <c:showCatName val="0"/>
          <c:showSerName val="0"/>
          <c:showPercent val="0"/>
          <c:showBubbleSize val="0"/>
        </c:dLbls>
        <c:gapWidth val="100"/>
        <c:overlap val="-24"/>
        <c:axId val="426056928"/>
        <c:axId val="424328888"/>
      </c:barChart>
      <c:catAx>
        <c:axId val="426056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424328888"/>
        <c:crosses val="autoZero"/>
        <c:auto val="1"/>
        <c:lblAlgn val="ctr"/>
        <c:lblOffset val="100"/>
        <c:noMultiLvlLbl val="0"/>
      </c:catAx>
      <c:valAx>
        <c:axId val="424328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605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a:t>TENDENCIAS OPORTUNIDADES DE MEJORA</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37266870577693206"/>
          <c:y val="0.11870372248530314"/>
          <c:w val="0.5801207899972034"/>
          <c:h val="0.81087347523292386"/>
        </c:manualLayout>
      </c:layout>
      <c:barChart>
        <c:barDir val="bar"/>
        <c:grouping val="clustered"/>
        <c:varyColors val="0"/>
        <c:ser>
          <c:idx val="0"/>
          <c:order val="0"/>
          <c:tx>
            <c:strRef>
              <c:f>'[seguimiento 9.3 Tendencias revisión N-17 2021 ACTUAL.xlsx]indicadores de satisfacción'!$C$237:$C$238</c:f>
              <c:strCache>
                <c:ptCount val="2"/>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satisfacción'!$B$239:$B$251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satisfacción'!$C$239:$C$251</c:f>
              <c:numCache>
                <c:formatCode>General</c:formatCode>
                <c:ptCount val="13"/>
                <c:pt idx="0">
                  <c:v>2</c:v>
                </c:pt>
                <c:pt idx="1">
                  <c:v>1</c:v>
                </c:pt>
                <c:pt idx="2">
                  <c:v>3</c:v>
                </c:pt>
                <c:pt idx="3">
                  <c:v>5</c:v>
                </c:pt>
                <c:pt idx="4">
                  <c:v>1</c:v>
                </c:pt>
                <c:pt idx="5">
                  <c:v>3</c:v>
                </c:pt>
                <c:pt idx="6">
                  <c:v>2</c:v>
                </c:pt>
                <c:pt idx="7">
                  <c:v>6</c:v>
                </c:pt>
                <c:pt idx="8">
                  <c:v>4</c:v>
                </c:pt>
                <c:pt idx="9">
                  <c:v>6</c:v>
                </c:pt>
                <c:pt idx="10">
                  <c:v>2</c:v>
                </c:pt>
                <c:pt idx="11">
                  <c:v>4</c:v>
                </c:pt>
                <c:pt idx="12">
                  <c:v>39</c:v>
                </c:pt>
              </c:numCache>
            </c:numRef>
          </c:val>
          <c:extLst>
            <c:ext xmlns:c16="http://schemas.microsoft.com/office/drawing/2014/chart" uri="{C3380CC4-5D6E-409C-BE32-E72D297353CC}">
              <c16:uniqueId val="{00000000-5041-4290-9B4C-C8B5026BE255}"/>
            </c:ext>
          </c:extLst>
        </c:ser>
        <c:ser>
          <c:idx val="1"/>
          <c:order val="1"/>
          <c:tx>
            <c:strRef>
              <c:f>'[seguimiento 9.3 Tendencias revisión N-17 2021 ACTUAL.xlsx]indicadores de satisfacción'!$D$237:$D$238</c:f>
              <c:strCache>
                <c:ptCount val="2"/>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satisfacción'!$B$239:$B$251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satisfacción'!$D$239:$D$251</c:f>
              <c:numCache>
                <c:formatCode>General</c:formatCode>
                <c:ptCount val="13"/>
                <c:pt idx="0">
                  <c:v>0</c:v>
                </c:pt>
                <c:pt idx="1">
                  <c:v>1</c:v>
                </c:pt>
                <c:pt idx="2">
                  <c:v>2</c:v>
                </c:pt>
                <c:pt idx="3">
                  <c:v>2</c:v>
                </c:pt>
                <c:pt idx="4">
                  <c:v>4</c:v>
                </c:pt>
                <c:pt idx="5">
                  <c:v>2</c:v>
                </c:pt>
                <c:pt idx="6">
                  <c:v>4</c:v>
                </c:pt>
                <c:pt idx="7">
                  <c:v>3</c:v>
                </c:pt>
                <c:pt idx="8">
                  <c:v>1</c:v>
                </c:pt>
                <c:pt idx="9">
                  <c:v>4</c:v>
                </c:pt>
                <c:pt idx="10">
                  <c:v>2</c:v>
                </c:pt>
                <c:pt idx="11">
                  <c:v>7</c:v>
                </c:pt>
                <c:pt idx="12">
                  <c:v>32</c:v>
                </c:pt>
              </c:numCache>
            </c:numRef>
          </c:val>
          <c:extLst>
            <c:ext xmlns:c16="http://schemas.microsoft.com/office/drawing/2014/chart" uri="{C3380CC4-5D6E-409C-BE32-E72D297353CC}">
              <c16:uniqueId val="{00000001-5041-4290-9B4C-C8B5026BE255}"/>
            </c:ext>
          </c:extLst>
        </c:ser>
        <c:ser>
          <c:idx val="2"/>
          <c:order val="2"/>
          <c:tx>
            <c:strRef>
              <c:f>'[seguimiento 9.3 Tendencias revisión N-17 2021 ACTUAL.xlsx]indicadores de satisfacción'!$E$237:$E$238</c:f>
              <c:strCache>
                <c:ptCount val="2"/>
                <c:pt idx="0">
                  <c:v>AÑO 2020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satisfacción'!$B$239:$B$251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satisfacción'!$E$239:$E$251</c:f>
              <c:numCache>
                <c:formatCode>General</c:formatCode>
                <c:ptCount val="13"/>
                <c:pt idx="0">
                  <c:v>4</c:v>
                </c:pt>
                <c:pt idx="1">
                  <c:v>2</c:v>
                </c:pt>
                <c:pt idx="2">
                  <c:v>2</c:v>
                </c:pt>
                <c:pt idx="3">
                  <c:v>4</c:v>
                </c:pt>
                <c:pt idx="4">
                  <c:v>3</c:v>
                </c:pt>
                <c:pt idx="5">
                  <c:v>2</c:v>
                </c:pt>
                <c:pt idx="6">
                  <c:v>2</c:v>
                </c:pt>
                <c:pt idx="7">
                  <c:v>2</c:v>
                </c:pt>
                <c:pt idx="8">
                  <c:v>2</c:v>
                </c:pt>
                <c:pt idx="9">
                  <c:v>2</c:v>
                </c:pt>
                <c:pt idx="10">
                  <c:v>4</c:v>
                </c:pt>
                <c:pt idx="11">
                  <c:v>7</c:v>
                </c:pt>
                <c:pt idx="12">
                  <c:v>36</c:v>
                </c:pt>
              </c:numCache>
            </c:numRef>
          </c:val>
          <c:extLst>
            <c:ext xmlns:c16="http://schemas.microsoft.com/office/drawing/2014/chart" uri="{C3380CC4-5D6E-409C-BE32-E72D297353CC}">
              <c16:uniqueId val="{00000002-5041-4290-9B4C-C8B5026BE255}"/>
            </c:ext>
          </c:extLst>
        </c:ser>
        <c:ser>
          <c:idx val="3"/>
          <c:order val="3"/>
          <c:tx>
            <c:strRef>
              <c:f>'[seguimiento 9.3 Tendencias revisión N-17 2021 ACTUAL.xlsx]indicadores de satisfacción'!$F$237:$F$238</c:f>
              <c:strCache>
                <c:ptCount val="2"/>
                <c:pt idx="0">
                  <c:v>AÑO 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satisfacción'!$B$239:$B$251</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satisfacción'!$F$239:$F$251</c:f>
              <c:numCache>
                <c:formatCode>General</c:formatCode>
                <c:ptCount val="13"/>
                <c:pt idx="0">
                  <c:v>2</c:v>
                </c:pt>
                <c:pt idx="1">
                  <c:v>1</c:v>
                </c:pt>
                <c:pt idx="2">
                  <c:v>2</c:v>
                </c:pt>
                <c:pt idx="3">
                  <c:v>2</c:v>
                </c:pt>
                <c:pt idx="4">
                  <c:v>2</c:v>
                </c:pt>
                <c:pt idx="5">
                  <c:v>1</c:v>
                </c:pt>
                <c:pt idx="6">
                  <c:v>4</c:v>
                </c:pt>
                <c:pt idx="7">
                  <c:v>1</c:v>
                </c:pt>
                <c:pt idx="8">
                  <c:v>2</c:v>
                </c:pt>
                <c:pt idx="9">
                  <c:v>1</c:v>
                </c:pt>
                <c:pt idx="10">
                  <c:v>4</c:v>
                </c:pt>
                <c:pt idx="11">
                  <c:v>3</c:v>
                </c:pt>
                <c:pt idx="12">
                  <c:v>25</c:v>
                </c:pt>
              </c:numCache>
            </c:numRef>
          </c:val>
          <c:extLst>
            <c:ext xmlns:c16="http://schemas.microsoft.com/office/drawing/2014/chart" uri="{C3380CC4-5D6E-409C-BE32-E72D297353CC}">
              <c16:uniqueId val="{00000003-5041-4290-9B4C-C8B5026BE255}"/>
            </c:ext>
          </c:extLst>
        </c:ser>
        <c:dLbls>
          <c:showLegendKey val="0"/>
          <c:showVal val="0"/>
          <c:showCatName val="0"/>
          <c:showSerName val="0"/>
          <c:showPercent val="0"/>
          <c:showBubbleSize val="0"/>
        </c:dLbls>
        <c:gapWidth val="115"/>
        <c:axId val="424329672"/>
        <c:axId val="424330064"/>
      </c:barChart>
      <c:catAx>
        <c:axId val="424329672"/>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424330064"/>
        <c:crosses val="autoZero"/>
        <c:auto val="1"/>
        <c:lblAlgn val="ctr"/>
        <c:lblOffset val="100"/>
        <c:noMultiLvlLbl val="0"/>
      </c:catAx>
      <c:valAx>
        <c:axId val="42433006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24329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a:t>
            </a:r>
            <a:r>
              <a:rPr lang="es-CO" b="1" baseline="0"/>
              <a:t> DE DESEMPEÑO DE PROVEDORES EXTERNOS</a:t>
            </a:r>
            <a:endParaRPr lang="es-CO" b="1"/>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col"/>
        <c:grouping val="clustered"/>
        <c:varyColors val="0"/>
        <c:ser>
          <c:idx val="0"/>
          <c:order val="0"/>
          <c:tx>
            <c:strRef>
              <c:f>'[seguimiento 9.3 Tendencias revisión N-17 2021 ACTUAL.xlsx]indicadores de satisfacción'!$C$317</c:f>
              <c:strCache>
                <c:ptCount val="1"/>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satisfacción'!$B$318</c:f>
              <c:strCache>
                <c:ptCount val="1"/>
                <c:pt idx="0">
                  <c:v>RESULTADOS DE REEVALUACIÓN</c:v>
                </c:pt>
              </c:strCache>
            </c:strRef>
          </c:cat>
          <c:val>
            <c:numRef>
              <c:f>'[seguimiento 9.3 Tendencias revisión N-17 2021 ACTUAL.xlsx]indicadores de satisfacción'!$C$318</c:f>
              <c:numCache>
                <c:formatCode>0%</c:formatCode>
                <c:ptCount val="1"/>
                <c:pt idx="0">
                  <c:v>0.92</c:v>
                </c:pt>
              </c:numCache>
            </c:numRef>
          </c:val>
          <c:extLst>
            <c:ext xmlns:c16="http://schemas.microsoft.com/office/drawing/2014/chart" uri="{C3380CC4-5D6E-409C-BE32-E72D297353CC}">
              <c16:uniqueId val="{00000000-767D-4B1B-8431-954F1A6B09D6}"/>
            </c:ext>
          </c:extLst>
        </c:ser>
        <c:ser>
          <c:idx val="1"/>
          <c:order val="1"/>
          <c:tx>
            <c:strRef>
              <c:f>'[seguimiento 9.3 Tendencias revisión N-17 2021 ACTUAL.xlsx]indicadores de satisfacción'!$D$317</c:f>
              <c:strCache>
                <c:ptCount val="1"/>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satisfacción'!$B$318</c:f>
              <c:strCache>
                <c:ptCount val="1"/>
                <c:pt idx="0">
                  <c:v>RESULTADOS DE REEVALUACIÓN</c:v>
                </c:pt>
              </c:strCache>
            </c:strRef>
          </c:cat>
          <c:val>
            <c:numRef>
              <c:f>'[seguimiento 9.3 Tendencias revisión N-17 2021 ACTUAL.xlsx]indicadores de satisfacción'!$D$318</c:f>
              <c:numCache>
                <c:formatCode>0.00%</c:formatCode>
                <c:ptCount val="1"/>
                <c:pt idx="0">
                  <c:v>0.95730000000000004</c:v>
                </c:pt>
              </c:numCache>
            </c:numRef>
          </c:val>
          <c:extLst>
            <c:ext xmlns:c16="http://schemas.microsoft.com/office/drawing/2014/chart" uri="{C3380CC4-5D6E-409C-BE32-E72D297353CC}">
              <c16:uniqueId val="{00000001-767D-4B1B-8431-954F1A6B09D6}"/>
            </c:ext>
          </c:extLst>
        </c:ser>
        <c:ser>
          <c:idx val="2"/>
          <c:order val="2"/>
          <c:tx>
            <c:strRef>
              <c:f>'[seguimiento 9.3 Tendencias revisión N-17 2021 ACTUAL.xlsx]indicadores de satisfacción'!$E$317</c:f>
              <c:strCache>
                <c:ptCount val="1"/>
                <c:pt idx="0">
                  <c:v>AÑO 2020</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satisfacción'!$B$318</c:f>
              <c:strCache>
                <c:ptCount val="1"/>
                <c:pt idx="0">
                  <c:v>RESULTADOS DE REEVALUACIÓN</c:v>
                </c:pt>
              </c:strCache>
            </c:strRef>
          </c:cat>
          <c:val>
            <c:numRef>
              <c:f>'[seguimiento 9.3 Tendencias revisión N-17 2021 ACTUAL.xlsx]indicadores de satisfacción'!$E$318</c:f>
              <c:numCache>
                <c:formatCode>0.00%</c:formatCode>
                <c:ptCount val="1"/>
                <c:pt idx="0">
                  <c:v>0.95069999999999999</c:v>
                </c:pt>
              </c:numCache>
            </c:numRef>
          </c:val>
          <c:extLst>
            <c:ext xmlns:c16="http://schemas.microsoft.com/office/drawing/2014/chart" uri="{C3380CC4-5D6E-409C-BE32-E72D297353CC}">
              <c16:uniqueId val="{00000002-767D-4B1B-8431-954F1A6B09D6}"/>
            </c:ext>
          </c:extLst>
        </c:ser>
        <c:dLbls>
          <c:dLblPos val="outEnd"/>
          <c:showLegendKey val="0"/>
          <c:showVal val="1"/>
          <c:showCatName val="0"/>
          <c:showSerName val="0"/>
          <c:showPercent val="0"/>
          <c:showBubbleSize val="0"/>
        </c:dLbls>
        <c:gapWidth val="100"/>
        <c:overlap val="-24"/>
        <c:axId val="575868200"/>
        <c:axId val="575872464"/>
      </c:barChart>
      <c:catAx>
        <c:axId val="57586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s-CO"/>
          </a:p>
        </c:txPr>
        <c:crossAx val="575872464"/>
        <c:crosses val="autoZero"/>
        <c:auto val="1"/>
        <c:lblAlgn val="ctr"/>
        <c:lblOffset val="100"/>
        <c:noMultiLvlLbl val="0"/>
      </c:catAx>
      <c:valAx>
        <c:axId val="575872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575868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b="1"/>
              <a:t>TENDENCIAS DEMANDA</a:t>
            </a:r>
            <a:r>
              <a:rPr lang="en-US" b="1" baseline="0"/>
              <a:t> DE SERVICIOS VIRTUALES META 5%</a:t>
            </a:r>
            <a:r>
              <a:rPr lang="en-US" b="1"/>
              <a:t> </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manualLayout>
          <c:layoutTarget val="inner"/>
          <c:xMode val="edge"/>
          <c:yMode val="edge"/>
          <c:x val="7.5554131364367699E-2"/>
          <c:y val="0.1791601908971425"/>
          <c:w val="0.92444586863563227"/>
          <c:h val="0.54339883537929634"/>
        </c:manualLayout>
      </c:layout>
      <c:barChart>
        <c:barDir val="col"/>
        <c:grouping val="clustered"/>
        <c:varyColors val="0"/>
        <c:ser>
          <c:idx val="0"/>
          <c:order val="0"/>
          <c:tx>
            <c:strRef>
              <c:f>'[seguimiento 9.3 Tendencias revisión N-17 2021 (2) (1) (2).xlsx]indicadores de satisfacción'!$C$289</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satisfacción'!$B$290</c:f>
              <c:strCache>
                <c:ptCount val="1"/>
                <c:pt idx="0">
                  <c:v>PROCESO ATENCIÓN AL CLIENTE</c:v>
                </c:pt>
              </c:strCache>
            </c:strRef>
          </c:cat>
          <c:val>
            <c:numRef>
              <c:f>'[seguimiento 9.3 Tendencias revisión N-17 2021 (2) (1) (2).xlsx]indicadores de satisfacción'!$C$290</c:f>
              <c:numCache>
                <c:formatCode>0%</c:formatCode>
                <c:ptCount val="1"/>
                <c:pt idx="0">
                  <c:v>0.02</c:v>
                </c:pt>
              </c:numCache>
            </c:numRef>
          </c:val>
          <c:extLst>
            <c:ext xmlns:c16="http://schemas.microsoft.com/office/drawing/2014/chart" uri="{C3380CC4-5D6E-409C-BE32-E72D297353CC}">
              <c16:uniqueId val="{00000000-F065-49A6-AE88-0E8A4175BF38}"/>
            </c:ext>
          </c:extLst>
        </c:ser>
        <c:ser>
          <c:idx val="1"/>
          <c:order val="1"/>
          <c:tx>
            <c:strRef>
              <c:f>'[seguimiento 9.3 Tendencias revisión N-17 2021 (2) (1) (2).xlsx]indicadores de satisfacción'!$D$289</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satisfacción'!$B$290</c:f>
              <c:strCache>
                <c:ptCount val="1"/>
                <c:pt idx="0">
                  <c:v>PROCESO ATENCIÓN AL CLIENTE</c:v>
                </c:pt>
              </c:strCache>
            </c:strRef>
          </c:cat>
          <c:val>
            <c:numRef>
              <c:f>'[seguimiento 9.3 Tendencias revisión N-17 2021 (2) (1) (2).xlsx]indicadores de satisfacción'!$D$290</c:f>
              <c:numCache>
                <c:formatCode>0.00%</c:formatCode>
                <c:ptCount val="1"/>
                <c:pt idx="0">
                  <c:v>5.67E-2</c:v>
                </c:pt>
              </c:numCache>
            </c:numRef>
          </c:val>
          <c:extLst>
            <c:ext xmlns:c16="http://schemas.microsoft.com/office/drawing/2014/chart" uri="{C3380CC4-5D6E-409C-BE32-E72D297353CC}">
              <c16:uniqueId val="{00000001-F065-49A6-AE88-0E8A4175BF38}"/>
            </c:ext>
          </c:extLst>
        </c:ser>
        <c:ser>
          <c:idx val="2"/>
          <c:order val="2"/>
          <c:tx>
            <c:strRef>
              <c:f>'[seguimiento 9.3 Tendencias revisión N-17 2021 (2) (1) (2).xlsx]indicadores de satisfacción'!$E$289</c:f>
              <c:strCache>
                <c:ptCount val="1"/>
                <c:pt idx="0">
                  <c:v>AÑO 2020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satisfacción'!$B$290</c:f>
              <c:strCache>
                <c:ptCount val="1"/>
                <c:pt idx="0">
                  <c:v>PROCESO ATENCIÓN AL CLIENTE</c:v>
                </c:pt>
              </c:strCache>
            </c:strRef>
          </c:cat>
          <c:val>
            <c:numRef>
              <c:f>'[seguimiento 9.3 Tendencias revisión N-17 2021 (2) (1) (2).xlsx]indicadores de satisfacción'!$E$290</c:f>
              <c:numCache>
                <c:formatCode>0.00%</c:formatCode>
                <c:ptCount val="1"/>
                <c:pt idx="0">
                  <c:v>0.1993</c:v>
                </c:pt>
              </c:numCache>
            </c:numRef>
          </c:val>
          <c:extLst>
            <c:ext xmlns:c16="http://schemas.microsoft.com/office/drawing/2014/chart" uri="{C3380CC4-5D6E-409C-BE32-E72D297353CC}">
              <c16:uniqueId val="{00000002-F065-49A6-AE88-0E8A4175BF38}"/>
            </c:ext>
          </c:extLst>
        </c:ser>
        <c:ser>
          <c:idx val="3"/>
          <c:order val="3"/>
          <c:tx>
            <c:strRef>
              <c:f>'[seguimiento 9.3 Tendencias revisión N-17 2021 (2) (1) (2).xlsx]indicadores de satisfacción'!$F$289</c:f>
              <c:strCache>
                <c:ptCount val="1"/>
                <c:pt idx="0">
                  <c:v>jun-21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(2) (1) (2).xlsx]indicadores de satisfacción'!$B$290</c:f>
              <c:strCache>
                <c:ptCount val="1"/>
                <c:pt idx="0">
                  <c:v>PROCESO ATENCIÓN AL CLIENTE</c:v>
                </c:pt>
              </c:strCache>
            </c:strRef>
          </c:cat>
          <c:val>
            <c:numRef>
              <c:f>'[seguimiento 9.3 Tendencias revisión N-17 2021 (2) (1) (2).xlsx]indicadores de satisfacción'!$F$290</c:f>
              <c:numCache>
                <c:formatCode>0.00%</c:formatCode>
                <c:ptCount val="1"/>
                <c:pt idx="0">
                  <c:v>0.18729999999999999</c:v>
                </c:pt>
              </c:numCache>
            </c:numRef>
          </c:val>
          <c:extLst>
            <c:ext xmlns:c16="http://schemas.microsoft.com/office/drawing/2014/chart" uri="{C3380CC4-5D6E-409C-BE32-E72D297353CC}">
              <c16:uniqueId val="{00000003-F065-49A6-AE88-0E8A4175BF38}"/>
            </c:ext>
          </c:extLst>
        </c:ser>
        <c:dLbls>
          <c:dLblPos val="inEnd"/>
          <c:showLegendKey val="0"/>
          <c:showVal val="1"/>
          <c:showCatName val="0"/>
          <c:showSerName val="0"/>
          <c:showPercent val="0"/>
          <c:showBubbleSize val="0"/>
        </c:dLbls>
        <c:gapWidth val="80"/>
        <c:overlap val="25"/>
        <c:axId val="253727464"/>
        <c:axId val="253727856"/>
      </c:barChart>
      <c:catAx>
        <c:axId val="2537274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253727856"/>
        <c:crosses val="autoZero"/>
        <c:auto val="1"/>
        <c:lblAlgn val="ctr"/>
        <c:lblOffset val="100"/>
        <c:noMultiLvlLbl val="0"/>
      </c:catAx>
      <c:valAx>
        <c:axId val="253727856"/>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253727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TENDENCIAS-OBJETIVOS DE  CALIDAD</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(2) (1) (2).xlsx]indicadores de satisfacción'!$C$17</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'[seguimiento 9.3 Tendencias revisión N-17 2021 (2) (1) (2).xlsx]indicadores de satisfacción'!$C$18:$C$22</c:f>
              <c:numCache>
                <c:formatCode>0%</c:formatCode>
                <c:ptCount val="5"/>
                <c:pt idx="0">
                  <c:v>1</c:v>
                </c:pt>
                <c:pt idx="1">
                  <c:v>1</c:v>
                </c:pt>
                <c:pt idx="2" formatCode="0.00%">
                  <c:v>0.81810000000000005</c:v>
                </c:pt>
                <c:pt idx="3">
                  <c:v>1</c:v>
                </c:pt>
                <c:pt idx="4">
                  <c:v>0.95</c:v>
                </c:pt>
              </c:numCache>
            </c:numRef>
          </c:val>
          <c:extLst>
            <c:ext xmlns:c16="http://schemas.microsoft.com/office/drawing/2014/chart" uri="{C3380CC4-5D6E-409C-BE32-E72D297353CC}">
              <c16:uniqueId val="{00000000-76CA-4EA7-B243-99C7586841AB}"/>
            </c:ext>
          </c:extLst>
        </c:ser>
        <c:ser>
          <c:idx val="1"/>
          <c:order val="1"/>
          <c:tx>
            <c:strRef>
              <c:f>'[seguimiento 9.3 Tendencias revisión N-17 2021 (2) (1) (2).xlsx]indicadores de satisfacción'!$D$17</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'[seguimiento 9.3 Tendencias revisión N-17 2021 (2) (1) (2).xlsx]indicadores de satisfacción'!$D$18:$D$22</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1-76CA-4EA7-B243-99C7586841AB}"/>
            </c:ext>
          </c:extLst>
        </c:ser>
        <c:ser>
          <c:idx val="2"/>
          <c:order val="2"/>
          <c:tx>
            <c:strRef>
              <c:f>'[seguimiento 9.3 Tendencias revisión N-17 2021 (2) (1) (2).xlsx]indicadores de satisfacción'!$E$17</c:f>
              <c:strCache>
                <c:ptCount val="1"/>
                <c:pt idx="0">
                  <c:v>AÑO 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'[seguimiento 9.3 Tendencias revisión N-17 2021 (2) (1) (2).xlsx]indicadores de satisfacción'!$E$18:$E$22</c:f>
              <c:numCache>
                <c:formatCode>0%</c:formatCode>
                <c:ptCount val="5"/>
                <c:pt idx="0">
                  <c:v>1</c:v>
                </c:pt>
                <c:pt idx="1">
                  <c:v>1</c:v>
                </c:pt>
                <c:pt idx="2" formatCode="0.00%">
                  <c:v>0.88880000000000003</c:v>
                </c:pt>
                <c:pt idx="3">
                  <c:v>1</c:v>
                </c:pt>
                <c:pt idx="4" formatCode="0.00%">
                  <c:v>0.97219999999999995</c:v>
                </c:pt>
              </c:numCache>
            </c:numRef>
          </c:val>
          <c:extLst>
            <c:ext xmlns:c16="http://schemas.microsoft.com/office/drawing/2014/chart" uri="{C3380CC4-5D6E-409C-BE32-E72D297353CC}">
              <c16:uniqueId val="{00000002-76CA-4EA7-B243-99C7586841AB}"/>
            </c:ext>
          </c:extLst>
        </c:ser>
        <c:ser>
          <c:idx val="3"/>
          <c:order val="3"/>
          <c:tx>
            <c:strRef>
              <c:f>'[seguimiento 9.3 Tendencias revisión N-17 2021 (2) (1) (2).xlsx]indicadores de satisfacción'!$F$17</c:f>
              <c:strCache>
                <c:ptCount val="1"/>
                <c:pt idx="0">
                  <c:v>ago-21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(2) (1) (2).xlsx]indicadores de satisfacción'!$B$18:$B$22</c:f>
              <c:strCache>
                <c:ptCount val="5"/>
                <c:pt idx="0">
                  <c:v>1. Mantener el talento humano competente</c:v>
                </c:pt>
                <c:pt idx="1">
                  <c:v>2. Mejorar continuamente nuestros procesosy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'[seguimiento 9.3 Tendencias revisión N-17 2021 (2) (1) (2).xlsx]indicadores de satisfacción'!$F$18:$F$22</c:f>
              <c:numCache>
                <c:formatCode>0%</c:formatCode>
                <c:ptCount val="5"/>
                <c:pt idx="0">
                  <c:v>0.35</c:v>
                </c:pt>
                <c:pt idx="1">
                  <c:v>0.5</c:v>
                </c:pt>
                <c:pt idx="2">
                  <c:v>0.7</c:v>
                </c:pt>
                <c:pt idx="3">
                  <c:v>0.5</c:v>
                </c:pt>
                <c:pt idx="4">
                  <c:v>0.51</c:v>
                </c:pt>
              </c:numCache>
            </c:numRef>
          </c:val>
          <c:extLst>
            <c:ext xmlns:c16="http://schemas.microsoft.com/office/drawing/2014/chart" uri="{C3380CC4-5D6E-409C-BE32-E72D297353CC}">
              <c16:uniqueId val="{00000003-76CA-4EA7-B243-99C7586841AB}"/>
            </c:ext>
          </c:extLst>
        </c:ser>
        <c:dLbls>
          <c:dLblPos val="inEnd"/>
          <c:showLegendKey val="0"/>
          <c:showVal val="1"/>
          <c:showCatName val="0"/>
          <c:showSerName val="0"/>
          <c:showPercent val="0"/>
          <c:showBubbleSize val="0"/>
        </c:dLbls>
        <c:gapWidth val="115"/>
        <c:overlap val="-20"/>
        <c:axId val="415419056"/>
        <c:axId val="415419448"/>
      </c:barChart>
      <c:catAx>
        <c:axId val="41541905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5419448"/>
        <c:crosses val="autoZero"/>
        <c:auto val="1"/>
        <c:lblAlgn val="ctr"/>
        <c:lblOffset val="100"/>
        <c:noMultiLvlLbl val="0"/>
      </c:catAx>
      <c:valAx>
        <c:axId val="4154194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541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a:t>TENDENCIA-DESEMPEÑO DE LOS PROCESOS</a:t>
            </a:r>
          </a:p>
        </c:rich>
      </c:tx>
      <c:layout>
        <c:manualLayout>
          <c:xMode val="edge"/>
          <c:yMode val="edge"/>
          <c:x val="0.17187489063867017"/>
          <c:y val="1.740075234276468E-2"/>
        </c:manualLayout>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s-CO"/>
        </a:p>
      </c:txPr>
    </c:title>
    <c:autoTitleDeleted val="0"/>
    <c:plotArea>
      <c:layout/>
      <c:barChart>
        <c:barDir val="col"/>
        <c:grouping val="clustered"/>
        <c:varyColors val="0"/>
        <c:ser>
          <c:idx val="0"/>
          <c:order val="0"/>
          <c:tx>
            <c:strRef>
              <c:f>'indicadores de satisfacción'!$C$295</c:f>
              <c:strCache>
                <c:ptCount val="1"/>
                <c:pt idx="0">
                  <c:v>AÑO 2018</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satisfacción'!$B$296</c:f>
              <c:strCache>
                <c:ptCount val="1"/>
                <c:pt idx="0">
                  <c:v>MEJORA DEL SGC-META 80%</c:v>
                </c:pt>
              </c:strCache>
            </c:strRef>
          </c:cat>
          <c:val>
            <c:numRef>
              <c:f>'indicadores de satisfacción'!$C$296</c:f>
              <c:numCache>
                <c:formatCode>0.00%</c:formatCode>
                <c:ptCount val="1"/>
                <c:pt idx="0">
                  <c:v>0.94410000000000005</c:v>
                </c:pt>
              </c:numCache>
            </c:numRef>
          </c:val>
          <c:extLst>
            <c:ext xmlns:c16="http://schemas.microsoft.com/office/drawing/2014/chart" uri="{C3380CC4-5D6E-409C-BE32-E72D297353CC}">
              <c16:uniqueId val="{00000000-F498-4E39-9C05-B418EF84984D}"/>
            </c:ext>
          </c:extLst>
        </c:ser>
        <c:ser>
          <c:idx val="1"/>
          <c:order val="1"/>
          <c:tx>
            <c:strRef>
              <c:f>'indicadores de satisfacción'!$D$295</c:f>
              <c:strCache>
                <c:ptCount val="1"/>
                <c:pt idx="0">
                  <c:v>AÑO 2019</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satisfacción'!$B$296</c:f>
              <c:strCache>
                <c:ptCount val="1"/>
                <c:pt idx="0">
                  <c:v>MEJORA DEL SGC-META 80%</c:v>
                </c:pt>
              </c:strCache>
            </c:strRef>
          </c:cat>
          <c:val>
            <c:numRef>
              <c:f>'indicadores de satisfacción'!$D$296</c:f>
              <c:numCache>
                <c:formatCode>0.00%</c:formatCode>
                <c:ptCount val="1"/>
                <c:pt idx="0">
                  <c:v>0.95420000000000005</c:v>
                </c:pt>
              </c:numCache>
            </c:numRef>
          </c:val>
          <c:extLst>
            <c:ext xmlns:c16="http://schemas.microsoft.com/office/drawing/2014/chart" uri="{C3380CC4-5D6E-409C-BE32-E72D297353CC}">
              <c16:uniqueId val="{00000001-F498-4E39-9C05-B418EF84984D}"/>
            </c:ext>
          </c:extLst>
        </c:ser>
        <c:ser>
          <c:idx val="2"/>
          <c:order val="2"/>
          <c:tx>
            <c:strRef>
              <c:f>'indicadores de satisfacción'!$E$295</c:f>
              <c:strCache>
                <c:ptCount val="1"/>
                <c:pt idx="0">
                  <c:v>AÑO 2020</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satisfacción'!$B$296</c:f>
              <c:strCache>
                <c:ptCount val="1"/>
                <c:pt idx="0">
                  <c:v>MEJORA DEL SGC-META 80%</c:v>
                </c:pt>
              </c:strCache>
            </c:strRef>
          </c:cat>
          <c:val>
            <c:numRef>
              <c:f>'indicadores de satisfacción'!$E$296</c:f>
              <c:numCache>
                <c:formatCode>0.00%</c:formatCode>
                <c:ptCount val="1"/>
                <c:pt idx="0">
                  <c:v>0.96640000000000004</c:v>
                </c:pt>
              </c:numCache>
            </c:numRef>
          </c:val>
          <c:extLst>
            <c:ext xmlns:c16="http://schemas.microsoft.com/office/drawing/2014/chart" uri="{C3380CC4-5D6E-409C-BE32-E72D297353CC}">
              <c16:uniqueId val="{00000002-F498-4E39-9C05-B418EF84984D}"/>
            </c:ext>
          </c:extLst>
        </c:ser>
        <c:ser>
          <c:idx val="3"/>
          <c:order val="3"/>
          <c:tx>
            <c:strRef>
              <c:f>'indicadores de satisfacción'!$F$295</c:f>
              <c:strCache>
                <c:ptCount val="1"/>
                <c:pt idx="0">
                  <c:v> MES DE JUNIO 2021</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satisfacción'!$B$296</c:f>
              <c:strCache>
                <c:ptCount val="1"/>
                <c:pt idx="0">
                  <c:v>MEJORA DEL SGC-META 80%</c:v>
                </c:pt>
              </c:strCache>
            </c:strRef>
          </c:cat>
          <c:val>
            <c:numRef>
              <c:f>'indicadores de satisfacción'!$F$296</c:f>
              <c:numCache>
                <c:formatCode>0.00%</c:formatCode>
                <c:ptCount val="1"/>
                <c:pt idx="0">
                  <c:v>0.96319999999999995</c:v>
                </c:pt>
              </c:numCache>
            </c:numRef>
          </c:val>
          <c:extLst>
            <c:ext xmlns:c16="http://schemas.microsoft.com/office/drawing/2014/chart" uri="{C3380CC4-5D6E-409C-BE32-E72D297353CC}">
              <c16:uniqueId val="{00000003-F498-4E39-9C05-B418EF84984D}"/>
            </c:ext>
          </c:extLst>
        </c:ser>
        <c:dLbls>
          <c:dLblPos val="inEnd"/>
          <c:showLegendKey val="0"/>
          <c:showVal val="1"/>
          <c:showCatName val="0"/>
          <c:showSerName val="0"/>
          <c:showPercent val="0"/>
          <c:showBubbleSize val="0"/>
        </c:dLbls>
        <c:gapWidth val="80"/>
        <c:overlap val="25"/>
        <c:axId val="183896664"/>
        <c:axId val="249151136"/>
      </c:barChart>
      <c:catAx>
        <c:axId val="1838966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s-CO"/>
          </a:p>
        </c:txPr>
        <c:crossAx val="249151136"/>
        <c:crosses val="autoZero"/>
        <c:auto val="1"/>
        <c:lblAlgn val="ctr"/>
        <c:lblOffset val="100"/>
        <c:noMultiLvlLbl val="0"/>
      </c:catAx>
      <c:valAx>
        <c:axId val="24915113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s-CO"/>
          </a:p>
        </c:txPr>
        <c:crossAx val="183896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s-CO" sz="1800">
                <a:solidFill>
                  <a:sysClr val="windowText" lastClr="000000"/>
                </a:solidFill>
              </a:rPr>
              <a:t>TENDENCIAS</a:t>
            </a:r>
            <a:r>
              <a:rPr lang="es-CO" sz="1800" baseline="0">
                <a:solidFill>
                  <a:sysClr val="windowText" lastClr="000000"/>
                </a:solidFill>
              </a:rPr>
              <a:t> SALIDAS NO CONFORMES POR PROCESO</a:t>
            </a:r>
            <a:endParaRPr lang="es-CO" sz="1800">
              <a:solidFill>
                <a:sysClr val="windowText" lastClr="000000"/>
              </a:solidFill>
            </a:endParaRPr>
          </a:p>
        </c:rich>
      </c:tx>
      <c:overlay val="0"/>
      <c:spPr>
        <a:solidFill>
          <a:sysClr val="window" lastClr="FFFFFF"/>
        </a:solidFill>
        <a:ln>
          <a:noFill/>
        </a:ln>
        <a:effectLst/>
      </c:spPr>
      <c:txPr>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ACTUAL.xlsx]indicadores de satisfacción'!$C$173:$C$174</c:f>
              <c:strCache>
                <c:ptCount val="2"/>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satisfacción'!$B$175:$B$187</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satisfacción'!$C$175:$C$187</c:f>
              <c:numCache>
                <c:formatCode>General</c:formatCode>
                <c:ptCount val="13"/>
                <c:pt idx="0">
                  <c:v>0</c:v>
                </c:pt>
                <c:pt idx="1">
                  <c:v>1</c:v>
                </c:pt>
                <c:pt idx="2">
                  <c:v>3</c:v>
                </c:pt>
                <c:pt idx="3">
                  <c:v>5</c:v>
                </c:pt>
                <c:pt idx="4">
                  <c:v>8</c:v>
                </c:pt>
                <c:pt idx="5">
                  <c:v>6</c:v>
                </c:pt>
                <c:pt idx="6">
                  <c:v>3</c:v>
                </c:pt>
                <c:pt idx="7">
                  <c:v>6</c:v>
                </c:pt>
                <c:pt idx="8">
                  <c:v>10</c:v>
                </c:pt>
                <c:pt idx="9">
                  <c:v>0</c:v>
                </c:pt>
                <c:pt idx="10">
                  <c:v>0</c:v>
                </c:pt>
                <c:pt idx="11">
                  <c:v>11</c:v>
                </c:pt>
                <c:pt idx="12">
                  <c:v>53</c:v>
                </c:pt>
              </c:numCache>
            </c:numRef>
          </c:val>
          <c:extLst>
            <c:ext xmlns:c16="http://schemas.microsoft.com/office/drawing/2014/chart" uri="{C3380CC4-5D6E-409C-BE32-E72D297353CC}">
              <c16:uniqueId val="{00000000-F51D-4311-AF09-7376AE6BA5D3}"/>
            </c:ext>
          </c:extLst>
        </c:ser>
        <c:ser>
          <c:idx val="1"/>
          <c:order val="1"/>
          <c:tx>
            <c:strRef>
              <c:f>'[seguimiento 9.3 Tendencias revisión N-17 2021 ACTUAL.xlsx]indicadores de satisfacción'!$D$173:$D$174</c:f>
              <c:strCache>
                <c:ptCount val="2"/>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satisfacción'!$B$175:$B$187</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satisfacción'!$D$175:$D$187</c:f>
              <c:numCache>
                <c:formatCode>General</c:formatCode>
                <c:ptCount val="13"/>
                <c:pt idx="0">
                  <c:v>0</c:v>
                </c:pt>
                <c:pt idx="1">
                  <c:v>1</c:v>
                </c:pt>
                <c:pt idx="2">
                  <c:v>12</c:v>
                </c:pt>
                <c:pt idx="3">
                  <c:v>7</c:v>
                </c:pt>
                <c:pt idx="4">
                  <c:v>5</c:v>
                </c:pt>
                <c:pt idx="5">
                  <c:v>3</c:v>
                </c:pt>
                <c:pt idx="6">
                  <c:v>4</c:v>
                </c:pt>
                <c:pt idx="7">
                  <c:v>7</c:v>
                </c:pt>
                <c:pt idx="8">
                  <c:v>6</c:v>
                </c:pt>
                <c:pt idx="9">
                  <c:v>1</c:v>
                </c:pt>
                <c:pt idx="10">
                  <c:v>18</c:v>
                </c:pt>
                <c:pt idx="11">
                  <c:v>6</c:v>
                </c:pt>
                <c:pt idx="12">
                  <c:v>70</c:v>
                </c:pt>
              </c:numCache>
            </c:numRef>
          </c:val>
          <c:extLst>
            <c:ext xmlns:c16="http://schemas.microsoft.com/office/drawing/2014/chart" uri="{C3380CC4-5D6E-409C-BE32-E72D297353CC}">
              <c16:uniqueId val="{00000001-F51D-4311-AF09-7376AE6BA5D3}"/>
            </c:ext>
          </c:extLst>
        </c:ser>
        <c:ser>
          <c:idx val="2"/>
          <c:order val="2"/>
          <c:tx>
            <c:strRef>
              <c:f>'[seguimiento 9.3 Tendencias revisión N-17 2021 ACTUAL.xlsx]indicadores de satisfacción'!$E$173:$E$174</c:f>
              <c:strCache>
                <c:ptCount val="2"/>
                <c:pt idx="0">
                  <c:v>AÑO 2020</c:v>
                </c:pt>
              </c:strCache>
            </c:strRef>
          </c:tx>
          <c:spPr>
            <a:solidFill>
              <a:sysClr val="window" lastClr="FFFFFF"/>
            </a:soli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satisfacción'!$B$175:$B$187</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satisfacción'!$E$175:$E$187</c:f>
              <c:numCache>
                <c:formatCode>General</c:formatCode>
                <c:ptCount val="13"/>
                <c:pt idx="0">
                  <c:v>3</c:v>
                </c:pt>
                <c:pt idx="1">
                  <c:v>2</c:v>
                </c:pt>
                <c:pt idx="2">
                  <c:v>23</c:v>
                </c:pt>
                <c:pt idx="3">
                  <c:v>3</c:v>
                </c:pt>
                <c:pt idx="4">
                  <c:v>4</c:v>
                </c:pt>
                <c:pt idx="5">
                  <c:v>1</c:v>
                </c:pt>
                <c:pt idx="6">
                  <c:v>3</c:v>
                </c:pt>
                <c:pt idx="7">
                  <c:v>8</c:v>
                </c:pt>
                <c:pt idx="8">
                  <c:v>1</c:v>
                </c:pt>
                <c:pt idx="9">
                  <c:v>0</c:v>
                </c:pt>
                <c:pt idx="10">
                  <c:v>16</c:v>
                </c:pt>
                <c:pt idx="11">
                  <c:v>0</c:v>
                </c:pt>
                <c:pt idx="12">
                  <c:v>64</c:v>
                </c:pt>
              </c:numCache>
            </c:numRef>
          </c:val>
          <c:extLst>
            <c:ext xmlns:c16="http://schemas.microsoft.com/office/drawing/2014/chart" uri="{C3380CC4-5D6E-409C-BE32-E72D297353CC}">
              <c16:uniqueId val="{00000002-F51D-4311-AF09-7376AE6BA5D3}"/>
            </c:ext>
          </c:extLst>
        </c:ser>
        <c:ser>
          <c:idx val="3"/>
          <c:order val="3"/>
          <c:tx>
            <c:strRef>
              <c:f>'[seguimiento 9.3 Tendencias revisión N-17 2021 ACTUAL.xlsx]indicadores de satisfacción'!$F$173:$F$174</c:f>
              <c:strCache>
                <c:ptCount val="2"/>
                <c:pt idx="0">
                  <c:v>AÑO 2021</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satisfacción'!$B$175:$B$187</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COMPRAS Y ALMACEN</c:v>
                </c:pt>
                <c:pt idx="9">
                  <c:v>TALENTO HUMANO</c:v>
                </c:pt>
                <c:pt idx="10">
                  <c:v>FINANCIERO</c:v>
                </c:pt>
                <c:pt idx="11">
                  <c:v>ATENCIÓN AL CLIENTE</c:v>
                </c:pt>
                <c:pt idx="12">
                  <c:v>TOTAL</c:v>
                </c:pt>
              </c:strCache>
            </c:strRef>
          </c:cat>
          <c:val>
            <c:numRef>
              <c:f>'[seguimiento 9.3 Tendencias revisión N-17 2021 ACTUAL.xlsx]indicadores de satisfacción'!$F$175:$F$187</c:f>
              <c:numCache>
                <c:formatCode>General</c:formatCode>
                <c:ptCount val="13"/>
                <c:pt idx="0">
                  <c:v>1</c:v>
                </c:pt>
                <c:pt idx="1">
                  <c:v>2</c:v>
                </c:pt>
                <c:pt idx="2">
                  <c:v>16</c:v>
                </c:pt>
                <c:pt idx="4">
                  <c:v>3</c:v>
                </c:pt>
                <c:pt idx="5">
                  <c:v>0</c:v>
                </c:pt>
                <c:pt idx="6">
                  <c:v>6</c:v>
                </c:pt>
                <c:pt idx="7">
                  <c:v>6</c:v>
                </c:pt>
                <c:pt idx="8">
                  <c:v>0</c:v>
                </c:pt>
                <c:pt idx="9">
                  <c:v>0</c:v>
                </c:pt>
                <c:pt idx="10">
                  <c:v>6</c:v>
                </c:pt>
                <c:pt idx="11">
                  <c:v>1</c:v>
                </c:pt>
                <c:pt idx="12">
                  <c:v>41</c:v>
                </c:pt>
              </c:numCache>
            </c:numRef>
          </c:val>
          <c:extLst>
            <c:ext xmlns:c16="http://schemas.microsoft.com/office/drawing/2014/chart" uri="{C3380CC4-5D6E-409C-BE32-E72D297353CC}">
              <c16:uniqueId val="{00000003-F51D-4311-AF09-7376AE6BA5D3}"/>
            </c:ext>
          </c:extLst>
        </c:ser>
        <c:dLbls>
          <c:dLblPos val="inEnd"/>
          <c:showLegendKey val="0"/>
          <c:showVal val="1"/>
          <c:showCatName val="0"/>
          <c:showSerName val="0"/>
          <c:showPercent val="0"/>
          <c:showBubbleSize val="0"/>
        </c:dLbls>
        <c:gapWidth val="100"/>
        <c:axId val="431145360"/>
        <c:axId val="431152248"/>
      </c:barChart>
      <c:catAx>
        <c:axId val="431145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431152248"/>
        <c:crosses val="autoZero"/>
        <c:auto val="1"/>
        <c:lblAlgn val="ctr"/>
        <c:lblOffset val="100"/>
        <c:noMultiLvlLbl val="0"/>
      </c:catAx>
      <c:valAx>
        <c:axId val="431152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43114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TENDENCIAS NO CONFORMIDADES DE AUDITORIAS INTERNAS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5.3101533780204636E-2"/>
          <c:y val="2.0847739600155128E-2"/>
          <c:w val="0.92464252287128756"/>
          <c:h val="0.71522370712677596"/>
        </c:manualLayout>
      </c:layout>
      <c:barChart>
        <c:barDir val="col"/>
        <c:grouping val="clustered"/>
        <c:varyColors val="0"/>
        <c:ser>
          <c:idx val="0"/>
          <c:order val="0"/>
          <c:tx>
            <c:strRef>
              <c:f>'[seguimiento 9.3 Tendencias revisión N-17 2021 ACTUAL.xlsx]indicadores de satisfacción'!$C$194</c:f>
              <c:strCache>
                <c:ptCount val="1"/>
                <c:pt idx="0">
                  <c:v>AÑO 2018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satisfacción'!$C$195:$C$208</c:f>
              <c:numCache>
                <c:formatCode>General</c:formatCode>
                <c:ptCount val="14"/>
                <c:pt idx="1">
                  <c:v>3</c:v>
                </c:pt>
                <c:pt idx="2">
                  <c:v>1</c:v>
                </c:pt>
                <c:pt idx="3">
                  <c:v>5</c:v>
                </c:pt>
                <c:pt idx="4">
                  <c:v>1</c:v>
                </c:pt>
                <c:pt idx="5">
                  <c:v>6</c:v>
                </c:pt>
                <c:pt idx="6">
                  <c:v>6</c:v>
                </c:pt>
                <c:pt idx="7">
                  <c:v>1</c:v>
                </c:pt>
                <c:pt idx="8">
                  <c:v>5</c:v>
                </c:pt>
                <c:pt idx="9">
                  <c:v>3</c:v>
                </c:pt>
                <c:pt idx="10">
                  <c:v>2</c:v>
                </c:pt>
                <c:pt idx="11">
                  <c:v>7</c:v>
                </c:pt>
                <c:pt idx="12">
                  <c:v>4</c:v>
                </c:pt>
                <c:pt idx="13">
                  <c:v>44</c:v>
                </c:pt>
              </c:numCache>
            </c:numRef>
          </c:val>
          <c:extLst>
            <c:ext xmlns:c16="http://schemas.microsoft.com/office/drawing/2014/chart" uri="{C3380CC4-5D6E-409C-BE32-E72D297353CC}">
              <c16:uniqueId val="{00000000-BECC-472C-9B74-11E9640F260C}"/>
            </c:ext>
          </c:extLst>
        </c:ser>
        <c:ser>
          <c:idx val="1"/>
          <c:order val="1"/>
          <c:tx>
            <c:strRef>
              <c:f>'[seguimiento 9.3 Tendencias revisión N-17 2021 ACTUAL.xlsx]indicadores de satisfacción'!$D$194</c:f>
              <c:strCache>
                <c:ptCount val="1"/>
                <c:pt idx="0">
                  <c:v>AÑO 2019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satisfacción'!$D$195:$D$208</c:f>
              <c:numCache>
                <c:formatCode>General</c:formatCode>
                <c:ptCount val="14"/>
                <c:pt idx="1">
                  <c:v>3</c:v>
                </c:pt>
                <c:pt idx="2">
                  <c:v>1</c:v>
                </c:pt>
                <c:pt idx="3">
                  <c:v>8</c:v>
                </c:pt>
                <c:pt idx="4">
                  <c:v>1</c:v>
                </c:pt>
                <c:pt idx="5">
                  <c:v>2</c:v>
                </c:pt>
                <c:pt idx="6">
                  <c:v>8</c:v>
                </c:pt>
                <c:pt idx="7">
                  <c:v>1</c:v>
                </c:pt>
                <c:pt idx="8">
                  <c:v>4</c:v>
                </c:pt>
                <c:pt idx="9">
                  <c:v>4</c:v>
                </c:pt>
                <c:pt idx="10">
                  <c:v>3</c:v>
                </c:pt>
                <c:pt idx="11">
                  <c:v>5</c:v>
                </c:pt>
                <c:pt idx="12">
                  <c:v>4</c:v>
                </c:pt>
                <c:pt idx="13">
                  <c:v>44</c:v>
                </c:pt>
              </c:numCache>
            </c:numRef>
          </c:val>
          <c:extLst>
            <c:ext xmlns:c16="http://schemas.microsoft.com/office/drawing/2014/chart" uri="{C3380CC4-5D6E-409C-BE32-E72D297353CC}">
              <c16:uniqueId val="{00000001-BECC-472C-9B74-11E9640F260C}"/>
            </c:ext>
          </c:extLst>
        </c:ser>
        <c:ser>
          <c:idx val="2"/>
          <c:order val="2"/>
          <c:tx>
            <c:strRef>
              <c:f>'[seguimiento 9.3 Tendencias revisión N-17 2021 ACTUAL.xlsx]indicadores de satisfacción'!$E$194</c:f>
              <c:strCache>
                <c:ptCount val="1"/>
                <c:pt idx="0">
                  <c:v>AÑO 2020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satisfacción'!$E$195:$E$208</c:f>
              <c:numCache>
                <c:formatCode>General</c:formatCode>
                <c:ptCount val="14"/>
                <c:pt idx="1">
                  <c:v>0</c:v>
                </c:pt>
                <c:pt idx="2">
                  <c:v>0</c:v>
                </c:pt>
                <c:pt idx="3">
                  <c:v>4</c:v>
                </c:pt>
                <c:pt idx="4">
                  <c:v>7</c:v>
                </c:pt>
                <c:pt idx="5">
                  <c:v>0</c:v>
                </c:pt>
                <c:pt idx="6">
                  <c:v>2</c:v>
                </c:pt>
                <c:pt idx="7">
                  <c:v>5</c:v>
                </c:pt>
                <c:pt idx="8">
                  <c:v>4</c:v>
                </c:pt>
                <c:pt idx="9">
                  <c:v>5</c:v>
                </c:pt>
                <c:pt idx="10">
                  <c:v>1</c:v>
                </c:pt>
                <c:pt idx="11">
                  <c:v>9</c:v>
                </c:pt>
                <c:pt idx="12">
                  <c:v>3</c:v>
                </c:pt>
                <c:pt idx="13">
                  <c:v>40</c:v>
                </c:pt>
              </c:numCache>
            </c:numRef>
          </c:val>
          <c:extLst>
            <c:ext xmlns:c16="http://schemas.microsoft.com/office/drawing/2014/chart" uri="{C3380CC4-5D6E-409C-BE32-E72D297353CC}">
              <c16:uniqueId val="{00000002-BECC-472C-9B74-11E9640F260C}"/>
            </c:ext>
          </c:extLst>
        </c:ser>
        <c:ser>
          <c:idx val="3"/>
          <c:order val="3"/>
          <c:tx>
            <c:strRef>
              <c:f>'[seguimiento 9.3 Tendencias revisión N-17 2021 ACTUAL.xlsx]indicadores de satisfacción'!$F$194</c:f>
              <c:strCache>
                <c:ptCount val="1"/>
                <c:pt idx="0">
                  <c:v>AÑO 2021</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'[seguimiento 9.3 Tendencias revisión N-17 2021 ACTUAL.xlsx]indicadores de satisfacción'!$B$195:$B$208</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'[seguimiento 9.3 Tendencias revisión N-17 2021 ACTUAL.xlsx]indicadores de satisfacción'!$F$195:$F$208</c:f>
              <c:numCache>
                <c:formatCode>General</c:formatCode>
                <c:ptCount val="14"/>
                <c:pt idx="1">
                  <c:v>2</c:v>
                </c:pt>
                <c:pt idx="2">
                  <c:v>0</c:v>
                </c:pt>
                <c:pt idx="3">
                  <c:v>4</c:v>
                </c:pt>
                <c:pt idx="4">
                  <c:v>5</c:v>
                </c:pt>
                <c:pt idx="5">
                  <c:v>2</c:v>
                </c:pt>
                <c:pt idx="6">
                  <c:v>2</c:v>
                </c:pt>
                <c:pt idx="7">
                  <c:v>2</c:v>
                </c:pt>
                <c:pt idx="8">
                  <c:v>3</c:v>
                </c:pt>
                <c:pt idx="9">
                  <c:v>4</c:v>
                </c:pt>
                <c:pt idx="10">
                  <c:v>3</c:v>
                </c:pt>
                <c:pt idx="11">
                  <c:v>9</c:v>
                </c:pt>
                <c:pt idx="12">
                  <c:v>0</c:v>
                </c:pt>
                <c:pt idx="13">
                  <c:v>36</c:v>
                </c:pt>
              </c:numCache>
            </c:numRef>
          </c:val>
          <c:extLst>
            <c:ext xmlns:c16="http://schemas.microsoft.com/office/drawing/2014/chart" uri="{C3380CC4-5D6E-409C-BE32-E72D297353CC}">
              <c16:uniqueId val="{00000003-BECC-472C-9B74-11E9640F260C}"/>
            </c:ext>
          </c:extLst>
        </c:ser>
        <c:dLbls>
          <c:dLblPos val="inEnd"/>
          <c:showLegendKey val="0"/>
          <c:showVal val="1"/>
          <c:showCatName val="0"/>
          <c:showSerName val="0"/>
          <c:showPercent val="0"/>
          <c:showBubbleSize val="0"/>
        </c:dLbls>
        <c:gapWidth val="100"/>
        <c:overlap val="-24"/>
        <c:axId val="417596008"/>
        <c:axId val="417596400"/>
      </c:barChart>
      <c:catAx>
        <c:axId val="417596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crossAx val="417596400"/>
        <c:crosses val="autoZero"/>
        <c:auto val="1"/>
        <c:lblAlgn val="ctr"/>
        <c:lblOffset val="100"/>
        <c:noMultiLvlLbl val="0"/>
      </c:catAx>
      <c:valAx>
        <c:axId val="41759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17596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ACCIONES CORRECTIVAS ABIERTAS Y CERRADAS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'[seguimiento 9.3 Tendencias revisión N-17 2021 ACTUAL.xlsx]indicadores de satisfacción'!$C$216:$C$217</c:f>
              <c:strCache>
                <c:ptCount val="2"/>
                <c:pt idx="0">
                  <c:v>AÑO 2018</c:v>
                </c:pt>
              </c:strCache>
            </c:strRef>
          </c:tx>
          <c:spPr>
            <a:solidFill>
              <a:schemeClr val="accent1"/>
            </a:solidFill>
            <a:ln>
              <a:noFill/>
            </a:ln>
            <a:effectLst/>
          </c:spPr>
          <c:invertIfNegative val="0"/>
          <c:cat>
            <c:strRef>
              <c:f>'[seguimiento 9.3 Tendencias revisión N-17 2021 ACTUAL.xlsx]indicadores de satisfacción'!$B$218:$B$230</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'[seguimiento 9.3 Tendencias revisión N-17 2021 ACTUAL.xlsx]indicadores de satisfacción'!$C$218:$C$230</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0-E92D-488A-8F5A-3AE7EB0CF8EA}"/>
            </c:ext>
          </c:extLst>
        </c:ser>
        <c:ser>
          <c:idx val="1"/>
          <c:order val="1"/>
          <c:tx>
            <c:strRef>
              <c:f>'[seguimiento 9.3 Tendencias revisión N-17 2021 ACTUAL.xlsx]indicadores de satisfacción'!$D$216:$D$217</c:f>
              <c:strCache>
                <c:ptCount val="2"/>
                <c:pt idx="0">
                  <c:v>AÑO 2019</c:v>
                </c:pt>
              </c:strCache>
            </c:strRef>
          </c:tx>
          <c:spPr>
            <a:solidFill>
              <a:schemeClr val="accent2"/>
            </a:solidFill>
            <a:ln>
              <a:noFill/>
            </a:ln>
            <a:effectLst/>
          </c:spPr>
          <c:invertIfNegative val="0"/>
          <c:cat>
            <c:strRef>
              <c:f>'[seguimiento 9.3 Tendencias revisión N-17 2021 ACTUAL.xlsx]indicadores de satisfacción'!$B$218:$B$230</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'[seguimiento 9.3 Tendencias revisión N-17 2021 ACTUAL.xlsx]indicadores de satisfacción'!$D$218:$D$230</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c:ext xmlns:c16="http://schemas.microsoft.com/office/drawing/2014/chart" uri="{C3380CC4-5D6E-409C-BE32-E72D297353CC}">
              <c16:uniqueId val="{00000001-E92D-488A-8F5A-3AE7EB0CF8EA}"/>
            </c:ext>
          </c:extLst>
        </c:ser>
        <c:ser>
          <c:idx val="2"/>
          <c:order val="2"/>
          <c:tx>
            <c:strRef>
              <c:f>'[seguimiento 9.3 Tendencias revisión N-17 2021 ACTUAL.xlsx]indicadores de satisfacción'!$E$216:$E$217</c:f>
              <c:strCache>
                <c:ptCount val="2"/>
                <c:pt idx="0">
                  <c:v>AÑO 2020</c:v>
                </c:pt>
              </c:strCache>
            </c:strRef>
          </c:tx>
          <c:spPr>
            <a:solidFill>
              <a:schemeClr val="accent3"/>
            </a:solidFill>
            <a:ln>
              <a:noFill/>
            </a:ln>
            <a:effectLst/>
          </c:spPr>
          <c:invertIfNegative val="0"/>
          <c:cat>
            <c:strRef>
              <c:f>'[seguimiento 9.3 Tendencias revisión N-17 2021 ACTUAL.xlsx]indicadores de satisfacción'!$B$218:$B$230</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'[seguimiento 9.3 Tendencias revisión N-17 2021 ACTUAL.xlsx]indicadores de satisfacción'!$E$218:$E$230</c:f>
              <c:numCache>
                <c:formatCode>0%</c:formatCode>
                <c:ptCount val="13"/>
                <c:pt idx="0">
                  <c:v>1</c:v>
                </c:pt>
                <c:pt idx="1">
                  <c:v>1</c:v>
                </c:pt>
                <c:pt idx="2">
                  <c:v>0.5</c:v>
                </c:pt>
                <c:pt idx="3">
                  <c:v>1</c:v>
                </c:pt>
                <c:pt idx="4">
                  <c:v>1</c:v>
                </c:pt>
                <c:pt idx="5">
                  <c:v>1</c:v>
                </c:pt>
                <c:pt idx="6">
                  <c:v>1</c:v>
                </c:pt>
                <c:pt idx="7">
                  <c:v>1</c:v>
                </c:pt>
                <c:pt idx="8">
                  <c:v>1</c:v>
                </c:pt>
                <c:pt idx="9">
                  <c:v>1</c:v>
                </c:pt>
                <c:pt idx="10">
                  <c:v>1</c:v>
                </c:pt>
                <c:pt idx="11">
                  <c:v>1</c:v>
                </c:pt>
                <c:pt idx="12">
                  <c:v>0.96</c:v>
                </c:pt>
              </c:numCache>
            </c:numRef>
          </c:val>
          <c:extLst>
            <c:ext xmlns:c16="http://schemas.microsoft.com/office/drawing/2014/chart" uri="{C3380CC4-5D6E-409C-BE32-E72D297353CC}">
              <c16:uniqueId val="{00000002-E92D-488A-8F5A-3AE7EB0CF8EA}"/>
            </c:ext>
          </c:extLst>
        </c:ser>
        <c:ser>
          <c:idx val="3"/>
          <c:order val="3"/>
          <c:tx>
            <c:strRef>
              <c:f>'[seguimiento 9.3 Tendencias revisión N-17 2021 ACTUAL.xlsx]indicadores de satisfacción'!$F$216:$F$217</c:f>
              <c:strCache>
                <c:ptCount val="2"/>
                <c:pt idx="0">
                  <c:v>AÑO 2021</c:v>
                </c:pt>
              </c:strCache>
            </c:strRef>
          </c:tx>
          <c:spPr>
            <a:solidFill>
              <a:schemeClr val="accent4"/>
            </a:solidFill>
            <a:ln>
              <a:noFill/>
            </a:ln>
            <a:effectLst/>
          </c:spPr>
          <c:invertIfNegative val="0"/>
          <c:cat>
            <c:strRef>
              <c:f>'[seguimiento 9.3 Tendencias revisión N-17 2021 ACTUAL.xlsx]indicadores de satisfacción'!$B$218:$B$230</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'[seguimiento 9.3 Tendencias revisión N-17 2021 ACTUAL.xlsx]indicadores de satisfacción'!$F$218:$F$230</c:f>
              <c:numCache>
                <c:formatCode>0%</c:formatCode>
                <c:ptCount val="13"/>
                <c:pt idx="0">
                  <c:v>1</c:v>
                </c:pt>
                <c:pt idx="1">
                  <c:v>1</c:v>
                </c:pt>
                <c:pt idx="2">
                  <c:v>0.25</c:v>
                </c:pt>
                <c:pt idx="3">
                  <c:v>0</c:v>
                </c:pt>
                <c:pt idx="4">
                  <c:v>1</c:v>
                </c:pt>
                <c:pt idx="5">
                  <c:v>1</c:v>
                </c:pt>
                <c:pt idx="6">
                  <c:v>1</c:v>
                </c:pt>
                <c:pt idx="7">
                  <c:v>1</c:v>
                </c:pt>
                <c:pt idx="8">
                  <c:v>0</c:v>
                </c:pt>
                <c:pt idx="9">
                  <c:v>1</c:v>
                </c:pt>
                <c:pt idx="10">
                  <c:v>0.25</c:v>
                </c:pt>
                <c:pt idx="11">
                  <c:v>1</c:v>
                </c:pt>
                <c:pt idx="12">
                  <c:v>0.63</c:v>
                </c:pt>
              </c:numCache>
            </c:numRef>
          </c:val>
          <c:extLst>
            <c:ext xmlns:c16="http://schemas.microsoft.com/office/drawing/2014/chart" uri="{C3380CC4-5D6E-409C-BE32-E72D297353CC}">
              <c16:uniqueId val="{00000003-E92D-488A-8F5A-3AE7EB0CF8EA}"/>
            </c:ext>
          </c:extLst>
        </c:ser>
        <c:dLbls>
          <c:showLegendKey val="0"/>
          <c:showVal val="0"/>
          <c:showCatName val="0"/>
          <c:showSerName val="0"/>
          <c:showPercent val="0"/>
          <c:showBubbleSize val="0"/>
        </c:dLbls>
        <c:gapWidth val="182"/>
        <c:axId val="572191624"/>
        <c:axId val="572193592"/>
      </c:barChart>
      <c:catAx>
        <c:axId val="572191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572193592"/>
        <c:crosses val="autoZero"/>
        <c:auto val="1"/>
        <c:lblAlgn val="ctr"/>
        <c:lblOffset val="100"/>
        <c:noMultiLvlLbl val="0"/>
      </c:catAx>
      <c:valAx>
        <c:axId val="572193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72191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TENDENCIAS</a:t>
            </a:r>
            <a:r>
              <a:rPr lang="es-CO" b="1" baseline="0"/>
              <a:t> NÚMERO DE CAPACITACIONES META 24</a:t>
            </a:r>
            <a:endParaRPr lang="es-CO" b="1"/>
          </a:p>
        </c:rich>
      </c:tx>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s-CO"/>
        </a:p>
      </c:txPr>
    </c:title>
    <c:autoTitleDeleted val="0"/>
    <c:plotArea>
      <c:layout>
        <c:manualLayout>
          <c:layoutTarget val="inner"/>
          <c:xMode val="edge"/>
          <c:yMode val="edge"/>
          <c:x val="3.8550908911307379E-2"/>
          <c:y val="0.11278512157652981"/>
          <c:w val="0.92767360750532535"/>
          <c:h val="0.73975209651034946"/>
        </c:manualLayout>
      </c:layout>
      <c:barChart>
        <c:barDir val="col"/>
        <c:grouping val="clustered"/>
        <c:varyColors val="0"/>
        <c:ser>
          <c:idx val="0"/>
          <c:order val="0"/>
          <c:tx>
            <c:strRef>
              <c:f>'[seguimiento 9.3 Tendencias revisión N-17 2021 ACTUAL.xlsx]indicadores de satisfacción'!$C$27</c:f>
              <c:strCache>
                <c:ptCount val="1"/>
                <c:pt idx="0">
                  <c:v>AÑO 2018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satisfacción'!$B$28:$B$29</c:f>
              <c:strCache>
                <c:ptCount val="2"/>
                <c:pt idx="0">
                  <c:v>PROCESO CAPACITACIÓN</c:v>
                </c:pt>
                <c:pt idx="1">
                  <c:v>NÚMERO DE CAPACITACIÓNES META 24</c:v>
                </c:pt>
              </c:strCache>
            </c:strRef>
          </c:cat>
          <c:val>
            <c:numRef>
              <c:f>'[seguimiento 9.3 Tendencias revisión N-17 2021 ACTUAL.xlsx]indicadores de satisfacción'!$C$28:$C$29</c:f>
              <c:numCache>
                <c:formatCode>General</c:formatCode>
                <c:ptCount val="2"/>
                <c:pt idx="0">
                  <c:v>36</c:v>
                </c:pt>
              </c:numCache>
            </c:numRef>
          </c:val>
          <c:extLst>
            <c:ext xmlns:c16="http://schemas.microsoft.com/office/drawing/2014/chart" uri="{C3380CC4-5D6E-409C-BE32-E72D297353CC}">
              <c16:uniqueId val="{00000000-063E-41CD-9D4E-5E870C77C2EB}"/>
            </c:ext>
          </c:extLst>
        </c:ser>
        <c:ser>
          <c:idx val="1"/>
          <c:order val="1"/>
          <c:tx>
            <c:strRef>
              <c:f>'[seguimiento 9.3 Tendencias revisión N-17 2021 ACTUAL.xlsx]indicadores de satisfacción'!$D$27</c:f>
              <c:strCache>
                <c:ptCount val="1"/>
                <c:pt idx="0">
                  <c:v>AÑO 2019</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satisfacción'!$B$28:$B$29</c:f>
              <c:strCache>
                <c:ptCount val="2"/>
                <c:pt idx="0">
                  <c:v>PROCESO CAPACITACIÓN</c:v>
                </c:pt>
                <c:pt idx="1">
                  <c:v>NÚMERO DE CAPACITACIÓNES META 24</c:v>
                </c:pt>
              </c:strCache>
            </c:strRef>
          </c:cat>
          <c:val>
            <c:numRef>
              <c:f>'[seguimiento 9.3 Tendencias revisión N-17 2021 ACTUAL.xlsx]indicadores de satisfacción'!$D$28:$D$29</c:f>
              <c:numCache>
                <c:formatCode>General</c:formatCode>
                <c:ptCount val="2"/>
                <c:pt idx="0">
                  <c:v>53</c:v>
                </c:pt>
              </c:numCache>
            </c:numRef>
          </c:val>
          <c:extLst>
            <c:ext xmlns:c16="http://schemas.microsoft.com/office/drawing/2014/chart" uri="{C3380CC4-5D6E-409C-BE32-E72D297353CC}">
              <c16:uniqueId val="{00000001-063E-41CD-9D4E-5E870C77C2EB}"/>
            </c:ext>
          </c:extLst>
        </c:ser>
        <c:ser>
          <c:idx val="2"/>
          <c:order val="2"/>
          <c:tx>
            <c:strRef>
              <c:f>'[seguimiento 9.3 Tendencias revisión N-17 2021 ACTUAL.xlsx]indicadores de satisfacción'!$E$27</c:f>
              <c:strCache>
                <c:ptCount val="1"/>
                <c:pt idx="0">
                  <c:v>AÑO 2020</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satisfacción'!$B$28:$B$29</c:f>
              <c:strCache>
                <c:ptCount val="2"/>
                <c:pt idx="0">
                  <c:v>PROCESO CAPACITACIÓN</c:v>
                </c:pt>
                <c:pt idx="1">
                  <c:v>NÚMERO DE CAPACITACIÓNES META 24</c:v>
                </c:pt>
              </c:strCache>
            </c:strRef>
          </c:cat>
          <c:val>
            <c:numRef>
              <c:f>'[seguimiento 9.3 Tendencias revisión N-17 2021 ACTUAL.xlsx]indicadores de satisfacción'!$E$28:$E$29</c:f>
              <c:numCache>
                <c:formatCode>General</c:formatCode>
                <c:ptCount val="2"/>
                <c:pt idx="0">
                  <c:v>85</c:v>
                </c:pt>
              </c:numCache>
            </c:numRef>
          </c:val>
          <c:extLst>
            <c:ext xmlns:c16="http://schemas.microsoft.com/office/drawing/2014/chart" uri="{C3380CC4-5D6E-409C-BE32-E72D297353CC}">
              <c16:uniqueId val="{00000002-063E-41CD-9D4E-5E870C77C2EB}"/>
            </c:ext>
          </c:extLst>
        </c:ser>
        <c:ser>
          <c:idx val="3"/>
          <c:order val="3"/>
          <c:tx>
            <c:strRef>
              <c:f>'[seguimiento 9.3 Tendencias revisión N-17 2021 ACTUAL.xlsx]indicadores de satisfacción'!$F$27</c:f>
              <c:strCache>
                <c:ptCount val="1"/>
                <c:pt idx="0">
                  <c:v>jun-21</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'[seguimiento 9.3 Tendencias revisión N-17 2021 ACTUAL.xlsx]indicadores de satisfacción'!$B$28:$B$29</c:f>
              <c:strCache>
                <c:ptCount val="2"/>
                <c:pt idx="0">
                  <c:v>PROCESO CAPACITACIÓN</c:v>
                </c:pt>
                <c:pt idx="1">
                  <c:v>NÚMERO DE CAPACITACIÓNES META 24</c:v>
                </c:pt>
              </c:strCache>
            </c:strRef>
          </c:cat>
          <c:val>
            <c:numRef>
              <c:f>'[seguimiento 9.3 Tendencias revisión N-17 2021 ACTUAL.xlsx]indicadores de satisfacción'!$F$28:$F$29</c:f>
              <c:numCache>
                <c:formatCode>General</c:formatCode>
                <c:ptCount val="2"/>
                <c:pt idx="0">
                  <c:v>32</c:v>
                </c:pt>
              </c:numCache>
            </c:numRef>
          </c:val>
          <c:extLst>
            <c:ext xmlns:c16="http://schemas.microsoft.com/office/drawing/2014/chart" uri="{C3380CC4-5D6E-409C-BE32-E72D297353CC}">
              <c16:uniqueId val="{00000003-063E-41CD-9D4E-5E870C77C2EB}"/>
            </c:ext>
          </c:extLst>
        </c:ser>
        <c:dLbls>
          <c:dLblPos val="outEnd"/>
          <c:showLegendKey val="0"/>
          <c:showVal val="1"/>
          <c:showCatName val="0"/>
          <c:showSerName val="0"/>
          <c:showPercent val="0"/>
          <c:showBubbleSize val="0"/>
        </c:dLbls>
        <c:gapWidth val="100"/>
        <c:overlap val="-24"/>
        <c:axId val="417599144"/>
        <c:axId val="417599536"/>
      </c:barChart>
      <c:catAx>
        <c:axId val="41759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s-CO"/>
          </a:p>
        </c:txPr>
        <c:crossAx val="417599536"/>
        <c:crosses val="autoZero"/>
        <c:auto val="1"/>
        <c:lblAlgn val="ctr"/>
        <c:lblOffset val="100"/>
        <c:noMultiLvlLbl val="0"/>
      </c:catAx>
      <c:valAx>
        <c:axId val="41759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CO"/>
          </a:p>
        </c:txPr>
        <c:crossAx val="417599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3" Type="http://schemas.openxmlformats.org/officeDocument/2006/relationships/hyperlink" Target="http://www.enlace/" TargetMode="External"/><Relationship Id="rId2" Type="http://schemas.openxmlformats.org/officeDocument/2006/relationships/image" Target="../media/image2.emf"/><Relationship Id="rId1" Type="http://schemas.openxmlformats.org/officeDocument/2006/relationships/theme" Target="../theme/theme4.xml"/><Relationship Id="rId4" Type="http://schemas.openxmlformats.org/officeDocument/2006/relationships/image" Target="../media/image3.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42" name="Rectangle 6"/>
          <p:cNvSpPr>
            <a:spLocks noGrp="1" noChangeArrowheads="1"/>
          </p:cNvSpPr>
          <p:nvPr>
            <p:ph type="hdr" sz="quarter"/>
          </p:nvPr>
        </p:nvSpPr>
        <p:spPr bwMode="auto">
          <a:xfrm>
            <a:off x="1089025" y="158750"/>
            <a:ext cx="4921250" cy="576263"/>
          </a:xfrm>
          <a:prstGeom prst="rect">
            <a:avLst/>
          </a:prstGeom>
          <a:noFill/>
          <a:ln w="9525">
            <a:noFill/>
            <a:miter lim="800000"/>
            <a:headEnd/>
            <a:tailEnd/>
          </a:ln>
        </p:spPr>
        <p:txBody>
          <a:bodyPr vert="horz" wrap="square" lIns="105070" tIns="52537" rIns="105070" bIns="52537" numCol="1" anchor="t" anchorCtr="0" compatLnSpc="1">
            <a:prstTxWarp prst="textNoShape">
              <a:avLst/>
            </a:prstTxWarp>
          </a:bodyPr>
          <a:lstStyle>
            <a:lvl1pPr algn="ctr" defTabSz="1047750">
              <a:defRPr sz="1500" b="1">
                <a:solidFill>
                  <a:srgbClr val="000000"/>
                </a:solidFill>
                <a:cs typeface="Arial" charset="0"/>
              </a:defRPr>
            </a:lvl1pPr>
          </a:lstStyle>
          <a:p>
            <a:pPr>
              <a:defRPr/>
            </a:pPr>
            <a:r>
              <a:rPr lang="es-MX"/>
              <a:t>INFORME DE GESTIÓN DE LOS PROCESO</a:t>
            </a:r>
          </a:p>
          <a:p>
            <a:pPr>
              <a:defRPr/>
            </a:pPr>
            <a:r>
              <a:rPr lang="es-MX"/>
              <a:t>BOG110-07</a:t>
            </a:r>
            <a:endParaRPr lang="es-ES"/>
          </a:p>
        </p:txBody>
      </p:sp>
      <p:pic>
        <p:nvPicPr>
          <p:cNvPr id="84995" name="Picture 8"/>
          <p:cNvPicPr>
            <a:picLocks noChangeAspect="1" noChangeArrowheads="1"/>
          </p:cNvPicPr>
          <p:nvPr/>
        </p:nvPicPr>
        <p:blipFill>
          <a:blip r:embed="rId2" cstate="print"/>
          <a:srcRect/>
          <a:stretch>
            <a:fillRect/>
          </a:stretch>
        </p:blipFill>
        <p:spPr bwMode="auto">
          <a:xfrm>
            <a:off x="6083300" y="19050"/>
            <a:ext cx="838200" cy="877888"/>
          </a:xfrm>
          <a:prstGeom prst="rect">
            <a:avLst/>
          </a:prstGeom>
          <a:noFill/>
          <a:ln w="9525">
            <a:noFill/>
            <a:miter lim="800000"/>
            <a:headEnd/>
            <a:tailEnd/>
          </a:ln>
        </p:spPr>
      </p:pic>
      <p:sp>
        <p:nvSpPr>
          <p:cNvPr id="475146" name="Rectangle 10"/>
          <p:cNvSpPr>
            <a:spLocks noGrp="1" noChangeArrowheads="1"/>
          </p:cNvSpPr>
          <p:nvPr>
            <p:ph type="ftr" sz="quarter" idx="2"/>
          </p:nvPr>
        </p:nvSpPr>
        <p:spPr bwMode="auto">
          <a:xfrm>
            <a:off x="120650" y="9572625"/>
            <a:ext cx="6873875" cy="576263"/>
          </a:xfrm>
          <a:prstGeom prst="rect">
            <a:avLst/>
          </a:prstGeom>
          <a:noFill/>
          <a:ln w="9525">
            <a:noFill/>
            <a:miter lim="800000"/>
            <a:headEnd/>
            <a:tailEnd/>
          </a:ln>
        </p:spPr>
        <p:txBody>
          <a:bodyPr vert="horz" wrap="square" lIns="105070" tIns="52537" rIns="105070" bIns="52537" numCol="1" anchor="b" anchorCtr="0" compatLnSpc="1">
            <a:prstTxWarp prst="textNoShape">
              <a:avLst/>
            </a:prstTxWarp>
          </a:bodyPr>
          <a:lstStyle>
            <a:lvl1pPr algn="ctr" defTabSz="1049338">
              <a:defRPr sz="900" b="1" smtClean="0">
                <a:latin typeface="Arial Narrow" pitchFamily="34" charset="0"/>
                <a:cs typeface="Times New Roman" pitchFamily="18" charset="0"/>
                <a:hlinkClick r:id="rId3"/>
              </a:defRPr>
            </a:lvl1pPr>
          </a:lstStyle>
          <a:p>
            <a:pPr>
              <a:defRPr/>
            </a:pPr>
            <a:r>
              <a:rPr lang="es-ES_tradnl"/>
              <a:t>---------------------------------------------------------------------------------------------------------------------------------------------------------------</a:t>
            </a:r>
          </a:p>
          <a:p>
            <a:pPr>
              <a:defRPr/>
            </a:pPr>
            <a:r>
              <a:rPr lang="es-ES_tradnl"/>
              <a:t>Bogotá: Calle 97 A N° 10 - 09; PBX: (57 1) 6009115 - FAX: 2574244; e-mail: bogota@enlaceconsultores.com.co</a:t>
            </a:r>
            <a:endParaRPr lang="es-ES"/>
          </a:p>
          <a:p>
            <a:pPr>
              <a:defRPr/>
            </a:pPr>
            <a:r>
              <a:rPr lang="es-ES"/>
              <a:t>Medellín: Carrera 45 A No. 34 sur - 57 Torre 6 Local 173 Portal del Cerro. </a:t>
            </a:r>
            <a:r>
              <a:rPr lang="es-ES_tradnl"/>
              <a:t>Envigado, Antioquia. Telefono: PBX: (5 74) 2702196</a:t>
            </a:r>
            <a:endParaRPr lang="es-ES"/>
          </a:p>
          <a:p>
            <a:pPr>
              <a:defRPr/>
            </a:pPr>
            <a:r>
              <a:rPr lang="es-ES"/>
              <a:t>Telefax: (57 4) 3326962, e-mail: medellin</a:t>
            </a:r>
            <a:r>
              <a:rPr lang="es-ES_tradnl"/>
              <a:t>@enlaceconsultores.com.co</a:t>
            </a:r>
            <a:endParaRPr lang="pt-BR"/>
          </a:p>
          <a:p>
            <a:pPr>
              <a:defRPr/>
            </a:pPr>
            <a:r>
              <a:rPr lang="pt-BR"/>
              <a:t>www.enlaceconsultores.com.co</a:t>
            </a:r>
            <a:r>
              <a:rPr lang="es-ES"/>
              <a:t> </a:t>
            </a:r>
            <a:endParaRPr lang="es-CO"/>
          </a:p>
        </p:txBody>
      </p:sp>
      <p:pic>
        <p:nvPicPr>
          <p:cNvPr id="84997" name="Picture 12"/>
          <p:cNvPicPr>
            <a:picLocks noChangeAspect="1" noChangeArrowheads="1"/>
          </p:cNvPicPr>
          <p:nvPr/>
        </p:nvPicPr>
        <p:blipFill>
          <a:blip r:embed="rId4" cstate="print"/>
          <a:srcRect/>
          <a:stretch>
            <a:fillRect/>
          </a:stretch>
        </p:blipFill>
        <p:spPr bwMode="auto">
          <a:xfrm>
            <a:off x="63500" y="90488"/>
            <a:ext cx="1058863" cy="1044575"/>
          </a:xfrm>
          <a:prstGeom prst="rect">
            <a:avLst/>
          </a:prstGeom>
          <a:noFill/>
          <a:ln w="9525">
            <a:noFill/>
            <a:miter lim="800000"/>
            <a:headEnd/>
            <a:tailEnd/>
          </a:ln>
        </p:spPr>
      </p:pic>
    </p:spTree>
    <p:extLst>
      <p:ext uri="{BB962C8B-B14F-4D97-AF65-F5344CB8AC3E}">
        <p14:creationId xmlns:p14="http://schemas.microsoft.com/office/powerpoint/2010/main" val="307365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defTabSz="992188">
              <a:defRPr sz="1300">
                <a:cs typeface="+mn-cs"/>
              </a:defRPr>
            </a:lvl1pPr>
          </a:lstStyle>
          <a:p>
            <a:pPr>
              <a:defRPr/>
            </a:pPr>
            <a:endParaRPr lang="es-CO"/>
          </a:p>
        </p:txBody>
      </p:sp>
      <p:sp>
        <p:nvSpPr>
          <p:cNvPr id="2836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algn="r" defTabSz="992188">
              <a:defRPr sz="1300">
                <a:cs typeface="+mn-cs"/>
              </a:defRPr>
            </a:lvl1pPr>
          </a:lstStyle>
          <a:p>
            <a:pPr>
              <a:defRPr/>
            </a:pPr>
            <a:endParaRPr lang="es-CO"/>
          </a:p>
        </p:txBody>
      </p:sp>
      <p:sp>
        <p:nvSpPr>
          <p:cNvPr id="5837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2836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836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defTabSz="992188">
              <a:defRPr sz="1300">
                <a:cs typeface="+mn-cs"/>
              </a:defRPr>
            </a:lvl1pPr>
          </a:lstStyle>
          <a:p>
            <a:pPr>
              <a:defRPr/>
            </a:pPr>
            <a:endParaRPr lang="es-CO"/>
          </a:p>
        </p:txBody>
      </p:sp>
      <p:sp>
        <p:nvSpPr>
          <p:cNvPr id="2836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algn="r" defTabSz="992188">
              <a:defRPr sz="1300">
                <a:cs typeface="+mn-cs"/>
              </a:defRPr>
            </a:lvl1pPr>
          </a:lstStyle>
          <a:p>
            <a:pPr>
              <a:defRPr/>
            </a:pPr>
            <a:fld id="{B397CA2E-2E87-44ED-8063-A1BF3FF6B2C3}" type="slidenum">
              <a:rPr lang="es-ES"/>
              <a:pPr>
                <a:defRPr/>
              </a:pPr>
              <a:t>‹Nº›</a:t>
            </a:fld>
            <a:endParaRPr lang="es-ES"/>
          </a:p>
        </p:txBody>
      </p:sp>
    </p:spTree>
    <p:extLst>
      <p:ext uri="{BB962C8B-B14F-4D97-AF65-F5344CB8AC3E}">
        <p14:creationId xmlns:p14="http://schemas.microsoft.com/office/powerpoint/2010/main" val="1059891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2055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683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6710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700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37404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59762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366936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28810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5484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729695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358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798683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95879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84151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23125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98222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1363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86489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43310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305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84144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36721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89363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27730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9941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14186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77384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657216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04358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92724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42706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41732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915570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70738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52381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254921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700461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496676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04657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305571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85463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703447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61404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133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7302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0553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61749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29744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135169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342356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435223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476846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2099244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86270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971995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4524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44945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155707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457503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621321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136939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9548580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817485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773790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879615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9767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973392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596210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961529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6761121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567968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7015815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277044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19965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2615890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84099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646383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252400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7151139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41509903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4170033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29082223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8714128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622837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0081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2F80419-FDCD-49D7-8FCC-E8678E20C38C}"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8F0FEE-F482-4550-A51F-44B3F12E291F}"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2BF8FBCF-5A60-4432-91F4-BB8E734C2826}"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131C46B-26C4-4BB2-8704-8BFBC6E1C34B}"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331E2665-3642-4E40-A2ED-E1C6DF3D7F51}"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E456BE-FB99-449A-985D-C1064BC85214}"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00213"/>
            <a:ext cx="7772400" cy="439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6DC16D3C-16B9-4A25-BEF7-51930D486526}" type="datetimeFigureOut">
              <a:rPr lang="es-ES"/>
              <a:pPr>
                <a:defRPr/>
              </a:pPr>
              <a:t>25/10/2021</a:t>
            </a:fld>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19E455E4-0CD2-4020-A888-069104895014}"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2F80419-FDCD-49D7-8FCC-E8678E20C38C}"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8F0FEE-F482-4550-A51F-44B3F12E291F}" type="slidenum">
              <a:rPr lang="es-ES" smtClean="0"/>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6489ACA3-8E28-409D-8A40-7CC8A97AEABC}"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3C8C84-73CE-47E9-8156-E2B23C2900BA}" type="slidenum">
              <a:rPr lang="es-ES" smtClean="0"/>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737180E7-CBB1-4DFF-A6F5-2E004CE363BA}"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CD6AD3-C096-4C93-9964-CF25F076577B}" type="slidenum">
              <a:rPr lang="es-ES" smtClean="0"/>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D120E4A2-44C0-4CA2-BE67-A847783EDD80}" type="datetimeFigureOut">
              <a:rPr lang="es-ES" smtClean="0"/>
              <a:pPr>
                <a:defRPr/>
              </a:pPr>
              <a:t>25/10/2021</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CF5332A-8826-4321-8C48-96414DD1732E}" type="slidenum">
              <a:rPr lang="es-ES" smtClean="0"/>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7919C151-F913-4E9E-957B-73E8A75F8B4B}" type="datetimeFigureOut">
              <a:rPr lang="es-ES" smtClean="0"/>
              <a:pPr>
                <a:defRPr/>
              </a:pPr>
              <a:t>25/10/2021</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BA97BCB-7C22-4ED8-A82D-F3CF1F3352FD}" type="slidenum">
              <a:rPr lang="es-ES" smtClean="0"/>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424F08B8-698D-4BD2-9048-331912A582DC}" type="datetimeFigureOut">
              <a:rPr lang="es-ES" smtClean="0"/>
              <a:pPr>
                <a:defRPr/>
              </a:pPr>
              <a:t>25/10/2021</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38CF00AC-CCC7-4CC2-B260-DA6B0111D86A}" type="slidenum">
              <a:rPr lang="es-ES" smtClean="0"/>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634D92-4BAB-4CA9-AB92-7A7117AFABAB}" type="datetimeFigureOut">
              <a:rPr lang="es-ES" smtClean="0"/>
              <a:pPr>
                <a:defRPr/>
              </a:pPr>
              <a:t>25/10/2021</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45320D4-7F82-4EFD-A65D-AB5860A8D3D0}"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6489ACA3-8E28-409D-8A40-7CC8A97AEABC}"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3C8C84-73CE-47E9-8156-E2B23C2900BA}" type="slidenum">
              <a:rPr lang="es-ES" smtClean="0"/>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36590BE5-2E6D-444D-9F6B-BFA24647609A}" type="datetimeFigureOut">
              <a:rPr lang="es-ES" smtClean="0"/>
              <a:pPr>
                <a:defRPr/>
              </a:pPr>
              <a:t>25/10/2021</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0E113A-8261-49D8-AB3B-624AE2E3A0B1}"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fld id="{76F42A3C-C051-47E9-8E87-098EC65D7645}" type="datetimeFigureOut">
              <a:rPr lang="es-ES" smtClean="0"/>
              <a:pPr>
                <a:defRPr/>
              </a:pPr>
              <a:t>25/10/2021</a:t>
            </a:fld>
            <a:endParaRPr lang="es-ES"/>
          </a:p>
        </p:txBody>
      </p:sp>
      <p:sp>
        <p:nvSpPr>
          <p:cNvPr id="9" name="Slide Number Placeholder 8"/>
          <p:cNvSpPr>
            <a:spLocks noGrp="1"/>
          </p:cNvSpPr>
          <p:nvPr>
            <p:ph type="sldNum" sz="quarter" idx="11"/>
          </p:nvPr>
        </p:nvSpPr>
        <p:spPr/>
        <p:txBody>
          <a:bodyPr/>
          <a:lstStyle/>
          <a:p>
            <a:pPr>
              <a:defRPr/>
            </a:pPr>
            <a:fld id="{4A85D7AB-E80C-4271-8C01-E5303FD9A7D3}" type="slidenum">
              <a:rPr lang="es-ES" smtClean="0"/>
              <a:pPr>
                <a:defRPr/>
              </a:pPr>
              <a:t>‹Nº›</a:t>
            </a:fld>
            <a:endParaRPr lang="es-ES"/>
          </a:p>
        </p:txBody>
      </p:sp>
      <p:sp>
        <p:nvSpPr>
          <p:cNvPr id="10" name="Footer Placeholder 9"/>
          <p:cNvSpPr>
            <a:spLocks noGrp="1"/>
          </p:cNvSpPr>
          <p:nvPr>
            <p:ph type="ftr" sz="quarter" idx="12"/>
          </p:nvPr>
        </p:nvSpPr>
        <p:spPr/>
        <p:txBody>
          <a:bodyPr/>
          <a:lstStyle/>
          <a:p>
            <a:pPr>
              <a:defRPr/>
            </a:pP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2BF8FBCF-5A60-4432-91F4-BB8E734C2826}"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131C46B-26C4-4BB2-8704-8BFBC6E1C34B}" type="slidenum">
              <a:rPr lang="es-ES" smtClean="0"/>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331E2665-3642-4E40-A2ED-E1C6DF3D7F51}"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E456BE-FB99-449A-985D-C1064BC85214}" type="slidenum">
              <a:rPr lang="es-ES" smtClean="0"/>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58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a:lvl1pPr>
          </a:lstStyle>
          <a:p>
            <a:pPr>
              <a:defRPr/>
            </a:pPr>
            <a:fld id="{F99A9FBA-AAB3-48E0-AA7A-8A30111257E1}" type="slidenum">
              <a:rPr lang="es-ES_tradnl"/>
              <a:pPr>
                <a:defRPr/>
              </a:pPr>
              <a:t>‹Nº›</a:t>
            </a:fld>
            <a:endParaRPr lang="es-ES_trad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00213"/>
            <a:ext cx="7772400" cy="439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6DC16D3C-16B9-4A25-BEF7-51930D486526}" type="datetimeFigureOut">
              <a:rPr lang="es-ES"/>
              <a:pPr>
                <a:defRPr/>
              </a:pPr>
              <a:t>25/10/2021</a:t>
            </a:fld>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19E455E4-0CD2-4020-A888-069104895014}" type="slidenum">
              <a:rPr lang="es-ES"/>
              <a:pPr>
                <a:defRPr/>
              </a:pPr>
              <a:t>‹Nº›</a:t>
            </a:fld>
            <a:endParaRPr lang="es-ES"/>
          </a:p>
        </p:txBody>
      </p:sp>
    </p:spTree>
    <p:extLst>
      <p:ext uri="{BB962C8B-B14F-4D97-AF65-F5344CB8AC3E}">
        <p14:creationId xmlns:p14="http://schemas.microsoft.com/office/powerpoint/2010/main" val="236000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737180E7-CBB1-4DFF-A6F5-2E004CE363BA}" type="datetimeFigureOut">
              <a:rPr lang="es-ES" smtClean="0"/>
              <a:pPr>
                <a:defRPr/>
              </a:pPr>
              <a:t>25/10/2021</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CD6AD3-C096-4C93-9964-CF25F076577B}"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D120E4A2-44C0-4CA2-BE67-A847783EDD80}" type="datetimeFigureOut">
              <a:rPr lang="es-ES" smtClean="0"/>
              <a:pPr>
                <a:defRPr/>
              </a:pPr>
              <a:t>25/10/2021</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CF5332A-8826-4321-8C48-96414DD1732E}"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7919C151-F913-4E9E-957B-73E8A75F8B4B}" type="datetimeFigureOut">
              <a:rPr lang="es-ES" smtClean="0"/>
              <a:pPr>
                <a:defRPr/>
              </a:pPr>
              <a:t>25/10/2021</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BA97BCB-7C22-4ED8-A82D-F3CF1F3352FD}"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424F08B8-698D-4BD2-9048-331912A582DC}" type="datetimeFigureOut">
              <a:rPr lang="es-ES" smtClean="0"/>
              <a:pPr>
                <a:defRPr/>
              </a:pPr>
              <a:t>25/10/2021</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38CF00AC-CCC7-4CC2-B260-DA6B0111D86A}"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634D92-4BAB-4CA9-AB92-7A7117AFABAB}" type="datetimeFigureOut">
              <a:rPr lang="es-ES" smtClean="0"/>
              <a:pPr>
                <a:defRPr/>
              </a:pPr>
              <a:t>25/10/2021</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45320D4-7F82-4EFD-A65D-AB5860A8D3D0}"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36590BE5-2E6D-444D-9F6B-BFA24647609A}" type="datetimeFigureOut">
              <a:rPr lang="es-ES" smtClean="0"/>
              <a:pPr>
                <a:defRPr/>
              </a:pPr>
              <a:t>25/10/2021</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0E113A-8261-49D8-AB3B-624AE2E3A0B1}"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fld id="{76F42A3C-C051-47E9-8E87-098EC65D7645}" type="datetimeFigureOut">
              <a:rPr lang="es-ES" smtClean="0"/>
              <a:pPr>
                <a:defRPr/>
              </a:pPr>
              <a:t>25/10/2021</a:t>
            </a:fld>
            <a:endParaRPr lang="es-ES"/>
          </a:p>
        </p:txBody>
      </p:sp>
      <p:sp>
        <p:nvSpPr>
          <p:cNvPr id="9" name="Slide Number Placeholder 8"/>
          <p:cNvSpPr>
            <a:spLocks noGrp="1"/>
          </p:cNvSpPr>
          <p:nvPr>
            <p:ph type="sldNum" sz="quarter" idx="11"/>
          </p:nvPr>
        </p:nvSpPr>
        <p:spPr/>
        <p:txBody>
          <a:bodyPr/>
          <a:lstStyle/>
          <a:p>
            <a:pPr>
              <a:defRPr/>
            </a:pPr>
            <a:fld id="{4A85D7AB-E80C-4271-8C01-E5303FD9A7D3}" type="slidenum">
              <a:rPr lang="es-ES" smtClean="0"/>
              <a:pPr>
                <a:defRPr/>
              </a:pPr>
              <a:t>‹Nº›</a:t>
            </a:fld>
            <a:endParaRPr lang="es-ES"/>
          </a:p>
        </p:txBody>
      </p:sp>
      <p:sp>
        <p:nvSpPr>
          <p:cNvPr id="10" name="Footer Placeholder 9"/>
          <p:cNvSpPr>
            <a:spLocks noGrp="1"/>
          </p:cNvSpPr>
          <p:nvPr>
            <p:ph type="ftr" sz="quarter" idx="12"/>
          </p:nvPr>
        </p:nvSpPr>
        <p:spPr/>
        <p:txBody>
          <a:body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AC93309-1CA1-4C02-A33A-A80FB6E45437}"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89C5203A-45E7-46FC-90AA-5CE197DD6610}" type="datetimeFigureOut">
              <a:rPr lang="es-ES" smtClean="0"/>
              <a:pPr>
                <a:defRPr/>
              </a:pPr>
              <a:t>25/10/2021</a:t>
            </a:fld>
            <a:endParaRPr lang="es-ES"/>
          </a:p>
        </p:txBody>
      </p:sp>
      <p:sp>
        <p:nvSpPr>
          <p:cNvPr id="9" name="Rectangle 2"/>
          <p:cNvSpPr>
            <a:spLocks noChangeArrowheads="1"/>
          </p:cNvSpPr>
          <p:nvPr userDrawn="1"/>
        </p:nvSpPr>
        <p:spPr bwMode="auto">
          <a:xfrm>
            <a:off x="0" y="0"/>
            <a:ext cx="9144000" cy="1268413"/>
          </a:xfrm>
          <a:prstGeom prst="rect">
            <a:avLst/>
          </a:prstGeom>
          <a:gradFill rotWithShape="1">
            <a:gsLst>
              <a:gs pos="0">
                <a:srgbClr val="004F76"/>
              </a:gs>
              <a:gs pos="100000">
                <a:srgbClr val="004F76">
                  <a:gamma/>
                  <a:shade val="46275"/>
                  <a:invGamma/>
                </a:srgbClr>
              </a:gs>
            </a:gsLst>
            <a:lin ang="5400000" scaled="1"/>
          </a:gradFill>
          <a:ln w="9525">
            <a:noFill/>
            <a:miter lim="800000"/>
            <a:headEnd/>
            <a:tailEnd/>
          </a:ln>
          <a:effectLst/>
        </p:spPr>
        <p:txBody>
          <a:bodyPr wrap="none" anchor="ctr"/>
          <a:lstStyle/>
          <a:p>
            <a:pPr>
              <a:defRPr/>
            </a:pPr>
            <a:endParaRPr lang="es-ES">
              <a:cs typeface="+mn-cs"/>
            </a:endParaRPr>
          </a:p>
        </p:txBody>
      </p:sp>
    </p:spTree>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55"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AC93309-1CA1-4C02-A33A-A80FB6E45437}"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89C5203A-45E7-46FC-90AA-5CE197DD6610}" type="datetimeFigureOut">
              <a:rPr lang="es-ES" smtClean="0"/>
              <a:pPr>
                <a:defRPr/>
              </a:pPr>
              <a:t>25/10/2021</a:t>
            </a:fld>
            <a:endParaRPr lang="es-ES"/>
          </a:p>
        </p:txBody>
      </p:sp>
      <p:sp>
        <p:nvSpPr>
          <p:cNvPr id="9" name="Rectangle 2"/>
          <p:cNvSpPr>
            <a:spLocks noChangeArrowheads="1"/>
          </p:cNvSpPr>
          <p:nvPr userDrawn="1"/>
        </p:nvSpPr>
        <p:spPr bwMode="auto">
          <a:xfrm>
            <a:off x="0" y="0"/>
            <a:ext cx="9144000" cy="1268413"/>
          </a:xfrm>
          <a:prstGeom prst="rect">
            <a:avLst/>
          </a:prstGeom>
          <a:gradFill rotWithShape="1">
            <a:gsLst>
              <a:gs pos="0">
                <a:srgbClr val="004F76"/>
              </a:gs>
              <a:gs pos="100000">
                <a:srgbClr val="004F76">
                  <a:gamma/>
                  <a:shade val="46275"/>
                  <a:invGamma/>
                </a:srgbClr>
              </a:gs>
            </a:gsLst>
            <a:lin ang="5400000" scaled="1"/>
          </a:gradFill>
          <a:ln w="9525">
            <a:noFill/>
            <a:miter lim="800000"/>
            <a:headEnd/>
            <a:tailEnd/>
          </a:ln>
          <a:effectLst/>
        </p:spPr>
        <p:txBody>
          <a:bodyPr wrap="none" anchor="ctr"/>
          <a:lstStyle/>
          <a:p>
            <a:pPr>
              <a:defRPr/>
            </a:pPr>
            <a:endParaRPr lang="es-ES">
              <a:cs typeface="+mn-cs"/>
            </a:endParaRPr>
          </a:p>
        </p:txBody>
      </p:sp>
    </p:spTree>
  </p:cSld>
  <p:clrMap bg1="lt1" tx1="dk1" bg2="lt2" tx2="dk2" accent1="accent1" accent2="accent2" accent3="accent3" accent4="accent4" accent5="accent5" accent6="accent6" hlink="hlink" folHlink="folHlink"/>
  <p:sldLayoutIdLst>
    <p:sldLayoutId id="2147485561" r:id="rId1"/>
    <p:sldLayoutId id="2147485562" r:id="rId2"/>
    <p:sldLayoutId id="2147485563" r:id="rId3"/>
    <p:sldLayoutId id="2147485564" r:id="rId4"/>
    <p:sldLayoutId id="2147485565" r:id="rId5"/>
    <p:sldLayoutId id="2147485566" r:id="rId6"/>
    <p:sldLayoutId id="2147485567" r:id="rId7"/>
    <p:sldLayoutId id="2147485568" r:id="rId8"/>
    <p:sldLayoutId id="2147485569" r:id="rId9"/>
    <p:sldLayoutId id="2147485570" r:id="rId10"/>
    <p:sldLayoutId id="2147485571" r:id="rId11"/>
    <p:sldLayoutId id="2147485572" r:id="rId12"/>
    <p:sldLayoutId id="2147485573"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tif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wmf"/><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chart" Target="../charts/chart5.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chart" Target="../charts/chart8.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chart" Target="../charts/chart9.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chart" Target="../charts/chart10.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chart" Target="../charts/char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9.xml"/><Relationship Id="rId4" Type="http://schemas.openxmlformats.org/officeDocument/2006/relationships/chart" Target="../charts/char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9.xml"/><Relationship Id="rId4" Type="http://schemas.openxmlformats.org/officeDocument/2006/relationships/chart" Target="../charts/char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chart" Target="../charts/chart14.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9.xml"/><Relationship Id="rId4" Type="http://schemas.openxmlformats.org/officeDocument/2006/relationships/chart" Target="../charts/chart15.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9.xml"/><Relationship Id="rId4" Type="http://schemas.openxmlformats.org/officeDocument/2006/relationships/chart" Target="../charts/chart16.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9.xml"/><Relationship Id="rId4" Type="http://schemas.openxmlformats.org/officeDocument/2006/relationships/chart" Target="../charts/chart17.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9.xml"/><Relationship Id="rId4" Type="http://schemas.openxmlformats.org/officeDocument/2006/relationships/chart" Target="../charts/chart18.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19.xml"/><Relationship Id="rId4" Type="http://schemas.openxmlformats.org/officeDocument/2006/relationships/chart" Target="../charts/chart19.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19.xml"/><Relationship Id="rId4" Type="http://schemas.openxmlformats.org/officeDocument/2006/relationships/chart" Target="../charts/chart20.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CuadroTexto"/>
          <p:cNvSpPr txBox="1"/>
          <p:nvPr/>
        </p:nvSpPr>
        <p:spPr>
          <a:xfrm>
            <a:off x="575556" y="2996952"/>
            <a:ext cx="7992887" cy="1815882"/>
          </a:xfrm>
          <a:prstGeom prst="rect">
            <a:avLst/>
          </a:prstGeom>
          <a:noFill/>
        </p:spPr>
        <p:txBody>
          <a:bodyPr wrap="square" rtlCol="0">
            <a:spAutoFit/>
          </a:bodyPr>
          <a:lstStyle/>
          <a:p>
            <a:pPr algn="ctr"/>
            <a:r>
              <a:rPr lang="es-ES" sz="2800" b="1" dirty="0">
                <a:solidFill>
                  <a:srgbClr val="FF0000"/>
                </a:solidFill>
                <a:latin typeface="Arial Black" pitchFamily="34" charset="0"/>
              </a:rPr>
              <a:t>REVISIÓN POR LA DIRECCIÓN</a:t>
            </a:r>
          </a:p>
          <a:p>
            <a:pPr algn="ctr"/>
            <a:r>
              <a:rPr lang="es-ES" sz="2800" b="1" dirty="0">
                <a:latin typeface="Arial Black" pitchFamily="34" charset="0"/>
              </a:rPr>
              <a:t>19 DE OCTUBRE 2021</a:t>
            </a:r>
          </a:p>
          <a:p>
            <a:pPr algn="ctr"/>
            <a:r>
              <a:rPr lang="es-ES" sz="2800" b="1" dirty="0">
                <a:latin typeface="Arial Black" pitchFamily="34" charset="0"/>
              </a:rPr>
              <a:t>PERIODO DE LA REVISIÓN:</a:t>
            </a:r>
          </a:p>
          <a:p>
            <a:pPr algn="ctr"/>
            <a:r>
              <a:rPr lang="es-ES" sz="2800" b="1" dirty="0">
                <a:latin typeface="Arial Black" pitchFamily="34" charset="0"/>
              </a:rPr>
              <a:t> OCTUBRE 2020 – AGOSTO 2021</a:t>
            </a:r>
          </a:p>
        </p:txBody>
      </p:sp>
      <p:pic>
        <p:nvPicPr>
          <p:cNvPr id="6" name="Picture 49">
            <a:extLst>
              <a:ext uri="{FF2B5EF4-FFF2-40B4-BE49-F238E27FC236}">
                <a16:creationId xmlns:a16="http://schemas.microsoft.com/office/drawing/2014/main" id="{FA72EA74-BEBC-2848-8E5F-315F5CE0A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64" y="181512"/>
            <a:ext cx="3322809" cy="220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4A16C300-F77B-4B51-8222-71C159B74E61}"/>
              </a:ext>
            </a:extLst>
          </p:cNvPr>
          <p:cNvPicPr>
            <a:picLocks noChangeAspect="1"/>
          </p:cNvPicPr>
          <p:nvPr/>
        </p:nvPicPr>
        <p:blipFill>
          <a:blip r:embed="rId4"/>
          <a:stretch>
            <a:fillRect/>
          </a:stretch>
        </p:blipFill>
        <p:spPr>
          <a:xfrm>
            <a:off x="7020272" y="381727"/>
            <a:ext cx="1301364" cy="1815881"/>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3 Marcador de fecha"/>
          <p:cNvSpPr txBox="1">
            <a:spLocks noGrp="1"/>
          </p:cNvSpPr>
          <p:nvPr/>
        </p:nvSpPr>
        <p:spPr bwMode="auto">
          <a:xfrm rot="-5400000">
            <a:off x="-1825798" y="372675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E1F207A6-6C38-474F-AE4B-CD3C5C480D16}" type="slidenum">
              <a:rPr lang="es-ES" sz="1000">
                <a:solidFill>
                  <a:schemeClr val="bg1"/>
                </a:solidFill>
              </a:rPr>
              <a:pPr/>
              <a:t>10</a:t>
            </a:fld>
            <a:endParaRPr lang="es-ES" sz="1000" dirty="0">
              <a:solidFill>
                <a:schemeClr val="bg1"/>
              </a:solidFill>
            </a:endParaRPr>
          </a:p>
        </p:txBody>
      </p:sp>
      <p:sp>
        <p:nvSpPr>
          <p:cNvPr id="21507" name="2 Subtítulo"/>
          <p:cNvSpPr>
            <a:spLocks/>
          </p:cNvSpPr>
          <p:nvPr/>
        </p:nvSpPr>
        <p:spPr bwMode="auto">
          <a:xfrm>
            <a:off x="251520" y="1124744"/>
            <a:ext cx="8640959" cy="4176713"/>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    </a:t>
            </a:r>
          </a:p>
          <a:p>
            <a:pPr algn="ctr"/>
            <a:r>
              <a:rPr lang="es-ES" sz="2800" dirty="0">
                <a:solidFill>
                  <a:srgbClr val="FF0000"/>
                </a:solidFill>
                <a:latin typeface="Arial Black" pitchFamily="34" charset="0"/>
              </a:rPr>
              <a:t>   POLÍTICA DE LA CALIDAD</a:t>
            </a:r>
          </a:p>
          <a:p>
            <a:pPr algn="just"/>
            <a:endParaRPr lang="es-ES" sz="2000" dirty="0">
              <a:solidFill>
                <a:schemeClr val="accent2"/>
              </a:solidFill>
            </a:endParaRPr>
          </a:p>
          <a:p>
            <a:pPr algn="just"/>
            <a:endParaRPr lang="es-ES" sz="2200" dirty="0"/>
          </a:p>
          <a:p>
            <a:pPr algn="just"/>
            <a:r>
              <a:rPr lang="es-CO" b="1" dirty="0"/>
              <a:t>Con el compromiso del talento humano competente se propende por el mejoramiento continuo de procesos y la eficacia del sistema de gestión de calidad, en los servicios del registro público, promoción comercial, capacitación permanente, conciliación y arbitraje, liderando el crecimiento constante de la entidad y la satisfacción total de los clientes. </a:t>
            </a:r>
          </a:p>
          <a:p>
            <a:pPr algn="just"/>
            <a:r>
              <a:rPr lang="es-CO" b="1" dirty="0"/>
              <a:t> </a:t>
            </a:r>
          </a:p>
          <a:p>
            <a:pPr algn="just"/>
            <a:r>
              <a:rPr lang="es-CO" b="1" dirty="0"/>
              <a:t>Esta política está disponible como información documentada y publicada para las partes interesadas. Es comunicada, entendida y aplicada en la organización.</a:t>
            </a:r>
          </a:p>
        </p:txBody>
      </p:sp>
      <p:pic>
        <p:nvPicPr>
          <p:cNvPr id="5" name="Picture 49">
            <a:extLst>
              <a:ext uri="{FF2B5EF4-FFF2-40B4-BE49-F238E27FC236}">
                <a16:creationId xmlns:a16="http://schemas.microsoft.com/office/drawing/2014/main" id="{C7EC009A-EDEB-4546-B7BA-0000358606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11</a:t>
            </a:fld>
            <a:endParaRPr lang="es-ES" sz="1000" dirty="0">
              <a:solidFill>
                <a:schemeClr val="bg1"/>
              </a:solidFill>
            </a:endParaRPr>
          </a:p>
        </p:txBody>
      </p:sp>
      <p:sp>
        <p:nvSpPr>
          <p:cNvPr id="78849" name="Rectangle 1"/>
          <p:cNvSpPr>
            <a:spLocks noChangeArrowheads="1"/>
          </p:cNvSpPr>
          <p:nvPr/>
        </p:nvSpPr>
        <p:spPr bwMode="auto">
          <a:xfrm>
            <a:off x="323528" y="2037041"/>
            <a:ext cx="853244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ctr" defTabSz="914400" rtl="0" eaLnBrk="1" fontAlgn="base" latinLnBrk="0" hangingPunct="1">
              <a:lnSpc>
                <a:spcPct val="100000"/>
              </a:lnSpc>
              <a:spcBef>
                <a:spcPct val="0"/>
              </a:spcBef>
              <a:spcAft>
                <a:spcPct val="0"/>
              </a:spcAft>
              <a:buClrTx/>
              <a:buSzTx/>
              <a:tabLst/>
            </a:pPr>
            <a:r>
              <a:rPr kumimoji="0" lang="es-CO" sz="2800" b="1" i="0" u="none" strike="noStrike" cap="none" normalizeH="0" baseline="0" dirty="0">
                <a:ln>
                  <a:noFill/>
                </a:ln>
                <a:solidFill>
                  <a:srgbClr val="FF0000"/>
                </a:solidFill>
                <a:effectLst/>
                <a:latin typeface="Arial" pitchFamily="34" charset="0"/>
                <a:ea typeface="Rockwell"/>
                <a:cs typeface="Arial" pitchFamily="34" charset="0"/>
              </a:rPr>
              <a:t>    OBJETIVOS DE LA CALIDAD</a:t>
            </a:r>
          </a:p>
          <a:p>
            <a:pPr marL="228600" marR="0" lvl="0" indent="-228600" algn="ctr" defTabSz="914400" rtl="0" eaLnBrk="1" fontAlgn="base" latinLnBrk="0" hangingPunct="1">
              <a:lnSpc>
                <a:spcPct val="100000"/>
              </a:lnSpc>
              <a:spcBef>
                <a:spcPct val="0"/>
              </a:spcBef>
              <a:spcAft>
                <a:spcPct val="0"/>
              </a:spcAft>
              <a:buClrTx/>
              <a:buSzTx/>
              <a:tabLst/>
            </a:pP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lang="es-CO" sz="1200" b="1" dirty="0">
              <a:latin typeface="Arial" pitchFamily="34" charset="0"/>
              <a:ea typeface="Rockwell"/>
              <a:cs typeface="Arial" pitchFamily="34" charset="0"/>
            </a:endParaRPr>
          </a:p>
          <a:p>
            <a:pPr lvl="0"/>
            <a:r>
              <a:rPr lang="es-CO" b="1" dirty="0"/>
              <a:t>1. Mantener talento humano competente</a:t>
            </a:r>
            <a:endParaRPr lang="es-CO" sz="1600" b="1" dirty="0"/>
          </a:p>
          <a:p>
            <a:pPr lvl="0"/>
            <a:r>
              <a:rPr lang="es-CO" b="1" dirty="0"/>
              <a:t>2. Mejorar continuamente nuestros procesos y mantener la eficacia del sistema de gestión de calidad.</a:t>
            </a:r>
            <a:endParaRPr lang="es-CO" sz="1600" b="1" dirty="0"/>
          </a:p>
          <a:p>
            <a:pPr lvl="0"/>
            <a:r>
              <a:rPr lang="es-CO" b="1" dirty="0"/>
              <a:t>3.Liderar un crecimiento constante.</a:t>
            </a:r>
            <a:endParaRPr lang="es-CO" sz="1600" b="1" dirty="0"/>
          </a:p>
          <a:p>
            <a:pPr lvl="0"/>
            <a:r>
              <a:rPr lang="es-CO" b="1" dirty="0"/>
              <a:t>4.Mantener una alta calificación en cuanto a satisfacción de nuestros clientes.</a:t>
            </a:r>
            <a:endParaRPr lang="es-CO" sz="1600" b="1"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b="1" i="0" u="none" strike="noStrike" cap="none" normalizeH="0" baseline="0" dirty="0">
              <a:ln>
                <a:noFill/>
              </a:ln>
              <a:solidFill>
                <a:schemeClr val="tx1"/>
              </a:solidFill>
              <a:effectLst/>
              <a:latin typeface="Arial" pitchFamily="34" charset="0"/>
              <a:cs typeface="Arial" pitchFamily="34" charset="0"/>
            </a:endParaRPr>
          </a:p>
        </p:txBody>
      </p:sp>
      <p:pic>
        <p:nvPicPr>
          <p:cNvPr id="6" name="Picture 49">
            <a:extLst>
              <a:ext uri="{FF2B5EF4-FFF2-40B4-BE49-F238E27FC236}">
                <a16:creationId xmlns:a16="http://schemas.microsoft.com/office/drawing/2014/main" id="{E8BA6598-757A-D949-A83B-02F19677FA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12</a:t>
            </a:fld>
            <a:endParaRPr lang="es-ES" sz="1000" dirty="0">
              <a:solidFill>
                <a:schemeClr val="bg1"/>
              </a:solidFill>
            </a:endParaRPr>
          </a:p>
        </p:txBody>
      </p:sp>
      <p:sp>
        <p:nvSpPr>
          <p:cNvPr id="4098" name="2 Subtítulo"/>
          <p:cNvSpPr>
            <a:spLocks/>
          </p:cNvSpPr>
          <p:nvPr/>
        </p:nvSpPr>
        <p:spPr bwMode="auto">
          <a:xfrm>
            <a:off x="395536" y="1340768"/>
            <a:ext cx="8238849" cy="5000660"/>
          </a:xfrm>
          <a:prstGeom prst="rect">
            <a:avLst/>
          </a:prstGeom>
          <a:noFill/>
          <a:ln w="9525" algn="ctr">
            <a:noFill/>
            <a:miter lim="800000"/>
            <a:headEnd/>
            <a:tailEnd/>
          </a:ln>
          <a:effectLst/>
        </p:spPr>
        <p:txBody>
          <a:bodyPr anchor="ctr"/>
          <a:lstStyle/>
          <a:p>
            <a:pPr algn="just">
              <a:buFont typeface="Arial" pitchFamily="34" charset="0"/>
              <a:buChar char="•"/>
            </a:pPr>
            <a:r>
              <a:rPr lang="es-ES" dirty="0">
                <a:latin typeface="Arial" pitchFamily="34" charset="0"/>
                <a:cs typeface="Arial" pitchFamily="34" charset="0"/>
              </a:rPr>
              <a:t> </a:t>
            </a:r>
            <a:r>
              <a:rPr lang="es-ES" b="1" dirty="0">
                <a:latin typeface="Arial" pitchFamily="34" charset="0"/>
                <a:ea typeface="Tahoma" pitchFamily="34" charset="0"/>
                <a:cs typeface="Arial" pitchFamily="34" charset="0"/>
              </a:rPr>
              <a:t>La misión, visión, política y objetivos de la calidad  son adecuados al propósito de la organización.</a:t>
            </a:r>
          </a:p>
          <a:p>
            <a:pPr algn="just">
              <a:buFont typeface="Arial" pitchFamily="34" charset="0"/>
              <a:buChar char="•"/>
            </a:pPr>
            <a:endParaRPr lang="es-ES" b="1" dirty="0">
              <a:latin typeface="Arial" pitchFamily="34" charset="0"/>
              <a:ea typeface="Tahoma" pitchFamily="34" charset="0"/>
              <a:cs typeface="Arial" pitchFamily="34" charset="0"/>
            </a:endParaRPr>
          </a:p>
          <a:p>
            <a:pPr algn="just">
              <a:buFont typeface="Arial" pitchFamily="34" charset="0"/>
              <a:buChar char="•"/>
            </a:pPr>
            <a:r>
              <a:rPr lang="es-ES" b="1" dirty="0">
                <a:latin typeface="Arial" pitchFamily="34" charset="0"/>
                <a:ea typeface="Tahoma" pitchFamily="34" charset="0"/>
                <a:cs typeface="Arial" pitchFamily="34" charset="0"/>
              </a:rPr>
              <a:t>La visión trazada para el año 2024, se está desarrollando actualmente , con el plan estratégico año 2020-2024, sin embargo se debe aclarar que la actividad que estaba planificada para la vigencia 2021, se postergo para la vigencia 2022, como es el caso de  la implementación del sistema de gestión ambiental, debido a la implementación del complaince legal y Gobierno corporativo, con el objetivo de aprovechar esta oportunidad, para mejorar los procesos de la entidad en su funcionalidad y cumplimiento de normas y leyes, lo cual permitirá una excelente reputación de la entidad.</a:t>
            </a:r>
          </a:p>
          <a:p>
            <a:pPr algn="just">
              <a:buFont typeface="Arial" pitchFamily="34" charset="0"/>
              <a:buChar char="•"/>
            </a:pPr>
            <a:endParaRPr lang="es-ES" b="1" dirty="0">
              <a:latin typeface="Arial" pitchFamily="34" charset="0"/>
              <a:ea typeface="Tahoma" pitchFamily="34" charset="0"/>
              <a:cs typeface="Arial" pitchFamily="34" charset="0"/>
            </a:endParaRPr>
          </a:p>
          <a:p>
            <a:pPr algn="just">
              <a:buFont typeface="Arial" pitchFamily="34" charset="0"/>
              <a:buChar char="•"/>
            </a:pPr>
            <a:r>
              <a:rPr lang="es-ES" b="1" dirty="0">
                <a:latin typeface="Arial" pitchFamily="34" charset="0"/>
                <a:ea typeface="Tahoma" pitchFamily="34" charset="0"/>
                <a:cs typeface="Arial" pitchFamily="34" charset="0"/>
              </a:rPr>
              <a:t>Los objetivos de la calidad se están cumpliendo de acuerdo al cronograma establecido. Por lo tanto se esta generado un impacto positivo en el mejoramiento continuo de los procesos hacia las partes interesadas.</a:t>
            </a:r>
          </a:p>
          <a:p>
            <a:pPr algn="just"/>
            <a:endParaRPr lang="es-ES" sz="2400" dirty="0">
              <a:solidFill>
                <a:srgbClr val="FF9933"/>
              </a:solidFill>
              <a:latin typeface="Arial Black" pitchFamily="34" charset="0"/>
            </a:endParaRPr>
          </a:p>
        </p:txBody>
      </p:sp>
      <p:sp>
        <p:nvSpPr>
          <p:cNvPr id="2" name="1 Rectángulo"/>
          <p:cNvSpPr/>
          <p:nvPr/>
        </p:nvSpPr>
        <p:spPr>
          <a:xfrm>
            <a:off x="3122224" y="575003"/>
            <a:ext cx="3076483" cy="523220"/>
          </a:xfrm>
          <a:prstGeom prst="rect">
            <a:avLst/>
          </a:prstGeom>
        </p:spPr>
        <p:txBody>
          <a:bodyPr wrap="none">
            <a:spAutoFit/>
          </a:bodyPr>
          <a:lstStyle/>
          <a:p>
            <a:pPr algn="ctr"/>
            <a:r>
              <a:rPr lang="es-ES" sz="2800" b="1" dirty="0">
                <a:solidFill>
                  <a:srgbClr val="FF0000"/>
                </a:solidFill>
                <a:latin typeface="Arial" pitchFamily="34" charset="0"/>
                <a:cs typeface="Arial" pitchFamily="34" charset="0"/>
              </a:rPr>
              <a:t>CONCLUSIONES</a:t>
            </a:r>
          </a:p>
        </p:txBody>
      </p:sp>
      <p:pic>
        <p:nvPicPr>
          <p:cNvPr id="6" name="Picture 49">
            <a:extLst>
              <a:ext uri="{FF2B5EF4-FFF2-40B4-BE49-F238E27FC236}">
                <a16:creationId xmlns:a16="http://schemas.microsoft.com/office/drawing/2014/main"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531860" y="1186840"/>
            <a:ext cx="853244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2000" b="1" dirty="0">
                <a:solidFill>
                  <a:srgbClr val="FF0000"/>
                </a:solidFill>
                <a:latin typeface="Arial" pitchFamily="34" charset="0"/>
                <a:ea typeface="Rockwell"/>
                <a:cs typeface="Arial" pitchFamily="34" charset="0"/>
              </a:rPr>
              <a:t>PLAN DE MEJORA REVISIÓN DE LA ADECUACIÓN DE LA PLATAFORMA ESTRATÉGICA</a:t>
            </a: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a16="http://schemas.microsoft.com/office/drawing/2014/main" id="{F3F38ED5-4319-1246-9E21-DC4DB7BC92B2}"/>
              </a:ext>
            </a:extLst>
          </p:cNvPr>
          <p:cNvGraphicFramePr>
            <a:graphicFrameLocks noGrp="1"/>
          </p:cNvGraphicFramePr>
          <p:nvPr>
            <p:extLst>
              <p:ext uri="{D42A27DB-BD31-4B8C-83A1-F6EECF244321}">
                <p14:modId xmlns:p14="http://schemas.microsoft.com/office/powerpoint/2010/main" val="1204783966"/>
              </p:ext>
            </p:extLst>
          </p:nvPr>
        </p:nvGraphicFramePr>
        <p:xfrm>
          <a:off x="323528" y="2132857"/>
          <a:ext cx="8532440" cy="4533900"/>
        </p:xfrm>
        <a:graphic>
          <a:graphicData uri="http://schemas.openxmlformats.org/drawingml/2006/table">
            <a:tbl>
              <a:tblPr/>
              <a:tblGrid>
                <a:gridCol w="1465451">
                  <a:extLst>
                    <a:ext uri="{9D8B030D-6E8A-4147-A177-3AD203B41FA5}">
                      <a16:colId xmlns:a16="http://schemas.microsoft.com/office/drawing/2014/main" val="20000"/>
                    </a:ext>
                  </a:extLst>
                </a:gridCol>
                <a:gridCol w="878903">
                  <a:extLst>
                    <a:ext uri="{9D8B030D-6E8A-4147-A177-3AD203B41FA5}">
                      <a16:colId xmlns:a16="http://schemas.microsoft.com/office/drawing/2014/main" val="20001"/>
                    </a:ext>
                  </a:extLst>
                </a:gridCol>
                <a:gridCol w="1611190">
                  <a:extLst>
                    <a:ext uri="{9D8B030D-6E8A-4147-A177-3AD203B41FA5}">
                      <a16:colId xmlns:a16="http://schemas.microsoft.com/office/drawing/2014/main" val="20002"/>
                    </a:ext>
                  </a:extLst>
                </a:gridCol>
                <a:gridCol w="815441">
                  <a:extLst>
                    <a:ext uri="{9D8B030D-6E8A-4147-A177-3AD203B41FA5}">
                      <a16:colId xmlns:a16="http://schemas.microsoft.com/office/drawing/2014/main" val="20003"/>
                    </a:ext>
                  </a:extLst>
                </a:gridCol>
                <a:gridCol w="1184162">
                  <a:extLst>
                    <a:ext uri="{9D8B030D-6E8A-4147-A177-3AD203B41FA5}">
                      <a16:colId xmlns:a16="http://schemas.microsoft.com/office/drawing/2014/main" val="20004"/>
                    </a:ext>
                  </a:extLst>
                </a:gridCol>
                <a:gridCol w="1253818">
                  <a:extLst>
                    <a:ext uri="{9D8B030D-6E8A-4147-A177-3AD203B41FA5}">
                      <a16:colId xmlns:a16="http://schemas.microsoft.com/office/drawing/2014/main" val="20005"/>
                    </a:ext>
                  </a:extLst>
                </a:gridCol>
                <a:gridCol w="1323475">
                  <a:extLst>
                    <a:ext uri="{9D8B030D-6E8A-4147-A177-3AD203B41FA5}">
                      <a16:colId xmlns:a16="http://schemas.microsoft.com/office/drawing/2014/main" val="20006"/>
                    </a:ext>
                  </a:extLst>
                </a:gridCol>
              </a:tblGrid>
              <a:tr h="10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3193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050" b="1" i="0" u="none" strike="noStrike" cap="none" normalizeH="0" baseline="0" dirty="0">
                          <a:ln>
                            <a:noFill/>
                          </a:ln>
                          <a:solidFill>
                            <a:srgbClr val="000000"/>
                          </a:solidFill>
                          <a:effectLst/>
                          <a:latin typeface="Arial" charset="0"/>
                        </a:rPr>
                        <a:t>Actualizar en la matriz estratégica de Plan Estratégico 2020-2024,  la implementación del compliance legal y cambiar la fecha de implementación del sistema de gestión ambiental, además realizara seguimiento de indicadores de gestión vigencia 2020 en las matrices estratégicas.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Presidencia Ejecutiva, y 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22 de Junio de 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Humano, tecnológicos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15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4706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14</a:t>
            </a:fld>
            <a:endParaRPr lang="es-ES" sz="1000" dirty="0">
              <a:solidFill>
                <a:schemeClr val="bg1"/>
              </a:solidFill>
            </a:endParaRPr>
          </a:p>
        </p:txBody>
      </p:sp>
      <p:sp>
        <p:nvSpPr>
          <p:cNvPr id="78849" name="Rectangle 1"/>
          <p:cNvSpPr>
            <a:spLocks noChangeArrowheads="1"/>
          </p:cNvSpPr>
          <p:nvPr/>
        </p:nvSpPr>
        <p:spPr bwMode="auto">
          <a:xfrm>
            <a:off x="289999" y="1628800"/>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2. ACCIONES DE SEGUIMIENTO DE REVISIONES PREVIAS EFECTUADAS POR LA DIRECCIÓN </a:t>
            </a:r>
          </a:p>
        </p:txBody>
      </p:sp>
      <p:pic>
        <p:nvPicPr>
          <p:cNvPr id="7" name="Picture 1"/>
          <p:cNvPicPr>
            <a:picLocks noChangeAspect="1" noChangeArrowheads="1"/>
          </p:cNvPicPr>
          <p:nvPr/>
        </p:nvPicPr>
        <p:blipFill>
          <a:blip r:embed="rId3" cstate="print"/>
          <a:srcRect/>
          <a:stretch>
            <a:fillRect/>
          </a:stretch>
        </p:blipFill>
        <p:spPr bwMode="auto">
          <a:xfrm>
            <a:off x="3571868" y="3717032"/>
            <a:ext cx="1948174" cy="2000264"/>
          </a:xfrm>
          <a:prstGeom prst="rect">
            <a:avLst/>
          </a:prstGeom>
          <a:noFill/>
          <a:ln w="9525">
            <a:noFill/>
            <a:miter lim="800000"/>
            <a:headEnd/>
            <a:tailEnd/>
          </a:ln>
          <a:effectLst/>
        </p:spPr>
      </p:pic>
      <p:pic>
        <p:nvPicPr>
          <p:cNvPr id="6" name="Picture 49">
            <a:extLst>
              <a:ext uri="{FF2B5EF4-FFF2-40B4-BE49-F238E27FC236}">
                <a16:creationId xmlns:a16="http://schemas.microsoft.com/office/drawing/2014/main" id="{EF65C474-2D52-4F40-9FA4-7F11A2103B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02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15</a:t>
            </a:fld>
            <a:endParaRPr lang="es-ES" sz="1000" dirty="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413" y="26349325"/>
            <a:ext cx="2957512" cy="644525"/>
          </a:xfrm>
          <a:prstGeom prst="rect">
            <a:avLst/>
          </a:prstGeom>
        </p:spPr>
      </p:pic>
      <p:graphicFrame>
        <p:nvGraphicFramePr>
          <p:cNvPr id="4" name="Tabla 3">
            <a:extLst>
              <a:ext uri="{FF2B5EF4-FFF2-40B4-BE49-F238E27FC236}">
                <a16:creationId xmlns:a16="http://schemas.microsoft.com/office/drawing/2014/main" id="{DE9DDF8B-989A-421B-AA9A-645B0A6C78EB}"/>
              </a:ext>
            </a:extLst>
          </p:cNvPr>
          <p:cNvGraphicFramePr>
            <a:graphicFrameLocks noGrp="1"/>
          </p:cNvGraphicFramePr>
          <p:nvPr>
            <p:extLst>
              <p:ext uri="{D42A27DB-BD31-4B8C-83A1-F6EECF244321}">
                <p14:modId xmlns:p14="http://schemas.microsoft.com/office/powerpoint/2010/main" val="2037742209"/>
              </p:ext>
            </p:extLst>
          </p:nvPr>
        </p:nvGraphicFramePr>
        <p:xfrm>
          <a:off x="0" y="85986"/>
          <a:ext cx="8892481" cy="6655383"/>
        </p:xfrm>
        <a:graphic>
          <a:graphicData uri="http://schemas.openxmlformats.org/drawingml/2006/table">
            <a:tbl>
              <a:tblPr>
                <a:tableStyleId>{5C22544A-7EE6-4342-B048-85BDC9FD1C3A}</a:tableStyleId>
              </a:tblPr>
              <a:tblGrid>
                <a:gridCol w="314807">
                  <a:extLst>
                    <a:ext uri="{9D8B030D-6E8A-4147-A177-3AD203B41FA5}">
                      <a16:colId xmlns:a16="http://schemas.microsoft.com/office/drawing/2014/main" val="3261136920"/>
                    </a:ext>
                  </a:extLst>
                </a:gridCol>
                <a:gridCol w="405431">
                  <a:extLst>
                    <a:ext uri="{9D8B030D-6E8A-4147-A177-3AD203B41FA5}">
                      <a16:colId xmlns:a16="http://schemas.microsoft.com/office/drawing/2014/main" val="596502028"/>
                    </a:ext>
                  </a:extLst>
                </a:gridCol>
                <a:gridCol w="992117">
                  <a:extLst>
                    <a:ext uri="{9D8B030D-6E8A-4147-A177-3AD203B41FA5}">
                      <a16:colId xmlns:a16="http://schemas.microsoft.com/office/drawing/2014/main" val="3441642586"/>
                    </a:ext>
                  </a:extLst>
                </a:gridCol>
                <a:gridCol w="705928">
                  <a:extLst>
                    <a:ext uri="{9D8B030D-6E8A-4147-A177-3AD203B41FA5}">
                      <a16:colId xmlns:a16="http://schemas.microsoft.com/office/drawing/2014/main" val="1180384880"/>
                    </a:ext>
                  </a:extLst>
                </a:gridCol>
                <a:gridCol w="529447">
                  <a:extLst>
                    <a:ext uri="{9D8B030D-6E8A-4147-A177-3AD203B41FA5}">
                      <a16:colId xmlns:a16="http://schemas.microsoft.com/office/drawing/2014/main" val="1391881282"/>
                    </a:ext>
                  </a:extLst>
                </a:gridCol>
                <a:gridCol w="578734">
                  <a:extLst>
                    <a:ext uri="{9D8B030D-6E8A-4147-A177-3AD203B41FA5}">
                      <a16:colId xmlns:a16="http://schemas.microsoft.com/office/drawing/2014/main" val="1570782534"/>
                    </a:ext>
                  </a:extLst>
                </a:gridCol>
                <a:gridCol w="1132030">
                  <a:extLst>
                    <a:ext uri="{9D8B030D-6E8A-4147-A177-3AD203B41FA5}">
                      <a16:colId xmlns:a16="http://schemas.microsoft.com/office/drawing/2014/main" val="2001428588"/>
                    </a:ext>
                  </a:extLst>
                </a:gridCol>
                <a:gridCol w="782245">
                  <a:extLst>
                    <a:ext uri="{9D8B030D-6E8A-4147-A177-3AD203B41FA5}">
                      <a16:colId xmlns:a16="http://schemas.microsoft.com/office/drawing/2014/main" val="2901209266"/>
                    </a:ext>
                  </a:extLst>
                </a:gridCol>
                <a:gridCol w="604174">
                  <a:extLst>
                    <a:ext uri="{9D8B030D-6E8A-4147-A177-3AD203B41FA5}">
                      <a16:colId xmlns:a16="http://schemas.microsoft.com/office/drawing/2014/main" val="2282450878"/>
                    </a:ext>
                  </a:extLst>
                </a:gridCol>
                <a:gridCol w="548526">
                  <a:extLst>
                    <a:ext uri="{9D8B030D-6E8A-4147-A177-3AD203B41FA5}">
                      <a16:colId xmlns:a16="http://schemas.microsoft.com/office/drawing/2014/main" val="2633694920"/>
                    </a:ext>
                  </a:extLst>
                </a:gridCol>
                <a:gridCol w="195562">
                  <a:extLst>
                    <a:ext uri="{9D8B030D-6E8A-4147-A177-3AD203B41FA5}">
                      <a16:colId xmlns:a16="http://schemas.microsoft.com/office/drawing/2014/main" val="3752958056"/>
                    </a:ext>
                  </a:extLst>
                </a:gridCol>
                <a:gridCol w="195562">
                  <a:extLst>
                    <a:ext uri="{9D8B030D-6E8A-4147-A177-3AD203B41FA5}">
                      <a16:colId xmlns:a16="http://schemas.microsoft.com/office/drawing/2014/main" val="896708283"/>
                    </a:ext>
                  </a:extLst>
                </a:gridCol>
                <a:gridCol w="634383">
                  <a:extLst>
                    <a:ext uri="{9D8B030D-6E8A-4147-A177-3AD203B41FA5}">
                      <a16:colId xmlns:a16="http://schemas.microsoft.com/office/drawing/2014/main" val="3829905453"/>
                    </a:ext>
                  </a:extLst>
                </a:gridCol>
                <a:gridCol w="891951">
                  <a:extLst>
                    <a:ext uri="{9D8B030D-6E8A-4147-A177-3AD203B41FA5}">
                      <a16:colId xmlns:a16="http://schemas.microsoft.com/office/drawing/2014/main" val="2919637760"/>
                    </a:ext>
                  </a:extLst>
                </a:gridCol>
                <a:gridCol w="381584">
                  <a:extLst>
                    <a:ext uri="{9D8B030D-6E8A-4147-A177-3AD203B41FA5}">
                      <a16:colId xmlns:a16="http://schemas.microsoft.com/office/drawing/2014/main" val="1661210335"/>
                    </a:ext>
                  </a:extLst>
                </a:gridCol>
              </a:tblGrid>
              <a:tr h="195300">
                <a:tc rowSpan="2" gridSpan="2">
                  <a:txBody>
                    <a:bodyPr/>
                    <a:lstStyle/>
                    <a:p>
                      <a:pPr algn="l" fontAlgn="b"/>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txBody>
                  <a:tcPr marL="0" marR="0" marT="0" marB="0"/>
                </a:tc>
                <a:tc rowSpan="2" hMerge="1">
                  <a:txBody>
                    <a:bodyPr/>
                    <a:lstStyle/>
                    <a:p>
                      <a:endParaRPr lang="es-CO"/>
                    </a:p>
                  </a:txBody>
                  <a:tcPr/>
                </a:tc>
                <a:tc gridSpan="11">
                  <a:txBody>
                    <a:bodyPr/>
                    <a:lstStyle/>
                    <a:p>
                      <a:pPr algn="ctr" fontAlgn="ctr"/>
                      <a:r>
                        <a:rPr lang="es-CO" sz="1000" u="none" strike="noStrike" dirty="0">
                          <a:effectLst/>
                        </a:rPr>
                        <a:t>PLANEACIÓN </a:t>
                      </a:r>
                      <a:endParaRPr lang="es-CO"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000" u="none" strike="noStrike">
                          <a:effectLst/>
                        </a:rPr>
                        <a:t>VERSIÓN: 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15642059"/>
                  </a:ext>
                </a:extLst>
              </a:tr>
              <a:tr h="312628">
                <a:tc gridSpan="2" vMerge="1">
                  <a:txBody>
                    <a:bodyPr/>
                    <a:lstStyle/>
                    <a:p>
                      <a:endParaRPr lang="es-CO"/>
                    </a:p>
                  </a:txBody>
                  <a:tcPr/>
                </a:tc>
                <a:tc hMerge="1" vMerge="1">
                  <a:txBody>
                    <a:bodyPr/>
                    <a:lstStyle/>
                    <a:p>
                      <a:endParaRPr lang="es-CO"/>
                    </a:p>
                  </a:txBody>
                  <a:tcPr/>
                </a:tc>
                <a:tc gridSpan="11">
                  <a:txBody>
                    <a:bodyPr/>
                    <a:lstStyle/>
                    <a:p>
                      <a:pPr algn="ctr" fontAlgn="ctr"/>
                      <a:r>
                        <a:rPr lang="es-ES" sz="1000" u="none" strike="noStrike">
                          <a:effectLst/>
                        </a:rPr>
                        <a:t>PLAN DE MEJORAMIENTO REVISIÓN POR LA DIRECCIÓN</a:t>
                      </a:r>
                      <a:endParaRPr lang="es-ES"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000" u="none" strike="noStrike">
                          <a:effectLst/>
                        </a:rPr>
                        <a:t>FECHA:07 /06/2018</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406048468"/>
                  </a:ext>
                </a:extLst>
              </a:tr>
              <a:tr h="156314">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35664420"/>
                  </a:ext>
                </a:extLst>
              </a:tr>
              <a:tr h="312628">
                <a:tc>
                  <a:txBody>
                    <a:bodyPr/>
                    <a:lstStyle/>
                    <a:p>
                      <a:pPr algn="l" fontAlgn="b"/>
                      <a:r>
                        <a:rPr lang="es-CO" sz="1000" u="none" strike="noStrike">
                          <a:effectLst/>
                        </a:rPr>
                        <a:t>FECHA:</a:t>
                      </a:r>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s-ES" sz="1000" u="none" strike="noStrike">
                          <a:effectLst/>
                        </a:rPr>
                        <a:t> 13 de octubre de 2021- Seguimiento</a:t>
                      </a:r>
                      <a:endParaRPr lang="es-ES" sz="1000" b="0"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a:txBody>
                    <a:bodyPr/>
                    <a:lstStyle/>
                    <a:p>
                      <a:pPr algn="just"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s-CO" sz="1000" b="0" i="0" u="none" strike="noStrike" dirty="0">
                        <a:solidFill>
                          <a:srgbClr val="000000"/>
                        </a:solidFill>
                        <a:effectLst/>
                        <a:latin typeface="Arial" panose="020B0604020202020204" pitchFamily="34" charset="0"/>
                      </a:endParaRPr>
                    </a:p>
                  </a:txBody>
                  <a:tcPr marL="0" marR="0" marT="0" marB="0" anchor="ctr"/>
                </a:tc>
                <a:tc>
                  <a:txBody>
                    <a:bodyPr/>
                    <a:lstStyle/>
                    <a:p>
                      <a:pPr algn="just"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596907"/>
                  </a:ext>
                </a:extLst>
              </a:tr>
              <a:tr h="156314">
                <a:tc>
                  <a:txBody>
                    <a:bodyPr/>
                    <a:lstStyle/>
                    <a:p>
                      <a:pPr algn="l" fontAlgn="b"/>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516876137"/>
                  </a:ext>
                </a:extLst>
              </a:tr>
              <a:tr h="312628">
                <a:tc rowSpan="2">
                  <a:txBody>
                    <a:bodyPr/>
                    <a:lstStyle/>
                    <a:p>
                      <a:pPr algn="ctr" fontAlgn="ctr"/>
                      <a:r>
                        <a:rPr lang="es-CO" sz="1000" u="none" strike="noStrike" dirty="0">
                          <a:effectLst/>
                        </a:rPr>
                        <a:t>No</a:t>
                      </a:r>
                      <a:endParaRPr lang="es-CO" sz="1000" b="1" i="0" u="none" strike="noStrike" dirty="0">
                        <a:solidFill>
                          <a:srgbClr val="000000"/>
                        </a:solidFill>
                        <a:effectLst/>
                        <a:latin typeface="Arial" panose="020B0604020202020204" pitchFamily="34" charset="0"/>
                      </a:endParaRPr>
                    </a:p>
                  </a:txBody>
                  <a:tcPr marL="0" marR="0" marT="0" marB="0" anchor="ctr"/>
                </a:tc>
                <a:tc rowSpan="2" gridSpan="2">
                  <a:txBody>
                    <a:bodyPr/>
                    <a:lstStyle/>
                    <a:p>
                      <a:pPr algn="ctr" fontAlgn="ctr"/>
                      <a:r>
                        <a:rPr lang="es-CO" sz="1000" u="none" strike="noStrike" dirty="0">
                          <a:effectLst/>
                        </a:rPr>
                        <a:t>ACTIVIDAD</a:t>
                      </a:r>
                      <a:endParaRPr lang="es-CO" sz="1000" b="1" i="0" u="none" strike="noStrike" dirty="0">
                        <a:solidFill>
                          <a:srgbClr val="000000"/>
                        </a:solidFill>
                        <a:effectLst/>
                        <a:latin typeface="Arial" panose="020B0604020202020204" pitchFamily="34" charset="0"/>
                      </a:endParaRPr>
                    </a:p>
                  </a:txBody>
                  <a:tcPr marL="0" marR="0" marT="0" marB="0" anchor="ctr"/>
                </a:tc>
                <a:tc rowSpan="2" hMerge="1">
                  <a:txBody>
                    <a:bodyPr/>
                    <a:lstStyle/>
                    <a:p>
                      <a:endParaRPr lang="es-CO"/>
                    </a:p>
                  </a:txBody>
                  <a:tcPr/>
                </a:tc>
                <a:tc rowSpan="2">
                  <a:txBody>
                    <a:bodyPr/>
                    <a:lstStyle/>
                    <a:p>
                      <a:pPr algn="ctr" fontAlgn="ctr"/>
                      <a:r>
                        <a:rPr lang="es-CO" sz="1000" u="none" strike="noStrike" dirty="0">
                          <a:effectLst/>
                        </a:rPr>
                        <a:t>TIPO DE ACCIÓN</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QUIEN</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DONDE</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CUANDO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COMO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SEGUIMIENTO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RECURSOS</a:t>
                      </a:r>
                      <a:endParaRPr lang="es-CO"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ctr" fontAlgn="b"/>
                      <a:r>
                        <a:rPr lang="es-CO" sz="1000" u="none" strike="noStrike">
                          <a:effectLst/>
                        </a:rPr>
                        <a:t>CONFORME</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rowSpan="2" gridSpan="2">
                  <a:txBody>
                    <a:bodyPr/>
                    <a:lstStyle/>
                    <a:p>
                      <a:pPr algn="ctr" fontAlgn="ctr"/>
                      <a:r>
                        <a:rPr lang="es-CO" sz="1000" u="none" strike="noStrike">
                          <a:effectLst/>
                        </a:rPr>
                        <a:t>OBSERVACIONES</a:t>
                      </a:r>
                      <a:endParaRPr lang="es-CO" sz="1000" b="1" i="0" u="none" strike="noStrike">
                        <a:solidFill>
                          <a:srgbClr val="000000"/>
                        </a:solidFill>
                        <a:effectLst/>
                        <a:latin typeface="Arial" panose="020B0604020202020204" pitchFamily="34" charset="0"/>
                      </a:endParaRPr>
                    </a:p>
                  </a:txBody>
                  <a:tcPr marL="0" marR="0" marT="0" marB="0" anchor="ctr"/>
                </a:tc>
                <a:tc rowSpan="2"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983481060"/>
                  </a:ext>
                </a:extLst>
              </a:tr>
              <a:tr h="156314">
                <a:tc vMerge="1">
                  <a:txBody>
                    <a:bodyPr/>
                    <a:lstStyle/>
                    <a:p>
                      <a:endParaRPr lang="es-CO"/>
                    </a:p>
                  </a:txBody>
                  <a:tcPr/>
                </a:tc>
                <a:tc gridSpan="2" vMerge="1">
                  <a:txBody>
                    <a:bodyPr/>
                    <a:lstStyle/>
                    <a:p>
                      <a:endParaRPr lang="es-CO"/>
                    </a:p>
                  </a:txBody>
                  <a:tcPr/>
                </a:tc>
                <a:tc hMerge="1"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s-CO" sz="1000" u="none" strike="noStrike" dirty="0">
                          <a:effectLst/>
                        </a:rPr>
                        <a:t>SI</a:t>
                      </a:r>
                      <a:endParaRPr lang="es-CO" sz="1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000" u="none" strike="noStrike" dirty="0">
                          <a:effectLst/>
                        </a:rPr>
                        <a:t>NO</a:t>
                      </a:r>
                      <a:endParaRPr lang="es-CO" sz="1000" b="1" i="0" u="none" strike="noStrike" dirty="0">
                        <a:solidFill>
                          <a:srgbClr val="000000"/>
                        </a:solidFill>
                        <a:effectLst/>
                        <a:latin typeface="Arial" panose="020B0604020202020204" pitchFamily="34" charset="0"/>
                      </a:endParaRPr>
                    </a:p>
                  </a:txBody>
                  <a:tcPr marL="0" marR="0" marT="0" marB="0" anchor="b"/>
                </a:tc>
                <a:tc gridSpan="2" vMerge="1">
                  <a:txBody>
                    <a:bodyPr/>
                    <a:lstStyle/>
                    <a:p>
                      <a:endParaRPr lang="es-CO"/>
                    </a:p>
                  </a:txBody>
                  <a:tcPr/>
                </a:tc>
                <a:tc hMerge="1" v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80812731"/>
                  </a:ext>
                </a:extLst>
              </a:tr>
              <a:tr h="1406825">
                <a:tc>
                  <a:txBody>
                    <a:bodyPr/>
                    <a:lstStyle/>
                    <a:p>
                      <a:pPr algn="ctr" fontAlgn="ctr"/>
                      <a:r>
                        <a:rPr lang="es-CO" sz="1000" u="none" strike="noStrike">
                          <a:effectLst/>
                        </a:rPr>
                        <a:t>1</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a:effectLst/>
                        </a:rPr>
                        <a:t>COMPRA DOS (2) PANELES SOLARES PARA VALLAS DE LOS OUTLETH FRA</a:t>
                      </a:r>
                      <a:br>
                        <a:rPr lang="es-ES" sz="1000" u="none" strike="noStrike">
                          <a:effectLst/>
                        </a:rPr>
                      </a:br>
                      <a:r>
                        <a:rPr lang="es-ES" sz="1000" u="none" strike="noStrike">
                          <a:effectLst/>
                        </a:rPr>
                        <a:t>(SISTEMA SOLAR PARA ABASTECIMIENTO DE ENERGÍA EN VALLAS PARA CALLES DE LOS OUTLES)</a:t>
                      </a:r>
                      <a:endParaRPr lang="es-ES"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dirty="0">
                          <a:effectLst/>
                        </a:rPr>
                        <a:t>Mejora</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Departamento de Competitividad y proyectos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CALLE DE LOS OULTEH</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28 DE DICIEMBRE DE 2020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del proceso de compras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6766" marR="0" marT="0" marB="0" anchor="ctr"/>
                </a:tc>
                <a:tc>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11736352"/>
                  </a:ext>
                </a:extLst>
              </a:tr>
              <a:tr h="1145409">
                <a:tc>
                  <a:txBody>
                    <a:bodyPr/>
                    <a:lstStyle/>
                    <a:p>
                      <a:pPr algn="ctr" fontAlgn="ctr"/>
                      <a:r>
                        <a:rPr lang="es-CO" sz="1000" u="none" strike="noStrike">
                          <a:effectLst/>
                        </a:rPr>
                        <a:t>2</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u="none" strike="noStrike">
                          <a:effectLst/>
                        </a:rPr>
                        <a:t>COMPRA ACCESORIOS PARA COMPUTADORES:  80 conectores RJ METALICOS, 2 REGULADORES POWER8, 4 MOUSE Y 1 SWITHC DE 8 PUERTOS</a:t>
                      </a: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Planeación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29 de enero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del proceso de compras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6766" marR="0" marT="0" marB="0" anchor="ctr"/>
                </a:tc>
                <a:tc>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67414426"/>
                  </a:ext>
                </a:extLst>
              </a:tr>
              <a:tr h="781570">
                <a:tc>
                  <a:txBody>
                    <a:bodyPr/>
                    <a:lstStyle/>
                    <a:p>
                      <a:pPr algn="ctr" fontAlgn="ctr"/>
                      <a:r>
                        <a:rPr lang="es-CO" sz="1000" u="none" strike="noStrike">
                          <a:effectLst/>
                        </a:rPr>
                        <a:t>3</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u="none" strike="noStrike">
                          <a:effectLst/>
                        </a:rPr>
                        <a:t>REMODELACIÓN 3 PISO</a:t>
                      </a: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Planeación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30 de nero de 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6766" marR="0" marT="0" marB="0" anchor="ctr"/>
                </a:tc>
                <a:tc>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gridSpan="2">
                  <a:txBody>
                    <a:bodyPr/>
                    <a:lstStyle/>
                    <a:p>
                      <a:pPr algn="l" fontAlgn="ctr"/>
                      <a:r>
                        <a:rPr lang="es-CO" sz="1000" u="none" strike="noStrike">
                          <a:effectLst/>
                        </a:rPr>
                        <a:t>se cumplio satisfactoriamente</a:t>
                      </a: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68640464"/>
                  </a:ext>
                </a:extLst>
              </a:tr>
              <a:tr h="937883">
                <a:tc>
                  <a:txBody>
                    <a:bodyPr/>
                    <a:lstStyle/>
                    <a:p>
                      <a:pPr algn="ctr" fontAlgn="ctr"/>
                      <a:r>
                        <a:rPr lang="es-CO" sz="1000" u="none" strike="noStrike">
                          <a:effectLst/>
                        </a:rPr>
                        <a:t>4</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a:effectLst/>
                        </a:rPr>
                        <a:t>MONITOR HP VI94 18-5 UN PC 280 G3 INTEL CORE I5-8500 Y DOS PORTATILES CON LICENCIAS HP245 G7 R5 3500U</a:t>
                      </a:r>
                      <a:endParaRPr lang="es-ES"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Capacitación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jefe de capacitación, usuarios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7 de febrero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Humanos</a:t>
                      </a:r>
                      <a:br>
                        <a:rPr lang="es-CO" sz="1000" u="none" strike="noStrike" dirty="0">
                          <a:effectLst/>
                        </a:rPr>
                      </a:br>
                      <a:r>
                        <a:rPr lang="es-CO" sz="1000" u="none" strike="noStrike" dirty="0">
                          <a:effectLst/>
                        </a:rPr>
                        <a:t>Técnicos</a:t>
                      </a:r>
                      <a:br>
                        <a:rPr lang="es-CO" sz="1000" u="none" strike="noStrike" dirty="0">
                          <a:effectLst/>
                        </a:rPr>
                      </a:br>
                      <a:r>
                        <a:rPr lang="es-CO" sz="1000" u="none" strike="noStrike" dirty="0">
                          <a:effectLst/>
                        </a:rPr>
                        <a:t>Financieros</a:t>
                      </a:r>
                      <a:br>
                        <a:rPr lang="es-CO" sz="1000" u="none" strike="noStrike" dirty="0">
                          <a:effectLst/>
                        </a:rPr>
                      </a:b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6766" marR="0" marT="0" marB="0" anchor="ctr"/>
                </a:tc>
                <a:tc>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gridSpan="3">
                  <a:txBody>
                    <a:bodyPr/>
                    <a:lstStyle/>
                    <a:p>
                      <a:pPr algn="l" fontAlgn="ctr"/>
                      <a:r>
                        <a:rPr lang="es-CO" sz="1000" u="none" strike="noStrike">
                          <a:effectLst/>
                        </a:rPr>
                        <a:t>Se cumplio satisfactoriamente</a:t>
                      </a:r>
                      <a:endParaRPr lang="es-CO"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6014928"/>
                  </a:ext>
                </a:extLst>
              </a:tr>
              <a:tr h="781570">
                <a:tc>
                  <a:txBody>
                    <a:bodyPr/>
                    <a:lstStyle/>
                    <a:p>
                      <a:pPr algn="ctr" fontAlgn="ctr"/>
                      <a:r>
                        <a:rPr lang="es-CO" sz="1000" u="none" strike="noStrike">
                          <a:effectLst/>
                        </a:rPr>
                        <a:t>5</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a:effectLst/>
                        </a:rPr>
                        <a:t>IMPRESORA FS P326 BN DE 60 PPM A4 (RP69700207) F E FC2-1579 PARA EL</a:t>
                      </a:r>
                      <a:br>
                        <a:rPr lang="es-ES" sz="1000" u="none" strike="noStrike">
                          <a:effectLst/>
                        </a:rPr>
                      </a:br>
                      <a:r>
                        <a:rPr lang="es-ES" sz="1000" u="none" strike="noStrike">
                          <a:effectLst/>
                        </a:rPr>
                        <a:t>AREA DE CAJA</a:t>
                      </a:r>
                      <a:endParaRPr lang="es-ES" sz="1000" b="1"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area de caja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marzo 16 de 2021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Humanos</a:t>
                      </a:r>
                      <a:br>
                        <a:rPr lang="es-CO" sz="1000" u="none" strike="noStrike" dirty="0">
                          <a:effectLst/>
                        </a:rPr>
                      </a:br>
                      <a:r>
                        <a:rPr lang="es-CO" sz="1000" u="none" strike="noStrike" dirty="0">
                          <a:effectLst/>
                        </a:rPr>
                        <a:t>Técnico</a:t>
                      </a:r>
                      <a:br>
                        <a:rPr lang="es-CO" sz="1000" u="none" strike="noStrike" dirty="0">
                          <a:effectLst/>
                        </a:rPr>
                      </a:br>
                      <a:r>
                        <a:rPr lang="es-CO" sz="1000" u="none" strike="noStrike" dirty="0">
                          <a:effectLst/>
                        </a:rPr>
                        <a:t>Financieros</a:t>
                      </a:r>
                      <a:br>
                        <a:rPr lang="es-CO" sz="1000" u="none" strike="noStrike" dirty="0">
                          <a:effectLst/>
                        </a:rPr>
                      </a:b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6766"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72003506"/>
                  </a:ext>
                </a:extLst>
              </a:tr>
            </a:tbl>
          </a:graphicData>
        </a:graphic>
      </p:graphicFrame>
      <p:pic>
        <p:nvPicPr>
          <p:cNvPr id="11" name="Picture 49">
            <a:extLst>
              <a:ext uri="{FF2B5EF4-FFF2-40B4-BE49-F238E27FC236}">
                <a16:creationId xmlns:a16="http://schemas.microsoft.com/office/drawing/2014/main" id="{325B16D8-76FF-42EA-AE55-C9AFF26276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54" y="85986"/>
            <a:ext cx="658417"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260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16</a:t>
            </a:fld>
            <a:endParaRPr lang="es-ES" sz="1000" dirty="0">
              <a:solidFill>
                <a:schemeClr val="bg1"/>
              </a:solidFill>
            </a:endParaRPr>
          </a:p>
        </p:txBody>
      </p:sp>
      <p:graphicFrame>
        <p:nvGraphicFramePr>
          <p:cNvPr id="3" name="Tabla 2">
            <a:extLst>
              <a:ext uri="{FF2B5EF4-FFF2-40B4-BE49-F238E27FC236}">
                <a16:creationId xmlns:a16="http://schemas.microsoft.com/office/drawing/2014/main" id="{616B760B-3152-4EE3-BE1D-E56A5FE972CE}"/>
              </a:ext>
            </a:extLst>
          </p:cNvPr>
          <p:cNvGraphicFramePr>
            <a:graphicFrameLocks noGrp="1"/>
          </p:cNvGraphicFramePr>
          <p:nvPr>
            <p:extLst>
              <p:ext uri="{D42A27DB-BD31-4B8C-83A1-F6EECF244321}">
                <p14:modId xmlns:p14="http://schemas.microsoft.com/office/powerpoint/2010/main" val="4167053899"/>
              </p:ext>
            </p:extLst>
          </p:nvPr>
        </p:nvGraphicFramePr>
        <p:xfrm>
          <a:off x="251520" y="188640"/>
          <a:ext cx="8640959" cy="6552729"/>
        </p:xfrm>
        <a:graphic>
          <a:graphicData uri="http://schemas.openxmlformats.org/drawingml/2006/table">
            <a:tbl>
              <a:tblPr>
                <a:tableStyleId>{5C22544A-7EE6-4342-B048-85BDC9FD1C3A}</a:tableStyleId>
              </a:tblPr>
              <a:tblGrid>
                <a:gridCol w="322604">
                  <a:extLst>
                    <a:ext uri="{9D8B030D-6E8A-4147-A177-3AD203B41FA5}">
                      <a16:colId xmlns:a16="http://schemas.microsoft.com/office/drawing/2014/main" val="756802738"/>
                    </a:ext>
                  </a:extLst>
                </a:gridCol>
                <a:gridCol w="1417846">
                  <a:extLst>
                    <a:ext uri="{9D8B030D-6E8A-4147-A177-3AD203B41FA5}">
                      <a16:colId xmlns:a16="http://schemas.microsoft.com/office/drawing/2014/main" val="2404338099"/>
                    </a:ext>
                  </a:extLst>
                </a:gridCol>
                <a:gridCol w="716181">
                  <a:extLst>
                    <a:ext uri="{9D8B030D-6E8A-4147-A177-3AD203B41FA5}">
                      <a16:colId xmlns:a16="http://schemas.microsoft.com/office/drawing/2014/main" val="3683528302"/>
                    </a:ext>
                  </a:extLst>
                </a:gridCol>
                <a:gridCol w="537136">
                  <a:extLst>
                    <a:ext uri="{9D8B030D-6E8A-4147-A177-3AD203B41FA5}">
                      <a16:colId xmlns:a16="http://schemas.microsoft.com/office/drawing/2014/main" val="2950473114"/>
                    </a:ext>
                  </a:extLst>
                </a:gridCol>
                <a:gridCol w="587139">
                  <a:extLst>
                    <a:ext uri="{9D8B030D-6E8A-4147-A177-3AD203B41FA5}">
                      <a16:colId xmlns:a16="http://schemas.microsoft.com/office/drawing/2014/main" val="1206153868"/>
                    </a:ext>
                  </a:extLst>
                </a:gridCol>
                <a:gridCol w="1148473">
                  <a:extLst>
                    <a:ext uri="{9D8B030D-6E8A-4147-A177-3AD203B41FA5}">
                      <a16:colId xmlns:a16="http://schemas.microsoft.com/office/drawing/2014/main" val="1855603144"/>
                    </a:ext>
                  </a:extLst>
                </a:gridCol>
                <a:gridCol w="793607">
                  <a:extLst>
                    <a:ext uri="{9D8B030D-6E8A-4147-A177-3AD203B41FA5}">
                      <a16:colId xmlns:a16="http://schemas.microsoft.com/office/drawing/2014/main" val="889771321"/>
                    </a:ext>
                  </a:extLst>
                </a:gridCol>
                <a:gridCol w="612949">
                  <a:extLst>
                    <a:ext uri="{9D8B030D-6E8A-4147-A177-3AD203B41FA5}">
                      <a16:colId xmlns:a16="http://schemas.microsoft.com/office/drawing/2014/main" val="3163761906"/>
                    </a:ext>
                  </a:extLst>
                </a:gridCol>
                <a:gridCol w="556492">
                  <a:extLst>
                    <a:ext uri="{9D8B030D-6E8A-4147-A177-3AD203B41FA5}">
                      <a16:colId xmlns:a16="http://schemas.microsoft.com/office/drawing/2014/main" val="3811875639"/>
                    </a:ext>
                  </a:extLst>
                </a:gridCol>
                <a:gridCol w="200015">
                  <a:extLst>
                    <a:ext uri="{9D8B030D-6E8A-4147-A177-3AD203B41FA5}">
                      <a16:colId xmlns:a16="http://schemas.microsoft.com/office/drawing/2014/main" val="3572129841"/>
                    </a:ext>
                  </a:extLst>
                </a:gridCol>
                <a:gridCol w="200015">
                  <a:extLst>
                    <a:ext uri="{9D8B030D-6E8A-4147-A177-3AD203B41FA5}">
                      <a16:colId xmlns:a16="http://schemas.microsoft.com/office/drawing/2014/main" val="2971014243"/>
                    </a:ext>
                  </a:extLst>
                </a:gridCol>
                <a:gridCol w="1548502">
                  <a:extLst>
                    <a:ext uri="{9D8B030D-6E8A-4147-A177-3AD203B41FA5}">
                      <a16:colId xmlns:a16="http://schemas.microsoft.com/office/drawing/2014/main" val="3201470189"/>
                    </a:ext>
                  </a:extLst>
                </a:gridCol>
              </a:tblGrid>
              <a:tr h="1471183">
                <a:tc>
                  <a:txBody>
                    <a:bodyPr/>
                    <a:lstStyle/>
                    <a:p>
                      <a:pPr algn="ctr" fontAlgn="ctr"/>
                      <a:r>
                        <a:rPr lang="es-CO" sz="1000" u="none" strike="noStrike" dirty="0">
                          <a:effectLst/>
                        </a:rPr>
                        <a:t>6</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COMPRA DE DISCO DURO PARA EL AREA DE CAJA Y ELEMENTOS PARA SISTEMAS EN UTILIZACION DE CAMARA MOVIL</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area de caja, cámara movil</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marzo 25 de 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911988204"/>
                  </a:ext>
                </a:extLst>
              </a:tr>
              <a:tr h="1145137">
                <a:tc>
                  <a:txBody>
                    <a:bodyPr/>
                    <a:lstStyle/>
                    <a:p>
                      <a:pPr algn="ctr" fontAlgn="ctr"/>
                      <a:r>
                        <a:rPr lang="es-CO" sz="1000" u="none" strike="noStrike">
                          <a:effectLst/>
                        </a:rPr>
                        <a:t>7</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COMPRA UNIDAD FUSORA PX IMPRESORA ,SEGUN FRA A389</a:t>
                      </a:r>
                      <a:br>
                        <a:rPr lang="es-CO" sz="1000" u="none" strike="noStrike">
                          <a:effectLst/>
                        </a:rPr>
                      </a:br>
                      <a:r>
                        <a:rPr lang="es-CO" sz="1000" u="none" strike="noStrike">
                          <a:effectLst/>
                        </a:rPr>
                        <a:t>RAD 21-1014 DEL 14/04/2021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Departamento de Competitividad y Proyectos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Jefe de departamento de competitividad y proyectos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14 de abril de 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234404345"/>
                  </a:ext>
                </a:extLst>
              </a:tr>
              <a:tr h="1200804">
                <a:tc>
                  <a:txBody>
                    <a:bodyPr/>
                    <a:lstStyle/>
                    <a:p>
                      <a:pPr algn="ctr" fontAlgn="ctr"/>
                      <a:r>
                        <a:rPr lang="es-CO" sz="1000" u="none" strike="noStrike">
                          <a:effectLst/>
                        </a:rPr>
                        <a:t>8</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PANTALLA LG IPS DE 29 PULGADAS PARA EL AREA DE COMUNICACIONES F</a:t>
                      </a:r>
                      <a:br>
                        <a:rPr lang="es-CO" sz="1000" u="none" strike="noStrike">
                          <a:effectLst/>
                        </a:rPr>
                      </a:br>
                      <a:r>
                        <a:rPr lang="es-CO" sz="1000" u="none" strike="noStrike">
                          <a:effectLst/>
                        </a:rPr>
                        <a:t>E FC2 1904 RAD 21-1172</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Jefe de capacitación</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Oficina de capacitación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28 de abril  de 2021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61544729"/>
                  </a:ext>
                </a:extLst>
              </a:tr>
              <a:tr h="1137185">
                <a:tc>
                  <a:txBody>
                    <a:bodyPr/>
                    <a:lstStyle/>
                    <a:p>
                      <a:pPr algn="ctr" fontAlgn="ctr"/>
                      <a:r>
                        <a:rPr lang="es-CO" sz="1000" u="none" strike="noStrike">
                          <a:effectLst/>
                        </a:rPr>
                        <a:t>9</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COMPRA MESA EJECUTIVA AUDITORIO CCI III PISO F E FEV 33 RAD 21-1290</a:t>
                      </a:r>
                      <a:br>
                        <a:rPr lang="es-CO" sz="1000" u="none" strike="noStrike">
                          <a:effectLst/>
                        </a:rPr>
                      </a:br>
                      <a:r>
                        <a:rPr lang="es-CO" sz="1000" u="none" strike="noStrike">
                          <a:effectLst/>
                        </a:rPr>
                        <a:t>DEL 13/05/2021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Planeación</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Todos los procesos, Partes Interesadas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13 de mayo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940059214"/>
                  </a:ext>
                </a:extLst>
              </a:tr>
              <a:tr h="1598420">
                <a:tc>
                  <a:txBody>
                    <a:bodyPr/>
                    <a:lstStyle/>
                    <a:p>
                      <a:pPr algn="ctr" fontAlgn="ctr"/>
                      <a:r>
                        <a:rPr lang="es-CO" sz="1000" u="none" strike="noStrike">
                          <a:effectLst/>
                        </a:rPr>
                        <a:t>10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COMPRA DE UN COMPUTADOR DE ESCRITORIO MARCA DELL, PARA EL ÁREA DE SISTEMAS PROY3YSN 13GZ513 F.E. FC2 2017</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Departamento Administrativo y financiera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area de sistemas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27 de mayo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913950557"/>
                  </a:ext>
                </a:extLst>
              </a:tr>
            </a:tbl>
          </a:graphicData>
        </a:graphic>
      </p:graphicFrame>
    </p:spTree>
    <p:extLst>
      <p:ext uri="{BB962C8B-B14F-4D97-AF65-F5344CB8AC3E}">
        <p14:creationId xmlns:p14="http://schemas.microsoft.com/office/powerpoint/2010/main" val="4278353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17</a:t>
            </a:fld>
            <a:endParaRPr lang="es-ES" sz="1000" dirty="0">
              <a:solidFill>
                <a:schemeClr val="bg1"/>
              </a:solidFill>
            </a:endParaRPr>
          </a:p>
        </p:txBody>
      </p:sp>
      <p:graphicFrame>
        <p:nvGraphicFramePr>
          <p:cNvPr id="2" name="Tabla 1">
            <a:extLst>
              <a:ext uri="{FF2B5EF4-FFF2-40B4-BE49-F238E27FC236}">
                <a16:creationId xmlns:a16="http://schemas.microsoft.com/office/drawing/2014/main" id="{5E7DB293-1760-4A35-8BEC-8499F6B06DD6}"/>
              </a:ext>
            </a:extLst>
          </p:cNvPr>
          <p:cNvGraphicFramePr>
            <a:graphicFrameLocks noGrp="1"/>
          </p:cNvGraphicFramePr>
          <p:nvPr>
            <p:extLst>
              <p:ext uri="{D42A27DB-BD31-4B8C-83A1-F6EECF244321}">
                <p14:modId xmlns:p14="http://schemas.microsoft.com/office/powerpoint/2010/main" val="1016100782"/>
              </p:ext>
            </p:extLst>
          </p:nvPr>
        </p:nvGraphicFramePr>
        <p:xfrm>
          <a:off x="179512" y="260648"/>
          <a:ext cx="8712968" cy="6480720"/>
        </p:xfrm>
        <a:graphic>
          <a:graphicData uri="http://schemas.openxmlformats.org/drawingml/2006/table">
            <a:tbl>
              <a:tblPr>
                <a:tableStyleId>{5C22544A-7EE6-4342-B048-85BDC9FD1C3A}</a:tableStyleId>
              </a:tblPr>
              <a:tblGrid>
                <a:gridCol w="325292">
                  <a:extLst>
                    <a:ext uri="{9D8B030D-6E8A-4147-A177-3AD203B41FA5}">
                      <a16:colId xmlns:a16="http://schemas.microsoft.com/office/drawing/2014/main" val="3327595704"/>
                    </a:ext>
                  </a:extLst>
                </a:gridCol>
                <a:gridCol w="1429662">
                  <a:extLst>
                    <a:ext uri="{9D8B030D-6E8A-4147-A177-3AD203B41FA5}">
                      <a16:colId xmlns:a16="http://schemas.microsoft.com/office/drawing/2014/main" val="2545570135"/>
                    </a:ext>
                  </a:extLst>
                </a:gridCol>
                <a:gridCol w="722149">
                  <a:extLst>
                    <a:ext uri="{9D8B030D-6E8A-4147-A177-3AD203B41FA5}">
                      <a16:colId xmlns:a16="http://schemas.microsoft.com/office/drawing/2014/main" val="2036112224"/>
                    </a:ext>
                  </a:extLst>
                </a:gridCol>
                <a:gridCol w="541613">
                  <a:extLst>
                    <a:ext uri="{9D8B030D-6E8A-4147-A177-3AD203B41FA5}">
                      <a16:colId xmlns:a16="http://schemas.microsoft.com/office/drawing/2014/main" val="2879307312"/>
                    </a:ext>
                  </a:extLst>
                </a:gridCol>
                <a:gridCol w="592032">
                  <a:extLst>
                    <a:ext uri="{9D8B030D-6E8A-4147-A177-3AD203B41FA5}">
                      <a16:colId xmlns:a16="http://schemas.microsoft.com/office/drawing/2014/main" val="3131040888"/>
                    </a:ext>
                  </a:extLst>
                </a:gridCol>
                <a:gridCol w="1158043">
                  <a:extLst>
                    <a:ext uri="{9D8B030D-6E8A-4147-A177-3AD203B41FA5}">
                      <a16:colId xmlns:a16="http://schemas.microsoft.com/office/drawing/2014/main" val="1857367379"/>
                    </a:ext>
                  </a:extLst>
                </a:gridCol>
                <a:gridCol w="800220">
                  <a:extLst>
                    <a:ext uri="{9D8B030D-6E8A-4147-A177-3AD203B41FA5}">
                      <a16:colId xmlns:a16="http://schemas.microsoft.com/office/drawing/2014/main" val="1209865907"/>
                    </a:ext>
                  </a:extLst>
                </a:gridCol>
                <a:gridCol w="618056">
                  <a:extLst>
                    <a:ext uri="{9D8B030D-6E8A-4147-A177-3AD203B41FA5}">
                      <a16:colId xmlns:a16="http://schemas.microsoft.com/office/drawing/2014/main" val="3216739678"/>
                    </a:ext>
                  </a:extLst>
                </a:gridCol>
                <a:gridCol w="561131">
                  <a:extLst>
                    <a:ext uri="{9D8B030D-6E8A-4147-A177-3AD203B41FA5}">
                      <a16:colId xmlns:a16="http://schemas.microsoft.com/office/drawing/2014/main" val="2055309240"/>
                    </a:ext>
                  </a:extLst>
                </a:gridCol>
                <a:gridCol w="201682">
                  <a:extLst>
                    <a:ext uri="{9D8B030D-6E8A-4147-A177-3AD203B41FA5}">
                      <a16:colId xmlns:a16="http://schemas.microsoft.com/office/drawing/2014/main" val="2147540272"/>
                    </a:ext>
                  </a:extLst>
                </a:gridCol>
                <a:gridCol w="201682">
                  <a:extLst>
                    <a:ext uri="{9D8B030D-6E8A-4147-A177-3AD203B41FA5}">
                      <a16:colId xmlns:a16="http://schemas.microsoft.com/office/drawing/2014/main" val="3799715655"/>
                    </a:ext>
                  </a:extLst>
                </a:gridCol>
                <a:gridCol w="1561406">
                  <a:extLst>
                    <a:ext uri="{9D8B030D-6E8A-4147-A177-3AD203B41FA5}">
                      <a16:colId xmlns:a16="http://schemas.microsoft.com/office/drawing/2014/main" val="389555152"/>
                    </a:ext>
                  </a:extLst>
                </a:gridCol>
              </a:tblGrid>
              <a:tr h="1303427">
                <a:tc>
                  <a:txBody>
                    <a:bodyPr/>
                    <a:lstStyle/>
                    <a:p>
                      <a:pPr algn="ctr" fontAlgn="ctr"/>
                      <a:r>
                        <a:rPr lang="es-CO" sz="1000" u="none" strike="noStrike" dirty="0">
                          <a:effectLst/>
                        </a:rPr>
                        <a:t>11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COMPRA DE LAMPARAS LED PARA AUDITORIO, ATENCIAL AL CLIENTE,</a:t>
                      </a:r>
                      <a:br>
                        <a:rPr lang="es-ES" sz="1000" u="none" strike="noStrike" dirty="0">
                          <a:effectLst/>
                        </a:rPr>
                      </a:br>
                      <a:r>
                        <a:rPr lang="es-ES" sz="1000" u="none" strike="noStrike" dirty="0">
                          <a:effectLst/>
                        </a:rPr>
                        <a:t>BAÑOS Y ARCHIVO</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Mejora</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Planeación, 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11 de junio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ctr"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568138767"/>
                  </a:ext>
                </a:extLst>
              </a:tr>
              <a:tr h="1063130">
                <a:tc>
                  <a:txBody>
                    <a:bodyPr/>
                    <a:lstStyle/>
                    <a:p>
                      <a:pPr algn="ctr" fontAlgn="ctr"/>
                      <a:r>
                        <a:rPr lang="es-CO" sz="1000" u="none" strike="noStrike">
                          <a:effectLst/>
                        </a:rPr>
                        <a:t>12</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COMPRA MEP PARA DIVISIÓN DONDE SE UBICA EL RACK Y EL ARCHIVO SGUN FRA 5339 DEL 08/06/2021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área de gestión Documental</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11 de junio de 2021</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34575845"/>
                  </a:ext>
                </a:extLst>
              </a:tr>
              <a:tr h="1805863">
                <a:tc>
                  <a:txBody>
                    <a:bodyPr/>
                    <a:lstStyle/>
                    <a:p>
                      <a:pPr algn="ctr" fontAlgn="ctr"/>
                      <a:r>
                        <a:rPr lang="es-CO" sz="1000" u="none" strike="noStrike">
                          <a:effectLst/>
                        </a:rPr>
                        <a:t>13</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C0MPRA SEIS TONERS COLOR NEGRO Y DE COLORES SGUN F E PC 28 DEL 10/06/2021 CMPRA TONER PARA VARIOS COMPUTADORES FE PC 19 RAD 21-858 DEL</a:t>
                      </a:r>
                      <a:br>
                        <a:rPr lang="es-ES" sz="1000" u="none" strike="noStrike">
                          <a:effectLst/>
                        </a:rPr>
                      </a:br>
                      <a:r>
                        <a:rPr lang="es-ES" sz="1000" u="none" strike="noStrike">
                          <a:effectLst/>
                        </a:rPr>
                        <a:t>05/04/2021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17 de junio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dirty="0">
                          <a:effectLst/>
                        </a:rPr>
                        <a:t> </a:t>
                      </a:r>
                      <a:endParaRPr lang="es-CO"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76536570"/>
                  </a:ext>
                </a:extLst>
              </a:tr>
              <a:tr h="1223326">
                <a:tc>
                  <a:txBody>
                    <a:bodyPr/>
                    <a:lstStyle/>
                    <a:p>
                      <a:pPr algn="ctr" fontAlgn="ctr"/>
                      <a:r>
                        <a:rPr lang="es-CO" sz="1000" u="none" strike="noStrike">
                          <a:effectLst/>
                        </a:rPr>
                        <a:t>14</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COMPRA ELEMENTOS PARA COMPUTADORES TECLADO USB CABLE STEREO A</a:t>
                      </a:r>
                      <a:br>
                        <a:rPr lang="es-CO" sz="1000" u="none" strike="noStrike">
                          <a:effectLst/>
                        </a:rPr>
                      </a:br>
                      <a:r>
                        <a:rPr lang="es-CO" sz="1000" u="none" strike="noStrike">
                          <a:effectLst/>
                        </a:rPr>
                        <a:t>STEREO FRA 9104 RAD 21-1830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SISTEMAS, REGISTRO PUBLICO, COMUNICACIONES, LOGISTICA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27 de julio de 202</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53213289"/>
                  </a:ext>
                </a:extLst>
              </a:tr>
              <a:tr h="1084974">
                <a:tc>
                  <a:txBody>
                    <a:bodyPr/>
                    <a:lstStyle/>
                    <a:p>
                      <a:pPr algn="ctr" fontAlgn="ctr"/>
                      <a:r>
                        <a:rPr lang="es-CO" sz="1000" u="none" strike="noStrike">
                          <a:effectLst/>
                        </a:rPr>
                        <a:t>15</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pt-BR" sz="1000" u="none" strike="noStrike">
                          <a:effectLst/>
                        </a:rPr>
                        <a:t>COMPRA COMPUTADOR PARA COMPETITIVIDADPCI XPRESS KISGSTON</a:t>
                      </a:r>
                      <a:br>
                        <a:rPr lang="pt-BR" sz="1000" u="none" strike="noStrike">
                          <a:effectLst/>
                        </a:rPr>
                      </a:br>
                      <a:r>
                        <a:rPr lang="pt-BR" sz="1000" u="none" strike="noStrike">
                          <a:effectLst/>
                        </a:rPr>
                        <a:t>MONITOR HP P24H G4 60.45CM FEV FC2 2546</a:t>
                      </a:r>
                      <a:endParaRPr lang="pt-BR"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Departamento de Competitividad y Proyectos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Jefe de departamento de competitividad y proyectos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pt-BR" sz="1000" u="none" strike="noStrike">
                          <a:effectLst/>
                        </a:rPr>
                        <a:t>24 de agosto de 2021</a:t>
                      </a:r>
                      <a:endParaRPr lang="pt-BR"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251161033"/>
                  </a:ext>
                </a:extLst>
              </a:tr>
            </a:tbl>
          </a:graphicData>
        </a:graphic>
      </p:graphicFrame>
    </p:spTree>
    <p:extLst>
      <p:ext uri="{BB962C8B-B14F-4D97-AF65-F5344CB8AC3E}">
        <p14:creationId xmlns:p14="http://schemas.microsoft.com/office/powerpoint/2010/main" val="404725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18</a:t>
            </a:fld>
            <a:endParaRPr lang="es-ES" sz="1000" dirty="0">
              <a:solidFill>
                <a:schemeClr val="bg1"/>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7438" y="42505313"/>
            <a:ext cx="2957512" cy="644525"/>
          </a:xfrm>
          <a:prstGeom prst="rect">
            <a:avLst/>
          </a:prstGeom>
        </p:spPr>
      </p:pic>
      <p:graphicFrame>
        <p:nvGraphicFramePr>
          <p:cNvPr id="3" name="Tabla 2">
            <a:extLst>
              <a:ext uri="{FF2B5EF4-FFF2-40B4-BE49-F238E27FC236}">
                <a16:creationId xmlns:a16="http://schemas.microsoft.com/office/drawing/2014/main" id="{0EC377EC-215D-4ECB-88D2-B2D43EE8614D}"/>
              </a:ext>
            </a:extLst>
          </p:cNvPr>
          <p:cNvGraphicFramePr>
            <a:graphicFrameLocks noGrp="1"/>
          </p:cNvGraphicFramePr>
          <p:nvPr>
            <p:extLst>
              <p:ext uri="{D42A27DB-BD31-4B8C-83A1-F6EECF244321}">
                <p14:modId xmlns:p14="http://schemas.microsoft.com/office/powerpoint/2010/main" val="3627301655"/>
              </p:ext>
            </p:extLst>
          </p:nvPr>
        </p:nvGraphicFramePr>
        <p:xfrm>
          <a:off x="179512" y="188640"/>
          <a:ext cx="8712965" cy="6552728"/>
        </p:xfrm>
        <a:graphic>
          <a:graphicData uri="http://schemas.openxmlformats.org/drawingml/2006/table">
            <a:tbl>
              <a:tblPr>
                <a:tableStyleId>{5C22544A-7EE6-4342-B048-85BDC9FD1C3A}</a:tableStyleId>
              </a:tblPr>
              <a:tblGrid>
                <a:gridCol w="325291">
                  <a:extLst>
                    <a:ext uri="{9D8B030D-6E8A-4147-A177-3AD203B41FA5}">
                      <a16:colId xmlns:a16="http://schemas.microsoft.com/office/drawing/2014/main" val="2125736271"/>
                    </a:ext>
                  </a:extLst>
                </a:gridCol>
                <a:gridCol w="1429662">
                  <a:extLst>
                    <a:ext uri="{9D8B030D-6E8A-4147-A177-3AD203B41FA5}">
                      <a16:colId xmlns:a16="http://schemas.microsoft.com/office/drawing/2014/main" val="3267723678"/>
                    </a:ext>
                  </a:extLst>
                </a:gridCol>
                <a:gridCol w="722150">
                  <a:extLst>
                    <a:ext uri="{9D8B030D-6E8A-4147-A177-3AD203B41FA5}">
                      <a16:colId xmlns:a16="http://schemas.microsoft.com/office/drawing/2014/main" val="3081590740"/>
                    </a:ext>
                  </a:extLst>
                </a:gridCol>
                <a:gridCol w="541612">
                  <a:extLst>
                    <a:ext uri="{9D8B030D-6E8A-4147-A177-3AD203B41FA5}">
                      <a16:colId xmlns:a16="http://schemas.microsoft.com/office/drawing/2014/main" val="2308816560"/>
                    </a:ext>
                  </a:extLst>
                </a:gridCol>
                <a:gridCol w="592032">
                  <a:extLst>
                    <a:ext uri="{9D8B030D-6E8A-4147-A177-3AD203B41FA5}">
                      <a16:colId xmlns:a16="http://schemas.microsoft.com/office/drawing/2014/main" val="425166269"/>
                    </a:ext>
                  </a:extLst>
                </a:gridCol>
                <a:gridCol w="1158043">
                  <a:extLst>
                    <a:ext uri="{9D8B030D-6E8A-4147-A177-3AD203B41FA5}">
                      <a16:colId xmlns:a16="http://schemas.microsoft.com/office/drawing/2014/main" val="3062582082"/>
                    </a:ext>
                  </a:extLst>
                </a:gridCol>
                <a:gridCol w="800220">
                  <a:extLst>
                    <a:ext uri="{9D8B030D-6E8A-4147-A177-3AD203B41FA5}">
                      <a16:colId xmlns:a16="http://schemas.microsoft.com/office/drawing/2014/main" val="228569315"/>
                    </a:ext>
                  </a:extLst>
                </a:gridCol>
                <a:gridCol w="618056">
                  <a:extLst>
                    <a:ext uri="{9D8B030D-6E8A-4147-A177-3AD203B41FA5}">
                      <a16:colId xmlns:a16="http://schemas.microsoft.com/office/drawing/2014/main" val="2541339959"/>
                    </a:ext>
                  </a:extLst>
                </a:gridCol>
                <a:gridCol w="561129">
                  <a:extLst>
                    <a:ext uri="{9D8B030D-6E8A-4147-A177-3AD203B41FA5}">
                      <a16:colId xmlns:a16="http://schemas.microsoft.com/office/drawing/2014/main" val="3563753055"/>
                    </a:ext>
                  </a:extLst>
                </a:gridCol>
                <a:gridCol w="201682">
                  <a:extLst>
                    <a:ext uri="{9D8B030D-6E8A-4147-A177-3AD203B41FA5}">
                      <a16:colId xmlns:a16="http://schemas.microsoft.com/office/drawing/2014/main" val="3267595372"/>
                    </a:ext>
                  </a:extLst>
                </a:gridCol>
                <a:gridCol w="201682">
                  <a:extLst>
                    <a:ext uri="{9D8B030D-6E8A-4147-A177-3AD203B41FA5}">
                      <a16:colId xmlns:a16="http://schemas.microsoft.com/office/drawing/2014/main" val="2240224102"/>
                    </a:ext>
                  </a:extLst>
                </a:gridCol>
                <a:gridCol w="1561406">
                  <a:extLst>
                    <a:ext uri="{9D8B030D-6E8A-4147-A177-3AD203B41FA5}">
                      <a16:colId xmlns:a16="http://schemas.microsoft.com/office/drawing/2014/main" val="3543353112"/>
                    </a:ext>
                  </a:extLst>
                </a:gridCol>
              </a:tblGrid>
              <a:tr h="1070566">
                <a:tc>
                  <a:txBody>
                    <a:bodyPr/>
                    <a:lstStyle/>
                    <a:p>
                      <a:pPr algn="ctr" fontAlgn="ctr"/>
                      <a:r>
                        <a:rPr lang="es-CO" sz="1000" u="none" strike="noStrike" dirty="0">
                          <a:effectLst/>
                        </a:rPr>
                        <a:t>16</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Compra de Equipo con plan para el área de almacén</a:t>
                      </a:r>
                      <a:br>
                        <a:rPr lang="es-ES" sz="1000" u="none" strike="noStrike">
                          <a:effectLst/>
                        </a:rPr>
                      </a:b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Departamento Administrativo y financiera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area de almacén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pt-BR" sz="1000" u="none" strike="noStrike">
                          <a:effectLst/>
                        </a:rPr>
                        <a:t>29 de agosto de 2021</a:t>
                      </a:r>
                      <a:endParaRPr lang="pt-BR"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42200684"/>
                  </a:ext>
                </a:extLst>
              </a:tr>
              <a:tr h="1379522">
                <a:tc>
                  <a:txBody>
                    <a:bodyPr/>
                    <a:lstStyle/>
                    <a:p>
                      <a:pPr algn="ctr" fontAlgn="ctr"/>
                      <a:r>
                        <a:rPr lang="es-CO" sz="1000" u="none" strike="noStrike">
                          <a:effectLst/>
                        </a:rPr>
                        <a:t>17</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COMPRA DE ARCHIVADORES PX REG 1 Y AUX 2 DE REG FEV FEV 500024468</a:t>
                      </a:r>
                      <a:br>
                        <a:rPr lang="es-ES" sz="1000" u="none" strike="noStrike">
                          <a:effectLst/>
                        </a:rPr>
                      </a:br>
                      <a:r>
                        <a:rPr lang="es-ES" sz="1000" u="none" strike="noStrike">
                          <a:effectLst/>
                        </a:rPr>
                        <a:t>1 4 GAVETAS Y DOS CAJONERA 3 GAVETAS NEGRO</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AUXILILAR 2 DE REGISTRO, PROFESIONAL 1 DE REGISTRO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17 de septiembre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10568586"/>
                  </a:ext>
                </a:extLst>
              </a:tr>
              <a:tr h="1465741">
                <a:tc>
                  <a:txBody>
                    <a:bodyPr/>
                    <a:lstStyle/>
                    <a:p>
                      <a:pPr algn="ctr" fontAlgn="ctr"/>
                      <a:r>
                        <a:rPr lang="es-CO" sz="1000" u="none" strike="noStrike">
                          <a:effectLst/>
                        </a:rPr>
                        <a:t>18</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COMPRA DE UNA PANTALLA GRANDE PARA COORDINACION GESTION</a:t>
                      </a:r>
                      <a:br>
                        <a:rPr lang="es-CO" sz="1000" u="none" strike="noStrike">
                          <a:effectLst/>
                        </a:rPr>
                      </a:br>
                      <a:r>
                        <a:rPr lang="es-CO" sz="1000" u="none" strike="noStrike">
                          <a:effectLst/>
                        </a:rPr>
                        <a:t>DOCUMENTAL FRA 9312 DEL RAD 21-2383 DEL 22/09/2021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area de gestión documental</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23 de septiembre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443366635"/>
                  </a:ext>
                </a:extLst>
              </a:tr>
              <a:tr h="1049011">
                <a:tc>
                  <a:txBody>
                    <a:bodyPr/>
                    <a:lstStyle/>
                    <a:p>
                      <a:pPr algn="ctr" fontAlgn="ctr"/>
                      <a:r>
                        <a:rPr lang="es-CO" sz="1000" u="none" strike="noStrike">
                          <a:effectLst/>
                        </a:rPr>
                        <a:t>19</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COMPRA DE ELEMENTOS DE BIOSEGURIDAD Y IMPLEMENTACIÓN DE PROTOCOLOS DE BIOSEGURIDAD</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Mejora</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Todos los procesos, partes interesadas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6 de marzo de 2021-30 de agosto de 2021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del proceso de compras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5540810"/>
                  </a:ext>
                </a:extLst>
              </a:tr>
              <a:tr h="1587888">
                <a:tc>
                  <a:txBody>
                    <a:bodyPr/>
                    <a:lstStyle/>
                    <a:p>
                      <a:pPr algn="ctr" fontAlgn="ctr"/>
                      <a:r>
                        <a:rPr lang="es-CO" sz="1000" u="none" strike="noStrike">
                          <a:effectLst/>
                        </a:rPr>
                        <a:t>20</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CENTRO DE INVESTIGACIONES ECONOMICA Y ALAINZAS ESTRATEGICAS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Planeación</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Nueva Jefatura de Investigaciones y alianzas Estrátegicas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15 de marzo de 2021-6 de mayo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 reuniones para analizar funciones del nuevo cargo y posteriormente la aprobación de presidencia ejecutiva</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361866035"/>
                  </a:ext>
                </a:extLst>
              </a:tr>
            </a:tbl>
          </a:graphicData>
        </a:graphic>
      </p:graphicFrame>
    </p:spTree>
    <p:extLst>
      <p:ext uri="{BB962C8B-B14F-4D97-AF65-F5344CB8AC3E}">
        <p14:creationId xmlns:p14="http://schemas.microsoft.com/office/powerpoint/2010/main" val="401943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19</a:t>
            </a:fld>
            <a:endParaRPr lang="es-ES" sz="1000" dirty="0">
              <a:solidFill>
                <a:schemeClr val="bg1"/>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7438" y="42505313"/>
            <a:ext cx="2957512" cy="644525"/>
          </a:xfrm>
          <a:prstGeom prst="rect">
            <a:avLst/>
          </a:prstGeom>
        </p:spPr>
      </p:pic>
      <p:graphicFrame>
        <p:nvGraphicFramePr>
          <p:cNvPr id="2" name="Tabla 1">
            <a:extLst>
              <a:ext uri="{FF2B5EF4-FFF2-40B4-BE49-F238E27FC236}">
                <a16:creationId xmlns:a16="http://schemas.microsoft.com/office/drawing/2014/main" id="{90A880A2-C099-43ED-948B-5568D973342A}"/>
              </a:ext>
            </a:extLst>
          </p:cNvPr>
          <p:cNvGraphicFramePr>
            <a:graphicFrameLocks noGrp="1"/>
          </p:cNvGraphicFramePr>
          <p:nvPr>
            <p:extLst>
              <p:ext uri="{D42A27DB-BD31-4B8C-83A1-F6EECF244321}">
                <p14:modId xmlns:p14="http://schemas.microsoft.com/office/powerpoint/2010/main" val="2690018575"/>
              </p:ext>
            </p:extLst>
          </p:nvPr>
        </p:nvGraphicFramePr>
        <p:xfrm>
          <a:off x="323528" y="116632"/>
          <a:ext cx="8352927" cy="6552728"/>
        </p:xfrm>
        <a:graphic>
          <a:graphicData uri="http://schemas.openxmlformats.org/drawingml/2006/table">
            <a:tbl>
              <a:tblPr>
                <a:tableStyleId>{5C22544A-7EE6-4342-B048-85BDC9FD1C3A}</a:tableStyleId>
              </a:tblPr>
              <a:tblGrid>
                <a:gridCol w="360040">
                  <a:extLst>
                    <a:ext uri="{9D8B030D-6E8A-4147-A177-3AD203B41FA5}">
                      <a16:colId xmlns:a16="http://schemas.microsoft.com/office/drawing/2014/main" val="1621797258"/>
                    </a:ext>
                  </a:extLst>
                </a:gridCol>
                <a:gridCol w="1322395">
                  <a:extLst>
                    <a:ext uri="{9D8B030D-6E8A-4147-A177-3AD203B41FA5}">
                      <a16:colId xmlns:a16="http://schemas.microsoft.com/office/drawing/2014/main" val="2184859081"/>
                    </a:ext>
                  </a:extLst>
                </a:gridCol>
                <a:gridCol w="692309">
                  <a:extLst>
                    <a:ext uri="{9D8B030D-6E8A-4147-A177-3AD203B41FA5}">
                      <a16:colId xmlns:a16="http://schemas.microsoft.com/office/drawing/2014/main" val="718151079"/>
                    </a:ext>
                  </a:extLst>
                </a:gridCol>
                <a:gridCol w="519231">
                  <a:extLst>
                    <a:ext uri="{9D8B030D-6E8A-4147-A177-3AD203B41FA5}">
                      <a16:colId xmlns:a16="http://schemas.microsoft.com/office/drawing/2014/main" val="4284294398"/>
                    </a:ext>
                  </a:extLst>
                </a:gridCol>
                <a:gridCol w="567569">
                  <a:extLst>
                    <a:ext uri="{9D8B030D-6E8A-4147-A177-3AD203B41FA5}">
                      <a16:colId xmlns:a16="http://schemas.microsoft.com/office/drawing/2014/main" val="3635882691"/>
                    </a:ext>
                  </a:extLst>
                </a:gridCol>
                <a:gridCol w="1110190">
                  <a:extLst>
                    <a:ext uri="{9D8B030D-6E8A-4147-A177-3AD203B41FA5}">
                      <a16:colId xmlns:a16="http://schemas.microsoft.com/office/drawing/2014/main" val="2902726997"/>
                    </a:ext>
                  </a:extLst>
                </a:gridCol>
                <a:gridCol w="767152">
                  <a:extLst>
                    <a:ext uri="{9D8B030D-6E8A-4147-A177-3AD203B41FA5}">
                      <a16:colId xmlns:a16="http://schemas.microsoft.com/office/drawing/2014/main" val="984233755"/>
                    </a:ext>
                  </a:extLst>
                </a:gridCol>
                <a:gridCol w="592517">
                  <a:extLst>
                    <a:ext uri="{9D8B030D-6E8A-4147-A177-3AD203B41FA5}">
                      <a16:colId xmlns:a16="http://schemas.microsoft.com/office/drawing/2014/main" val="2864793932"/>
                    </a:ext>
                  </a:extLst>
                </a:gridCol>
                <a:gridCol w="537944">
                  <a:extLst>
                    <a:ext uri="{9D8B030D-6E8A-4147-A177-3AD203B41FA5}">
                      <a16:colId xmlns:a16="http://schemas.microsoft.com/office/drawing/2014/main" val="2004551553"/>
                    </a:ext>
                  </a:extLst>
                </a:gridCol>
                <a:gridCol w="193347">
                  <a:extLst>
                    <a:ext uri="{9D8B030D-6E8A-4147-A177-3AD203B41FA5}">
                      <a16:colId xmlns:a16="http://schemas.microsoft.com/office/drawing/2014/main" val="1546030940"/>
                    </a:ext>
                  </a:extLst>
                </a:gridCol>
                <a:gridCol w="193347">
                  <a:extLst>
                    <a:ext uri="{9D8B030D-6E8A-4147-A177-3AD203B41FA5}">
                      <a16:colId xmlns:a16="http://schemas.microsoft.com/office/drawing/2014/main" val="1310730980"/>
                    </a:ext>
                  </a:extLst>
                </a:gridCol>
                <a:gridCol w="1496886">
                  <a:extLst>
                    <a:ext uri="{9D8B030D-6E8A-4147-A177-3AD203B41FA5}">
                      <a16:colId xmlns:a16="http://schemas.microsoft.com/office/drawing/2014/main" val="3692068617"/>
                    </a:ext>
                  </a:extLst>
                </a:gridCol>
              </a:tblGrid>
              <a:tr h="1606879">
                <a:tc>
                  <a:txBody>
                    <a:bodyPr/>
                    <a:lstStyle/>
                    <a:p>
                      <a:pPr algn="ctr" fontAlgn="ctr"/>
                      <a:r>
                        <a:rPr lang="es-CO" sz="1000" u="none" strike="noStrike" dirty="0">
                          <a:effectLst/>
                        </a:rPr>
                        <a:t>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ACTUALIZACIÓN </a:t>
                      </a:r>
                      <a:r>
                        <a:rPr lang="es-CO" sz="1000" u="none" strike="noStrike" dirty="0">
                          <a:effectLst/>
                        </a:rPr>
                        <a:t>PROCEDIMIENTO DE INSOLVENCIA PARA  PERSONA NATURAL NO COMERCIANTE</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Oportunidad</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Centro de Conciliación y Arbitraje</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Director de centro de conciliación y Arbitraje</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15 de octubre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Estructurarprocedimiento  por el director del centro de conciliación  y aprobar procedimiento por presidencia ejecutiva</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Tècnicos</a:t>
                      </a:r>
                      <a:br>
                        <a:rPr lang="es-CO" sz="1000" u="none" strike="noStrike">
                          <a:effectLst/>
                        </a:rPr>
                      </a:br>
                      <a:r>
                        <a:rPr lang="es-CO" sz="1000" u="none" strike="noStrike">
                          <a:effectLst/>
                        </a:rPr>
                        <a:t>Financieros</a:t>
                      </a:r>
                      <a:br>
                        <a:rPr lang="es-CO" sz="1000" u="none" strike="noStrike">
                          <a:effectLst/>
                        </a:rPr>
                      </a:b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98183820"/>
                  </a:ext>
                </a:extLst>
              </a:tr>
              <a:tr h="1168639">
                <a:tc>
                  <a:txBody>
                    <a:bodyPr/>
                    <a:lstStyle/>
                    <a:p>
                      <a:pPr algn="ctr" fontAlgn="ctr"/>
                      <a:r>
                        <a:rPr lang="es-CO" sz="1000" u="none" strike="noStrike">
                          <a:effectLst/>
                        </a:rPr>
                        <a:t>22</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IMPLEMENTACIÓN DE COMPLIANCE LEGAL</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Planeación</a:t>
                      </a:r>
                      <a:br>
                        <a:rPr lang="es-CO" sz="1000" u="none" strike="noStrike" dirty="0">
                          <a:effectLst/>
                        </a:rPr>
                      </a:b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Todos los procesos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01 de Junio de 2021- 28 de febrero de 2022</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 un asesor externo con colaboración de todos los procesos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Técnicos </a:t>
                      </a:r>
                      <a:br>
                        <a:rPr lang="es-CO" sz="1000" u="none" strike="noStrike">
                          <a:effectLst/>
                        </a:rPr>
                      </a:br>
                      <a:r>
                        <a:rPr lang="es-CO" sz="1000" u="none" strike="noStrike">
                          <a:effectLst/>
                        </a:rPr>
                        <a:t>Financieros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En proceso de ejecución, se encuentra en la fase de diagnostico</a:t>
                      </a:r>
                      <a:endParaRPr lang="es-ES"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85738635"/>
                  </a:ext>
                </a:extLst>
              </a:tr>
              <a:tr h="994735">
                <a:tc>
                  <a:txBody>
                    <a:bodyPr/>
                    <a:lstStyle/>
                    <a:p>
                      <a:pPr algn="ctr" fontAlgn="ctr"/>
                      <a:r>
                        <a:rPr lang="es-CO" sz="1000" u="none" strike="noStrike">
                          <a:effectLst/>
                        </a:rPr>
                        <a:t>23</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IMPLEMENTACIÓN MODULO DE RIESGOS Y OPORTUNIDADES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Control y Mejoramiento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Todos los procesos</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30 de Diciembre de 2021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 un asesor externo con colaboración de todos los procesos</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Técnicos </a:t>
                      </a:r>
                      <a:br>
                        <a:rPr lang="es-CO" sz="1000" u="none" strike="noStrike">
                          <a:effectLst/>
                        </a:rPr>
                      </a:br>
                      <a:r>
                        <a:rPr lang="es-CO" sz="1000" u="none" strike="noStrike">
                          <a:effectLst/>
                        </a:rPr>
                        <a:t>Financieros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Se cumplio Satisfactoriamente</a:t>
                      </a:r>
                      <a:endParaRPr lang="es-CO"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740189574"/>
                  </a:ext>
                </a:extLst>
              </a:tr>
              <a:tr h="1168639">
                <a:tc>
                  <a:txBody>
                    <a:bodyPr/>
                    <a:lstStyle/>
                    <a:p>
                      <a:pPr algn="ctr" fontAlgn="ctr"/>
                      <a:r>
                        <a:rPr lang="es-CO" sz="1000" u="none" strike="noStrike">
                          <a:effectLst/>
                        </a:rPr>
                        <a:t>24</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IMPLEMENTACIÓN MODULO DE ACCIONES CORRECTIVAS Y DE MEJORA</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Control y Mejoramiento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20 de Diciembre de 2021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 un asesor externo con colaboración de todos los procesos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 </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Humanos</a:t>
                      </a:r>
                      <a:br>
                        <a:rPr lang="es-CO" sz="1000" u="none" strike="noStrike" dirty="0">
                          <a:effectLst/>
                        </a:rPr>
                      </a:br>
                      <a:r>
                        <a:rPr lang="es-CO" sz="1000" u="none" strike="noStrike" dirty="0">
                          <a:effectLst/>
                        </a:rPr>
                        <a:t>Técnicos </a:t>
                      </a:r>
                      <a:br>
                        <a:rPr lang="es-CO" sz="1000" u="none" strike="noStrike" dirty="0">
                          <a:effectLst/>
                        </a:rPr>
                      </a:br>
                      <a:r>
                        <a:rPr lang="es-CO" sz="1000" u="none" strike="noStrike" dirty="0">
                          <a:effectLst/>
                        </a:rPr>
                        <a:t>Financieros </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 </a:t>
                      </a:r>
                      <a:endParaRPr lang="es-CO" sz="1000" b="1" i="0" u="none" strike="noStrike" dirty="0">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Pendiente por ejecutar</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08995765"/>
                  </a:ext>
                </a:extLst>
              </a:tr>
              <a:tr h="1613836">
                <a:tc>
                  <a:txBody>
                    <a:bodyPr/>
                    <a:lstStyle/>
                    <a:p>
                      <a:pPr algn="ctr" fontAlgn="ctr"/>
                      <a:r>
                        <a:rPr lang="es-CO" sz="1000" u="none" strike="noStrike">
                          <a:effectLst/>
                        </a:rPr>
                        <a:t>25</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PUBLICAR Y PROMOCIONAR INSTRUCTIVOS Y MINUTAS DE CREACION DE SOCIEDADES EN PAGINA WEB Y REDES SOCIALES DE LA ENTIDAD</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Atención al Cliente</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30 de junio de 2021</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a:effectLst/>
                        </a:rPr>
                        <a:t>Por medio de la elaboración y posteriormente la publicación  en la pagina web y redes sociales de la entidad.</a:t>
                      </a:r>
                      <a:endParaRPr lang="es-ES" sz="10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Humanos</a:t>
                      </a:r>
                      <a:br>
                        <a:rPr lang="es-CO" sz="1000" u="none" strike="noStrike" dirty="0">
                          <a:effectLst/>
                        </a:rPr>
                      </a:br>
                      <a:r>
                        <a:rPr lang="es-CO" sz="1000" u="none" strike="noStrike" dirty="0">
                          <a:effectLst/>
                        </a:rPr>
                        <a:t>Técnicos </a:t>
                      </a:r>
                      <a:br>
                        <a:rPr lang="es-CO" sz="1000" u="none" strike="noStrike" dirty="0">
                          <a:effectLst/>
                        </a:rPr>
                      </a:br>
                      <a:r>
                        <a:rPr lang="es-CO" sz="1000" u="none" strike="noStrike" dirty="0">
                          <a:effectLst/>
                        </a:rPr>
                        <a:t>Financieros </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dirty="0">
                          <a:effectLst/>
                        </a:rPr>
                        <a:t> </a:t>
                      </a:r>
                      <a:endParaRPr lang="es-CO" sz="1000" b="0"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Se cumplió satisfactoriamente</a:t>
                      </a:r>
                      <a:endParaRPr lang="es-CO"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97782869"/>
                  </a:ext>
                </a:extLst>
              </a:tr>
            </a:tbl>
          </a:graphicData>
        </a:graphic>
      </p:graphicFrame>
    </p:spTree>
    <p:extLst>
      <p:ext uri="{BB962C8B-B14F-4D97-AF65-F5344CB8AC3E}">
        <p14:creationId xmlns:p14="http://schemas.microsoft.com/office/powerpoint/2010/main" val="332433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9">
            <a:extLst>
              <a:ext uri="{FF2B5EF4-FFF2-40B4-BE49-F238E27FC236}">
                <a16:creationId xmlns:a16="http://schemas.microsoft.com/office/drawing/2014/main" id="{29D50117-8E5E-A248-97BA-58D0A310EB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576064" cy="38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043608" y="4077072"/>
            <a:ext cx="7272808" cy="1569660"/>
          </a:xfrm>
          <a:prstGeom prst="rect">
            <a:avLst/>
          </a:prstGeom>
        </p:spPr>
        <p:txBody>
          <a:bodyPr wrap="square">
            <a:spAutoFit/>
          </a:bodyPr>
          <a:lstStyle/>
          <a:p>
            <a:pPr algn="just"/>
            <a:r>
              <a:rPr lang="es-ES" sz="2400" b="1" dirty="0"/>
              <a:t>Al finalizar la  revisión por la dirección, se dará a conocer a los lideres de proceso y funcionarios, mediante circular de presidencia, a los correos electrónicos institucionales.</a:t>
            </a:r>
            <a:endParaRPr lang="en-US" sz="2400" dirty="0"/>
          </a:p>
        </p:txBody>
      </p:sp>
      <p:graphicFrame>
        <p:nvGraphicFramePr>
          <p:cNvPr id="3" name="Tabla 2"/>
          <p:cNvGraphicFramePr>
            <a:graphicFrameLocks noGrp="1"/>
          </p:cNvGraphicFramePr>
          <p:nvPr>
            <p:extLst>
              <p:ext uri="{D42A27DB-BD31-4B8C-83A1-F6EECF244321}">
                <p14:modId xmlns:p14="http://schemas.microsoft.com/office/powerpoint/2010/main" val="3450572981"/>
              </p:ext>
            </p:extLst>
          </p:nvPr>
        </p:nvGraphicFramePr>
        <p:xfrm>
          <a:off x="1115616" y="980728"/>
          <a:ext cx="7056784" cy="2880321"/>
        </p:xfrm>
        <a:graphic>
          <a:graphicData uri="http://schemas.openxmlformats.org/drawingml/2006/table">
            <a:tbl>
              <a:tblPr firstRow="1" bandRow="1">
                <a:tableStyleId>{5C22544A-7EE6-4342-B048-85BDC9FD1C3A}</a:tableStyleId>
              </a:tblPr>
              <a:tblGrid>
                <a:gridCol w="3832844">
                  <a:extLst>
                    <a:ext uri="{9D8B030D-6E8A-4147-A177-3AD203B41FA5}">
                      <a16:colId xmlns:a16="http://schemas.microsoft.com/office/drawing/2014/main" val="20000"/>
                    </a:ext>
                  </a:extLst>
                </a:gridCol>
                <a:gridCol w="3223940">
                  <a:extLst>
                    <a:ext uri="{9D8B030D-6E8A-4147-A177-3AD203B41FA5}">
                      <a16:colId xmlns:a16="http://schemas.microsoft.com/office/drawing/2014/main" val="20001"/>
                    </a:ext>
                  </a:extLst>
                </a:gridCol>
              </a:tblGrid>
              <a:tr h="630055">
                <a:tc>
                  <a:txBody>
                    <a:bodyPr/>
                    <a:lstStyle/>
                    <a:p>
                      <a:pPr algn="l"/>
                      <a:r>
                        <a:rPr lang="es-CO" sz="2000" dirty="0"/>
                        <a:t>PARTICIPANTES</a:t>
                      </a:r>
                    </a:p>
                  </a:txBody>
                  <a:tcPr anchor="ctr"/>
                </a:tc>
                <a:tc>
                  <a:txBody>
                    <a:bodyPr/>
                    <a:lstStyle/>
                    <a:p>
                      <a:pPr algn="l"/>
                      <a:r>
                        <a:rPr lang="es-CO" sz="2000" dirty="0"/>
                        <a:t>CARGO</a:t>
                      </a:r>
                    </a:p>
                  </a:txBody>
                  <a:tcPr anchor="ctr"/>
                </a:tc>
                <a:extLst>
                  <a:ext uri="{0D108BD9-81ED-4DB2-BD59-A6C34878D82A}">
                    <a16:rowId xmlns:a16="http://schemas.microsoft.com/office/drawing/2014/main" val="10000"/>
                  </a:ext>
                </a:extLst>
              </a:tr>
              <a:tr h="630055">
                <a:tc>
                  <a:txBody>
                    <a:bodyPr/>
                    <a:lstStyle/>
                    <a:p>
                      <a:pPr algn="l"/>
                      <a:r>
                        <a:rPr lang="es-CO" b="1" dirty="0"/>
                        <a:t>Jeimy</a:t>
                      </a:r>
                      <a:r>
                        <a:rPr lang="es-CO" b="1" baseline="0" dirty="0"/>
                        <a:t> Termal Paredes</a:t>
                      </a:r>
                      <a:endParaRPr lang="es-CO" b="1" dirty="0"/>
                    </a:p>
                  </a:txBody>
                  <a:tcPr anchor="ctr"/>
                </a:tc>
                <a:tc>
                  <a:txBody>
                    <a:bodyPr/>
                    <a:lstStyle/>
                    <a:p>
                      <a:pPr algn="l"/>
                      <a:r>
                        <a:rPr lang="es-CO" b="1" dirty="0"/>
                        <a:t>Presidente Ejecutivo</a:t>
                      </a:r>
                    </a:p>
                  </a:txBody>
                  <a:tcPr anchor="ctr"/>
                </a:tc>
                <a:extLst>
                  <a:ext uri="{0D108BD9-81ED-4DB2-BD59-A6C34878D82A}">
                    <a16:rowId xmlns:a16="http://schemas.microsoft.com/office/drawing/2014/main" val="10001"/>
                  </a:ext>
                </a:extLst>
              </a:tr>
              <a:tr h="630055">
                <a:tc>
                  <a:txBody>
                    <a:bodyPr/>
                    <a:lstStyle/>
                    <a:p>
                      <a:pPr algn="l"/>
                      <a:r>
                        <a:rPr lang="es-CO" b="1" dirty="0"/>
                        <a:t>Flor</a:t>
                      </a:r>
                      <a:r>
                        <a:rPr lang="es-CO" b="1" baseline="0" dirty="0"/>
                        <a:t> Mireya Suarez</a:t>
                      </a:r>
                      <a:endParaRPr lang="es-CO" b="1" dirty="0"/>
                    </a:p>
                  </a:txBody>
                  <a:tcPr anchor="ctr"/>
                </a:tc>
                <a:tc>
                  <a:txBody>
                    <a:bodyPr/>
                    <a:lstStyle/>
                    <a:p>
                      <a:pPr algn="l"/>
                      <a:r>
                        <a:rPr lang="es-CO" b="1" dirty="0"/>
                        <a:t>Asistente</a:t>
                      </a:r>
                      <a:r>
                        <a:rPr lang="es-CO" b="1" baseline="0" dirty="0"/>
                        <a:t> de Presidencia</a:t>
                      </a:r>
                      <a:endParaRPr lang="es-CO" b="1" dirty="0"/>
                    </a:p>
                  </a:txBody>
                  <a:tcPr anchor="ctr"/>
                </a:tc>
                <a:extLst>
                  <a:ext uri="{0D108BD9-81ED-4DB2-BD59-A6C34878D82A}">
                    <a16:rowId xmlns:a16="http://schemas.microsoft.com/office/drawing/2014/main" val="10002"/>
                  </a:ext>
                </a:extLst>
              </a:tr>
              <a:tr h="990156">
                <a:tc>
                  <a:txBody>
                    <a:bodyPr/>
                    <a:lstStyle/>
                    <a:p>
                      <a:pPr algn="l"/>
                      <a:r>
                        <a:rPr lang="es-CO" b="1" dirty="0"/>
                        <a:t>Arbey Hernán Rosero López</a:t>
                      </a:r>
                    </a:p>
                  </a:txBody>
                  <a:tcPr anchor="ctr"/>
                </a:tc>
                <a:tc>
                  <a:txBody>
                    <a:bodyPr/>
                    <a:lstStyle/>
                    <a:p>
                      <a:pPr algn="l"/>
                      <a:r>
                        <a:rPr lang="es-CO" b="1" dirty="0"/>
                        <a:t>Coordinador de calidad y control Interno</a:t>
                      </a:r>
                    </a:p>
                  </a:txBody>
                  <a:tcPr anchor="ct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20</a:t>
            </a:fld>
            <a:endParaRPr lang="es-ES" sz="1000" dirty="0">
              <a:solidFill>
                <a:schemeClr val="bg1"/>
              </a:solidFill>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7438" y="42505313"/>
            <a:ext cx="2957512" cy="644525"/>
          </a:xfrm>
          <a:prstGeom prst="rect">
            <a:avLst/>
          </a:prstGeom>
        </p:spPr>
      </p:pic>
      <p:graphicFrame>
        <p:nvGraphicFramePr>
          <p:cNvPr id="3" name="Tabla 2">
            <a:extLst>
              <a:ext uri="{FF2B5EF4-FFF2-40B4-BE49-F238E27FC236}">
                <a16:creationId xmlns:a16="http://schemas.microsoft.com/office/drawing/2014/main" id="{590639CC-B52B-4971-A49D-49E500048D71}"/>
              </a:ext>
            </a:extLst>
          </p:cNvPr>
          <p:cNvGraphicFramePr>
            <a:graphicFrameLocks noGrp="1"/>
          </p:cNvGraphicFramePr>
          <p:nvPr>
            <p:extLst>
              <p:ext uri="{D42A27DB-BD31-4B8C-83A1-F6EECF244321}">
                <p14:modId xmlns:p14="http://schemas.microsoft.com/office/powerpoint/2010/main" val="2910858326"/>
              </p:ext>
            </p:extLst>
          </p:nvPr>
        </p:nvGraphicFramePr>
        <p:xfrm>
          <a:off x="107504" y="188640"/>
          <a:ext cx="8784976" cy="5616624"/>
        </p:xfrm>
        <a:graphic>
          <a:graphicData uri="http://schemas.openxmlformats.org/drawingml/2006/table">
            <a:tbl>
              <a:tblPr>
                <a:tableStyleId>{5C22544A-7EE6-4342-B048-85BDC9FD1C3A}</a:tableStyleId>
              </a:tblPr>
              <a:tblGrid>
                <a:gridCol w="327980">
                  <a:extLst>
                    <a:ext uri="{9D8B030D-6E8A-4147-A177-3AD203B41FA5}">
                      <a16:colId xmlns:a16="http://schemas.microsoft.com/office/drawing/2014/main" val="391760964"/>
                    </a:ext>
                  </a:extLst>
                </a:gridCol>
                <a:gridCol w="418177">
                  <a:extLst>
                    <a:ext uri="{9D8B030D-6E8A-4147-A177-3AD203B41FA5}">
                      <a16:colId xmlns:a16="http://schemas.microsoft.com/office/drawing/2014/main" val="2830030011"/>
                    </a:ext>
                  </a:extLst>
                </a:gridCol>
                <a:gridCol w="1023302">
                  <a:extLst>
                    <a:ext uri="{9D8B030D-6E8A-4147-A177-3AD203B41FA5}">
                      <a16:colId xmlns:a16="http://schemas.microsoft.com/office/drawing/2014/main" val="1402434943"/>
                    </a:ext>
                  </a:extLst>
                </a:gridCol>
                <a:gridCol w="728119">
                  <a:extLst>
                    <a:ext uri="{9D8B030D-6E8A-4147-A177-3AD203B41FA5}">
                      <a16:colId xmlns:a16="http://schemas.microsoft.com/office/drawing/2014/main" val="3762799324"/>
                    </a:ext>
                  </a:extLst>
                </a:gridCol>
                <a:gridCol w="546090">
                  <a:extLst>
                    <a:ext uri="{9D8B030D-6E8A-4147-A177-3AD203B41FA5}">
                      <a16:colId xmlns:a16="http://schemas.microsoft.com/office/drawing/2014/main" val="2986958465"/>
                    </a:ext>
                  </a:extLst>
                </a:gridCol>
                <a:gridCol w="596925">
                  <a:extLst>
                    <a:ext uri="{9D8B030D-6E8A-4147-A177-3AD203B41FA5}">
                      <a16:colId xmlns:a16="http://schemas.microsoft.com/office/drawing/2014/main" val="1136390105"/>
                    </a:ext>
                  </a:extLst>
                </a:gridCol>
                <a:gridCol w="1167613">
                  <a:extLst>
                    <a:ext uri="{9D8B030D-6E8A-4147-A177-3AD203B41FA5}">
                      <a16:colId xmlns:a16="http://schemas.microsoft.com/office/drawing/2014/main" val="2504230114"/>
                    </a:ext>
                  </a:extLst>
                </a:gridCol>
                <a:gridCol w="806833">
                  <a:extLst>
                    <a:ext uri="{9D8B030D-6E8A-4147-A177-3AD203B41FA5}">
                      <a16:colId xmlns:a16="http://schemas.microsoft.com/office/drawing/2014/main" val="2863512035"/>
                    </a:ext>
                  </a:extLst>
                </a:gridCol>
                <a:gridCol w="623165">
                  <a:extLst>
                    <a:ext uri="{9D8B030D-6E8A-4147-A177-3AD203B41FA5}">
                      <a16:colId xmlns:a16="http://schemas.microsoft.com/office/drawing/2014/main" val="4278644960"/>
                    </a:ext>
                  </a:extLst>
                </a:gridCol>
                <a:gridCol w="565768">
                  <a:extLst>
                    <a:ext uri="{9D8B030D-6E8A-4147-A177-3AD203B41FA5}">
                      <a16:colId xmlns:a16="http://schemas.microsoft.com/office/drawing/2014/main" val="1518703489"/>
                    </a:ext>
                  </a:extLst>
                </a:gridCol>
                <a:gridCol w="203347">
                  <a:extLst>
                    <a:ext uri="{9D8B030D-6E8A-4147-A177-3AD203B41FA5}">
                      <a16:colId xmlns:a16="http://schemas.microsoft.com/office/drawing/2014/main" val="3979949504"/>
                    </a:ext>
                  </a:extLst>
                </a:gridCol>
                <a:gridCol w="203347">
                  <a:extLst>
                    <a:ext uri="{9D8B030D-6E8A-4147-A177-3AD203B41FA5}">
                      <a16:colId xmlns:a16="http://schemas.microsoft.com/office/drawing/2014/main" val="1766423783"/>
                    </a:ext>
                  </a:extLst>
                </a:gridCol>
                <a:gridCol w="654323">
                  <a:extLst>
                    <a:ext uri="{9D8B030D-6E8A-4147-A177-3AD203B41FA5}">
                      <a16:colId xmlns:a16="http://schemas.microsoft.com/office/drawing/2014/main" val="374716674"/>
                    </a:ext>
                  </a:extLst>
                </a:gridCol>
                <a:gridCol w="919987">
                  <a:extLst>
                    <a:ext uri="{9D8B030D-6E8A-4147-A177-3AD203B41FA5}">
                      <a16:colId xmlns:a16="http://schemas.microsoft.com/office/drawing/2014/main" val="3856308535"/>
                    </a:ext>
                  </a:extLst>
                </a:gridCol>
              </a:tblGrid>
              <a:tr h="1970491">
                <a:tc>
                  <a:txBody>
                    <a:bodyPr/>
                    <a:lstStyle/>
                    <a:p>
                      <a:pPr algn="ctr" fontAlgn="ctr"/>
                      <a:r>
                        <a:rPr lang="es-CO" sz="1000" u="none" strike="noStrike" dirty="0">
                          <a:effectLst/>
                        </a:rPr>
                        <a:t>26</a:t>
                      </a:r>
                      <a:endParaRPr lang="es-CO"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dirty="0">
                          <a:effectLst/>
                        </a:rPr>
                        <a:t>REALIZAR CONVENIOS INTERINSTITUCIONALES CON ENTIDADES PUBLICAS Y PRIVADAS</a:t>
                      </a:r>
                      <a:endParaRPr lang="es-E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dirty="0">
                          <a:effectLst/>
                        </a:rPr>
                        <a:t>Oportunidad</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Planeación</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competitividad y proyectos, capacitación, centro de investigaciones y alianzas estratégicas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30 de diciembre de 2021</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 acercamientos a instituciones publicas y privadas</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dirty="0">
                          <a:effectLst/>
                        </a:rPr>
                        <a:t>X</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Humanos</a:t>
                      </a:r>
                      <a:br>
                        <a:rPr lang="es-CO" sz="1000" u="none" strike="noStrike" dirty="0">
                          <a:effectLst/>
                        </a:rPr>
                      </a:br>
                      <a:r>
                        <a:rPr lang="es-CO" sz="1000" u="none" strike="noStrike" dirty="0">
                          <a:effectLst/>
                        </a:rPr>
                        <a:t>Técnicos </a:t>
                      </a:r>
                      <a:br>
                        <a:rPr lang="es-CO" sz="1000" u="none" strike="noStrike" dirty="0">
                          <a:effectLst/>
                        </a:rPr>
                      </a:br>
                      <a:r>
                        <a:rPr lang="es-CO" sz="1000" u="none" strike="noStrike" dirty="0">
                          <a:effectLst/>
                        </a:rPr>
                        <a:t>Financieros </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 </a:t>
                      </a:r>
                      <a:endParaRPr lang="es-CO" sz="1000" b="1" i="0" u="none" strike="noStrike" dirty="0">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dirty="0">
                          <a:effectLst/>
                        </a:rPr>
                        <a:t> </a:t>
                      </a:r>
                      <a:endParaRPr lang="es-CO" sz="1000" b="0"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dirty="0">
                          <a:effectLst/>
                        </a:rPr>
                        <a:t>En proceso de ejecución, convenios con alcaldías, Innpulsa, cámara de comercio de Cali</a:t>
                      </a:r>
                      <a:endParaRPr lang="es-ES" sz="1000" b="0"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extLst>
                  <a:ext uri="{0D108BD9-81ED-4DB2-BD59-A6C34878D82A}">
                    <a16:rowId xmlns:a16="http://schemas.microsoft.com/office/drawing/2014/main" val="1860178198"/>
                  </a:ext>
                </a:extLst>
              </a:tr>
              <a:tr h="992543">
                <a:tc>
                  <a:txBody>
                    <a:bodyPr/>
                    <a:lstStyle/>
                    <a:p>
                      <a:pPr algn="ctr" fontAlgn="ctr"/>
                      <a:r>
                        <a:rPr lang="es-CO" sz="1000" u="none" strike="noStrike">
                          <a:effectLst/>
                        </a:rPr>
                        <a:t>27</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dirty="0">
                          <a:effectLst/>
                        </a:rPr>
                        <a:t>DIGITALIZAR TODA DOCUMENTACIÓN DEL CENTRO DE CONCILIACIÓN Y ARBITRAJE</a:t>
                      </a:r>
                      <a:endParaRPr lang="es-E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Registro Público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Gestión documental</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dirty="0">
                          <a:effectLst/>
                        </a:rPr>
                        <a:t>30 de diciembre de 2022</a:t>
                      </a: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 funcionarios del área de gestión documental.</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s-CO" sz="1000" u="none" strike="noStrike">
                          <a:effectLst/>
                        </a:rPr>
                        <a:t>X</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Técnicos </a:t>
                      </a:r>
                      <a:br>
                        <a:rPr lang="es-CO" sz="1000" u="none" strike="noStrike">
                          <a:effectLst/>
                        </a:rPr>
                      </a:br>
                      <a:r>
                        <a:rPr lang="es-CO" sz="1000" u="none" strike="noStrike">
                          <a:effectLst/>
                        </a:rPr>
                        <a:t>Financieros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dirty="0">
                          <a:effectLst/>
                        </a:rPr>
                        <a:t>En proceso de ejecución años digitalizados, desde 2002 hasta 2018</a:t>
                      </a:r>
                      <a:endParaRPr lang="es-ES" sz="1000" b="0"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extLst>
                  <a:ext uri="{0D108BD9-81ED-4DB2-BD59-A6C34878D82A}">
                    <a16:rowId xmlns:a16="http://schemas.microsoft.com/office/drawing/2014/main" val="2607360247"/>
                  </a:ext>
                </a:extLst>
              </a:tr>
              <a:tr h="1401238">
                <a:tc>
                  <a:txBody>
                    <a:bodyPr/>
                    <a:lstStyle/>
                    <a:p>
                      <a:pPr algn="ctr" fontAlgn="ctr"/>
                      <a:r>
                        <a:rPr lang="es-CO" sz="1000" u="none" strike="noStrike">
                          <a:effectLst/>
                        </a:rPr>
                        <a:t>28</a:t>
                      </a:r>
                      <a:endParaRPr lang="es-CO" sz="1000" b="1"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u="none" strike="noStrike" dirty="0">
                          <a:effectLst/>
                        </a:rPr>
                        <a:t>IMPLEMENTACIÓN DEL SISTEMA DE GESTIÓN AMBIENTAL</a:t>
                      </a:r>
                      <a:endParaRPr lang="es-E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tc>
                  <a:txBody>
                    <a:bodyPr/>
                    <a:lstStyle/>
                    <a:p>
                      <a:pPr algn="l" fontAlgn="ctr"/>
                      <a:r>
                        <a:rPr lang="es-CO" sz="1000" u="none" strike="noStrike">
                          <a:effectLst/>
                        </a:rPr>
                        <a:t>Oportunidad</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control y Mejoramiento</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Todos los procesos</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30 de diciembre  de 2022</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ES" sz="1000" u="none" strike="noStrike" dirty="0">
                          <a:effectLst/>
                        </a:rPr>
                        <a:t>Por medio de la contratación de un profesional idóneo para la asesoría.</a:t>
                      </a:r>
                      <a:endParaRPr lang="es-ES" sz="1000" b="1" i="0" u="none" strike="noStrike" dirty="0">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Humanos</a:t>
                      </a:r>
                      <a:br>
                        <a:rPr lang="es-CO" sz="1000" u="none" strike="noStrike">
                          <a:effectLst/>
                        </a:rPr>
                      </a:br>
                      <a:r>
                        <a:rPr lang="es-CO" sz="1000" u="none" strike="noStrike">
                          <a:effectLst/>
                        </a:rPr>
                        <a:t>Técnicos </a:t>
                      </a:r>
                      <a:br>
                        <a:rPr lang="es-CO" sz="1000" u="none" strike="noStrike">
                          <a:effectLst/>
                        </a:rPr>
                      </a:br>
                      <a:r>
                        <a:rPr lang="es-CO" sz="1000" u="none" strike="noStrike">
                          <a:effectLst/>
                        </a:rPr>
                        <a:t>Financieros </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ctr"/>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38413" marR="0" marT="0" marB="0" anchor="ctr"/>
                </a:tc>
                <a:tc>
                  <a:txBody>
                    <a:bodyPr/>
                    <a:lstStyle/>
                    <a:p>
                      <a:pPr algn="l" fontAlgn="ctr"/>
                      <a:r>
                        <a:rPr lang="es-CO" sz="1000" u="none" strike="noStrike">
                          <a:effectLst/>
                        </a:rPr>
                        <a:t> </a:t>
                      </a:r>
                      <a:endParaRPr lang="es-CO" sz="1000" b="0" i="0" u="none" strike="noStrike">
                        <a:solidFill>
                          <a:srgbClr val="000000"/>
                        </a:solidFill>
                        <a:effectLst/>
                        <a:latin typeface="Arial" panose="020B0604020202020204" pitchFamily="34" charset="0"/>
                      </a:endParaRPr>
                    </a:p>
                  </a:txBody>
                  <a:tcPr marL="0" marR="0" marT="0" marB="0" anchor="ctr"/>
                </a:tc>
                <a:tc gridSpan="2">
                  <a:txBody>
                    <a:bodyPr/>
                    <a:lstStyle/>
                    <a:p>
                      <a:pPr algn="l" fontAlgn="ctr"/>
                      <a:r>
                        <a:rPr lang="es-CO" sz="1000" u="none" strike="noStrike" dirty="0">
                          <a:effectLst/>
                        </a:rPr>
                        <a:t>pendiente por ejecutar</a:t>
                      </a:r>
                      <a:endParaRPr lang="es-CO" sz="1000" b="0"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extLst>
                  <a:ext uri="{0D108BD9-81ED-4DB2-BD59-A6C34878D82A}">
                    <a16:rowId xmlns:a16="http://schemas.microsoft.com/office/drawing/2014/main" val="965266767"/>
                  </a:ext>
                </a:extLst>
              </a:tr>
              <a:tr h="197049">
                <a:tc gridSpan="10">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b"/>
                      <a:r>
                        <a:rPr lang="es-CO" sz="1000" u="none" strike="noStrike">
                          <a:effectLst/>
                        </a:rPr>
                        <a:t>23</a:t>
                      </a:r>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000" u="none" strike="noStrike">
                          <a:effectLst/>
                        </a:rPr>
                        <a:t>28</a:t>
                      </a:r>
                      <a:endParaRPr lang="es-CO" sz="1000" b="1" i="0" u="none" strike="noStrike">
                        <a:solidFill>
                          <a:srgbClr val="000000"/>
                        </a:solidFill>
                        <a:effectLst/>
                        <a:latin typeface="Arial" panose="020B0604020202020204" pitchFamily="34" charset="0"/>
                      </a:endParaRPr>
                    </a:p>
                  </a:txBody>
                  <a:tcPr marL="0" marR="0" marT="0" marB="0" anchor="b"/>
                </a:tc>
                <a:tc gridSpan="2">
                  <a:txBody>
                    <a:bodyPr/>
                    <a:lstStyle/>
                    <a:p>
                      <a:pPr algn="ctr" fontAlgn="b"/>
                      <a:r>
                        <a:rPr lang="es-CO" sz="1000" u="none" strike="noStrike" dirty="0">
                          <a:effectLst/>
                        </a:rPr>
                        <a:t> </a:t>
                      </a:r>
                      <a:endParaRPr lang="es-CO" sz="10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s-CO"/>
                    </a:p>
                  </a:txBody>
                  <a:tcPr/>
                </a:tc>
                <a:extLst>
                  <a:ext uri="{0D108BD9-81ED-4DB2-BD59-A6C34878D82A}">
                    <a16:rowId xmlns:a16="http://schemas.microsoft.com/office/drawing/2014/main" val="954463901"/>
                  </a:ext>
                </a:extLst>
              </a:tr>
              <a:tr h="197049">
                <a:tc gridSpan="10">
                  <a:txBody>
                    <a:bodyPr/>
                    <a:lstStyle/>
                    <a:p>
                      <a:pPr algn="ctr" fontAlgn="b"/>
                      <a:r>
                        <a:rPr lang="es-CO" sz="1000" u="none" strike="noStrike">
                          <a:effectLst/>
                        </a:rPr>
                        <a:t> </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b"/>
                      <a:r>
                        <a:rPr lang="es-CO" sz="1000" u="none" strike="noStrike">
                          <a:effectLst/>
                        </a:rPr>
                        <a:t>82,14%</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gridSpan="2">
                  <a:txBody>
                    <a:bodyPr/>
                    <a:lstStyle/>
                    <a:p>
                      <a:pPr algn="ctr" fontAlgn="b"/>
                      <a:r>
                        <a:rPr lang="es-CO" sz="1000" u="none" strike="noStrike" dirty="0">
                          <a:effectLst/>
                        </a:rPr>
                        <a:t> </a:t>
                      </a:r>
                      <a:endParaRPr lang="es-CO" sz="10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s-CO"/>
                    </a:p>
                  </a:txBody>
                  <a:tcPr/>
                </a:tc>
                <a:extLst>
                  <a:ext uri="{0D108BD9-81ED-4DB2-BD59-A6C34878D82A}">
                    <a16:rowId xmlns:a16="http://schemas.microsoft.com/office/drawing/2014/main" val="3591431827"/>
                  </a:ext>
                </a:extLst>
              </a:tr>
              <a:tr h="326954">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s-CO" sz="1000" u="none" strike="noStrike">
                          <a:effectLst/>
                        </a:rPr>
                        <a:t>APROBÓ:</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gridSpan="2">
                  <a:txBody>
                    <a:bodyPr/>
                    <a:lstStyle/>
                    <a:p>
                      <a:pPr algn="l" fontAlgn="b"/>
                      <a:r>
                        <a:rPr lang="es-CO" sz="1000" u="none" strike="noStrike" dirty="0">
                          <a:effectLst/>
                        </a:rPr>
                        <a:t>_____________________________________</a:t>
                      </a:r>
                      <a:endParaRPr lang="es-CO" sz="10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s-CO"/>
                    </a:p>
                  </a:txBody>
                  <a:tcPr/>
                </a:tc>
                <a:extLst>
                  <a:ext uri="{0D108BD9-81ED-4DB2-BD59-A6C34878D82A}">
                    <a16:rowId xmlns:a16="http://schemas.microsoft.com/office/drawing/2014/main" val="3603640680"/>
                  </a:ext>
                </a:extLst>
              </a:tr>
              <a:tr h="326954">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s-CO" sz="1000" u="none" strike="noStrike">
                          <a:effectLst/>
                        </a:rPr>
                        <a:t>NOMBRE:</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a:txBody>
                    <a:bodyPr/>
                    <a:lstStyle/>
                    <a:p>
                      <a:pPr algn="l" fontAlgn="b"/>
                      <a:r>
                        <a:rPr lang="es-CO" sz="1000" u="none" strike="noStrike" dirty="0">
                          <a:effectLst/>
                        </a:rPr>
                        <a:t>Jeimy Termal</a:t>
                      </a:r>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59873488"/>
                  </a:ext>
                </a:extLst>
              </a:tr>
              <a:tr h="204346">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s-CO" sz="1000" b="0" i="0" u="none" strike="noStrike">
                        <a:solidFill>
                          <a:srgbClr val="2F2B2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r>
                        <a:rPr lang="es-CO" sz="1000" u="none" strike="noStrike">
                          <a:effectLst/>
                        </a:rPr>
                        <a:t>CARGO:</a:t>
                      </a:r>
                      <a:endParaRPr lang="es-CO" sz="1000" b="1" i="0" u="none" strike="noStrike">
                        <a:solidFill>
                          <a:srgbClr val="000000"/>
                        </a:solidFill>
                        <a:effectLst/>
                        <a:latin typeface="Arial" panose="020B0604020202020204" pitchFamily="34" charset="0"/>
                      </a:endParaRPr>
                    </a:p>
                  </a:txBody>
                  <a:tcPr marL="0" marR="0" marT="0" marB="0" anchor="b"/>
                </a:tc>
                <a:tc hMerge="1">
                  <a:txBody>
                    <a:bodyPr/>
                    <a:lstStyle/>
                    <a:p>
                      <a:endParaRPr lang="es-CO"/>
                    </a:p>
                  </a:txBody>
                  <a:tcPr/>
                </a:tc>
                <a:tc gridSpan="2">
                  <a:txBody>
                    <a:bodyPr/>
                    <a:lstStyle/>
                    <a:p>
                      <a:pPr algn="l" fontAlgn="b"/>
                      <a:r>
                        <a:rPr lang="es-CO" sz="1000" u="none" strike="noStrike" dirty="0">
                          <a:effectLst/>
                        </a:rPr>
                        <a:t>Presidente Ejecutivo</a:t>
                      </a:r>
                      <a:endParaRPr lang="es-CO" sz="10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s-CO"/>
                    </a:p>
                  </a:txBody>
                  <a:tcPr/>
                </a:tc>
                <a:extLst>
                  <a:ext uri="{0D108BD9-81ED-4DB2-BD59-A6C34878D82A}">
                    <a16:rowId xmlns:a16="http://schemas.microsoft.com/office/drawing/2014/main" val="3088226420"/>
                  </a:ext>
                </a:extLst>
              </a:tr>
            </a:tbl>
          </a:graphicData>
        </a:graphic>
      </p:graphicFrame>
    </p:spTree>
    <p:extLst>
      <p:ext uri="{BB962C8B-B14F-4D97-AF65-F5344CB8AC3E}">
        <p14:creationId xmlns:p14="http://schemas.microsoft.com/office/powerpoint/2010/main" val="2359621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Subtítulo"/>
          <p:cNvSpPr>
            <a:spLocks/>
          </p:cNvSpPr>
          <p:nvPr/>
        </p:nvSpPr>
        <p:spPr bwMode="auto">
          <a:xfrm>
            <a:off x="395536" y="1340768"/>
            <a:ext cx="8238849" cy="5000660"/>
          </a:xfrm>
          <a:prstGeom prst="rect">
            <a:avLst/>
          </a:prstGeom>
          <a:noFill/>
          <a:ln w="9525" algn="ctr">
            <a:noFill/>
            <a:miter lim="800000"/>
            <a:headEnd/>
            <a:tailEnd/>
          </a:ln>
          <a:effectLst/>
        </p:spPr>
        <p:txBody>
          <a:bodyPr anchor="ctr"/>
          <a:lstStyle/>
          <a:p>
            <a:pPr algn="just">
              <a:buFont typeface="Arial" pitchFamily="34" charset="0"/>
              <a:buChar char="•"/>
            </a:pPr>
            <a:r>
              <a:rPr lang="es-ES" sz="2000" b="1" dirty="0">
                <a:latin typeface="Arial" pitchFamily="34" charset="0"/>
                <a:ea typeface="Tahoma" pitchFamily="34" charset="0"/>
                <a:cs typeface="Arial" pitchFamily="34" charset="0"/>
              </a:rPr>
              <a:t>El nivel de cumplimiento de las acciones del año 2020 es de 100% hasta agosto del año 2021, es de 82,14%, correspondiente a 23 actividades ejecutadas de 28. Dos actividades se ejecutaran  al finalizar la vigencia 2021 y tres actividades en la vigencia 2022.</a:t>
            </a:r>
          </a:p>
          <a:p>
            <a:pPr algn="just">
              <a:buFont typeface="Arial" pitchFamily="34" charset="0"/>
              <a:buChar char="•"/>
            </a:pPr>
            <a:endParaRPr lang="es-ES" sz="2000" b="1" dirty="0">
              <a:latin typeface="Arial" pitchFamily="34" charset="0"/>
              <a:ea typeface="Tahoma" pitchFamily="34" charset="0"/>
              <a:cs typeface="Arial" pitchFamily="34" charset="0"/>
            </a:endParaRPr>
          </a:p>
          <a:p>
            <a:pPr algn="just">
              <a:buFont typeface="Arial" pitchFamily="34" charset="0"/>
              <a:buChar char="•"/>
            </a:pPr>
            <a:r>
              <a:rPr lang="es-ES" sz="2000" b="1" dirty="0">
                <a:latin typeface="Arial" pitchFamily="34" charset="0"/>
                <a:ea typeface="Tahoma" pitchFamily="34" charset="0"/>
                <a:cs typeface="Arial" pitchFamily="34" charset="0"/>
              </a:rPr>
              <a:t>Se concluye que el seguimiento al cumplimiento de las acciones año 2020 y agosto de 2021, fue adecuado asegurando hasta la fecha un  alto nivel de cumplimiento.</a:t>
            </a:r>
          </a:p>
          <a:p>
            <a:pPr algn="just"/>
            <a:endParaRPr lang="es-ES" sz="2400" b="1" dirty="0">
              <a:solidFill>
                <a:srgbClr val="FF9933"/>
              </a:solidFill>
              <a:latin typeface="Arial Black" pitchFamily="34" charset="0"/>
            </a:endParaRPr>
          </a:p>
        </p:txBody>
      </p:sp>
      <p:sp>
        <p:nvSpPr>
          <p:cNvPr id="2" name="1 Rectángulo"/>
          <p:cNvSpPr/>
          <p:nvPr/>
        </p:nvSpPr>
        <p:spPr>
          <a:xfrm>
            <a:off x="2986336" y="1340768"/>
            <a:ext cx="3057248" cy="523220"/>
          </a:xfrm>
          <a:prstGeom prst="rect">
            <a:avLst/>
          </a:prstGeom>
        </p:spPr>
        <p:txBody>
          <a:bodyPr wrap="none">
            <a:spAutoFit/>
          </a:bodyPr>
          <a:lstStyle/>
          <a:p>
            <a:pPr algn="ctr"/>
            <a:r>
              <a:rPr lang="es-ES" sz="2800" b="1" dirty="0">
                <a:solidFill>
                  <a:srgbClr val="FF0000"/>
                </a:solidFill>
                <a:latin typeface="Arial" pitchFamily="34" charset="0"/>
                <a:cs typeface="Arial" pitchFamily="34" charset="0"/>
              </a:rPr>
              <a:t>CONCLUSIONES</a:t>
            </a:r>
          </a:p>
        </p:txBody>
      </p:sp>
      <p:pic>
        <p:nvPicPr>
          <p:cNvPr id="6" name="Picture 49">
            <a:extLst>
              <a:ext uri="{FF2B5EF4-FFF2-40B4-BE49-F238E27FC236}">
                <a16:creationId xmlns:a16="http://schemas.microsoft.com/office/drawing/2014/main"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012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755576" y="-27673"/>
            <a:ext cx="85324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400" b="1" dirty="0">
                <a:solidFill>
                  <a:srgbClr val="FF0000"/>
                </a:solidFill>
                <a:latin typeface="Arial" pitchFamily="34" charset="0"/>
                <a:ea typeface="Rockwell"/>
                <a:cs typeface="Arial" pitchFamily="34" charset="0"/>
              </a:rPr>
              <a:t>PLAN DE MEJORA REVISIÓN POR LA DIRECCIÓN PREVIA</a:t>
            </a:r>
            <a:endParaRPr kumimoji="0" lang="es-CO" sz="24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a16="http://schemas.microsoft.com/office/drawing/2014/main" id="{EBD03B99-0E7D-CA42-A21C-C180DE25B783}"/>
              </a:ext>
            </a:extLst>
          </p:cNvPr>
          <p:cNvGraphicFramePr>
            <a:graphicFrameLocks noGrp="1"/>
          </p:cNvGraphicFramePr>
          <p:nvPr>
            <p:extLst>
              <p:ext uri="{D42A27DB-BD31-4B8C-83A1-F6EECF244321}">
                <p14:modId xmlns:p14="http://schemas.microsoft.com/office/powerpoint/2010/main" val="2016013168"/>
              </p:ext>
            </p:extLst>
          </p:nvPr>
        </p:nvGraphicFramePr>
        <p:xfrm>
          <a:off x="82535" y="1561336"/>
          <a:ext cx="8934223" cy="2152248"/>
        </p:xfrm>
        <a:graphic>
          <a:graphicData uri="http://schemas.openxmlformats.org/drawingml/2006/table">
            <a:tbl>
              <a:tblPr/>
              <a:tblGrid>
                <a:gridCol w="1517397">
                  <a:extLst>
                    <a:ext uri="{9D8B030D-6E8A-4147-A177-3AD203B41FA5}">
                      <a16:colId xmlns:a16="http://schemas.microsoft.com/office/drawing/2014/main" val="20000"/>
                    </a:ext>
                  </a:extLst>
                </a:gridCol>
                <a:gridCol w="841458">
                  <a:extLst>
                    <a:ext uri="{9D8B030D-6E8A-4147-A177-3AD203B41FA5}">
                      <a16:colId xmlns:a16="http://schemas.microsoft.com/office/drawing/2014/main" val="20001"/>
                    </a:ext>
                  </a:extLst>
                </a:gridCol>
                <a:gridCol w="139079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tblGrid>
              <a:tr h="1016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900" u="none" strike="noStrike" dirty="0">
                          <a:effectLst/>
                        </a:rPr>
                        <a:t>IMPLEMENTACIÓN MODULO DE ACCIONES CORRECTIVAS Y DE </a:t>
                      </a:r>
                      <a:r>
                        <a:rPr lang="es-ES" sz="1000" u="none" strike="noStrike" dirty="0">
                          <a:effectLst/>
                        </a:rPr>
                        <a:t>MEJORA</a:t>
                      </a:r>
                      <a:endParaRPr lang="es-ES" sz="1000" b="1" i="0" u="none" strike="noStrike" dirty="0">
                        <a:solidFill>
                          <a:srgbClr val="000000"/>
                        </a:solidFill>
                        <a:effectLst/>
                        <a:latin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20 de diciembre de 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182928829"/>
              </p:ext>
            </p:extLst>
          </p:nvPr>
        </p:nvGraphicFramePr>
        <p:xfrm>
          <a:off x="78622" y="3713584"/>
          <a:ext cx="8942051" cy="1583080"/>
        </p:xfrm>
        <a:graphic>
          <a:graphicData uri="http://schemas.openxmlformats.org/drawingml/2006/table">
            <a:tbl>
              <a:tblPr/>
              <a:tblGrid>
                <a:gridCol w="1525225">
                  <a:extLst>
                    <a:ext uri="{9D8B030D-6E8A-4147-A177-3AD203B41FA5}">
                      <a16:colId xmlns:a16="http://schemas.microsoft.com/office/drawing/2014/main" val="20000"/>
                    </a:ext>
                  </a:extLst>
                </a:gridCol>
                <a:gridCol w="841458">
                  <a:extLst>
                    <a:ext uri="{9D8B030D-6E8A-4147-A177-3AD203B41FA5}">
                      <a16:colId xmlns:a16="http://schemas.microsoft.com/office/drawing/2014/main" val="20001"/>
                    </a:ext>
                  </a:extLst>
                </a:gridCol>
                <a:gridCol w="139079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tblGrid>
              <a:tr h="1583080">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1000" u="none" strike="noStrike" dirty="0">
                          <a:effectLst/>
                        </a:rPr>
                        <a:t>REALIZAR CONVENIOS INTERINSTITUCIONALES CON ENTIDADES PUBLICAS </a:t>
                      </a:r>
                      <a:r>
                        <a:rPr lang="es-ES" sz="1400" u="none" strike="noStrike" dirty="0">
                          <a:effectLst/>
                        </a:rPr>
                        <a:t>Y PRIVADAS</a:t>
                      </a:r>
                      <a:endParaRPr lang="es-ES" sz="1400" b="1" i="0" u="none" strike="noStrike" dirty="0">
                        <a:solidFill>
                          <a:srgbClr val="000000"/>
                        </a:solidFill>
                        <a:effectLst/>
                        <a:latin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100" b="0" i="0" u="none" strike="noStrike" cap="none" normalizeH="0" baseline="0" dirty="0">
                          <a:ln>
                            <a:noFill/>
                          </a:ln>
                          <a:solidFill>
                            <a:srgbClr val="000000"/>
                          </a:solidFill>
                          <a:effectLst/>
                          <a:latin typeface="Arial" charset="0"/>
                        </a:rPr>
                        <a:t>Jefe de competitividad y proyectos, Jefe de centro de investigaciones económicas y alianzas estratégicas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30 de diciembre de 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472136201"/>
              </p:ext>
            </p:extLst>
          </p:nvPr>
        </p:nvGraphicFramePr>
        <p:xfrm>
          <a:off x="78622" y="5309632"/>
          <a:ext cx="8934224" cy="944880"/>
        </p:xfrm>
        <a:graphic>
          <a:graphicData uri="http://schemas.openxmlformats.org/drawingml/2006/table">
            <a:tbl>
              <a:tblPr/>
              <a:tblGrid>
                <a:gridCol w="1517397">
                  <a:extLst>
                    <a:ext uri="{9D8B030D-6E8A-4147-A177-3AD203B41FA5}">
                      <a16:colId xmlns:a16="http://schemas.microsoft.com/office/drawing/2014/main" val="20000"/>
                    </a:ext>
                  </a:extLst>
                </a:gridCol>
                <a:gridCol w="841458">
                  <a:extLst>
                    <a:ext uri="{9D8B030D-6E8A-4147-A177-3AD203B41FA5}">
                      <a16:colId xmlns:a16="http://schemas.microsoft.com/office/drawing/2014/main" val="20001"/>
                    </a:ext>
                  </a:extLst>
                </a:gridCol>
                <a:gridCol w="139079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1584177">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296144">
                  <a:extLst>
                    <a:ext uri="{9D8B030D-6E8A-4147-A177-3AD203B41FA5}">
                      <a16:colId xmlns:a16="http://schemas.microsoft.com/office/drawing/2014/main" val="20006"/>
                    </a:ext>
                  </a:extLst>
                </a:gridCol>
              </a:tblGrid>
              <a:tr h="232152">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CO" sz="1050" u="none" strike="noStrike" dirty="0">
                          <a:effectLst/>
                        </a:rPr>
                        <a:t>IMPLEMENTACIÓN DE COMPLIANCE LEGAL</a:t>
                      </a:r>
                      <a:endParaRPr lang="es-CO" sz="1050" b="1" i="0" u="none" strike="noStrike" dirty="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pPr>
                      <a:r>
                        <a:rPr kumimoji="0" lang="es-CO" sz="1400" b="1" i="0" u="none" strike="noStrike" cap="none" normalizeH="0" baseline="0" dirty="0">
                          <a:ln>
                            <a:noFill/>
                          </a:ln>
                          <a:solidFill>
                            <a:srgbClr val="000000"/>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28 de febrero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Humano, técnicos y 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5998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755576" y="-212338"/>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400" b="1" dirty="0">
                <a:solidFill>
                  <a:srgbClr val="FF0000"/>
                </a:solidFill>
                <a:latin typeface="Arial" pitchFamily="34" charset="0"/>
                <a:ea typeface="Rockwell"/>
                <a:cs typeface="Arial" pitchFamily="34" charset="0"/>
              </a:rPr>
              <a:t>PLAN DE MEJORA REVISIÓN POR LA DIRECCIÓN PREVIA</a:t>
            </a:r>
            <a:endParaRPr kumimoji="0" lang="es-CO" sz="24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8">
            <a:extLst>
              <a:ext uri="{FF2B5EF4-FFF2-40B4-BE49-F238E27FC236}">
                <a16:creationId xmlns:a16="http://schemas.microsoft.com/office/drawing/2014/main" id="{C4780F4A-0385-4CAC-B634-715FEDD22637}"/>
              </a:ext>
            </a:extLst>
          </p:cNvPr>
          <p:cNvGraphicFramePr>
            <a:graphicFrameLocks noGrp="1"/>
          </p:cNvGraphicFramePr>
          <p:nvPr>
            <p:extLst>
              <p:ext uri="{D42A27DB-BD31-4B8C-83A1-F6EECF244321}">
                <p14:modId xmlns:p14="http://schemas.microsoft.com/office/powerpoint/2010/main" val="4270850572"/>
              </p:ext>
            </p:extLst>
          </p:nvPr>
        </p:nvGraphicFramePr>
        <p:xfrm>
          <a:off x="213766" y="2106930"/>
          <a:ext cx="8934223" cy="2152248"/>
        </p:xfrm>
        <a:graphic>
          <a:graphicData uri="http://schemas.openxmlformats.org/drawingml/2006/table">
            <a:tbl>
              <a:tblPr/>
              <a:tblGrid>
                <a:gridCol w="1517397">
                  <a:extLst>
                    <a:ext uri="{9D8B030D-6E8A-4147-A177-3AD203B41FA5}">
                      <a16:colId xmlns:a16="http://schemas.microsoft.com/office/drawing/2014/main" val="16768440"/>
                    </a:ext>
                  </a:extLst>
                </a:gridCol>
                <a:gridCol w="841458">
                  <a:extLst>
                    <a:ext uri="{9D8B030D-6E8A-4147-A177-3AD203B41FA5}">
                      <a16:colId xmlns:a16="http://schemas.microsoft.com/office/drawing/2014/main" val="2609337390"/>
                    </a:ext>
                  </a:extLst>
                </a:gridCol>
                <a:gridCol w="1390792">
                  <a:extLst>
                    <a:ext uri="{9D8B030D-6E8A-4147-A177-3AD203B41FA5}">
                      <a16:colId xmlns:a16="http://schemas.microsoft.com/office/drawing/2014/main" val="3617802162"/>
                    </a:ext>
                  </a:extLst>
                </a:gridCol>
                <a:gridCol w="1008112">
                  <a:extLst>
                    <a:ext uri="{9D8B030D-6E8A-4147-A177-3AD203B41FA5}">
                      <a16:colId xmlns:a16="http://schemas.microsoft.com/office/drawing/2014/main" val="2935681802"/>
                    </a:ext>
                  </a:extLst>
                </a:gridCol>
                <a:gridCol w="1584176">
                  <a:extLst>
                    <a:ext uri="{9D8B030D-6E8A-4147-A177-3AD203B41FA5}">
                      <a16:colId xmlns:a16="http://schemas.microsoft.com/office/drawing/2014/main" val="1056250488"/>
                    </a:ext>
                  </a:extLst>
                </a:gridCol>
                <a:gridCol w="1296144">
                  <a:extLst>
                    <a:ext uri="{9D8B030D-6E8A-4147-A177-3AD203B41FA5}">
                      <a16:colId xmlns:a16="http://schemas.microsoft.com/office/drawing/2014/main" val="1175723610"/>
                    </a:ext>
                  </a:extLst>
                </a:gridCol>
                <a:gridCol w="1296144">
                  <a:extLst>
                    <a:ext uri="{9D8B030D-6E8A-4147-A177-3AD203B41FA5}">
                      <a16:colId xmlns:a16="http://schemas.microsoft.com/office/drawing/2014/main" val="827945499"/>
                    </a:ext>
                  </a:extLst>
                </a:gridCol>
              </a:tblGrid>
              <a:tr h="1016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583466136"/>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1200" u="none" strike="noStrike" dirty="0">
                          <a:effectLst/>
                        </a:rPr>
                        <a:t>IMPLEMENTACIÓN DEL SISTEMA DE GESTIÓN AMBIENTAL</a:t>
                      </a:r>
                      <a:endParaRPr lang="es-ES" sz="1200" b="1" i="0" u="none" strike="noStrike" dirty="0">
                        <a:solidFill>
                          <a:srgbClr val="0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100" b="0" i="0" u="none" strike="noStrike" cap="none" normalizeH="0" baseline="0" dirty="0">
                          <a:ln>
                            <a:noFill/>
                          </a:ln>
                          <a:solidFill>
                            <a:srgbClr val="000000"/>
                          </a:solidFill>
                          <a:effectLst/>
                          <a:latin typeface="Arial" charset="0"/>
                        </a:rPr>
                        <a:t>30 DE DICIEMBRE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72024469"/>
                  </a:ext>
                </a:extLst>
              </a:tr>
            </a:tbl>
          </a:graphicData>
        </a:graphic>
      </p:graphicFrame>
      <p:graphicFrame>
        <p:nvGraphicFramePr>
          <p:cNvPr id="10" name="Tabla 9">
            <a:extLst>
              <a:ext uri="{FF2B5EF4-FFF2-40B4-BE49-F238E27FC236}">
                <a16:creationId xmlns:a16="http://schemas.microsoft.com/office/drawing/2014/main" id="{91B0EB33-4DD6-49EB-9913-146BC2EE6A32}"/>
              </a:ext>
            </a:extLst>
          </p:cNvPr>
          <p:cNvGraphicFramePr>
            <a:graphicFrameLocks noGrp="1"/>
          </p:cNvGraphicFramePr>
          <p:nvPr>
            <p:extLst>
              <p:ext uri="{D42A27DB-BD31-4B8C-83A1-F6EECF244321}">
                <p14:modId xmlns:p14="http://schemas.microsoft.com/office/powerpoint/2010/main" val="3704024566"/>
              </p:ext>
            </p:extLst>
          </p:nvPr>
        </p:nvGraphicFramePr>
        <p:xfrm>
          <a:off x="209777" y="4259178"/>
          <a:ext cx="8934223" cy="1051560"/>
        </p:xfrm>
        <a:graphic>
          <a:graphicData uri="http://schemas.openxmlformats.org/drawingml/2006/table">
            <a:tbl>
              <a:tblPr/>
              <a:tblGrid>
                <a:gridCol w="1517397">
                  <a:extLst>
                    <a:ext uri="{9D8B030D-6E8A-4147-A177-3AD203B41FA5}">
                      <a16:colId xmlns:a16="http://schemas.microsoft.com/office/drawing/2014/main" val="3743650274"/>
                    </a:ext>
                  </a:extLst>
                </a:gridCol>
                <a:gridCol w="841458">
                  <a:extLst>
                    <a:ext uri="{9D8B030D-6E8A-4147-A177-3AD203B41FA5}">
                      <a16:colId xmlns:a16="http://schemas.microsoft.com/office/drawing/2014/main" val="1179520329"/>
                    </a:ext>
                  </a:extLst>
                </a:gridCol>
                <a:gridCol w="1390792">
                  <a:extLst>
                    <a:ext uri="{9D8B030D-6E8A-4147-A177-3AD203B41FA5}">
                      <a16:colId xmlns:a16="http://schemas.microsoft.com/office/drawing/2014/main" val="3214685784"/>
                    </a:ext>
                  </a:extLst>
                </a:gridCol>
                <a:gridCol w="1008112">
                  <a:extLst>
                    <a:ext uri="{9D8B030D-6E8A-4147-A177-3AD203B41FA5}">
                      <a16:colId xmlns:a16="http://schemas.microsoft.com/office/drawing/2014/main" val="2793078030"/>
                    </a:ext>
                  </a:extLst>
                </a:gridCol>
                <a:gridCol w="1584176">
                  <a:extLst>
                    <a:ext uri="{9D8B030D-6E8A-4147-A177-3AD203B41FA5}">
                      <a16:colId xmlns:a16="http://schemas.microsoft.com/office/drawing/2014/main" val="2109029043"/>
                    </a:ext>
                  </a:extLst>
                </a:gridCol>
                <a:gridCol w="1296144">
                  <a:extLst>
                    <a:ext uri="{9D8B030D-6E8A-4147-A177-3AD203B41FA5}">
                      <a16:colId xmlns:a16="http://schemas.microsoft.com/office/drawing/2014/main" val="1014129575"/>
                    </a:ext>
                  </a:extLst>
                </a:gridCol>
                <a:gridCol w="1296144">
                  <a:extLst>
                    <a:ext uri="{9D8B030D-6E8A-4147-A177-3AD203B41FA5}">
                      <a16:colId xmlns:a16="http://schemas.microsoft.com/office/drawing/2014/main" val="3206836174"/>
                    </a:ext>
                  </a:extLst>
                </a:gridCol>
              </a:tblGrid>
              <a:tr h="640485">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1050" u="none" strike="noStrike" dirty="0">
                          <a:effectLst/>
                        </a:rPr>
                        <a:t>DIGITALIZAR TODA DOCUMENTACIÓN DEL CENTRO DE CONCILIACIÓN Y ARBITRAJE</a:t>
                      </a:r>
                      <a:endParaRPr lang="es-ES" sz="1050" b="1" i="0" u="none" strike="noStrike" dirty="0">
                        <a:solidFill>
                          <a:srgbClr val="000000"/>
                        </a:solidFill>
                        <a:effectLst/>
                        <a:latin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endParaRPr kumimoji="0" lang="es-CO" sz="105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Centro de conciliación y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30 de diciembre de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33770788"/>
                  </a:ext>
                </a:extLst>
              </a:tr>
            </a:tbl>
          </a:graphicData>
        </a:graphic>
      </p:graphicFrame>
    </p:spTree>
    <p:extLst>
      <p:ext uri="{BB962C8B-B14F-4D97-AF65-F5344CB8AC3E}">
        <p14:creationId xmlns:p14="http://schemas.microsoft.com/office/powerpoint/2010/main" val="2969532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24</a:t>
            </a:fld>
            <a:endParaRPr lang="es-ES" sz="1000" dirty="0">
              <a:solidFill>
                <a:schemeClr val="bg1"/>
              </a:solidFill>
            </a:endParaRPr>
          </a:p>
        </p:txBody>
      </p:sp>
      <p:sp>
        <p:nvSpPr>
          <p:cNvPr id="78849" name="Rectangle 1"/>
          <p:cNvSpPr>
            <a:spLocks noChangeArrowheads="1"/>
          </p:cNvSpPr>
          <p:nvPr/>
        </p:nvSpPr>
        <p:spPr bwMode="auto">
          <a:xfrm>
            <a:off x="289999" y="1875021"/>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3. CAMBIOS EN LAS CUESTIONES INTERNAS O EXTERNAS</a:t>
            </a:r>
          </a:p>
        </p:txBody>
      </p:sp>
      <p:pic>
        <p:nvPicPr>
          <p:cNvPr id="6" name="Picture 2" descr="Resultado de imagen para planeación estratég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140968"/>
            <a:ext cx="3736826" cy="2248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9">
            <a:extLst>
              <a:ext uri="{FF2B5EF4-FFF2-40B4-BE49-F238E27FC236}">
                <a16:creationId xmlns:a16="http://schemas.microsoft.com/office/drawing/2014/main" id="{804294DD-9C79-7E49-A55A-B6BDF43746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217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1547664" y="236448"/>
            <a:ext cx="74523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400" b="1" dirty="0">
                <a:solidFill>
                  <a:srgbClr val="FF0000"/>
                </a:solidFill>
                <a:latin typeface="Arial" pitchFamily="34" charset="0"/>
                <a:ea typeface="Rockwell"/>
                <a:cs typeface="Arial" pitchFamily="34" charset="0"/>
              </a:rPr>
              <a:t>CONCLUSIONES CAMBIOS EN </a:t>
            </a:r>
          </a:p>
          <a:p>
            <a:pPr marL="228600" lvl="0" indent="-228600" algn="ctr"/>
            <a:r>
              <a:rPr lang="es-CO" sz="2400" b="1" dirty="0">
                <a:solidFill>
                  <a:srgbClr val="FF0000"/>
                </a:solidFill>
                <a:latin typeface="Arial" pitchFamily="34" charset="0"/>
                <a:ea typeface="Rockwell"/>
                <a:cs typeface="Arial" pitchFamily="34" charset="0"/>
              </a:rPr>
              <a:t>CUESTIONES INTERNAS O EXTERNAS</a:t>
            </a:r>
          </a:p>
        </p:txBody>
      </p:sp>
      <p:sp>
        <p:nvSpPr>
          <p:cNvPr id="7" name="6 CuadroTexto"/>
          <p:cNvSpPr txBox="1"/>
          <p:nvPr/>
        </p:nvSpPr>
        <p:spPr>
          <a:xfrm>
            <a:off x="312906" y="1535881"/>
            <a:ext cx="8507565" cy="4801314"/>
          </a:xfrm>
          <a:prstGeom prst="rect">
            <a:avLst/>
          </a:prstGeom>
          <a:noFill/>
        </p:spPr>
        <p:txBody>
          <a:bodyPr wrap="square" rtlCol="0">
            <a:spAutoFit/>
          </a:bodyPr>
          <a:lstStyle/>
          <a:p>
            <a:pPr algn="just"/>
            <a:endParaRPr lang="es-CO" dirty="0"/>
          </a:p>
          <a:p>
            <a:pPr algn="just"/>
            <a:endParaRPr lang="es-CO" dirty="0"/>
          </a:p>
          <a:p>
            <a:pPr algn="just"/>
            <a:r>
              <a:rPr lang="es-CO" b="1" dirty="0"/>
              <a:t>EL día 04 de febrero de 2021, se reunieron junta directiva y presidencia ejecutiva, en la que analizaron las cuestiones internas y externas, debido a la coyuntura de la pandemia, en la  cual se aprobó remanentes para la reactivación Empresarial, Como documento se tiene el acta de No 873 de junta directiva.</a:t>
            </a:r>
          </a:p>
          <a:p>
            <a:pPr algn="just"/>
            <a:endParaRPr lang="es-CO" b="1" dirty="0"/>
          </a:p>
          <a:p>
            <a:pPr algn="just"/>
            <a:r>
              <a:rPr lang="es-CO" b="1" dirty="0"/>
              <a:t>Se concluye que los cambios identificados,  debido  a la amenaza de la pandemia del covid 19, que esta plasmado en la matriz FODA del plan estratégico definido para el periodo (2020-2024). Para ello se realizo un plan de reactivación Empresarial.</a:t>
            </a:r>
          </a:p>
          <a:p>
            <a:pPr algn="just"/>
            <a:endParaRPr lang="es-CO" b="1" dirty="0"/>
          </a:p>
          <a:p>
            <a:pPr algn="just"/>
            <a:r>
              <a:rPr lang="es-CO" b="1" dirty="0"/>
              <a:t>Se plantea el seguimiento y revisión de la cuestiones internas o externas anualmente o antes si el cambio genera un impacto significativo en el plan estratégico o en las necesidades y expectativas de las partes interesadas.</a:t>
            </a:r>
          </a:p>
          <a:p>
            <a:pPr algn="just"/>
            <a:r>
              <a:rPr lang="es-CO" b="1" dirty="0"/>
              <a:t>  </a:t>
            </a:r>
          </a:p>
        </p:txBody>
      </p:sp>
      <p:pic>
        <p:nvPicPr>
          <p:cNvPr id="6" name="Picture 49">
            <a:extLst>
              <a:ext uri="{FF2B5EF4-FFF2-40B4-BE49-F238E27FC236}">
                <a16:creationId xmlns:a16="http://schemas.microsoft.com/office/drawing/2014/main" id="{4BBBF29C-2D6E-AB4D-9288-830D4E2C5C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978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26</a:t>
            </a:fld>
            <a:endParaRPr lang="es-ES" sz="1000" dirty="0">
              <a:solidFill>
                <a:schemeClr val="bg1"/>
              </a:solidFill>
            </a:endParaRPr>
          </a:p>
        </p:txBody>
      </p:sp>
      <p:sp>
        <p:nvSpPr>
          <p:cNvPr id="78849" name="Rectangle 1"/>
          <p:cNvSpPr>
            <a:spLocks noChangeArrowheads="1"/>
          </p:cNvSpPr>
          <p:nvPr/>
        </p:nvSpPr>
        <p:spPr bwMode="auto">
          <a:xfrm>
            <a:off x="300789" y="1084168"/>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PLAN DE MEJORA CAMBIOS EN </a:t>
            </a:r>
          </a:p>
          <a:p>
            <a:pPr marL="228600" lvl="0" indent="-228600" algn="ctr"/>
            <a:r>
              <a:rPr lang="es-CO" sz="3200" b="1" dirty="0">
                <a:solidFill>
                  <a:srgbClr val="FF0000"/>
                </a:solidFill>
                <a:latin typeface="Arial" pitchFamily="34" charset="0"/>
                <a:ea typeface="Rockwell"/>
                <a:cs typeface="Arial" pitchFamily="34" charset="0"/>
              </a:rPr>
              <a:t>CUESTIONES INTERNAS O EXTERNAS</a:t>
            </a:r>
          </a:p>
        </p:txBody>
      </p:sp>
      <p:graphicFrame>
        <p:nvGraphicFramePr>
          <p:cNvPr id="6" name="Group 79"/>
          <p:cNvGraphicFramePr>
            <a:graphicFrameLocks noGrp="1"/>
          </p:cNvGraphicFramePr>
          <p:nvPr>
            <p:extLst>
              <p:ext uri="{D42A27DB-BD31-4B8C-83A1-F6EECF244321}">
                <p14:modId xmlns:p14="http://schemas.microsoft.com/office/powerpoint/2010/main" val="2404465073"/>
              </p:ext>
            </p:extLst>
          </p:nvPr>
        </p:nvGraphicFramePr>
        <p:xfrm>
          <a:off x="300086" y="2178217"/>
          <a:ext cx="8691839" cy="2438400"/>
        </p:xfrm>
        <a:graphic>
          <a:graphicData uri="http://schemas.openxmlformats.org/drawingml/2006/table">
            <a:tbl>
              <a:tblPr/>
              <a:tblGrid>
                <a:gridCol w="1386288">
                  <a:extLst>
                    <a:ext uri="{9D8B030D-6E8A-4147-A177-3AD203B41FA5}">
                      <a16:colId xmlns:a16="http://schemas.microsoft.com/office/drawing/2014/main" val="20000"/>
                    </a:ext>
                  </a:extLst>
                </a:gridCol>
                <a:gridCol w="908572">
                  <a:extLst>
                    <a:ext uri="{9D8B030D-6E8A-4147-A177-3AD203B41FA5}">
                      <a16:colId xmlns:a16="http://schemas.microsoft.com/office/drawing/2014/main" val="20001"/>
                    </a:ext>
                  </a:extLst>
                </a:gridCol>
                <a:gridCol w="1665579">
                  <a:extLst>
                    <a:ext uri="{9D8B030D-6E8A-4147-A177-3AD203B41FA5}">
                      <a16:colId xmlns:a16="http://schemas.microsoft.com/office/drawing/2014/main" val="20002"/>
                    </a:ext>
                  </a:extLst>
                </a:gridCol>
                <a:gridCol w="8429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Plan de  actividades para la Reactivación Empresarial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a:ln>
                            <a:noFill/>
                          </a:ln>
                          <a:solidFill>
                            <a:srgbClr val="000000"/>
                          </a:solidFill>
                          <a:effectLst/>
                          <a:latin typeface="Arial" charset="0"/>
                        </a:rPr>
                        <a:t>Presidencia Ejecutiva, jefes de departamento y lideres de proceso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30  de diciembre 2021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 financieros, tecnológicos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b="1"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7" name="Picture 49">
            <a:extLst>
              <a:ext uri="{FF2B5EF4-FFF2-40B4-BE49-F238E27FC236}">
                <a16:creationId xmlns:a16="http://schemas.microsoft.com/office/drawing/2014/main" id="{6776CAFE-F8AB-BC40-A630-66EF0E2FA8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19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27</a:t>
            </a:fld>
            <a:endParaRPr lang="es-ES" sz="1000" dirty="0">
              <a:solidFill>
                <a:schemeClr val="bg1"/>
              </a:solidFill>
            </a:endParaRPr>
          </a:p>
        </p:txBody>
      </p:sp>
      <p:sp>
        <p:nvSpPr>
          <p:cNvPr id="78849" name="Rectangle 1"/>
          <p:cNvSpPr>
            <a:spLocks noChangeArrowheads="1"/>
          </p:cNvSpPr>
          <p:nvPr/>
        </p:nvSpPr>
        <p:spPr bwMode="auto">
          <a:xfrm>
            <a:off x="1817761" y="378420"/>
            <a:ext cx="68407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4000" b="1" dirty="0">
                <a:solidFill>
                  <a:srgbClr val="FF0000"/>
                </a:solidFill>
                <a:latin typeface="Arial" pitchFamily="34" charset="0"/>
                <a:ea typeface="Rockwell"/>
                <a:cs typeface="Arial" pitchFamily="34" charset="0"/>
              </a:rPr>
              <a:t>4. DESEMPEÑO Y EFICACIA DEL SISTEMA RELATIVA A:  </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038" y="1916832"/>
            <a:ext cx="1638449" cy="2187413"/>
          </a:xfrm>
          <a:prstGeom prst="rect">
            <a:avLst/>
          </a:prstGeom>
        </p:spPr>
      </p:pic>
      <p:sp>
        <p:nvSpPr>
          <p:cNvPr id="8" name="Rectangle 1"/>
          <p:cNvSpPr>
            <a:spLocks noChangeArrowheads="1"/>
          </p:cNvSpPr>
          <p:nvPr/>
        </p:nvSpPr>
        <p:spPr bwMode="auto">
          <a:xfrm>
            <a:off x="184192" y="3061683"/>
            <a:ext cx="684632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4.1 SATISFACCIÓN DEL CLIENTE Y RETROALIMENTACIÓN DE LAS PARTES INTERESADAS </a:t>
            </a:r>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386" y="5013176"/>
            <a:ext cx="2403509" cy="1511748"/>
          </a:xfrm>
          <a:prstGeom prst="rect">
            <a:avLst/>
          </a:prstGeom>
        </p:spPr>
      </p:pic>
      <p:pic>
        <p:nvPicPr>
          <p:cNvPr id="10" name="Picture 49">
            <a:extLst>
              <a:ext uri="{FF2B5EF4-FFF2-40B4-BE49-F238E27FC236}">
                <a16:creationId xmlns:a16="http://schemas.microsoft.com/office/drawing/2014/main" id="{B28F33A4-E821-8C44-9787-C86048395F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72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107504" y="-399912"/>
            <a:ext cx="8824482" cy="3252848"/>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algn="just"/>
            <a:endParaRPr lang="es-ES" b="1" dirty="0"/>
          </a:p>
        </p:txBody>
      </p:sp>
      <p:pic>
        <p:nvPicPr>
          <p:cNvPr id="8" name="Picture 49">
            <a:extLst>
              <a:ext uri="{FF2B5EF4-FFF2-40B4-BE49-F238E27FC236}">
                <a16:creationId xmlns:a16="http://schemas.microsoft.com/office/drawing/2014/main"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a16="http://schemas.microsoft.com/office/drawing/2014/main" id="{00000000-0008-0000-0100-000019000000}"/>
              </a:ext>
            </a:extLst>
          </p:cNvPr>
          <p:cNvGraphicFramePr>
            <a:graphicFrameLocks/>
          </p:cNvGraphicFramePr>
          <p:nvPr>
            <p:extLst>
              <p:ext uri="{D42A27DB-BD31-4B8C-83A1-F6EECF244321}">
                <p14:modId xmlns:p14="http://schemas.microsoft.com/office/powerpoint/2010/main" val="3358947250"/>
              </p:ext>
            </p:extLst>
          </p:nvPr>
        </p:nvGraphicFramePr>
        <p:xfrm>
          <a:off x="1480886" y="188640"/>
          <a:ext cx="6547500" cy="3816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A01DB546-F6EB-47CE-BFF0-46D7752F5869}"/>
              </a:ext>
            </a:extLst>
          </p:cNvPr>
          <p:cNvGraphicFramePr>
            <a:graphicFrameLocks noGrp="1"/>
          </p:cNvGraphicFramePr>
          <p:nvPr>
            <p:extLst>
              <p:ext uri="{D42A27DB-BD31-4B8C-83A1-F6EECF244321}">
                <p14:modId xmlns:p14="http://schemas.microsoft.com/office/powerpoint/2010/main" val="307993479"/>
              </p:ext>
            </p:extLst>
          </p:nvPr>
        </p:nvGraphicFramePr>
        <p:xfrm>
          <a:off x="1115615" y="4005065"/>
          <a:ext cx="7344819" cy="2592288"/>
        </p:xfrm>
        <a:graphic>
          <a:graphicData uri="http://schemas.openxmlformats.org/drawingml/2006/table">
            <a:tbl>
              <a:tblPr>
                <a:tableStyleId>{5C22544A-7EE6-4342-B048-85BDC9FD1C3A}</a:tableStyleId>
              </a:tblPr>
              <a:tblGrid>
                <a:gridCol w="2219656">
                  <a:extLst>
                    <a:ext uri="{9D8B030D-6E8A-4147-A177-3AD203B41FA5}">
                      <a16:colId xmlns:a16="http://schemas.microsoft.com/office/drawing/2014/main" val="3940852714"/>
                    </a:ext>
                  </a:extLst>
                </a:gridCol>
                <a:gridCol w="922779">
                  <a:extLst>
                    <a:ext uri="{9D8B030D-6E8A-4147-A177-3AD203B41FA5}">
                      <a16:colId xmlns:a16="http://schemas.microsoft.com/office/drawing/2014/main" val="1480838"/>
                    </a:ext>
                  </a:extLst>
                </a:gridCol>
                <a:gridCol w="997599">
                  <a:extLst>
                    <a:ext uri="{9D8B030D-6E8A-4147-A177-3AD203B41FA5}">
                      <a16:colId xmlns:a16="http://schemas.microsoft.com/office/drawing/2014/main" val="161413829"/>
                    </a:ext>
                  </a:extLst>
                </a:gridCol>
                <a:gridCol w="1633568">
                  <a:extLst>
                    <a:ext uri="{9D8B030D-6E8A-4147-A177-3AD203B41FA5}">
                      <a16:colId xmlns:a16="http://schemas.microsoft.com/office/drawing/2014/main" val="1262725210"/>
                    </a:ext>
                  </a:extLst>
                </a:gridCol>
                <a:gridCol w="1571217">
                  <a:extLst>
                    <a:ext uri="{9D8B030D-6E8A-4147-A177-3AD203B41FA5}">
                      <a16:colId xmlns:a16="http://schemas.microsoft.com/office/drawing/2014/main" val="1788292937"/>
                    </a:ext>
                  </a:extLst>
                </a:gridCol>
              </a:tblGrid>
              <a:tr h="432048">
                <a:tc>
                  <a:txBody>
                    <a:bodyPr/>
                    <a:lstStyle/>
                    <a:p>
                      <a:pPr algn="ctr" fontAlgn="b"/>
                      <a:r>
                        <a:rPr lang="es-CO" sz="1400" u="none" strike="noStrike">
                          <a:effectLst/>
                        </a:rPr>
                        <a:t>PROCESO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544674848"/>
                  </a:ext>
                </a:extLst>
              </a:tr>
              <a:tr h="864096">
                <a:tc>
                  <a:txBody>
                    <a:bodyPr/>
                    <a:lstStyle/>
                    <a:p>
                      <a:pPr algn="ctr" fontAlgn="b"/>
                      <a:r>
                        <a:rPr lang="es-CO" sz="1400" u="none" strike="noStrike">
                          <a:effectLst/>
                        </a:rPr>
                        <a:t>REGISTRO PUBLICO-ATENCIÓN AL USUARIO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91,41%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91,58%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97,25%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97,62%</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3090659"/>
                  </a:ext>
                </a:extLst>
              </a:tr>
              <a:tr h="432048">
                <a:tc>
                  <a:txBody>
                    <a:bodyPr/>
                    <a:lstStyle/>
                    <a:p>
                      <a:pPr algn="ctr" fontAlgn="b"/>
                      <a:r>
                        <a:rPr lang="es-CO" sz="1400" u="none" strike="noStrike">
                          <a:effectLst/>
                        </a:rPr>
                        <a:t>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96,16%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94,52%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92,27%</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93,14%</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12643368"/>
                  </a:ext>
                </a:extLst>
              </a:tr>
              <a:tr h="432048">
                <a:tc>
                  <a:txBody>
                    <a:bodyPr/>
                    <a:lstStyle/>
                    <a:p>
                      <a:pPr algn="ctr" fontAlgn="b"/>
                      <a:r>
                        <a:rPr lang="es-CO" sz="1400" u="none" strike="noStrike">
                          <a:effectLst/>
                        </a:rPr>
                        <a:t>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86,6%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86,16%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58739685"/>
                  </a:ext>
                </a:extLst>
              </a:tr>
              <a:tr h="432048">
                <a:tc>
                  <a:txBody>
                    <a:bodyPr/>
                    <a:lstStyle/>
                    <a:p>
                      <a:pPr algn="ctr" fontAlgn="b"/>
                      <a:r>
                        <a:rPr lang="es-CO" sz="1400" u="none" strike="noStrike">
                          <a:effectLst/>
                        </a:rPr>
                        <a:t>CONCILIACIÓN Y ARBITRAJE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99,91%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59995503"/>
                  </a:ext>
                </a:extLst>
              </a:tr>
            </a:tbl>
          </a:graphicData>
        </a:graphic>
      </p:graphicFrame>
    </p:spTree>
    <p:extLst>
      <p:ext uri="{BB962C8B-B14F-4D97-AF65-F5344CB8AC3E}">
        <p14:creationId xmlns:p14="http://schemas.microsoft.com/office/powerpoint/2010/main" val="173722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755576" y="-399912"/>
            <a:ext cx="8176410" cy="2460760"/>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a:solidFill>
                  <a:srgbClr val="FF0000"/>
                </a:solidFill>
                <a:latin typeface="Arial" pitchFamily="34" charset="0"/>
                <a:ea typeface="Tahoma" pitchFamily="34" charset="0"/>
                <a:cs typeface="Arial" pitchFamily="34" charset="0"/>
              </a:rPr>
              <a:t>CONCLUSIÓN</a:t>
            </a:r>
          </a:p>
          <a:p>
            <a:pPr marL="342900" indent="-342900" algn="ctr"/>
            <a:endParaRPr lang="es-ES" sz="28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Se observa que hasta el mes de agosto de 2021 en el proceso de registro de registro Público obtuvo el 97,62% de satisfacción por parte de los usuarios, esto debido a que el servicio es ágil y oportuno. En el proceso de capacitación empresarial se obtuvo el 93,14% de satisfacción al usuario, debido a que las capacitaciones que se ofrecen son de acuerdo a las necesidades de nuestros empresarios, las capacitaciones se realizaron de manera virtual y presencial. El proceso de promoción comercial obtuvo un 100% de la satisfacción de los usuarios, gracias a la ejecución de las diferentes actividades virtuales y presenciales que beneficiaron  a los empresarios. El proceso de conciliación y arbitraje obtuvo el 100% de satisfacción de los usuarios, gracias a su excelente servicio.  Por lo tanto se observa que los procesos lograron mantener y superar la satisfacción con relación a las vigencias 2018,2019 y 2020 cumpliendo las metas propuestas del indicador de satisfacción de los procesos.</a:t>
            </a:r>
          </a:p>
          <a:p>
            <a:pPr marL="342900" indent="-342900" algn="just"/>
            <a:endParaRPr lang="es-ES" sz="2000" b="1" dirty="0">
              <a:latin typeface="Arial" pitchFamily="34" charset="0"/>
              <a:ea typeface="Tahoma" pitchFamily="34" charset="0"/>
              <a:cs typeface="Arial" pitchFamily="34" charset="0"/>
            </a:endParaRPr>
          </a:p>
          <a:p>
            <a:pPr algn="just"/>
            <a:endParaRPr lang="es-ES" b="1" dirty="0"/>
          </a:p>
        </p:txBody>
      </p:sp>
      <p:pic>
        <p:nvPicPr>
          <p:cNvPr id="8" name="Picture 49">
            <a:extLst>
              <a:ext uri="{FF2B5EF4-FFF2-40B4-BE49-F238E27FC236}">
                <a16:creationId xmlns:a16="http://schemas.microsoft.com/office/drawing/2014/main"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38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9" name="2 Subtítulo"/>
          <p:cNvSpPr>
            <a:spLocks/>
          </p:cNvSpPr>
          <p:nvPr/>
        </p:nvSpPr>
        <p:spPr bwMode="auto">
          <a:xfrm>
            <a:off x="785786" y="4429132"/>
            <a:ext cx="7632700" cy="1655763"/>
          </a:xfrm>
          <a:prstGeom prst="rect">
            <a:avLst/>
          </a:prstGeom>
          <a:noFill/>
          <a:ln w="9525">
            <a:noFill/>
            <a:miter lim="800000"/>
            <a:headEnd/>
            <a:tailEnd/>
          </a:ln>
        </p:spPr>
        <p:txBody>
          <a:bodyPr anchor="ctr"/>
          <a:lstStyle/>
          <a:p>
            <a:pPr marL="342900" indent="-342900"/>
            <a:r>
              <a:rPr lang="es-ES" sz="2300" b="1" dirty="0">
                <a:solidFill>
                  <a:srgbClr val="C00000"/>
                </a:solidFill>
                <a:latin typeface="Arial Narrow" pitchFamily="34" charset="0"/>
              </a:rPr>
              <a:t>¿</a:t>
            </a:r>
            <a:r>
              <a:rPr lang="es-ES" sz="2200" b="1" dirty="0">
                <a:solidFill>
                  <a:srgbClr val="C00000"/>
                </a:solidFill>
                <a:latin typeface="Arial Narrow" pitchFamily="34" charset="0"/>
              </a:rPr>
              <a:t>Qué es la revisión por la dirección?</a:t>
            </a:r>
          </a:p>
          <a:p>
            <a:pPr marL="342900" indent="-342900" algn="ctr"/>
            <a:endParaRPr lang="es-ES" sz="1200" b="1" dirty="0"/>
          </a:p>
          <a:p>
            <a:pPr marL="342900" indent="-342900" algn="just">
              <a:buFontTx/>
              <a:buChar char="•"/>
            </a:pPr>
            <a:r>
              <a:rPr lang="es-ES" b="1" dirty="0"/>
              <a:t>La Revisión por la Dirección es una herramienta para conocer y controlar el nivel de implementación del sistema de calidad y generar oportunidades de mejora. Es una acción obligatoria de la Norma ISO 9001:2015, numeral 9.3, y debe realizarse mínimo una vez al año.</a:t>
            </a:r>
          </a:p>
          <a:p>
            <a:pPr marL="342900" indent="-342900" algn="just"/>
            <a:endParaRPr lang="es-ES" b="1" dirty="0"/>
          </a:p>
          <a:p>
            <a:pPr marL="342900" indent="-342900"/>
            <a:r>
              <a:rPr lang="es-ES" sz="2200" b="1" dirty="0">
                <a:solidFill>
                  <a:srgbClr val="C00000"/>
                </a:solidFill>
                <a:latin typeface="Arial Narrow" pitchFamily="34" charset="0"/>
              </a:rPr>
              <a:t>¿Cuál es su importancia?</a:t>
            </a:r>
          </a:p>
          <a:p>
            <a:pPr marL="342900" indent="-342900" algn="just">
              <a:buFontTx/>
              <a:buChar char="•"/>
            </a:pPr>
            <a:endParaRPr lang="es-ES" sz="1200" b="1" dirty="0"/>
          </a:p>
          <a:p>
            <a:pPr marL="342900" indent="-342900" algn="just">
              <a:buFontTx/>
              <a:buChar char="•"/>
            </a:pPr>
            <a:r>
              <a:rPr lang="es-ES" b="1" dirty="0"/>
              <a:t>Proporciona a la entidad, los elementos de análisis para direccionar la gestión y desempeño internos hacia el cumplimiento de los objetivos misionales, los requerimientos de las partes interesadas (usuarios, entes de control, trabajadores, proveedores entre otros) y la organización interna.  </a:t>
            </a:r>
          </a:p>
          <a:p>
            <a:pPr marL="342900" indent="-342900" algn="just">
              <a:buFontTx/>
              <a:buChar char="•"/>
            </a:pPr>
            <a:endParaRPr lang="es-ES" b="1" dirty="0"/>
          </a:p>
          <a:p>
            <a:pPr marL="342900" indent="-342900" algn="just"/>
            <a:r>
              <a:rPr lang="es-ES" sz="2200" b="1" i="1" dirty="0">
                <a:solidFill>
                  <a:srgbClr val="C00000"/>
                </a:solidFill>
                <a:latin typeface="Arial Narrow" pitchFamily="34" charset="0"/>
              </a:rPr>
              <a:t>¿ Quien es el responsable?</a:t>
            </a:r>
          </a:p>
          <a:p>
            <a:pPr marL="342900" indent="-342900" algn="just">
              <a:buFontTx/>
              <a:buChar char="•"/>
            </a:pPr>
            <a:endParaRPr lang="es-ES" sz="1100" b="1" dirty="0"/>
          </a:p>
          <a:p>
            <a:pPr marL="342900" indent="-342900" algn="just">
              <a:buFontTx/>
              <a:buChar char="•"/>
            </a:pPr>
            <a:r>
              <a:rPr lang="es-ES" b="1" dirty="0"/>
              <a:t>Está bajo la responsabilidad del Presidente Ejecutivo apoyado por su equipo de trabajo</a:t>
            </a:r>
          </a:p>
          <a:p>
            <a:pPr marL="342900" indent="-342900" algn="just">
              <a:buFontTx/>
              <a:buChar char="•"/>
            </a:pPr>
            <a:endParaRPr lang="es-ES" b="1" dirty="0"/>
          </a:p>
          <a:p>
            <a:pPr marL="342900" indent="-342900" algn="just">
              <a:buFontTx/>
              <a:buChar char="•"/>
            </a:pPr>
            <a:endParaRPr lang="es-ES" b="1" dirty="0">
              <a:solidFill>
                <a:srgbClr val="FF0000"/>
              </a:solidFill>
            </a:endParaRPr>
          </a:p>
          <a:p>
            <a:pPr marL="342900" indent="-342900" algn="just">
              <a:buFontTx/>
              <a:buChar char="•"/>
            </a:pPr>
            <a:endParaRPr lang="es-ES" b="1" dirty="0">
              <a:solidFill>
                <a:srgbClr val="FF0000"/>
              </a:solidFill>
            </a:endParaRPr>
          </a:p>
          <a:p>
            <a:pPr marL="342900" indent="-342900" algn="just">
              <a:buFontTx/>
              <a:buChar char="•"/>
            </a:pPr>
            <a:endParaRPr lang="es-ES" b="1" dirty="0">
              <a:solidFill>
                <a:srgbClr val="FF0000"/>
              </a:solidFill>
            </a:endParaRPr>
          </a:p>
          <a:p>
            <a:pPr marL="342900" indent="-342900" algn="just"/>
            <a:endParaRPr lang="es-ES" b="1" dirty="0">
              <a:solidFill>
                <a:srgbClr val="FF0000"/>
              </a:solidFill>
            </a:endParaRPr>
          </a:p>
          <a:p>
            <a:pPr marL="342900" indent="-342900" algn="just">
              <a:buFontTx/>
              <a:buChar char="•"/>
            </a:pPr>
            <a:endParaRPr lang="es-ES" b="1" dirty="0"/>
          </a:p>
          <a:p>
            <a:pPr marL="342900" indent="-342900" algn="just"/>
            <a:endParaRPr lang="es-ES" b="1" dirty="0"/>
          </a:p>
          <a:p>
            <a:pPr marL="342900" indent="-342900" algn="just"/>
            <a:endParaRPr lang="es-ES" b="1" dirty="0"/>
          </a:p>
          <a:p>
            <a:pPr marL="342900" indent="-342900"/>
            <a:endParaRPr lang="es-ES" b="1" dirty="0"/>
          </a:p>
          <a:p>
            <a:pPr marL="342900" indent="-342900"/>
            <a:r>
              <a:rPr lang="es-ES" b="1" dirty="0"/>
              <a:t> </a:t>
            </a:r>
            <a:endParaRPr lang="es-MX" dirty="0"/>
          </a:p>
        </p:txBody>
      </p:sp>
      <p:sp>
        <p:nvSpPr>
          <p:cNvPr id="111620" name="Rectangle 4"/>
          <p:cNvSpPr>
            <a:spLocks noChangeArrowheads="1"/>
          </p:cNvSpPr>
          <p:nvPr/>
        </p:nvSpPr>
        <p:spPr bwMode="auto">
          <a:xfrm>
            <a:off x="2483768" y="301601"/>
            <a:ext cx="5262979" cy="461665"/>
          </a:xfrm>
          <a:prstGeom prst="rect">
            <a:avLst/>
          </a:prstGeom>
          <a:noFill/>
          <a:ln w="9525">
            <a:noFill/>
            <a:miter lim="800000"/>
            <a:headEnd/>
            <a:tailEnd/>
          </a:ln>
        </p:spPr>
        <p:txBody>
          <a:bodyPr wrap="none">
            <a:spAutoFit/>
          </a:bodyPr>
          <a:lstStyle/>
          <a:p>
            <a:pPr algn="ctr">
              <a:defRPr/>
            </a:pPr>
            <a:r>
              <a:rPr lang="es-ES" sz="2400" dirty="0">
                <a:solidFill>
                  <a:srgbClr val="C00000"/>
                </a:solidFill>
                <a:latin typeface="Arial Black" pitchFamily="34" charset="0"/>
                <a:cs typeface="+mn-cs"/>
              </a:rPr>
              <a:t>REVISIÓN POR LA DIRECCIÓN</a:t>
            </a:r>
            <a:endParaRPr lang="es-CO" sz="2400" dirty="0">
              <a:solidFill>
                <a:srgbClr val="C00000"/>
              </a:solidFill>
              <a:latin typeface="Arial Black" pitchFamily="34" charset="0"/>
              <a:cs typeface="+mn-cs"/>
            </a:endParaRPr>
          </a:p>
        </p:txBody>
      </p:sp>
      <p:pic>
        <p:nvPicPr>
          <p:cNvPr id="6" name="Picture 49">
            <a:extLst>
              <a:ext uri="{FF2B5EF4-FFF2-40B4-BE49-F238E27FC236}">
                <a16:creationId xmlns:a16="http://schemas.microsoft.com/office/drawing/2014/main" id="{D7D247C2-9CEB-794E-885A-50DB2BCBA5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848"/>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30</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PQRS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4028165494"/>
              </p:ext>
            </p:extLst>
          </p:nvPr>
        </p:nvGraphicFramePr>
        <p:xfrm>
          <a:off x="1403648" y="980728"/>
          <a:ext cx="6768752" cy="33123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C0F52B27-9CD0-4AFD-A0D2-D1B49BADD097}"/>
              </a:ext>
            </a:extLst>
          </p:cNvPr>
          <p:cNvGraphicFramePr>
            <a:graphicFrameLocks noGrp="1"/>
          </p:cNvGraphicFramePr>
          <p:nvPr>
            <p:extLst>
              <p:ext uri="{D42A27DB-BD31-4B8C-83A1-F6EECF244321}">
                <p14:modId xmlns:p14="http://schemas.microsoft.com/office/powerpoint/2010/main" val="4153518538"/>
              </p:ext>
            </p:extLst>
          </p:nvPr>
        </p:nvGraphicFramePr>
        <p:xfrm>
          <a:off x="1219200" y="4293096"/>
          <a:ext cx="6768752" cy="2304254"/>
        </p:xfrm>
        <a:graphic>
          <a:graphicData uri="http://schemas.openxmlformats.org/drawingml/2006/table">
            <a:tbl>
              <a:tblPr>
                <a:tableStyleId>{5C22544A-7EE6-4342-B048-85BDC9FD1C3A}</a:tableStyleId>
              </a:tblPr>
              <a:tblGrid>
                <a:gridCol w="2280810">
                  <a:extLst>
                    <a:ext uri="{9D8B030D-6E8A-4147-A177-3AD203B41FA5}">
                      <a16:colId xmlns:a16="http://schemas.microsoft.com/office/drawing/2014/main" val="4205662416"/>
                    </a:ext>
                  </a:extLst>
                </a:gridCol>
                <a:gridCol w="717558">
                  <a:extLst>
                    <a:ext uri="{9D8B030D-6E8A-4147-A177-3AD203B41FA5}">
                      <a16:colId xmlns:a16="http://schemas.microsoft.com/office/drawing/2014/main" val="2363014040"/>
                    </a:ext>
                  </a:extLst>
                </a:gridCol>
                <a:gridCol w="1037897">
                  <a:extLst>
                    <a:ext uri="{9D8B030D-6E8A-4147-A177-3AD203B41FA5}">
                      <a16:colId xmlns:a16="http://schemas.microsoft.com/office/drawing/2014/main" val="3716004814"/>
                    </a:ext>
                  </a:extLst>
                </a:gridCol>
                <a:gridCol w="1335811">
                  <a:extLst>
                    <a:ext uri="{9D8B030D-6E8A-4147-A177-3AD203B41FA5}">
                      <a16:colId xmlns:a16="http://schemas.microsoft.com/office/drawing/2014/main" val="990943049"/>
                    </a:ext>
                  </a:extLst>
                </a:gridCol>
                <a:gridCol w="1396676">
                  <a:extLst>
                    <a:ext uri="{9D8B030D-6E8A-4147-A177-3AD203B41FA5}">
                      <a16:colId xmlns:a16="http://schemas.microsoft.com/office/drawing/2014/main" val="1648146571"/>
                    </a:ext>
                  </a:extLst>
                </a:gridCol>
              </a:tblGrid>
              <a:tr h="480589">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jun-21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11832148"/>
                  </a:ext>
                </a:extLst>
              </a:tr>
              <a:tr h="514917">
                <a:tc>
                  <a:txBody>
                    <a:bodyPr/>
                    <a:lstStyle/>
                    <a:p>
                      <a:pPr algn="ctr" fontAlgn="b"/>
                      <a:r>
                        <a:rPr lang="es-CO" sz="1400" u="none" strike="noStrike">
                          <a:effectLst/>
                        </a:rPr>
                        <a:t>PROCESO ATENCIÓN AL CLIENTE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46318968"/>
                  </a:ext>
                </a:extLst>
              </a:tr>
              <a:tr h="536372">
                <a:tc>
                  <a:txBody>
                    <a:bodyPr/>
                    <a:lstStyle/>
                    <a:p>
                      <a:pPr algn="ctr" fontAlgn="b"/>
                      <a:r>
                        <a:rPr lang="es-CO" sz="1400" u="none" strike="noStrike">
                          <a:effectLst/>
                        </a:rPr>
                        <a:t>NÚMERO DE PETICIONES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53</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20339308"/>
                  </a:ext>
                </a:extLst>
              </a:tr>
              <a:tr h="257459">
                <a:tc>
                  <a:txBody>
                    <a:bodyPr/>
                    <a:lstStyle/>
                    <a:p>
                      <a:pPr algn="ctr" fontAlgn="b"/>
                      <a:r>
                        <a:rPr lang="es-CO" sz="1400" u="none" strike="noStrike">
                          <a:effectLst/>
                        </a:rPr>
                        <a:t>NÚMERO DE QUEJAS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096718802"/>
                  </a:ext>
                </a:extLst>
              </a:tr>
              <a:tr h="514917">
                <a:tc>
                  <a:txBody>
                    <a:bodyPr/>
                    <a:lstStyle/>
                    <a:p>
                      <a:pPr algn="ctr" fontAlgn="b"/>
                      <a:r>
                        <a:rPr lang="es-CO" sz="1400" u="none" strike="noStrike">
                          <a:effectLst/>
                        </a:rPr>
                        <a:t>NÚMERO DE RECLAMOS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92732927"/>
                  </a:ext>
                </a:extLst>
              </a:tr>
            </a:tbl>
          </a:graphicData>
        </a:graphic>
      </p:graphicFrame>
    </p:spTree>
    <p:extLst>
      <p:ext uri="{BB962C8B-B14F-4D97-AF65-F5344CB8AC3E}">
        <p14:creationId xmlns:p14="http://schemas.microsoft.com/office/powerpoint/2010/main" val="201608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107504" y="-819472"/>
            <a:ext cx="8824482" cy="2808312"/>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a:solidFill>
                  <a:srgbClr val="FF0000"/>
                </a:solidFill>
                <a:latin typeface="Arial" pitchFamily="34" charset="0"/>
                <a:ea typeface="Tahoma" pitchFamily="34" charset="0"/>
                <a:cs typeface="Arial" pitchFamily="34" charset="0"/>
              </a:rPr>
              <a:t>CONCLUSIONES</a:t>
            </a:r>
          </a:p>
          <a:p>
            <a:pPr marL="342900" indent="-342900" algn="ctr"/>
            <a:endParaRPr lang="es-ES" sz="2400" dirty="0">
              <a:solidFill>
                <a:srgbClr val="FF9933"/>
              </a:solidFill>
              <a:latin typeface="Arial" pitchFamily="34" charset="0"/>
              <a:ea typeface="Tahoma" pitchFamily="34" charset="0"/>
              <a:cs typeface="Arial" pitchFamily="34" charset="0"/>
            </a:endParaRPr>
          </a:p>
          <a:p>
            <a:pPr algn="just"/>
            <a:endParaRPr lang="es-ES" b="1" dirty="0"/>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76958" y="1077821"/>
            <a:ext cx="8824482" cy="4270311"/>
          </a:xfrm>
          <a:prstGeom prst="rect">
            <a:avLst/>
          </a:prstGeom>
          <a:noFill/>
          <a:ln w="9525">
            <a:noFill/>
            <a:miter lim="800000"/>
            <a:headEnd/>
            <a:tailEnd/>
          </a:ln>
        </p:spPr>
        <p:txBody>
          <a:bodyPr anchor="ctr"/>
          <a:lstStyle/>
          <a:p>
            <a:pPr marL="342900" indent="-342900" algn="just">
              <a:buFont typeface="Arial" pitchFamily="34" charset="0"/>
              <a:buChar char="•"/>
            </a:pPr>
            <a:endParaRPr lang="es-CO" sz="2400" b="1" dirty="0"/>
          </a:p>
          <a:p>
            <a:pPr marL="342900" indent="-342900" algn="just">
              <a:buFont typeface="Arial" pitchFamily="34" charset="0"/>
              <a:buChar char="•"/>
            </a:pPr>
            <a:endParaRPr lang="es-CO" sz="2400" b="1" dirty="0"/>
          </a:p>
          <a:p>
            <a:pPr marL="342900" indent="-342900" algn="just">
              <a:buFont typeface="Arial" pitchFamily="34" charset="0"/>
              <a:buChar char="•"/>
            </a:pPr>
            <a:endParaRPr lang="es-CO" sz="2400" b="1" dirty="0"/>
          </a:p>
          <a:p>
            <a:pPr marL="342900" indent="-342900" algn="just">
              <a:buFont typeface="Arial" pitchFamily="34" charset="0"/>
              <a:buChar char="•"/>
            </a:pPr>
            <a:endParaRPr lang="es-CO" sz="2400" b="1" dirty="0"/>
          </a:p>
          <a:p>
            <a:pPr marL="342900" indent="-342900" algn="just">
              <a:buFont typeface="Arial" pitchFamily="34" charset="0"/>
              <a:buChar char="•"/>
            </a:pPr>
            <a:r>
              <a:rPr lang="es-CO" sz="2000" b="1" dirty="0"/>
              <a:t> En el año 2018 las peticiones que se presentaron fueron 22, en el 2019 se presentaron 5, en el 2020 se presentaron 96, hasta junio de 2021 se han presentado 53. En el 2018 se presentaron 13 reclamos, en el 2019 se presentaron 5, en el 2020 no se presentaron reclamos, hasta junio de 2021 se ha presentado un (1 reclamo). Teniendo en cuenta la tendencia de los años 2018, 2019  2020 y hasta junio de 2021. Se ha dado respuesta dentro de los tiempos establecidos a las peticiones y reclamos presentados por los usuarios y partes interesadas. Con un cumplimiento de 100% de peticiones y reclamos resueltos.</a:t>
            </a:r>
          </a:p>
          <a:p>
            <a:pPr marL="342900" indent="-342900" algn="just">
              <a:buFont typeface="Arial" pitchFamily="34" charset="0"/>
              <a:buChar char="•"/>
            </a:pPr>
            <a:endParaRPr lang="es-CO" sz="2000" b="1" dirty="0"/>
          </a:p>
          <a:p>
            <a:pPr marL="342900" indent="-342900" algn="just">
              <a:buFont typeface="Arial" pitchFamily="34" charset="0"/>
              <a:buChar char="•"/>
            </a:pPr>
            <a:r>
              <a:rPr lang="es-CO" sz="2000" b="1" dirty="0"/>
              <a:t>En cuanto a las quejas en el año  2018 no se presento ninguna queja de parte de las partes interesadas. En la vigencia 2019 se presento una queja, en el 2020 se presentaron 2 quejas y hasta el mes de junio de 2021  se ha presentado una queja. Para subsanar se dio solución a las quejas presentadas por los usuarios. Con un cumplimiento de 100% de quejas resueltas</a:t>
            </a:r>
            <a:r>
              <a:rPr lang="es-CO" sz="2400" b="1" dirty="0"/>
              <a:t>.</a:t>
            </a:r>
            <a:endParaRPr lang="es-CO" sz="2400" dirty="0"/>
          </a:p>
        </p:txBody>
      </p:sp>
      <p:pic>
        <p:nvPicPr>
          <p:cNvPr id="5" name="Picture 49">
            <a:extLst>
              <a:ext uri="{FF2B5EF4-FFF2-40B4-BE49-F238E27FC236}">
                <a16:creationId xmlns:a16="http://schemas.microsoft.com/office/drawing/2014/main"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464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32</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a:extLst>
              <a:ext uri="{FF2B5EF4-FFF2-40B4-BE49-F238E27FC236}">
                <a16:creationId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72946292"/>
              </p:ext>
            </p:extLst>
          </p:nvPr>
        </p:nvGraphicFramePr>
        <p:xfrm>
          <a:off x="1534634" y="260649"/>
          <a:ext cx="6493750" cy="38884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3F8CB2B5-4592-42B7-BC33-64726EB8F954}"/>
              </a:ext>
            </a:extLst>
          </p:cNvPr>
          <p:cNvGraphicFramePr>
            <a:graphicFrameLocks noGrp="1"/>
          </p:cNvGraphicFramePr>
          <p:nvPr>
            <p:extLst>
              <p:ext uri="{D42A27DB-BD31-4B8C-83A1-F6EECF244321}">
                <p14:modId xmlns:p14="http://schemas.microsoft.com/office/powerpoint/2010/main" val="2884943200"/>
              </p:ext>
            </p:extLst>
          </p:nvPr>
        </p:nvGraphicFramePr>
        <p:xfrm>
          <a:off x="1428709" y="4149081"/>
          <a:ext cx="6743691" cy="2448269"/>
        </p:xfrm>
        <a:graphic>
          <a:graphicData uri="http://schemas.openxmlformats.org/drawingml/2006/table">
            <a:tbl>
              <a:tblPr>
                <a:tableStyleId>{5C22544A-7EE6-4342-B048-85BDC9FD1C3A}</a:tableStyleId>
              </a:tblPr>
              <a:tblGrid>
                <a:gridCol w="2272366">
                  <a:extLst>
                    <a:ext uri="{9D8B030D-6E8A-4147-A177-3AD203B41FA5}">
                      <a16:colId xmlns:a16="http://schemas.microsoft.com/office/drawing/2014/main" val="173385567"/>
                    </a:ext>
                  </a:extLst>
                </a:gridCol>
                <a:gridCol w="714901">
                  <a:extLst>
                    <a:ext uri="{9D8B030D-6E8A-4147-A177-3AD203B41FA5}">
                      <a16:colId xmlns:a16="http://schemas.microsoft.com/office/drawing/2014/main" val="3788641976"/>
                    </a:ext>
                  </a:extLst>
                </a:gridCol>
                <a:gridCol w="1034054">
                  <a:extLst>
                    <a:ext uri="{9D8B030D-6E8A-4147-A177-3AD203B41FA5}">
                      <a16:colId xmlns:a16="http://schemas.microsoft.com/office/drawing/2014/main" val="3597715837"/>
                    </a:ext>
                  </a:extLst>
                </a:gridCol>
                <a:gridCol w="1330865">
                  <a:extLst>
                    <a:ext uri="{9D8B030D-6E8A-4147-A177-3AD203B41FA5}">
                      <a16:colId xmlns:a16="http://schemas.microsoft.com/office/drawing/2014/main" val="2534561669"/>
                    </a:ext>
                  </a:extLst>
                </a:gridCol>
                <a:gridCol w="1391505">
                  <a:extLst>
                    <a:ext uri="{9D8B030D-6E8A-4147-A177-3AD203B41FA5}">
                      <a16:colId xmlns:a16="http://schemas.microsoft.com/office/drawing/2014/main" val="3335086703"/>
                    </a:ext>
                  </a:extLst>
                </a:gridCol>
              </a:tblGrid>
              <a:tr h="492291">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jun-21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88133423"/>
                  </a:ext>
                </a:extLst>
              </a:tr>
              <a:tr h="1164796">
                <a:tc>
                  <a:txBody>
                    <a:bodyPr/>
                    <a:lstStyle/>
                    <a:p>
                      <a:pPr algn="ctr" fontAlgn="b"/>
                      <a:r>
                        <a:rPr lang="es-CO" sz="1400" u="none" strike="noStrike">
                          <a:effectLst/>
                        </a:rPr>
                        <a:t>PROCESO ATENCIÓN AL CLIENTE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5,67%</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19,93%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18,73%</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07158318"/>
                  </a:ext>
                </a:extLst>
              </a:tr>
              <a:tr h="791182">
                <a:tc>
                  <a:txBody>
                    <a:bodyPr/>
                    <a:lstStyle/>
                    <a:p>
                      <a:pPr algn="ctr" fontAlgn="b"/>
                      <a:r>
                        <a:rPr lang="es-CO" sz="1400" u="none" strike="noStrike">
                          <a:effectLst/>
                        </a:rPr>
                        <a:t>DEMANDA DE SERVICIOS VIRTUALES META 5%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20111587"/>
                  </a:ext>
                </a:extLst>
              </a:tr>
            </a:tbl>
          </a:graphicData>
        </a:graphic>
      </p:graphicFrame>
    </p:spTree>
    <p:extLst>
      <p:ext uri="{BB962C8B-B14F-4D97-AF65-F5344CB8AC3E}">
        <p14:creationId xmlns:p14="http://schemas.microsoft.com/office/powerpoint/2010/main" val="3814519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Subtítulo"/>
          <p:cNvSpPr>
            <a:spLocks/>
          </p:cNvSpPr>
          <p:nvPr/>
        </p:nvSpPr>
        <p:spPr bwMode="auto">
          <a:xfrm>
            <a:off x="107504" y="-819472"/>
            <a:ext cx="8824482" cy="2808312"/>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a:solidFill>
                  <a:srgbClr val="FF0000"/>
                </a:solidFill>
                <a:latin typeface="Arial" pitchFamily="34" charset="0"/>
                <a:ea typeface="Tahoma" pitchFamily="34" charset="0"/>
                <a:cs typeface="Arial" pitchFamily="34" charset="0"/>
              </a:rPr>
              <a:t>CONCLUSIONES</a:t>
            </a:r>
          </a:p>
          <a:p>
            <a:pPr marL="342900" indent="-342900" algn="ctr"/>
            <a:endParaRPr lang="es-ES" sz="2400" dirty="0">
              <a:solidFill>
                <a:srgbClr val="FF9933"/>
              </a:solidFill>
              <a:latin typeface="Arial" pitchFamily="34" charset="0"/>
              <a:ea typeface="Tahoma" pitchFamily="34" charset="0"/>
              <a:cs typeface="Arial" pitchFamily="34" charset="0"/>
            </a:endParaRPr>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107504" y="1260596"/>
            <a:ext cx="8824482" cy="5120732"/>
          </a:xfrm>
          <a:prstGeom prst="rect">
            <a:avLst/>
          </a:prstGeom>
          <a:noFill/>
          <a:ln w="9525">
            <a:noFill/>
            <a:miter lim="800000"/>
            <a:headEnd/>
            <a:tailEnd/>
          </a:ln>
        </p:spPr>
        <p:txBody>
          <a:bodyPr anchor="ctr"/>
          <a:lstStyle/>
          <a:p>
            <a:pPr marL="342900" indent="-342900" algn="just">
              <a:buFont typeface="Arial" pitchFamily="34" charset="0"/>
              <a:buChar char="•"/>
            </a:pPr>
            <a:r>
              <a:rPr lang="es-CO" sz="2000" b="1" dirty="0"/>
              <a:t>En cuanto al indicador de demandas de servicios virtuales, en la vigencia 2018 se obtuvo un porcentaje de 2%, incumpliendo la meta de 5%, debido a que el indicador era nuevo, y se estaba ajustando de acuerdo a las necesidades de las partes interesadas.</a:t>
            </a:r>
          </a:p>
          <a:p>
            <a:pPr marL="342900" indent="-342900" algn="just">
              <a:buFont typeface="Arial" pitchFamily="34" charset="0"/>
              <a:buChar char="•"/>
            </a:pPr>
            <a:endParaRPr lang="es-CO" sz="2000" b="1" dirty="0"/>
          </a:p>
          <a:p>
            <a:pPr marL="342900" indent="-342900" algn="just">
              <a:buFont typeface="Arial" pitchFamily="34" charset="0"/>
              <a:buChar char="•"/>
            </a:pPr>
            <a:r>
              <a:rPr lang="es-CO" sz="2000" b="1" dirty="0"/>
              <a:t>En la vigencia 2019 se cumple la meta con un porcentaje de 5,67%, debido a que las partes interesadas hacen mayor uso de los servicios virtuales de la entidad con relación a los tramites del registro público.</a:t>
            </a:r>
          </a:p>
          <a:p>
            <a:pPr marL="342900" indent="-342900" algn="just">
              <a:buFont typeface="Arial" pitchFamily="34" charset="0"/>
              <a:buChar char="•"/>
            </a:pPr>
            <a:r>
              <a:rPr lang="es-CO" sz="2000" b="1" dirty="0"/>
              <a:t>En la vigencia 2020 se sobrepasa la meta con un porcentaje de 19,93%, debido a la emergencia sanitaria covid 19 y la promoción de los servicios virtuales por parte de la entidad. Hasta junio de 2021, se mantiene con un porcentaje de 18,73. Por los aspectos anteriormente mencionados, las partes interesadas hacen uso de la virtualidad en los servicios relacionados con los tramites del registro de manera significativa, logrando así, en dos años consecutivos  la cultura de la virtualidad en nuestros empresarios.</a:t>
            </a:r>
          </a:p>
        </p:txBody>
      </p:sp>
      <p:pic>
        <p:nvPicPr>
          <p:cNvPr id="5" name="Picture 49">
            <a:extLst>
              <a:ext uri="{FF2B5EF4-FFF2-40B4-BE49-F238E27FC236}">
                <a16:creationId xmlns:a16="http://schemas.microsoft.com/office/drawing/2014/main"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064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4.2 LOGRO DE LOS OBJETIVOS DE LA CALIDAD</a:t>
            </a:r>
            <a:endParaRPr lang="es-MX" sz="3600" dirty="0">
              <a:solidFill>
                <a:srgbClr val="C00000"/>
              </a:solidFill>
              <a:latin typeface="Arial Black" pitchFamily="34" charset="0"/>
              <a:cs typeface="+mn-cs"/>
            </a:endParaRPr>
          </a:p>
        </p:txBody>
      </p:sp>
      <p:pic>
        <p:nvPicPr>
          <p:cNvPr id="2" name="Imagen 1"/>
          <p:cNvPicPr>
            <a:picLocks noChangeAspect="1"/>
          </p:cNvPicPr>
          <p:nvPr/>
        </p:nvPicPr>
        <p:blipFill>
          <a:blip r:embed="rId2"/>
          <a:stretch>
            <a:fillRect/>
          </a:stretch>
        </p:blipFill>
        <p:spPr>
          <a:xfrm>
            <a:off x="2915816" y="3688928"/>
            <a:ext cx="3022600" cy="2692400"/>
          </a:xfrm>
          <a:prstGeom prst="rect">
            <a:avLst/>
          </a:prstGeom>
        </p:spPr>
      </p:pic>
      <p:pic>
        <p:nvPicPr>
          <p:cNvPr id="6" name="Picture 49">
            <a:extLst>
              <a:ext uri="{FF2B5EF4-FFF2-40B4-BE49-F238E27FC236}">
                <a16:creationId xmlns:a16="http://schemas.microsoft.com/office/drawing/2014/main" id="{722ADD0A-F01A-664A-9678-2975FA4790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75834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9">
            <a:extLst>
              <a:ext uri="{FF2B5EF4-FFF2-40B4-BE49-F238E27FC236}">
                <a16:creationId xmlns:a16="http://schemas.microsoft.com/office/drawing/2014/main" id="{722ADD0A-F01A-664A-9678-2975FA4790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a16="http://schemas.microsoft.com/office/drawing/2014/main" id="{AE7FFFD5-DB91-4410-BE4A-D109BE4F3471}"/>
              </a:ext>
            </a:extLst>
          </p:cNvPr>
          <p:cNvGraphicFramePr>
            <a:graphicFrameLocks noGrp="1"/>
          </p:cNvGraphicFramePr>
          <p:nvPr>
            <p:extLst>
              <p:ext uri="{D42A27DB-BD31-4B8C-83A1-F6EECF244321}">
                <p14:modId xmlns:p14="http://schemas.microsoft.com/office/powerpoint/2010/main" val="2906581704"/>
              </p:ext>
            </p:extLst>
          </p:nvPr>
        </p:nvGraphicFramePr>
        <p:xfrm>
          <a:off x="1043608" y="3573017"/>
          <a:ext cx="7343558" cy="3024336"/>
        </p:xfrm>
        <a:graphic>
          <a:graphicData uri="http://schemas.openxmlformats.org/drawingml/2006/table">
            <a:tbl>
              <a:tblPr>
                <a:tableStyleId>{5C22544A-7EE6-4342-B048-85BDC9FD1C3A}</a:tableStyleId>
              </a:tblPr>
              <a:tblGrid>
                <a:gridCol w="2219276">
                  <a:extLst>
                    <a:ext uri="{9D8B030D-6E8A-4147-A177-3AD203B41FA5}">
                      <a16:colId xmlns:a16="http://schemas.microsoft.com/office/drawing/2014/main" val="3280240925"/>
                    </a:ext>
                  </a:extLst>
                </a:gridCol>
                <a:gridCol w="922620">
                  <a:extLst>
                    <a:ext uri="{9D8B030D-6E8A-4147-A177-3AD203B41FA5}">
                      <a16:colId xmlns:a16="http://schemas.microsoft.com/office/drawing/2014/main" val="1779722397"/>
                    </a:ext>
                  </a:extLst>
                </a:gridCol>
                <a:gridCol w="997427">
                  <a:extLst>
                    <a:ext uri="{9D8B030D-6E8A-4147-A177-3AD203B41FA5}">
                      <a16:colId xmlns:a16="http://schemas.microsoft.com/office/drawing/2014/main" val="1580504610"/>
                    </a:ext>
                  </a:extLst>
                </a:gridCol>
                <a:gridCol w="1633287">
                  <a:extLst>
                    <a:ext uri="{9D8B030D-6E8A-4147-A177-3AD203B41FA5}">
                      <a16:colId xmlns:a16="http://schemas.microsoft.com/office/drawing/2014/main" val="2400301802"/>
                    </a:ext>
                  </a:extLst>
                </a:gridCol>
                <a:gridCol w="1570948">
                  <a:extLst>
                    <a:ext uri="{9D8B030D-6E8A-4147-A177-3AD203B41FA5}">
                      <a16:colId xmlns:a16="http://schemas.microsoft.com/office/drawing/2014/main" val="1942142885"/>
                    </a:ext>
                  </a:extLst>
                </a:gridCol>
              </a:tblGrid>
              <a:tr h="216024">
                <a:tc>
                  <a:txBody>
                    <a:bodyPr/>
                    <a:lstStyle/>
                    <a:p>
                      <a:pPr algn="ctr" fontAlgn="b"/>
                      <a:r>
                        <a:rPr lang="es-CO" sz="1400" u="none" strike="noStrike">
                          <a:effectLst/>
                        </a:rPr>
                        <a:t>OBJETIVOS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941612672"/>
                  </a:ext>
                </a:extLst>
              </a:tr>
              <a:tr h="432048">
                <a:tc>
                  <a:txBody>
                    <a:bodyPr/>
                    <a:lstStyle/>
                    <a:p>
                      <a:pPr algn="l" fontAlgn="b"/>
                      <a:r>
                        <a:rPr lang="es-ES" sz="1400" u="none" strike="noStrike">
                          <a:effectLst/>
                        </a:rPr>
                        <a:t>1. Mantener el talento humano competente</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35%</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55500634"/>
                  </a:ext>
                </a:extLst>
              </a:tr>
              <a:tr h="864096">
                <a:tc>
                  <a:txBody>
                    <a:bodyPr/>
                    <a:lstStyle/>
                    <a:p>
                      <a:pPr algn="l" fontAlgn="b"/>
                      <a:r>
                        <a:rPr lang="es-ES" sz="1400" u="none" strike="noStrike">
                          <a:effectLst/>
                        </a:rPr>
                        <a:t>2. Mejorar continuamente nuestros procesosy mantener la eficacia del sistema de gestión de la calidad</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50%</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7156129"/>
                  </a:ext>
                </a:extLst>
              </a:tr>
              <a:tr h="432048">
                <a:tc>
                  <a:txBody>
                    <a:bodyPr/>
                    <a:lstStyle/>
                    <a:p>
                      <a:pPr algn="l" fontAlgn="b"/>
                      <a:r>
                        <a:rPr lang="es-ES" sz="1400" u="none" strike="noStrike">
                          <a:effectLst/>
                        </a:rPr>
                        <a:t>3. Liderar un crecimiento Constante</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81,81%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88,88%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70%</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53977347"/>
                  </a:ext>
                </a:extLst>
              </a:tr>
              <a:tr h="864096">
                <a:tc>
                  <a:txBody>
                    <a:bodyPr/>
                    <a:lstStyle/>
                    <a:p>
                      <a:pPr algn="l" fontAlgn="b"/>
                      <a:r>
                        <a:rPr lang="es-ES" sz="1400" u="none" strike="noStrike">
                          <a:effectLst/>
                        </a:rPr>
                        <a:t>4. Mantener una alta calificación en cuánto a la satisfacción de nuestros clientes</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50%</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87704275"/>
                  </a:ext>
                </a:extLst>
              </a:tr>
              <a:tr h="216024">
                <a:tc>
                  <a:txBody>
                    <a:bodyPr/>
                    <a:lstStyle/>
                    <a:p>
                      <a:pPr algn="l" fontAlgn="b"/>
                      <a:r>
                        <a:rPr lang="es-CO" sz="1400" u="none" strike="noStrike">
                          <a:effectLst/>
                        </a:rPr>
                        <a:t>Total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97,22%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95922785"/>
                  </a:ext>
                </a:extLst>
              </a:tr>
            </a:tbl>
          </a:graphicData>
        </a:graphic>
      </p:graphicFrame>
      <p:graphicFrame>
        <p:nvGraphicFramePr>
          <p:cNvPr id="7" name="Gráfico 6">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932635280"/>
              </p:ext>
            </p:extLst>
          </p:nvPr>
        </p:nvGraphicFramePr>
        <p:xfrm>
          <a:off x="1288709" y="168257"/>
          <a:ext cx="6566581" cy="3401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168240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36</a:t>
            </a:fld>
            <a:endParaRPr lang="es-ES" sz="1000" dirty="0">
              <a:solidFill>
                <a:schemeClr val="bg1"/>
              </a:solidFill>
            </a:endParaRPr>
          </a:p>
        </p:txBody>
      </p:sp>
      <p:sp>
        <p:nvSpPr>
          <p:cNvPr id="34819" name="2 Subtítulo"/>
          <p:cNvSpPr>
            <a:spLocks/>
          </p:cNvSpPr>
          <p:nvPr/>
        </p:nvSpPr>
        <p:spPr bwMode="auto">
          <a:xfrm>
            <a:off x="2051720" y="-99392"/>
            <a:ext cx="6336704" cy="1178167"/>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1</a:t>
            </a:r>
          </a:p>
          <a:p>
            <a:pPr marL="342900" indent="-342900" algn="ctr"/>
            <a:r>
              <a:rPr lang="es-ES" b="1" dirty="0">
                <a:latin typeface="Arial" pitchFamily="34" charset="0"/>
                <a:ea typeface="Tahoma" pitchFamily="34" charset="0"/>
                <a:cs typeface="Arial" pitchFamily="34" charset="0"/>
              </a:rPr>
              <a:t>Mantener el talento humano competente</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3" name="CuadroTexto 2"/>
          <p:cNvSpPr txBox="1"/>
          <p:nvPr/>
        </p:nvSpPr>
        <p:spPr>
          <a:xfrm>
            <a:off x="508583" y="6209994"/>
            <a:ext cx="8527913" cy="584775"/>
          </a:xfrm>
          <a:prstGeom prst="rect">
            <a:avLst/>
          </a:prstGeom>
          <a:noFill/>
        </p:spPr>
        <p:txBody>
          <a:bodyPr wrap="square" rtlCol="0">
            <a:spAutoFit/>
          </a:bodyPr>
          <a:lstStyle/>
          <a:p>
            <a:r>
              <a:rPr lang="es-ES_tradnl" sz="1600" dirty="0"/>
              <a:t>Nivel de cumplimiento: se cumplió la actividad No 1 y parte de la 3, para un avance del 35%, las 2 actividades pendientes, se cumplirán en los meses  de noviembre y diciembre.</a:t>
            </a:r>
          </a:p>
        </p:txBody>
      </p:sp>
      <p:pic>
        <p:nvPicPr>
          <p:cNvPr id="7" name="Picture 49">
            <a:extLst>
              <a:ext uri="{FF2B5EF4-FFF2-40B4-BE49-F238E27FC236}">
                <a16:creationId xmlns:a16="http://schemas.microsoft.com/office/drawing/2014/main" id="{3B593BAD-E977-4C44-A5C0-8E94F3D7F7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58" y="80822"/>
            <a:ext cx="941334" cy="62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4148284646"/>
              </p:ext>
            </p:extLst>
          </p:nvPr>
        </p:nvGraphicFramePr>
        <p:xfrm>
          <a:off x="508583" y="924873"/>
          <a:ext cx="8124425" cy="5286142"/>
        </p:xfrm>
        <a:graphic>
          <a:graphicData uri="http://schemas.openxmlformats.org/drawingml/2006/table">
            <a:tbl>
              <a:tblPr>
                <a:tableStyleId>{5C22544A-7EE6-4342-B048-85BDC9FD1C3A}</a:tableStyleId>
              </a:tblPr>
              <a:tblGrid>
                <a:gridCol w="701625">
                  <a:extLst>
                    <a:ext uri="{9D8B030D-6E8A-4147-A177-3AD203B41FA5}">
                      <a16:colId xmlns:a16="http://schemas.microsoft.com/office/drawing/2014/main" val="20000"/>
                    </a:ext>
                  </a:extLst>
                </a:gridCol>
                <a:gridCol w="1530023">
                  <a:extLst>
                    <a:ext uri="{9D8B030D-6E8A-4147-A177-3AD203B41FA5}">
                      <a16:colId xmlns:a16="http://schemas.microsoft.com/office/drawing/2014/main" val="20001"/>
                    </a:ext>
                  </a:extLst>
                </a:gridCol>
                <a:gridCol w="848071">
                  <a:extLst>
                    <a:ext uri="{9D8B030D-6E8A-4147-A177-3AD203B41FA5}">
                      <a16:colId xmlns:a16="http://schemas.microsoft.com/office/drawing/2014/main" val="20002"/>
                    </a:ext>
                  </a:extLst>
                </a:gridCol>
                <a:gridCol w="1171561">
                  <a:extLst>
                    <a:ext uri="{9D8B030D-6E8A-4147-A177-3AD203B41FA5}">
                      <a16:colId xmlns:a16="http://schemas.microsoft.com/office/drawing/2014/main" val="20003"/>
                    </a:ext>
                  </a:extLst>
                </a:gridCol>
                <a:gridCol w="1250248">
                  <a:extLst>
                    <a:ext uri="{9D8B030D-6E8A-4147-A177-3AD203B41FA5}">
                      <a16:colId xmlns:a16="http://schemas.microsoft.com/office/drawing/2014/main" val="20004"/>
                    </a:ext>
                  </a:extLst>
                </a:gridCol>
                <a:gridCol w="2622897">
                  <a:extLst>
                    <a:ext uri="{9D8B030D-6E8A-4147-A177-3AD203B41FA5}">
                      <a16:colId xmlns:a16="http://schemas.microsoft.com/office/drawing/2014/main" val="20005"/>
                    </a:ext>
                  </a:extLst>
                </a:gridCol>
              </a:tblGrid>
              <a:tr h="643183">
                <a:tc>
                  <a:txBody>
                    <a:bodyPr/>
                    <a:lstStyle/>
                    <a:p>
                      <a:pPr algn="ctr" fontAlgn="ctr"/>
                      <a:r>
                        <a:rPr lang="en-US" sz="1100" u="none" strike="noStrike" dirty="0">
                          <a:effectLst/>
                        </a:rPr>
                        <a:t>1</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Actualizaciar Organigrama</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15 de abril  de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s-CO" sz="1100" u="none" strike="noStrike" dirty="0">
                          <a:effectLst/>
                        </a:rPr>
                        <a:t>06 de mayo de 2021</a:t>
                      </a:r>
                      <a:endParaRPr lang="es-CO"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a:effectLst/>
                        </a:rPr>
                        <a:t>Jefe administrativa y financiera- presidencia Ejecutiva</a:t>
                      </a:r>
                      <a:endParaRPr lang="es-CO" sz="1100" b="0" i="0" u="none" strike="noStrike">
                        <a:effectLst/>
                        <a:latin typeface="Arial" panose="020B0604020202020204" pitchFamily="34" charset="0"/>
                      </a:endParaRPr>
                    </a:p>
                  </a:txBody>
                  <a:tcPr marL="6152" marR="6152" marT="6152" marB="0" anchor="ctr"/>
                </a:tc>
                <a:tc>
                  <a:txBody>
                    <a:bodyPr/>
                    <a:lstStyle/>
                    <a:p>
                      <a:pPr algn="l" fontAlgn="ctr"/>
                      <a:r>
                        <a:rPr lang="es-CO" sz="1100" u="none" strike="noStrike">
                          <a:effectLst/>
                        </a:rPr>
                        <a:t>Se actualizó el organigrama mediante acta de presidencia ejecutiva No. 023 del 06 de mayo de 2021</a:t>
                      </a:r>
                      <a:endParaRPr lang="es-CO" sz="1100" b="0" i="0" u="none" strike="noStrike">
                        <a:effectLst/>
                        <a:latin typeface="Arial" panose="020B0604020202020204" pitchFamily="34" charset="0"/>
                      </a:endParaRPr>
                    </a:p>
                  </a:txBody>
                  <a:tcPr marL="6152" marR="6152" marT="6152" marB="0" anchor="ctr"/>
                </a:tc>
                <a:extLst>
                  <a:ext uri="{0D108BD9-81ED-4DB2-BD59-A6C34878D82A}">
                    <a16:rowId xmlns:a16="http://schemas.microsoft.com/office/drawing/2014/main" val="10000"/>
                  </a:ext>
                </a:extLst>
              </a:tr>
              <a:tr h="372369">
                <a:tc gridSpan="6">
                  <a:txBody>
                    <a:bodyPr/>
                    <a:lstStyle/>
                    <a:p>
                      <a:pPr algn="ctr" fontAlgn="ctr"/>
                      <a:r>
                        <a:rPr lang="es-CO" sz="1100" u="none" strike="noStrike" dirty="0">
                          <a:effectLst/>
                        </a:rPr>
                        <a:t>MEJORAR LA COMPETENCIA DE FUNCIONARIOS </a:t>
                      </a:r>
                      <a:br>
                        <a:rPr lang="es-CO" sz="1100" u="none" strike="noStrike" dirty="0">
                          <a:effectLst/>
                        </a:rPr>
                      </a:br>
                      <a:endParaRPr lang="es-CO" sz="1100" b="0" i="0" u="none" strike="noStrike" dirty="0">
                        <a:effectLst/>
                        <a:latin typeface="Arial" panose="020B0604020202020204" pitchFamily="34" charset="0"/>
                      </a:endParaRPr>
                    </a:p>
                  </a:txBody>
                  <a:tcPr marL="6152" marR="6152" marT="615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77215">
                <a:tc>
                  <a:txBody>
                    <a:bodyPr/>
                    <a:lstStyle/>
                    <a:p>
                      <a:pPr algn="ctr" fontAlgn="ctr"/>
                      <a:r>
                        <a:rPr lang="en-US" sz="1100" u="none" strike="noStrike">
                          <a:effectLst/>
                        </a:rPr>
                        <a:t>2</a:t>
                      </a:r>
                      <a:endParaRPr lang="en-US" sz="1100" b="0" i="0" u="none" strike="noStrike">
                        <a:effectLst/>
                        <a:latin typeface="Arial" panose="020B0604020202020204" pitchFamily="34" charset="0"/>
                      </a:endParaRPr>
                    </a:p>
                  </a:txBody>
                  <a:tcPr marL="6152" marR="6152" marT="6152" marB="0" anchor="ctr"/>
                </a:tc>
                <a:tc>
                  <a:txBody>
                    <a:bodyPr/>
                    <a:lstStyle/>
                    <a:p>
                      <a:pPr algn="l" fontAlgn="ctr"/>
                      <a:r>
                        <a:rPr lang="es-CO" sz="1100" u="none" strike="noStrike">
                          <a:effectLst/>
                        </a:rPr>
                        <a:t>Realizar seguimiento por medio de la evaluación de desempeño </a:t>
                      </a:r>
                      <a:endParaRPr lang="es-CO" sz="1100" b="0" i="0" u="none" strike="noStrike">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15 de noviembre de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n-US" sz="1100" u="none" strike="noStrike" dirty="0">
                          <a:effectLst/>
                        </a:rPr>
                        <a:t>15 de diciembre de 2021</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Jefe administrativa y financiera y jefes de departamento, lideres de proceso</a:t>
                      </a:r>
                      <a:endParaRPr lang="es-CO"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Esta pendiente por realizar el seguimiento de evaluaciones de desempeño de 2 funcionarios, que están cursando el  Técnico en Asistencia Administrativa Gerencial.</a:t>
                      </a:r>
                      <a:endParaRPr lang="es-CO" sz="1100" b="0" i="0" u="none" strike="noStrike" dirty="0">
                        <a:effectLst/>
                        <a:latin typeface="Arial" panose="020B0604020202020204" pitchFamily="34" charset="0"/>
                      </a:endParaRPr>
                    </a:p>
                  </a:txBody>
                  <a:tcPr marL="6152" marR="6152" marT="6152" marB="0" anchor="ctr"/>
                </a:tc>
                <a:extLst>
                  <a:ext uri="{0D108BD9-81ED-4DB2-BD59-A6C34878D82A}">
                    <a16:rowId xmlns:a16="http://schemas.microsoft.com/office/drawing/2014/main" val="10002"/>
                  </a:ext>
                </a:extLst>
              </a:tr>
              <a:tr h="1387404">
                <a:tc>
                  <a:txBody>
                    <a:bodyPr/>
                    <a:lstStyle/>
                    <a:p>
                      <a:pPr algn="ctr" fontAlgn="ctr"/>
                      <a:r>
                        <a:rPr lang="en-US" sz="1100" u="none" strike="noStrike">
                          <a:effectLst/>
                        </a:rPr>
                        <a:t>3</a:t>
                      </a:r>
                      <a:endParaRPr lang="en-US" sz="1100" b="0" i="0" u="none" strike="noStrike">
                        <a:effectLst/>
                        <a:latin typeface="Arial" panose="020B0604020202020204" pitchFamily="34" charset="0"/>
                      </a:endParaRPr>
                    </a:p>
                  </a:txBody>
                  <a:tcPr marL="6152" marR="6152" marT="6152" marB="0" anchor="ctr"/>
                </a:tc>
                <a:tc>
                  <a:txBody>
                    <a:bodyPr/>
                    <a:lstStyle/>
                    <a:p>
                      <a:pPr algn="l" fontAlgn="ctr"/>
                      <a:r>
                        <a:rPr lang="es-CO" sz="1100" u="none" strike="noStrike">
                          <a:effectLst/>
                        </a:rPr>
                        <a:t>Verificar que los  funcionarios que fueron matriculados en los técnicos el 10 de septiembre de la vigencia 2020 y en el mes de abril de 2021, culminen satisfactoriamente su proceso educativo, para que mejoren sus competencias:</a:t>
                      </a:r>
                      <a:endParaRPr lang="es-CO" sz="1100" b="0" i="0" u="none" strike="noStrike">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05 de noviembre de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n-US" sz="1100" u="none" strike="noStrike" dirty="0">
                          <a:effectLst/>
                        </a:rPr>
                        <a:t>15 de noviembre 2021</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Jefe administrativa y financiera</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Actualmente, Dos funcionarios están realizando el Técnico en Asistencia Administrativa Gerencial, los funcionarios y sus respectivos cargos son:</a:t>
                      </a:r>
                      <a:br>
                        <a:rPr lang="es-CO" sz="1100" u="none" strike="noStrike" dirty="0">
                          <a:effectLst/>
                        </a:rPr>
                      </a:br>
                      <a:r>
                        <a:rPr lang="es-CO" sz="1100" u="none" strike="noStrike" dirty="0">
                          <a:effectLst/>
                        </a:rPr>
                        <a:t>Apoyo activos fijos: Ángela Viviana Ruano</a:t>
                      </a:r>
                      <a:br>
                        <a:rPr lang="es-CO" sz="1100" u="none" strike="noStrike" dirty="0">
                          <a:effectLst/>
                        </a:rPr>
                      </a:br>
                      <a:r>
                        <a:rPr lang="es-CO" sz="1100" u="none" strike="noStrike" dirty="0">
                          <a:effectLst/>
                        </a:rPr>
                        <a:t>Apoyo a afiliados: María Camila Paredes  </a:t>
                      </a:r>
                      <a:br>
                        <a:rPr lang="es-CO" sz="1100" u="none" strike="noStrike" dirty="0">
                          <a:effectLst/>
                        </a:rPr>
                      </a:br>
                      <a:endParaRPr lang="es-CO" sz="1100" b="0" i="0" u="none" strike="noStrike" dirty="0">
                        <a:effectLst/>
                        <a:latin typeface="Arial" panose="020B0604020202020204" pitchFamily="34" charset="0"/>
                      </a:endParaRPr>
                    </a:p>
                  </a:txBody>
                  <a:tcPr marL="6152" marR="6152" marT="6152" marB="0" anchor="ctr"/>
                </a:tc>
                <a:extLst>
                  <a:ext uri="{0D108BD9-81ED-4DB2-BD59-A6C34878D82A}">
                    <a16:rowId xmlns:a16="http://schemas.microsoft.com/office/drawing/2014/main" val="10003"/>
                  </a:ext>
                </a:extLst>
              </a:tr>
              <a:tr h="643183">
                <a:tc>
                  <a:txBody>
                    <a:bodyPr/>
                    <a:lstStyle/>
                    <a:p>
                      <a:pPr algn="ctr" fontAlgn="ctr"/>
                      <a:r>
                        <a:rPr lang="en-US" sz="1100" u="none" strike="noStrike">
                          <a:effectLst/>
                        </a:rPr>
                        <a:t>4</a:t>
                      </a:r>
                      <a:endParaRPr lang="en-US" sz="1100" b="0" i="0" u="none" strike="noStrike">
                        <a:effectLst/>
                        <a:latin typeface="Arial" panose="020B0604020202020204" pitchFamily="34" charset="0"/>
                      </a:endParaRPr>
                    </a:p>
                  </a:txBody>
                  <a:tcPr marL="6152" marR="6152" marT="6152" marB="0" anchor="ctr"/>
                </a:tc>
                <a:tc>
                  <a:txBody>
                    <a:bodyPr/>
                    <a:lstStyle/>
                    <a:p>
                      <a:pPr algn="l" fontAlgn="ctr"/>
                      <a:r>
                        <a:rPr lang="es-CO" sz="1100" u="none" strike="noStrike">
                          <a:effectLst/>
                        </a:rPr>
                        <a:t>Evaluar la eficacia de las acciones por medio de la evaluación de desempeño</a:t>
                      </a:r>
                      <a:endParaRPr lang="es-CO" sz="1100" b="0" i="0" u="none" strike="noStrike">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01 de diciembre de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n-US" sz="1100" u="none" strike="noStrike" dirty="0">
                          <a:effectLst/>
                        </a:rPr>
                        <a:t>20 de diciembre de 2021</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Jefe administrativa y financiera</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Pendiente por ejecutar</a:t>
                      </a:r>
                      <a:endParaRPr lang="en-US" sz="1100" b="0" i="0" u="none" strike="noStrike" dirty="0">
                        <a:effectLst/>
                        <a:latin typeface="Arial" panose="020B0604020202020204" pitchFamily="34" charset="0"/>
                      </a:endParaRPr>
                    </a:p>
                  </a:txBody>
                  <a:tcPr marL="6152" marR="6152" marT="6152"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454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37</a:t>
            </a:fld>
            <a:endParaRPr lang="es-ES" sz="1000" dirty="0">
              <a:solidFill>
                <a:schemeClr val="bg1"/>
              </a:solidFill>
            </a:endParaRPr>
          </a:p>
        </p:txBody>
      </p:sp>
      <p:sp>
        <p:nvSpPr>
          <p:cNvPr id="34819" name="2 Subtítulo"/>
          <p:cNvSpPr>
            <a:spLocks/>
          </p:cNvSpPr>
          <p:nvPr/>
        </p:nvSpPr>
        <p:spPr bwMode="auto">
          <a:xfrm>
            <a:off x="1835696" y="260648"/>
            <a:ext cx="7058682" cy="1655762"/>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2</a:t>
            </a:r>
          </a:p>
          <a:p>
            <a:pPr marL="342900" indent="-342900" algn="ctr"/>
            <a:r>
              <a:rPr lang="es-ES" b="1" dirty="0">
                <a:latin typeface="Arial" pitchFamily="34" charset="0"/>
                <a:ea typeface="Tahoma" pitchFamily="34" charset="0"/>
                <a:cs typeface="Arial" pitchFamily="34" charset="0"/>
              </a:rPr>
              <a:t>Mejorar continuamente nuestros procesos y mantener la eficacia del sistema de gestión de la calidad</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3" name="CuadroTexto 2"/>
          <p:cNvSpPr txBox="1"/>
          <p:nvPr/>
        </p:nvSpPr>
        <p:spPr>
          <a:xfrm>
            <a:off x="138455" y="6448197"/>
            <a:ext cx="9158276" cy="338554"/>
          </a:xfrm>
          <a:prstGeom prst="rect">
            <a:avLst/>
          </a:prstGeom>
          <a:noFill/>
        </p:spPr>
        <p:txBody>
          <a:bodyPr wrap="none" rtlCol="0">
            <a:spAutoFit/>
          </a:bodyPr>
          <a:lstStyle/>
          <a:p>
            <a:r>
              <a:rPr lang="es-ES_tradnl" sz="1600" dirty="0"/>
              <a:t>Nivel de cumplimiento: se cumplieron las actividades No 1, 2, y parte del 3 para un avance del 50%</a:t>
            </a:r>
          </a:p>
        </p:txBody>
      </p:sp>
      <p:pic>
        <p:nvPicPr>
          <p:cNvPr id="6" name="Picture 49">
            <a:extLst>
              <a:ext uri="{FF2B5EF4-FFF2-40B4-BE49-F238E27FC236}">
                <a16:creationId xmlns:a16="http://schemas.microsoft.com/office/drawing/2014/main" id="{4E668BE6-AA85-5947-86A5-B18C61AB51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941334" cy="62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3641611936"/>
              </p:ext>
            </p:extLst>
          </p:nvPr>
        </p:nvGraphicFramePr>
        <p:xfrm>
          <a:off x="337303" y="1217191"/>
          <a:ext cx="8424938" cy="5171708"/>
        </p:xfrm>
        <a:graphic>
          <a:graphicData uri="http://schemas.openxmlformats.org/drawingml/2006/table">
            <a:tbl>
              <a:tblPr>
                <a:tableStyleId>{5C22544A-7EE6-4342-B048-85BDC9FD1C3A}</a:tableStyleId>
              </a:tblPr>
              <a:tblGrid>
                <a:gridCol w="513706">
                  <a:extLst>
                    <a:ext uri="{9D8B030D-6E8A-4147-A177-3AD203B41FA5}">
                      <a16:colId xmlns:a16="http://schemas.microsoft.com/office/drawing/2014/main" val="20000"/>
                    </a:ext>
                  </a:extLst>
                </a:gridCol>
                <a:gridCol w="1498308">
                  <a:extLst>
                    <a:ext uri="{9D8B030D-6E8A-4147-A177-3AD203B41FA5}">
                      <a16:colId xmlns:a16="http://schemas.microsoft.com/office/drawing/2014/main" val="20001"/>
                    </a:ext>
                  </a:extLst>
                </a:gridCol>
                <a:gridCol w="1267140">
                  <a:extLst>
                    <a:ext uri="{9D8B030D-6E8A-4147-A177-3AD203B41FA5}">
                      <a16:colId xmlns:a16="http://schemas.microsoft.com/office/drawing/2014/main" val="20002"/>
                    </a:ext>
                  </a:extLst>
                </a:gridCol>
                <a:gridCol w="1329361">
                  <a:extLst>
                    <a:ext uri="{9D8B030D-6E8A-4147-A177-3AD203B41FA5}">
                      <a16:colId xmlns:a16="http://schemas.microsoft.com/office/drawing/2014/main" val="20003"/>
                    </a:ext>
                  </a:extLst>
                </a:gridCol>
                <a:gridCol w="1247895">
                  <a:extLst>
                    <a:ext uri="{9D8B030D-6E8A-4147-A177-3AD203B41FA5}">
                      <a16:colId xmlns:a16="http://schemas.microsoft.com/office/drawing/2014/main" val="20004"/>
                    </a:ext>
                  </a:extLst>
                </a:gridCol>
                <a:gridCol w="2568528">
                  <a:extLst>
                    <a:ext uri="{9D8B030D-6E8A-4147-A177-3AD203B41FA5}">
                      <a16:colId xmlns:a16="http://schemas.microsoft.com/office/drawing/2014/main" val="20005"/>
                    </a:ext>
                  </a:extLst>
                </a:gridCol>
              </a:tblGrid>
              <a:tr h="1708748">
                <a:tc>
                  <a:txBody>
                    <a:bodyPr/>
                    <a:lstStyle/>
                    <a:p>
                      <a:pPr algn="ctr" fontAlgn="ctr"/>
                      <a:r>
                        <a:rPr lang="en-US" sz="1050" u="none" strike="noStrike" dirty="0">
                          <a:effectLst/>
                          <a:latin typeface="+mn-lt"/>
                        </a:rPr>
                        <a:t>1</a:t>
                      </a:r>
                      <a:endParaRPr lang="en-US"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Realización de auditorias Internas</a:t>
                      </a:r>
                      <a:endParaRPr lang="en-US" sz="1050" b="0" i="0" u="none" strike="noStrike" dirty="0">
                        <a:effectLst/>
                        <a:latin typeface="+mn-lt"/>
                      </a:endParaRPr>
                    </a:p>
                  </a:txBody>
                  <a:tcPr marL="5868" marR="5868" marT="5868" marB="0" anchor="ctr"/>
                </a:tc>
                <a:tc>
                  <a:txBody>
                    <a:bodyPr/>
                    <a:lstStyle/>
                    <a:p>
                      <a:pPr algn="ctr" fontAlgn="ctr"/>
                      <a:r>
                        <a:rPr lang="en-US" sz="1050" u="none" strike="noStrike" dirty="0">
                          <a:effectLst/>
                          <a:latin typeface="+mn-lt"/>
                        </a:rPr>
                        <a:t>19 de Julio de 2021</a:t>
                      </a:r>
                      <a:endParaRPr lang="en-US" sz="1050" b="0" i="0" u="none" strike="noStrike" dirty="0">
                        <a:effectLst/>
                        <a:latin typeface="+mn-lt"/>
                      </a:endParaRPr>
                    </a:p>
                  </a:txBody>
                  <a:tcPr marL="5868" marR="5868" marT="5868" marB="0" anchor="ctr"/>
                </a:tc>
                <a:tc>
                  <a:txBody>
                    <a:bodyPr/>
                    <a:lstStyle/>
                    <a:p>
                      <a:pPr algn="ctr" fontAlgn="ctr"/>
                      <a:r>
                        <a:rPr lang="pt-BR" sz="1050" u="none" strike="noStrike" dirty="0">
                          <a:effectLst/>
                          <a:latin typeface="+mn-lt"/>
                        </a:rPr>
                        <a:t>18 de agosto de 2021</a:t>
                      </a:r>
                      <a:endParaRPr lang="pt-BR" sz="1050" b="0" i="0" u="none" strike="noStrike" dirty="0">
                        <a:effectLst/>
                        <a:latin typeface="+mn-lt"/>
                      </a:endParaRPr>
                    </a:p>
                  </a:txBody>
                  <a:tcPr marL="5868" marR="5868" marT="5868" marB="0" anchor="ctr"/>
                </a:tc>
                <a:tc>
                  <a:txBody>
                    <a:bodyPr/>
                    <a:lstStyle/>
                    <a:p>
                      <a:pPr algn="l" fontAlgn="ctr"/>
                      <a:r>
                        <a:rPr lang="es-CO" sz="1050" u="none" strike="noStrike" dirty="0">
                          <a:effectLst/>
                          <a:latin typeface="+mn-lt"/>
                        </a:rPr>
                        <a:t>Coordinador de Calidad y control Interno y auditores internos.</a:t>
                      </a:r>
                      <a:endParaRPr lang="es-CO" sz="1050" b="0" i="0" u="none" strike="noStrike" dirty="0">
                        <a:effectLst/>
                        <a:latin typeface="+mn-lt"/>
                      </a:endParaRPr>
                    </a:p>
                  </a:txBody>
                  <a:tcPr marL="5868" marR="5868" marT="5868" marB="0" anchor="ctr"/>
                </a:tc>
                <a:tc>
                  <a:txBody>
                    <a:bodyPr/>
                    <a:lstStyle/>
                    <a:p>
                      <a:pPr algn="l" fontAlgn="ctr"/>
                      <a:r>
                        <a:rPr lang="es-CO" sz="1050" u="none" strike="noStrike">
                          <a:effectLst/>
                          <a:latin typeface="+mn-lt"/>
                        </a:rPr>
                        <a:t>Se reprogramo  la fecha en el plan de auditorias y se ejecuto para el mes de agosto las auditorias Internas de Calidad de los siguientes procesos: Financiero, promoción Comercial, gestión de mantenimiento, y Registro Público. debido a las diferentes actividades y capacitaciones. La auditoria de Planeación, se realizó en el mes de septiembre por los diferentes compromisos de la presidente ejecutiva, para la reactivación económica</a:t>
                      </a:r>
                      <a:endParaRPr lang="es-CO" sz="1050" b="0" i="0" u="none" strike="noStrike">
                        <a:effectLst/>
                        <a:latin typeface="+mn-lt"/>
                      </a:endParaRPr>
                    </a:p>
                  </a:txBody>
                  <a:tcPr marL="5868" marR="5868" marT="5868" marB="0" anchor="ctr"/>
                </a:tc>
                <a:extLst>
                  <a:ext uri="{0D108BD9-81ED-4DB2-BD59-A6C34878D82A}">
                    <a16:rowId xmlns:a16="http://schemas.microsoft.com/office/drawing/2014/main" val="10000"/>
                  </a:ext>
                </a:extLst>
              </a:tr>
              <a:tr h="757558">
                <a:tc>
                  <a:txBody>
                    <a:bodyPr/>
                    <a:lstStyle/>
                    <a:p>
                      <a:pPr algn="ctr" fontAlgn="ctr"/>
                      <a:r>
                        <a:rPr lang="en-US" sz="1050" u="none" strike="noStrike">
                          <a:effectLst/>
                          <a:latin typeface="+mn-lt"/>
                        </a:rPr>
                        <a:t>2</a:t>
                      </a:r>
                      <a:endParaRPr lang="en-US" sz="1050" b="0" i="0" u="none" strike="noStrike">
                        <a:effectLst/>
                        <a:latin typeface="+mn-lt"/>
                      </a:endParaRPr>
                    </a:p>
                  </a:txBody>
                  <a:tcPr marL="5868" marR="5868" marT="5868" marB="0" anchor="ctr"/>
                </a:tc>
                <a:tc>
                  <a:txBody>
                    <a:bodyPr/>
                    <a:lstStyle/>
                    <a:p>
                      <a:pPr algn="l" fontAlgn="ctr"/>
                      <a:r>
                        <a:rPr lang="es-CO" sz="1050" u="none" strike="noStrike">
                          <a:effectLst/>
                          <a:latin typeface="+mn-lt"/>
                        </a:rPr>
                        <a:t>Inducción y Reinducción del SGC Personal nuevo de la Entidad </a:t>
                      </a:r>
                      <a:endParaRPr lang="es-CO" sz="1050" b="0" i="0" u="none" strike="noStrike">
                        <a:effectLst/>
                        <a:latin typeface="+mn-lt"/>
                      </a:endParaRPr>
                    </a:p>
                  </a:txBody>
                  <a:tcPr marL="5868" marR="5868" marT="5868" marB="0" anchor="ctr"/>
                </a:tc>
                <a:tc>
                  <a:txBody>
                    <a:bodyPr/>
                    <a:lstStyle/>
                    <a:p>
                      <a:pPr algn="ctr" fontAlgn="ctr"/>
                      <a:r>
                        <a:rPr lang="pt-BR" sz="1050" u="none" strike="noStrike">
                          <a:effectLst/>
                          <a:latin typeface="+mn-lt"/>
                        </a:rPr>
                        <a:t>27 de agosto de 2021</a:t>
                      </a:r>
                      <a:endParaRPr lang="pt-BR" sz="1050" b="0" i="0" u="none" strike="noStrike">
                        <a:effectLst/>
                        <a:latin typeface="+mn-lt"/>
                      </a:endParaRPr>
                    </a:p>
                  </a:txBody>
                  <a:tcPr marL="5868" marR="5868" marT="5868" marB="0" anchor="ctr"/>
                </a:tc>
                <a:tc>
                  <a:txBody>
                    <a:bodyPr/>
                    <a:lstStyle/>
                    <a:p>
                      <a:pPr algn="ctr" fontAlgn="ctr"/>
                      <a:r>
                        <a:rPr lang="pt-BR" sz="1050" u="none" strike="noStrike">
                          <a:effectLst/>
                          <a:latin typeface="+mn-lt"/>
                        </a:rPr>
                        <a:t>27 de agosto de 2021</a:t>
                      </a:r>
                      <a:endParaRPr lang="pt-BR" sz="1050" b="0" i="0" u="none" strike="noStrike">
                        <a:effectLst/>
                        <a:latin typeface="+mn-lt"/>
                      </a:endParaRPr>
                    </a:p>
                  </a:txBody>
                  <a:tcPr marL="5868" marR="5868" marT="5868" marB="0" anchor="ctr"/>
                </a:tc>
                <a:tc>
                  <a:txBody>
                    <a:bodyPr/>
                    <a:lstStyle/>
                    <a:p>
                      <a:pPr algn="l" fontAlgn="ctr"/>
                      <a:r>
                        <a:rPr lang="en-US" sz="1050" u="none" strike="noStrike" dirty="0">
                          <a:effectLst/>
                          <a:latin typeface="+mn-lt"/>
                        </a:rPr>
                        <a:t>Coordinador de calidad</a:t>
                      </a:r>
                      <a:endParaRPr lang="en-US" sz="1050" b="0" i="0" u="none" strike="noStrike" dirty="0">
                        <a:effectLst/>
                        <a:latin typeface="+mn-lt"/>
                      </a:endParaRPr>
                    </a:p>
                  </a:txBody>
                  <a:tcPr marL="5868" marR="5868" marT="5868" marB="0" anchor="ctr"/>
                </a:tc>
                <a:tc>
                  <a:txBody>
                    <a:bodyPr/>
                    <a:lstStyle/>
                    <a:p>
                      <a:pPr algn="l" fontAlgn="ctr"/>
                      <a:r>
                        <a:rPr lang="es-CO" sz="1050" u="none" strike="noStrike" dirty="0">
                          <a:effectLst/>
                          <a:latin typeface="+mn-lt"/>
                        </a:rPr>
                        <a:t>Se realizo satisfactoriamente la inducción y Reinducción al personal nuevo, y a la jefe de registro público.</a:t>
                      </a:r>
                      <a:endParaRPr lang="es-CO" sz="1050" b="0" i="0" u="none" strike="noStrike" dirty="0">
                        <a:effectLst/>
                        <a:latin typeface="+mn-lt"/>
                      </a:endParaRPr>
                    </a:p>
                  </a:txBody>
                  <a:tcPr marL="5868" marR="5868" marT="5868" marB="0" anchor="ctr"/>
                </a:tc>
                <a:extLst>
                  <a:ext uri="{0D108BD9-81ED-4DB2-BD59-A6C34878D82A}">
                    <a16:rowId xmlns:a16="http://schemas.microsoft.com/office/drawing/2014/main" val="10001"/>
                  </a:ext>
                </a:extLst>
              </a:tr>
              <a:tr h="624976">
                <a:tc>
                  <a:txBody>
                    <a:bodyPr/>
                    <a:lstStyle/>
                    <a:p>
                      <a:pPr algn="ctr" fontAlgn="ctr"/>
                      <a:r>
                        <a:rPr lang="en-US" sz="1050" u="none" strike="noStrike">
                          <a:effectLst/>
                          <a:latin typeface="+mn-lt"/>
                        </a:rPr>
                        <a:t>3</a:t>
                      </a:r>
                      <a:endParaRPr lang="en-US" sz="1050" b="0" i="0" u="none" strike="noStrike">
                        <a:effectLst/>
                        <a:latin typeface="+mn-lt"/>
                      </a:endParaRPr>
                    </a:p>
                  </a:txBody>
                  <a:tcPr marL="5868" marR="5868" marT="5868" marB="0" anchor="ctr"/>
                </a:tc>
                <a:tc>
                  <a:txBody>
                    <a:bodyPr/>
                    <a:lstStyle/>
                    <a:p>
                      <a:pPr algn="l" fontAlgn="ctr"/>
                      <a:r>
                        <a:rPr lang="en-US" sz="1050" u="none" strike="noStrike">
                          <a:effectLst/>
                          <a:latin typeface="+mn-lt"/>
                        </a:rPr>
                        <a:t>Planificación planes de mejoramiento</a:t>
                      </a:r>
                      <a:endParaRPr lang="en-US" sz="1050" b="0" i="0" u="none" strike="noStrike">
                        <a:effectLst/>
                        <a:latin typeface="+mn-lt"/>
                      </a:endParaRPr>
                    </a:p>
                  </a:txBody>
                  <a:tcPr marL="5868" marR="5868" marT="5868" marB="0" anchor="ctr"/>
                </a:tc>
                <a:tc>
                  <a:txBody>
                    <a:bodyPr/>
                    <a:lstStyle/>
                    <a:p>
                      <a:pPr algn="ctr" fontAlgn="ctr"/>
                      <a:r>
                        <a:rPr lang="pt-BR" sz="1050" u="none" strike="noStrike">
                          <a:effectLst/>
                          <a:latin typeface="+mn-lt"/>
                        </a:rPr>
                        <a:t>12 de agosto de 2021</a:t>
                      </a:r>
                      <a:endParaRPr lang="pt-BR" sz="1050" b="0" i="0" u="none" strike="noStrike">
                        <a:effectLst/>
                        <a:latin typeface="+mn-lt"/>
                      </a:endParaRPr>
                    </a:p>
                  </a:txBody>
                  <a:tcPr marL="5868" marR="5868" marT="5868" marB="0" anchor="ctr"/>
                </a:tc>
                <a:tc>
                  <a:txBody>
                    <a:bodyPr/>
                    <a:lstStyle/>
                    <a:p>
                      <a:pPr algn="ctr" fontAlgn="ctr"/>
                      <a:r>
                        <a:rPr lang="es-CO" sz="1050" u="none" strike="noStrike">
                          <a:effectLst/>
                          <a:latin typeface="+mn-lt"/>
                        </a:rPr>
                        <a:t>  12 de octubre de 2021</a:t>
                      </a:r>
                      <a:endParaRPr lang="es-CO" sz="1050" b="0" i="0" u="none" strike="noStrike">
                        <a:effectLst/>
                        <a:latin typeface="+mn-lt"/>
                      </a:endParaRPr>
                    </a:p>
                  </a:txBody>
                  <a:tcPr marL="5868" marR="5868" marT="5868" marB="0" anchor="ctr"/>
                </a:tc>
                <a:tc>
                  <a:txBody>
                    <a:bodyPr/>
                    <a:lstStyle/>
                    <a:p>
                      <a:pPr algn="l" fontAlgn="ctr"/>
                      <a:r>
                        <a:rPr lang="es-CO" sz="1050" u="none" strike="noStrike">
                          <a:effectLst/>
                          <a:latin typeface="+mn-lt"/>
                        </a:rPr>
                        <a:t>Coordinador de Calidad y control Interno y lideres de procesos</a:t>
                      </a:r>
                      <a:endParaRPr lang="es-CO" sz="1050" b="0" i="0" u="none" strike="noStrike">
                        <a:effectLst/>
                        <a:latin typeface="+mn-lt"/>
                      </a:endParaRPr>
                    </a:p>
                  </a:txBody>
                  <a:tcPr marL="5868" marR="5868" marT="5868" marB="0" anchor="ctr"/>
                </a:tc>
                <a:tc>
                  <a:txBody>
                    <a:bodyPr/>
                    <a:lstStyle/>
                    <a:p>
                      <a:pPr algn="l" fontAlgn="ctr"/>
                      <a:r>
                        <a:rPr lang="en-US" sz="1050" u="none" strike="noStrike" dirty="0">
                          <a:effectLst/>
                          <a:latin typeface="+mn-lt"/>
                        </a:rPr>
                        <a:t>En proceso de entrega</a:t>
                      </a:r>
                      <a:endParaRPr lang="en-US" sz="1050" b="0" i="0" u="none" strike="noStrike" dirty="0">
                        <a:effectLst/>
                        <a:latin typeface="+mn-lt"/>
                      </a:endParaRPr>
                    </a:p>
                  </a:txBody>
                  <a:tcPr marL="5868" marR="5868" marT="5868" marB="0" anchor="ctr"/>
                </a:tc>
                <a:extLst>
                  <a:ext uri="{0D108BD9-81ED-4DB2-BD59-A6C34878D82A}">
                    <a16:rowId xmlns:a16="http://schemas.microsoft.com/office/drawing/2014/main" val="10002"/>
                  </a:ext>
                </a:extLst>
              </a:tr>
              <a:tr h="1051304">
                <a:tc>
                  <a:txBody>
                    <a:bodyPr/>
                    <a:lstStyle/>
                    <a:p>
                      <a:pPr algn="ctr" fontAlgn="ctr"/>
                      <a:r>
                        <a:rPr lang="en-US" sz="1050" u="none" strike="noStrike">
                          <a:effectLst/>
                          <a:latin typeface="+mn-lt"/>
                        </a:rPr>
                        <a:t>4</a:t>
                      </a:r>
                      <a:endParaRPr lang="en-US" sz="1050" b="0" i="0" u="none" strike="noStrike">
                        <a:effectLst/>
                        <a:latin typeface="+mn-lt"/>
                      </a:endParaRPr>
                    </a:p>
                  </a:txBody>
                  <a:tcPr marL="5868" marR="5868" marT="5868" marB="0" anchor="ctr"/>
                </a:tc>
                <a:tc>
                  <a:txBody>
                    <a:bodyPr/>
                    <a:lstStyle/>
                    <a:p>
                      <a:pPr algn="l" fontAlgn="ctr"/>
                      <a:r>
                        <a:rPr lang="es-CO" sz="1050" u="none" strike="noStrike">
                          <a:effectLst/>
                          <a:latin typeface="+mn-lt"/>
                        </a:rPr>
                        <a:t>Revisión por la dirección 2019</a:t>
                      </a:r>
                      <a:endParaRPr lang="es-CO" sz="1050" b="0" i="0" u="none" strike="noStrike">
                        <a:effectLst/>
                        <a:latin typeface="+mn-lt"/>
                      </a:endParaRPr>
                    </a:p>
                  </a:txBody>
                  <a:tcPr marL="5868" marR="5868" marT="5868" marB="0" anchor="ctr"/>
                </a:tc>
                <a:tc>
                  <a:txBody>
                    <a:bodyPr/>
                    <a:lstStyle/>
                    <a:p>
                      <a:pPr algn="ctr" fontAlgn="ctr"/>
                      <a:r>
                        <a:rPr lang="es-CO" sz="1050" u="none" strike="noStrike">
                          <a:effectLst/>
                          <a:latin typeface="+mn-lt"/>
                        </a:rPr>
                        <a:t>1 de septiembre de 2021</a:t>
                      </a:r>
                      <a:endParaRPr lang="es-CO" sz="1050" b="0" i="0" u="none" strike="noStrike">
                        <a:effectLst/>
                        <a:latin typeface="+mn-lt"/>
                      </a:endParaRPr>
                    </a:p>
                  </a:txBody>
                  <a:tcPr marL="5868" marR="5868" marT="5868" marB="0" anchor="ctr"/>
                </a:tc>
                <a:tc>
                  <a:txBody>
                    <a:bodyPr/>
                    <a:lstStyle/>
                    <a:p>
                      <a:pPr algn="ctr" fontAlgn="ctr"/>
                      <a:r>
                        <a:rPr lang="es-CO" sz="1050" u="none" strike="noStrike" dirty="0">
                          <a:effectLst/>
                          <a:latin typeface="+mn-lt"/>
                        </a:rPr>
                        <a:t>19 de octubre de 2021</a:t>
                      </a:r>
                      <a:endParaRPr lang="es-CO" sz="1050" b="0" i="0" u="none" strike="noStrike" dirty="0">
                        <a:effectLst/>
                        <a:latin typeface="+mn-lt"/>
                      </a:endParaRPr>
                    </a:p>
                  </a:txBody>
                  <a:tcPr marL="5868" marR="5868" marT="5868" marB="0" anchor="ctr"/>
                </a:tc>
                <a:tc>
                  <a:txBody>
                    <a:bodyPr/>
                    <a:lstStyle/>
                    <a:p>
                      <a:pPr algn="l" fontAlgn="ctr"/>
                      <a:r>
                        <a:rPr lang="es-CO" sz="1050" u="none" strike="noStrike" dirty="0">
                          <a:effectLst/>
                          <a:latin typeface="+mn-lt"/>
                        </a:rPr>
                        <a:t>Presidente Ejecutivo, coordinador de calidad y control interno</a:t>
                      </a:r>
                      <a:endParaRPr lang="es-CO"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Pendiente por ejecutar </a:t>
                      </a:r>
                      <a:endParaRPr lang="en-US" sz="1050" b="0" i="0" u="none" strike="noStrike" dirty="0">
                        <a:effectLst/>
                        <a:latin typeface="+mn-lt"/>
                      </a:endParaRPr>
                    </a:p>
                  </a:txBody>
                  <a:tcPr marL="5868" marR="5868" marT="5868" marB="0" anchor="ctr"/>
                </a:tc>
                <a:extLst>
                  <a:ext uri="{0D108BD9-81ED-4DB2-BD59-A6C34878D82A}">
                    <a16:rowId xmlns:a16="http://schemas.microsoft.com/office/drawing/2014/main" val="10003"/>
                  </a:ext>
                </a:extLst>
              </a:tr>
              <a:tr h="950810">
                <a:tc>
                  <a:txBody>
                    <a:bodyPr/>
                    <a:lstStyle/>
                    <a:p>
                      <a:pPr algn="ctr" fontAlgn="ctr"/>
                      <a:r>
                        <a:rPr lang="en-US" sz="1050" u="none" strike="noStrike">
                          <a:effectLst/>
                          <a:latin typeface="+mn-lt"/>
                        </a:rPr>
                        <a:t>5</a:t>
                      </a:r>
                      <a:endParaRPr lang="en-US" sz="1050" b="0" i="0" u="none" strike="noStrike">
                        <a:effectLst/>
                        <a:latin typeface="+mn-lt"/>
                      </a:endParaRPr>
                    </a:p>
                  </a:txBody>
                  <a:tcPr marL="5868" marR="5868" marT="5868" marB="0" anchor="ctr"/>
                </a:tc>
                <a:tc>
                  <a:txBody>
                    <a:bodyPr/>
                    <a:lstStyle/>
                    <a:p>
                      <a:pPr algn="l" fontAlgn="ctr"/>
                      <a:r>
                        <a:rPr lang="en-US" sz="1050" u="none" strike="noStrike" dirty="0">
                          <a:effectLst/>
                          <a:latin typeface="+mn-lt"/>
                        </a:rPr>
                        <a:t>Realizar rendición de cuentas</a:t>
                      </a:r>
                      <a:endParaRPr lang="en-US" sz="1050" b="0" i="0" u="none" strike="noStrike" dirty="0">
                        <a:effectLst/>
                        <a:latin typeface="+mn-lt"/>
                      </a:endParaRPr>
                    </a:p>
                  </a:txBody>
                  <a:tcPr marL="5868" marR="5868" marT="5868" marB="0" anchor="ctr"/>
                </a:tc>
                <a:tc>
                  <a:txBody>
                    <a:bodyPr/>
                    <a:lstStyle/>
                    <a:p>
                      <a:pPr algn="ctr" fontAlgn="ctr"/>
                      <a:r>
                        <a:rPr lang="es-CO" sz="1050" u="none" strike="noStrike" dirty="0">
                          <a:effectLst/>
                          <a:latin typeface="+mn-lt"/>
                        </a:rPr>
                        <a:t>01 de octubre de 2021</a:t>
                      </a:r>
                      <a:endParaRPr lang="es-CO" sz="1050" b="0" i="0" u="none" strike="noStrike" dirty="0">
                        <a:effectLst/>
                        <a:latin typeface="+mn-lt"/>
                      </a:endParaRPr>
                    </a:p>
                  </a:txBody>
                  <a:tcPr marL="5868" marR="5868" marT="5868" marB="0" anchor="ctr"/>
                </a:tc>
                <a:tc>
                  <a:txBody>
                    <a:bodyPr/>
                    <a:lstStyle/>
                    <a:p>
                      <a:pPr algn="ctr" fontAlgn="ctr"/>
                      <a:r>
                        <a:rPr lang="es-CO" sz="1050" u="none" strike="noStrike" dirty="0">
                          <a:effectLst/>
                          <a:latin typeface="+mn-lt"/>
                        </a:rPr>
                        <a:t>26 de octubre de 2021</a:t>
                      </a:r>
                      <a:endParaRPr lang="es-CO" sz="1050" b="0" i="0" u="none" strike="noStrike" dirty="0">
                        <a:effectLst/>
                        <a:latin typeface="+mn-lt"/>
                      </a:endParaRPr>
                    </a:p>
                  </a:txBody>
                  <a:tcPr marL="5868" marR="5868" marT="5868" marB="0" anchor="ctr"/>
                </a:tc>
                <a:tc>
                  <a:txBody>
                    <a:bodyPr/>
                    <a:lstStyle/>
                    <a:p>
                      <a:pPr algn="l" fontAlgn="ctr"/>
                      <a:r>
                        <a:rPr lang="es-CO" sz="1050" u="none" strike="noStrike">
                          <a:effectLst/>
                          <a:latin typeface="+mn-lt"/>
                        </a:rPr>
                        <a:t>Presidente Ejecutivo, coordinador de calidad y control interno y funcionarios</a:t>
                      </a:r>
                      <a:endParaRPr lang="es-CO" sz="1050" b="0" i="0" u="none" strike="noStrike">
                        <a:effectLst/>
                        <a:latin typeface="+mn-lt"/>
                      </a:endParaRPr>
                    </a:p>
                  </a:txBody>
                  <a:tcPr marL="5868" marR="5868" marT="5868" marB="0" anchor="ctr"/>
                </a:tc>
                <a:tc>
                  <a:txBody>
                    <a:bodyPr/>
                    <a:lstStyle/>
                    <a:p>
                      <a:pPr algn="l" fontAlgn="ctr"/>
                      <a:r>
                        <a:rPr lang="en-US" sz="1050" u="none" strike="noStrike" dirty="0">
                          <a:effectLst/>
                          <a:latin typeface="+mn-lt"/>
                        </a:rPr>
                        <a:t>Pendiente por ejecutar </a:t>
                      </a:r>
                      <a:endParaRPr lang="en-US" sz="1050" b="0" i="0" u="none" strike="noStrike" dirty="0">
                        <a:effectLst/>
                        <a:latin typeface="+mn-lt"/>
                      </a:endParaRPr>
                    </a:p>
                  </a:txBody>
                  <a:tcPr marL="5868" marR="5868" marT="5868"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9053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38</a:t>
            </a:fld>
            <a:endParaRPr lang="es-ES" sz="1000" dirty="0">
              <a:solidFill>
                <a:schemeClr val="bg1"/>
              </a:solidFill>
            </a:endParaRPr>
          </a:p>
        </p:txBody>
      </p:sp>
      <p:sp>
        <p:nvSpPr>
          <p:cNvPr id="34819" name="2 Subtítulo"/>
          <p:cNvSpPr>
            <a:spLocks/>
          </p:cNvSpPr>
          <p:nvPr/>
        </p:nvSpPr>
        <p:spPr bwMode="auto">
          <a:xfrm>
            <a:off x="378609" y="-243035"/>
            <a:ext cx="8786874" cy="1295771"/>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3</a:t>
            </a:r>
          </a:p>
          <a:p>
            <a:pPr marL="342900" indent="-342900" algn="ctr"/>
            <a:r>
              <a:rPr lang="es-ES" dirty="0">
                <a:latin typeface="Arial" pitchFamily="34" charset="0"/>
                <a:ea typeface="Tahoma" pitchFamily="34" charset="0"/>
                <a:cs typeface="Arial" pitchFamily="34" charset="0"/>
              </a:rPr>
              <a:t>Liderar un crecimiento Constante</a:t>
            </a:r>
          </a:p>
          <a:p>
            <a:pPr marL="342900" indent="-342900" algn="ctr"/>
            <a:endParaRPr lang="es-ES" b="1" dirty="0"/>
          </a:p>
        </p:txBody>
      </p:sp>
      <p:pic>
        <p:nvPicPr>
          <p:cNvPr id="5" name="Picture 49">
            <a:extLst>
              <a:ext uri="{FF2B5EF4-FFF2-40B4-BE49-F238E27FC236}">
                <a16:creationId xmlns:a16="http://schemas.microsoft.com/office/drawing/2014/main" id="{482D0ED3-1340-BD4E-9AFF-2B143D57A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25259"/>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a 5"/>
          <p:cNvGraphicFramePr>
            <a:graphicFrameLocks noGrp="1"/>
          </p:cNvGraphicFramePr>
          <p:nvPr>
            <p:extLst>
              <p:ext uri="{D42A27DB-BD31-4B8C-83A1-F6EECF244321}">
                <p14:modId xmlns:p14="http://schemas.microsoft.com/office/powerpoint/2010/main" val="3101592198"/>
              </p:ext>
            </p:extLst>
          </p:nvPr>
        </p:nvGraphicFramePr>
        <p:xfrm>
          <a:off x="436116" y="764704"/>
          <a:ext cx="8513872" cy="5850243"/>
        </p:xfrm>
        <a:graphic>
          <a:graphicData uri="http://schemas.openxmlformats.org/drawingml/2006/table">
            <a:tbl>
              <a:tblPr>
                <a:tableStyleId>{5C22544A-7EE6-4342-B048-85BDC9FD1C3A}</a:tableStyleId>
              </a:tblPr>
              <a:tblGrid>
                <a:gridCol w="524468">
                  <a:extLst>
                    <a:ext uri="{9D8B030D-6E8A-4147-A177-3AD203B41FA5}">
                      <a16:colId xmlns:a16="http://schemas.microsoft.com/office/drawing/2014/main" val="20000"/>
                    </a:ext>
                  </a:extLst>
                </a:gridCol>
                <a:gridCol w="1529701">
                  <a:extLst>
                    <a:ext uri="{9D8B030D-6E8A-4147-A177-3AD203B41FA5}">
                      <a16:colId xmlns:a16="http://schemas.microsoft.com/office/drawing/2014/main" val="20001"/>
                    </a:ext>
                  </a:extLst>
                </a:gridCol>
                <a:gridCol w="1293689">
                  <a:extLst>
                    <a:ext uri="{9D8B030D-6E8A-4147-A177-3AD203B41FA5}">
                      <a16:colId xmlns:a16="http://schemas.microsoft.com/office/drawing/2014/main" val="20002"/>
                    </a:ext>
                  </a:extLst>
                </a:gridCol>
                <a:gridCol w="1293689">
                  <a:extLst>
                    <a:ext uri="{9D8B030D-6E8A-4147-A177-3AD203B41FA5}">
                      <a16:colId xmlns:a16="http://schemas.microsoft.com/office/drawing/2014/main" val="20003"/>
                    </a:ext>
                  </a:extLst>
                </a:gridCol>
                <a:gridCol w="1249982">
                  <a:extLst>
                    <a:ext uri="{9D8B030D-6E8A-4147-A177-3AD203B41FA5}">
                      <a16:colId xmlns:a16="http://schemas.microsoft.com/office/drawing/2014/main" val="20004"/>
                    </a:ext>
                  </a:extLst>
                </a:gridCol>
                <a:gridCol w="2622343">
                  <a:extLst>
                    <a:ext uri="{9D8B030D-6E8A-4147-A177-3AD203B41FA5}">
                      <a16:colId xmlns:a16="http://schemas.microsoft.com/office/drawing/2014/main" val="20005"/>
                    </a:ext>
                  </a:extLst>
                </a:gridCol>
              </a:tblGrid>
              <a:tr h="997160">
                <a:tc>
                  <a:txBody>
                    <a:bodyPr/>
                    <a:lstStyle/>
                    <a:p>
                      <a:pPr algn="ctr" fontAlgn="ctr"/>
                      <a:r>
                        <a:rPr lang="en-US" sz="1000" u="none" strike="noStrike" dirty="0">
                          <a:effectLst/>
                        </a:rPr>
                        <a:t>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Realizar dos (2) Cámaras móvil a los 13 municipios de la exprovincia de Obando, incluido Ipiales. Con el proposito de prestar servicio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effectLst/>
                        </a:rPr>
                        <a:t>20 de enero de 2021</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31 de marzo de 2021</a:t>
                      </a:r>
                      <a:endParaRPr lang="es-CO" sz="1000" b="0" i="0" u="none" strike="noStrike">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a:effectLst/>
                        </a:rPr>
                        <a:t>Se realizo hasta el 31 de marzo de 2021 la primera Cámara Movil en la que se atendieron 1112 empresarios y se realizaron 52 nuevas matriculas. Actualmente se esta realizando la segunda camara movil en los meses de agosto, septiembre y octubre, en los municipios de la jurisdicción</a:t>
                      </a:r>
                      <a:endParaRPr lang="es-CO" sz="1000" b="0" i="0" u="none" strike="noStrike">
                        <a:effectLst/>
                        <a:latin typeface="Arial" panose="020B0604020202020204" pitchFamily="34" charset="0"/>
                      </a:endParaRPr>
                    </a:p>
                  </a:txBody>
                  <a:tcPr marL="3958" marR="3958" marT="3958" marB="0" anchor="ctr"/>
                </a:tc>
                <a:extLst>
                  <a:ext uri="{0D108BD9-81ED-4DB2-BD59-A6C34878D82A}">
                    <a16:rowId xmlns:a16="http://schemas.microsoft.com/office/drawing/2014/main" val="10000"/>
                  </a:ext>
                </a:extLst>
              </a:tr>
              <a:tr h="882484">
                <a:tc>
                  <a:txBody>
                    <a:bodyPr/>
                    <a:lstStyle/>
                    <a:p>
                      <a:pPr algn="ctr" fontAlgn="ctr"/>
                      <a:r>
                        <a:rPr lang="en-US" sz="1000" u="none" strike="noStrike">
                          <a:effectLst/>
                        </a:rPr>
                        <a:t>2</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Realizar telemercadeo</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01 de abril de 2021</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30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Permanentemente se realiza telemercadeo</a:t>
                      </a:r>
                      <a:endParaRPr lang="en-US"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0001"/>
                  </a:ext>
                </a:extLst>
              </a:tr>
              <a:tr h="802982">
                <a:tc>
                  <a:txBody>
                    <a:bodyPr/>
                    <a:lstStyle/>
                    <a:p>
                      <a:pPr algn="ctr" fontAlgn="ctr"/>
                      <a:r>
                        <a:rPr lang="en-US" sz="1000" u="none" strike="noStrike">
                          <a:effectLst/>
                        </a:rPr>
                        <a:t>3</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Incentivar a los afilados por medio de convenios y incentivos</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dirty="0">
                          <a:effectLst/>
                        </a:rPr>
                        <a:t>20 de enero de 2021</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30 de diciembre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Hasta el momento se obsequiaron detalles y 2 Scooter para los afilados en temporada de renovación.</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0002"/>
                  </a:ext>
                </a:extLst>
              </a:tr>
              <a:tr h="222611">
                <a:tc gridSpan="6">
                  <a:txBody>
                    <a:bodyPr/>
                    <a:lstStyle/>
                    <a:p>
                      <a:pPr algn="ctr" fontAlgn="ctr"/>
                      <a:r>
                        <a:rPr lang="en-US" sz="1000" u="none" strike="noStrike" dirty="0">
                          <a:effectLst/>
                        </a:rPr>
                        <a:t>CAPACITACIÓN PERMANENTE</a:t>
                      </a:r>
                      <a:endParaRPr lang="en-US"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659069">
                <a:tc>
                  <a:txBody>
                    <a:bodyPr/>
                    <a:lstStyle/>
                    <a:p>
                      <a:pPr algn="ctr" fontAlgn="ctr"/>
                      <a:r>
                        <a:rPr lang="en-US" sz="1000" u="none" strike="noStrike">
                          <a:effectLst/>
                        </a:rPr>
                        <a:t>4</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Definir capacitaciones, cursos, conferencias, seminarios, diplomados de acuerdo a las necesidades actuales de los empresarios</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1 de Febrero de 2021</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15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Capacitación</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En el primer trimestre se realizaron: 5 Diplomados y 4 cursos de educación continua, participaron un total de 379 asistentes y se realizaron 10 capacitaciones, participaron un total de 574 asistentes. En el segundo trimestre se realizaron:  4 Técnicos Laborales por competencias,  en un Diplomado y 3 cursos de educación continua, participaron un total de 315 asistentes, y en las 11 capacitaciones, participaron un total de 446 asistentes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0004"/>
                  </a:ext>
                </a:extLst>
              </a:tr>
              <a:tr h="1124326">
                <a:tc>
                  <a:txBody>
                    <a:bodyPr/>
                    <a:lstStyle/>
                    <a:p>
                      <a:pPr algn="ctr" fontAlgn="ctr"/>
                      <a:r>
                        <a:rPr lang="en-US" sz="1000" u="none" strike="noStrike">
                          <a:effectLst/>
                        </a:rPr>
                        <a:t>5</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Desarrolllo de programas de difusión mediante la utilización de diferentes medios de comunicación (radio, prensa, televisión,redes sociales, entre otros). </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1 de Febrero de 2021</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15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Capacitación</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Actualmente se están desarrollando campañas de promoción de las capacitaciones por medio de radio, redes sociales, entre otros.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0005"/>
                  </a:ext>
                </a:extLst>
              </a:tr>
              <a:tr h="161611">
                <a:tc gridSpan="6">
                  <a:txBody>
                    <a:bodyPr/>
                    <a:lstStyle/>
                    <a:p>
                      <a:pPr algn="ctr" fontAlgn="ctr"/>
                      <a:r>
                        <a:rPr lang="es-CO" sz="1000" u="none" strike="noStrike" dirty="0">
                          <a:effectLst/>
                        </a:rPr>
                        <a:t>CENTRO DE CONCILIACIÓN Y ARBITRAJE</a:t>
                      </a:r>
                      <a:endParaRPr lang="es-CO"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67248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39</a:t>
            </a:fld>
            <a:endParaRPr lang="es-ES" sz="1000" dirty="0">
              <a:solidFill>
                <a:schemeClr val="bg1"/>
              </a:solidFill>
            </a:endParaRPr>
          </a:p>
        </p:txBody>
      </p:sp>
      <p:sp>
        <p:nvSpPr>
          <p:cNvPr id="34819" name="2 Subtítulo"/>
          <p:cNvSpPr>
            <a:spLocks/>
          </p:cNvSpPr>
          <p:nvPr/>
        </p:nvSpPr>
        <p:spPr bwMode="auto">
          <a:xfrm>
            <a:off x="378609" y="-243035"/>
            <a:ext cx="8786874" cy="1295771"/>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3</a:t>
            </a:r>
          </a:p>
          <a:p>
            <a:pPr marL="342900" indent="-342900" algn="ctr"/>
            <a:r>
              <a:rPr lang="es-ES" dirty="0">
                <a:latin typeface="Arial" pitchFamily="34" charset="0"/>
                <a:ea typeface="Tahoma" pitchFamily="34" charset="0"/>
                <a:cs typeface="Arial" pitchFamily="34" charset="0"/>
              </a:rPr>
              <a:t>Liderar un crecimiento Constante</a:t>
            </a:r>
          </a:p>
          <a:p>
            <a:pPr marL="342900" indent="-342900" algn="ctr"/>
            <a:endParaRPr lang="es-ES" b="1" dirty="0"/>
          </a:p>
        </p:txBody>
      </p:sp>
      <p:pic>
        <p:nvPicPr>
          <p:cNvPr id="5" name="Picture 49">
            <a:extLst>
              <a:ext uri="{FF2B5EF4-FFF2-40B4-BE49-F238E27FC236}">
                <a16:creationId xmlns:a16="http://schemas.microsoft.com/office/drawing/2014/main" id="{482D0ED3-1340-BD4E-9AFF-2B143D57A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25259"/>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315064" y="5845627"/>
            <a:ext cx="8513872" cy="923330"/>
          </a:xfrm>
          <a:prstGeom prst="rect">
            <a:avLst/>
          </a:prstGeom>
        </p:spPr>
        <p:txBody>
          <a:bodyPr wrap="square">
            <a:spAutoFit/>
          </a:bodyPr>
          <a:lstStyle/>
          <a:p>
            <a:r>
              <a:rPr lang="es-ES_tradnl" dirty="0"/>
              <a:t>Nivel de cumplimiento: se cumplieron las actividades No 2 , 4,5, 6, 9, 10 y parte de las actividades No 1 y 8 para un avance del 70%,  las actividades 3 y 7 están pendientes por ejecutar.</a:t>
            </a:r>
          </a:p>
        </p:txBody>
      </p:sp>
      <p:graphicFrame>
        <p:nvGraphicFramePr>
          <p:cNvPr id="2" name="Tabla 1">
            <a:extLst>
              <a:ext uri="{FF2B5EF4-FFF2-40B4-BE49-F238E27FC236}">
                <a16:creationId xmlns:a16="http://schemas.microsoft.com/office/drawing/2014/main" id="{1B11A9F7-59B4-438C-A785-E1F05F3B50B7}"/>
              </a:ext>
            </a:extLst>
          </p:cNvPr>
          <p:cNvGraphicFramePr>
            <a:graphicFrameLocks noGrp="1"/>
          </p:cNvGraphicFramePr>
          <p:nvPr>
            <p:extLst>
              <p:ext uri="{D42A27DB-BD31-4B8C-83A1-F6EECF244321}">
                <p14:modId xmlns:p14="http://schemas.microsoft.com/office/powerpoint/2010/main" val="782792841"/>
              </p:ext>
            </p:extLst>
          </p:nvPr>
        </p:nvGraphicFramePr>
        <p:xfrm>
          <a:off x="326886" y="629572"/>
          <a:ext cx="8637603" cy="5216055"/>
        </p:xfrm>
        <a:graphic>
          <a:graphicData uri="http://schemas.openxmlformats.org/drawingml/2006/table">
            <a:tbl>
              <a:tblPr>
                <a:tableStyleId>{5C22544A-7EE6-4342-B048-85BDC9FD1C3A}</a:tableStyleId>
              </a:tblPr>
              <a:tblGrid>
                <a:gridCol w="532090">
                  <a:extLst>
                    <a:ext uri="{9D8B030D-6E8A-4147-A177-3AD203B41FA5}">
                      <a16:colId xmlns:a16="http://schemas.microsoft.com/office/drawing/2014/main" val="2068250497"/>
                    </a:ext>
                  </a:extLst>
                </a:gridCol>
                <a:gridCol w="1551932">
                  <a:extLst>
                    <a:ext uri="{9D8B030D-6E8A-4147-A177-3AD203B41FA5}">
                      <a16:colId xmlns:a16="http://schemas.microsoft.com/office/drawing/2014/main" val="3232459517"/>
                    </a:ext>
                  </a:extLst>
                </a:gridCol>
                <a:gridCol w="1312490">
                  <a:extLst>
                    <a:ext uri="{9D8B030D-6E8A-4147-A177-3AD203B41FA5}">
                      <a16:colId xmlns:a16="http://schemas.microsoft.com/office/drawing/2014/main" val="3728260396"/>
                    </a:ext>
                  </a:extLst>
                </a:gridCol>
                <a:gridCol w="1312490">
                  <a:extLst>
                    <a:ext uri="{9D8B030D-6E8A-4147-A177-3AD203B41FA5}">
                      <a16:colId xmlns:a16="http://schemas.microsoft.com/office/drawing/2014/main" val="807911100"/>
                    </a:ext>
                  </a:extLst>
                </a:gridCol>
                <a:gridCol w="1268148">
                  <a:extLst>
                    <a:ext uri="{9D8B030D-6E8A-4147-A177-3AD203B41FA5}">
                      <a16:colId xmlns:a16="http://schemas.microsoft.com/office/drawing/2014/main" val="3150239816"/>
                    </a:ext>
                  </a:extLst>
                </a:gridCol>
                <a:gridCol w="2660453">
                  <a:extLst>
                    <a:ext uri="{9D8B030D-6E8A-4147-A177-3AD203B41FA5}">
                      <a16:colId xmlns:a16="http://schemas.microsoft.com/office/drawing/2014/main" val="1283646015"/>
                    </a:ext>
                  </a:extLst>
                </a:gridCol>
              </a:tblGrid>
              <a:tr h="616897">
                <a:tc>
                  <a:txBody>
                    <a:bodyPr/>
                    <a:lstStyle/>
                    <a:p>
                      <a:pPr algn="ctr" fontAlgn="ctr"/>
                      <a:r>
                        <a:rPr lang="en-US" sz="1000" u="none" strike="noStrike" dirty="0">
                          <a:effectLst/>
                        </a:rPr>
                        <a:t>6</a:t>
                      </a:r>
                      <a:endParaRPr lang="en-US" sz="1000" b="1" i="0" u="none" strike="noStrike" dirty="0">
                        <a:effectLst/>
                        <a:latin typeface="Arial" panose="020B0604020202020204" pitchFamily="34" charset="0"/>
                      </a:endParaRPr>
                    </a:p>
                  </a:txBody>
                  <a:tcPr marL="3958" marR="3958" marT="395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000" u="none" strike="noStrike" dirty="0">
                          <a:effectLst/>
                        </a:rPr>
                        <a:t>Realizar  reporte del Número de solicitudes de conciliaciones.</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02 de enero de 2021</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30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s-ES" sz="1000" b="0" i="0" u="none" strike="noStrike" dirty="0">
                          <a:effectLst/>
                          <a:latin typeface="Arial" panose="020B0604020202020204" pitchFamily="34" charset="0"/>
                        </a:rPr>
                        <a:t>Director del centro de conciliación y arbitraje</a:t>
                      </a:r>
                      <a:endParaRPr lang="es-CO" sz="1000" b="0" i="0" u="none" strike="noStrike" dirty="0">
                        <a:effectLst/>
                        <a:latin typeface="Arial" panose="020B0604020202020204" pitchFamily="34" charset="0"/>
                      </a:endParaRPr>
                    </a:p>
                  </a:txBody>
                  <a:tcPr marL="3958" marR="3958" marT="3958" marB="0" anchor="ctr"/>
                </a:tc>
                <a:tc>
                  <a:txBody>
                    <a:bodyPr/>
                    <a:lstStyle/>
                    <a:p>
                      <a:pPr algn="just" fontAlgn="ctr"/>
                      <a:r>
                        <a:rPr lang="es-CO" sz="1000" u="none" strike="noStrike" dirty="0">
                          <a:effectLst/>
                        </a:rPr>
                        <a:t>Hasta el mes  de agosto se llevan realizando en el centro de conciliación y Arbitraje de la Cámara de Comercio de Ipiales, 193 solicitudes de conciliaciones </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4092172331"/>
                  </a:ext>
                </a:extLst>
              </a:tr>
              <a:tr h="650195">
                <a:tc>
                  <a:txBody>
                    <a:bodyPr/>
                    <a:lstStyle/>
                    <a:p>
                      <a:pPr algn="ctr" fontAlgn="ctr"/>
                      <a:r>
                        <a:rPr lang="en-US" sz="1000" u="none" strike="noStrike">
                          <a:effectLst/>
                        </a:rPr>
                        <a:t>7</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Realizar convenios con otras entidades, para la prestación del servicio del centro de concilación y arbitraje</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effectLst/>
                        </a:rPr>
                        <a:t>15 de enero de 2021</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15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0" i="0" u="none" strike="noStrike" dirty="0">
                          <a:effectLst/>
                          <a:latin typeface="Arial" panose="020B0604020202020204" pitchFamily="34" charset="0"/>
                        </a:rPr>
                        <a:t>Director del centro de conciliación y arbitraje</a:t>
                      </a:r>
                      <a:endParaRPr lang="es-CO" sz="1000" b="0" i="0" u="none" strike="noStrike" dirty="0">
                        <a:effectLst/>
                        <a:latin typeface="Arial" panose="020B0604020202020204" pitchFamily="34" charset="0"/>
                      </a:endParaRPr>
                    </a:p>
                    <a:p>
                      <a:pPr algn="ctr" fontAlgn="ctr"/>
                      <a:endParaRPr lang="es-CO" sz="1000" b="0" i="0" u="none" strike="noStrike" dirty="0">
                        <a:effectLst/>
                        <a:latin typeface="Arial" panose="020B0604020202020204" pitchFamily="34" charset="0"/>
                      </a:endParaRPr>
                    </a:p>
                  </a:txBody>
                  <a:tcPr marL="3958" marR="3958" marT="3958" marB="0" anchor="ctr"/>
                </a:tc>
                <a:tc>
                  <a:txBody>
                    <a:bodyPr/>
                    <a:lstStyle/>
                    <a:p>
                      <a:pPr algn="l" fontAlgn="b"/>
                      <a:r>
                        <a:rPr lang="es-CO" sz="1000" u="none" strike="noStrike" dirty="0">
                          <a:effectLst/>
                        </a:rPr>
                        <a:t>Esta pendiente por realizar convenios </a:t>
                      </a:r>
                      <a:endParaRPr lang="es-CO" sz="1000" b="0" i="0" u="none" strike="noStrike" dirty="0">
                        <a:effectLst/>
                        <a:latin typeface="Arial" panose="020B0604020202020204" pitchFamily="34" charset="0"/>
                      </a:endParaRPr>
                    </a:p>
                  </a:txBody>
                  <a:tcPr marL="3958" marR="3958" marT="3958" marB="0" anchor="b"/>
                </a:tc>
                <a:extLst>
                  <a:ext uri="{0D108BD9-81ED-4DB2-BD59-A6C34878D82A}">
                    <a16:rowId xmlns:a16="http://schemas.microsoft.com/office/drawing/2014/main" val="2739933243"/>
                  </a:ext>
                </a:extLst>
              </a:tr>
              <a:tr h="175587">
                <a:tc gridSpan="6">
                  <a:txBody>
                    <a:bodyPr/>
                    <a:lstStyle/>
                    <a:p>
                      <a:pPr algn="ctr" fontAlgn="ctr"/>
                      <a:r>
                        <a:rPr lang="en-US" sz="1000" u="none" strike="noStrike" dirty="0">
                          <a:effectLst/>
                        </a:rPr>
                        <a:t>PROMOCIÓN COMERCIAL</a:t>
                      </a:r>
                      <a:endParaRPr lang="en-US"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3671190"/>
                  </a:ext>
                </a:extLst>
              </a:tr>
              <a:tr h="658864">
                <a:tc>
                  <a:txBody>
                    <a:bodyPr/>
                    <a:lstStyle/>
                    <a:p>
                      <a:pPr algn="ctr" fontAlgn="ctr"/>
                      <a:r>
                        <a:rPr lang="en-US" sz="1000" u="none" strike="noStrike">
                          <a:effectLst/>
                        </a:rPr>
                        <a:t>8</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Realizar eventos, jornadas y participación ciudadana (campañas) </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1 de febrero de 2021</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30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Competitividad y Proyectos</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Campaña Comerciante Cuida a Comerciante, participaron 758 empresarios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548891121"/>
                  </a:ext>
                </a:extLst>
              </a:tr>
              <a:tr h="658864">
                <a:tc>
                  <a:txBody>
                    <a:bodyPr/>
                    <a:lstStyle/>
                    <a:p>
                      <a:pPr algn="ctr" fontAlgn="ctr"/>
                      <a:r>
                        <a:rPr lang="en-US" sz="1000" u="none" strike="noStrike">
                          <a:effectLst/>
                        </a:rPr>
                        <a:t>9</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Desarrollar 2 investigaciones económicas y sociales propias de la región.</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a:effectLst/>
                        </a:rPr>
                        <a:t>1 de febrero de 2021</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31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b="0" i="0" u="none" strike="noStrike" dirty="0">
                          <a:effectLst/>
                          <a:latin typeface="Arial" panose="020B0604020202020204" pitchFamily="34" charset="0"/>
                        </a:rPr>
                        <a:t>Jefe de Centro de investigaciones económicas y Alianzas Estrategicas</a:t>
                      </a:r>
                    </a:p>
                  </a:txBody>
                  <a:tcPr marL="3958" marR="3958" marT="3958" marB="0" anchor="ctr"/>
                </a:tc>
                <a:tc>
                  <a:txBody>
                    <a:bodyPr/>
                    <a:lstStyle/>
                    <a:p>
                      <a:pPr algn="just" fontAlgn="ctr"/>
                      <a:r>
                        <a:rPr lang="es-CO" sz="1000" u="none" strike="noStrike" dirty="0">
                          <a:effectLst/>
                        </a:rPr>
                        <a:t>Hasta el momento se ha realizado lo siguiente; Anuario estadístico y costumbre mercantil 2020,Encuesta de ritmo empresarial 1 y 2, encuesta de opinión Pública-Paro Nacional 2021</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1391238793"/>
                  </a:ext>
                </a:extLst>
              </a:tr>
              <a:tr h="2455648">
                <a:tc>
                  <a:txBody>
                    <a:bodyPr/>
                    <a:lstStyle/>
                    <a:p>
                      <a:pPr algn="ctr" fontAlgn="ctr"/>
                      <a:r>
                        <a:rPr lang="en-US" sz="1000" u="none" strike="noStrike">
                          <a:effectLst/>
                        </a:rPr>
                        <a:t>10</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Realizar tres eventos de promoción comercial</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effectLst/>
                        </a:rPr>
                        <a:t>01 de febrero de 2021</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effectLst/>
                        </a:rPr>
                        <a:t>15 de diciembre de 2021</a:t>
                      </a:r>
                      <a:endParaRPr lang="en-US" sz="1000" b="0" i="0" u="none" strike="noStrike" dirty="0">
                        <a:effectLst/>
                        <a:latin typeface="Arial" panose="020B0604020202020204" pitchFamily="34" charset="0"/>
                      </a:endParaRPr>
                    </a:p>
                  </a:txBody>
                  <a:tcPr marL="3958" marR="3958" marT="395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effectLst/>
                        </a:rPr>
                        <a:t>Jefe de Competitividad y Proyectos</a:t>
                      </a:r>
                      <a:endParaRPr lang="en-US" sz="1000" b="0" i="0" u="none" strike="noStrike" dirty="0">
                        <a:effectLst/>
                        <a:latin typeface="Arial" panose="020B0604020202020204" pitchFamily="34" charset="0"/>
                      </a:endParaRPr>
                    </a:p>
                    <a:p>
                      <a:pPr algn="l" fontAlgn="ctr"/>
                      <a:endParaRPr lang="en-US" sz="1000" b="0" i="0" u="none" strike="noStrike" dirty="0">
                        <a:effectLst/>
                        <a:latin typeface="Arial" panose="020B0604020202020204" pitchFamily="34" charset="0"/>
                      </a:endParaRPr>
                    </a:p>
                  </a:txBody>
                  <a:tcPr marL="3958" marR="3958" marT="3958" marB="0" anchor="ctr"/>
                </a:tc>
                <a:tc>
                  <a:txBody>
                    <a:bodyPr/>
                    <a:lstStyle/>
                    <a:p>
                      <a:pPr algn="just" fontAlgn="ctr"/>
                      <a:r>
                        <a:rPr lang="es-CO" sz="1000" u="none" strike="noStrike" dirty="0">
                          <a:effectLst/>
                        </a:rPr>
                        <a:t>Hasta el momento se han llevado a cabo los siguientes eventos: Feria Expoartesanias de Mi Tierra participaron 46 empresarios que fueron expositores y 279 asistentes, evento consintiendo a mama, participaron 89 empresario y 38 fueron los ganadores, Se participó en la cuarenta (40) Vitrina Turística Anato  "Colombia Abierta al mundo" 2021, la cual se llevo a cabo en la ciudad de Bogotá. En esta feria se impulso la estrategia  comercial destino ciudad, denominada " MI PRÓXIMO DESTINO ES IPIALES". Participaron 9 empresarios del sector hotelero, agencias de viaje y artesanal de la jurisdicción, Programa de formación Poder Femenino, participaron 57 mujeres emprendedoras, Programa de Tendero a Empresario, participaron 75 y se formalizaron 35.</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a16="http://schemas.microsoft.com/office/drawing/2014/main" val="991096106"/>
                  </a:ext>
                </a:extLst>
              </a:tr>
            </a:tbl>
          </a:graphicData>
        </a:graphic>
      </p:graphicFrame>
    </p:spTree>
    <p:extLst>
      <p:ext uri="{BB962C8B-B14F-4D97-AF65-F5344CB8AC3E}">
        <p14:creationId xmlns:p14="http://schemas.microsoft.com/office/powerpoint/2010/main" val="327372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1" name="Rectangle 3"/>
          <p:cNvSpPr>
            <a:spLocks noChangeArrowheads="1"/>
          </p:cNvSpPr>
          <p:nvPr/>
        </p:nvSpPr>
        <p:spPr bwMode="auto">
          <a:xfrm>
            <a:off x="1907704" y="28574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sz="2400" dirty="0">
                <a:solidFill>
                  <a:srgbClr val="C00000"/>
                </a:solidFill>
                <a:latin typeface="Arial Black" pitchFamily="34" charset="0"/>
                <a:cs typeface="+mn-cs"/>
              </a:rPr>
              <a:t>REVISIÓN POR LA DIRECCIÓN</a:t>
            </a:r>
          </a:p>
        </p:txBody>
      </p:sp>
      <p:pic>
        <p:nvPicPr>
          <p:cNvPr id="14355" name="Picture 7"/>
          <p:cNvPicPr>
            <a:picLocks noChangeAspect="1" noChangeArrowheads="1"/>
          </p:cNvPicPr>
          <p:nvPr/>
        </p:nvPicPr>
        <p:blipFill>
          <a:blip r:embed="rId2" cstate="print"/>
          <a:srcRect/>
          <a:stretch>
            <a:fillRect/>
          </a:stretch>
        </p:blipFill>
        <p:spPr bwMode="auto">
          <a:xfrm>
            <a:off x="3428992" y="3214686"/>
            <a:ext cx="2214578" cy="1928826"/>
          </a:xfrm>
          <a:prstGeom prst="rect">
            <a:avLst/>
          </a:prstGeom>
          <a:noFill/>
          <a:ln w="9525">
            <a:noFill/>
            <a:miter lim="800000"/>
            <a:headEnd/>
            <a:tailEnd/>
          </a:ln>
        </p:spPr>
      </p:pic>
      <p:sp>
        <p:nvSpPr>
          <p:cNvPr id="22" name="Rectangle 3"/>
          <p:cNvSpPr>
            <a:spLocks noChangeArrowheads="1"/>
          </p:cNvSpPr>
          <p:nvPr/>
        </p:nvSpPr>
        <p:spPr bwMode="auto">
          <a:xfrm>
            <a:off x="1714480" y="100010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dirty="0">
                <a:solidFill>
                  <a:srgbClr val="C00000"/>
                </a:solidFill>
                <a:latin typeface="Arial Black" pitchFamily="34" charset="0"/>
                <a:cs typeface="+mn-cs"/>
              </a:rPr>
              <a:t>INFORMACIÒN DE ENTRADA</a:t>
            </a:r>
          </a:p>
        </p:txBody>
      </p:sp>
      <p:cxnSp>
        <p:nvCxnSpPr>
          <p:cNvPr id="28" name="27 Conector angular"/>
          <p:cNvCxnSpPr>
            <a:endCxn id="14355" idx="1"/>
          </p:cNvCxnSpPr>
          <p:nvPr/>
        </p:nvCxnSpPr>
        <p:spPr>
          <a:xfrm>
            <a:off x="2928896" y="3428999"/>
            <a:ext cx="500096" cy="75010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angular"/>
          <p:cNvCxnSpPr>
            <a:endCxn id="14355" idx="1"/>
          </p:cNvCxnSpPr>
          <p:nvPr/>
        </p:nvCxnSpPr>
        <p:spPr>
          <a:xfrm>
            <a:off x="2928926" y="2321705"/>
            <a:ext cx="500066" cy="1857394"/>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angular"/>
          <p:cNvCxnSpPr>
            <a:endCxn id="14355" idx="1"/>
          </p:cNvCxnSpPr>
          <p:nvPr/>
        </p:nvCxnSpPr>
        <p:spPr>
          <a:xfrm flipV="1">
            <a:off x="2928896" y="4179099"/>
            <a:ext cx="500096" cy="54347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angular"/>
          <p:cNvCxnSpPr>
            <a:endCxn id="14355" idx="1"/>
          </p:cNvCxnSpPr>
          <p:nvPr/>
        </p:nvCxnSpPr>
        <p:spPr>
          <a:xfrm flipV="1">
            <a:off x="2928926" y="4179099"/>
            <a:ext cx="500066" cy="1874488"/>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angular"/>
          <p:cNvCxnSpPr>
            <a:endCxn id="14355" idx="3"/>
          </p:cNvCxnSpPr>
          <p:nvPr/>
        </p:nvCxnSpPr>
        <p:spPr>
          <a:xfrm rot="10800000">
            <a:off x="5643571" y="4179099"/>
            <a:ext cx="357191" cy="1750226"/>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angular"/>
          <p:cNvCxnSpPr>
            <a:endCxn id="14355" idx="3"/>
          </p:cNvCxnSpPr>
          <p:nvPr/>
        </p:nvCxnSpPr>
        <p:spPr>
          <a:xfrm rot="10800000">
            <a:off x="5643570" y="4179099"/>
            <a:ext cx="357190" cy="60722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angular"/>
          <p:cNvCxnSpPr>
            <a:endCxn id="14355" idx="3"/>
          </p:cNvCxnSpPr>
          <p:nvPr/>
        </p:nvCxnSpPr>
        <p:spPr>
          <a:xfrm rot="10800000" flipV="1">
            <a:off x="5643570" y="3607589"/>
            <a:ext cx="357190" cy="57151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angular"/>
          <p:cNvCxnSpPr>
            <a:endCxn id="14355" idx="3"/>
          </p:cNvCxnSpPr>
          <p:nvPr/>
        </p:nvCxnSpPr>
        <p:spPr>
          <a:xfrm rot="10800000" flipV="1">
            <a:off x="5643570" y="2393155"/>
            <a:ext cx="357190" cy="1785943"/>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23" name="22 Grupo"/>
          <p:cNvGrpSpPr/>
          <p:nvPr/>
        </p:nvGrpSpPr>
        <p:grpSpPr>
          <a:xfrm>
            <a:off x="154244" y="1714468"/>
            <a:ext cx="8786874" cy="4714928"/>
            <a:chOff x="142844" y="1714468"/>
            <a:chExt cx="8786874" cy="4714928"/>
          </a:xfrm>
        </p:grpSpPr>
        <p:sp>
          <p:nvSpPr>
            <p:cNvPr id="25" name="22 Rectángulo redondeado"/>
            <p:cNvSpPr>
              <a:spLocks noChangeArrowheads="1"/>
            </p:cNvSpPr>
            <p:nvPr/>
          </p:nvSpPr>
          <p:spPr bwMode="auto">
            <a:xfrm>
              <a:off x="142844" y="1714468"/>
              <a:ext cx="2786082" cy="1000139"/>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1. Revisión de la adecuación de la misión, visión, políticas y objetivos </a:t>
              </a:r>
              <a:endParaRPr lang="es-CO" sz="1500" dirty="0">
                <a:solidFill>
                  <a:srgbClr val="0033CC"/>
                </a:solidFill>
              </a:endParaRPr>
            </a:p>
            <a:p>
              <a:pPr marL="342900" indent="-342900" algn="just"/>
              <a:endParaRPr lang="es-CO" sz="1500" dirty="0">
                <a:solidFill>
                  <a:srgbClr val="0033CC"/>
                </a:solidFill>
              </a:endParaRPr>
            </a:p>
          </p:txBody>
        </p:sp>
        <p:sp>
          <p:nvSpPr>
            <p:cNvPr id="26" name="23 Rectángulo redondeado"/>
            <p:cNvSpPr>
              <a:spLocks noChangeArrowheads="1"/>
            </p:cNvSpPr>
            <p:nvPr/>
          </p:nvSpPr>
          <p:spPr bwMode="auto">
            <a:xfrm>
              <a:off x="142844" y="4214818"/>
              <a:ext cx="2786052" cy="1000143"/>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3. Cambios en las cuestiones internas o externas. 4,1</a:t>
              </a:r>
              <a:endParaRPr lang="es-CO" sz="1500" dirty="0">
                <a:solidFill>
                  <a:srgbClr val="0033CC"/>
                </a:solidFill>
              </a:endParaRPr>
            </a:p>
          </p:txBody>
        </p:sp>
        <p:sp>
          <p:nvSpPr>
            <p:cNvPr id="27" name="24 Rectángulo redondeado"/>
            <p:cNvSpPr>
              <a:spLocks noChangeArrowheads="1"/>
            </p:cNvSpPr>
            <p:nvPr/>
          </p:nvSpPr>
          <p:spPr bwMode="auto">
            <a:xfrm>
              <a:off x="142844" y="3000372"/>
              <a:ext cx="2786052" cy="857254"/>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2. Acciones de seguimiento de revisiones previas</a:t>
              </a:r>
              <a:endParaRPr lang="es-CO" sz="1500" dirty="0">
                <a:solidFill>
                  <a:srgbClr val="0033CC"/>
                </a:solidFill>
              </a:endParaRPr>
            </a:p>
          </p:txBody>
        </p:sp>
        <p:sp>
          <p:nvSpPr>
            <p:cNvPr id="29" name="25 Rectángulo redondeado"/>
            <p:cNvSpPr>
              <a:spLocks noChangeArrowheads="1"/>
            </p:cNvSpPr>
            <p:nvPr/>
          </p:nvSpPr>
          <p:spPr bwMode="auto">
            <a:xfrm>
              <a:off x="142844" y="5500702"/>
              <a:ext cx="2786082" cy="928694"/>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4.Desempeño y eficacia del sistema de gestión de la calidad relativa a:</a:t>
              </a:r>
              <a:endParaRPr lang="es-CO" sz="1500" dirty="0">
                <a:solidFill>
                  <a:srgbClr val="0033CC"/>
                </a:solidFill>
              </a:endParaRPr>
            </a:p>
          </p:txBody>
        </p:sp>
        <p:sp>
          <p:nvSpPr>
            <p:cNvPr id="31" name="26 Rectángulo redondeado"/>
            <p:cNvSpPr>
              <a:spLocks noChangeArrowheads="1"/>
            </p:cNvSpPr>
            <p:nvPr/>
          </p:nvSpPr>
          <p:spPr bwMode="auto">
            <a:xfrm>
              <a:off x="6000760" y="1928802"/>
              <a:ext cx="2928948" cy="928708"/>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4.1.Satisfacción del cliente y retroalimentación de las partes interesadas. 9.1.2 </a:t>
              </a:r>
            </a:p>
          </p:txBody>
        </p:sp>
        <p:sp>
          <p:nvSpPr>
            <p:cNvPr id="33" name="14 Rectángulo redondeado"/>
            <p:cNvSpPr>
              <a:spLocks noChangeArrowheads="1"/>
            </p:cNvSpPr>
            <p:nvPr/>
          </p:nvSpPr>
          <p:spPr bwMode="auto">
            <a:xfrm>
              <a:off x="6000760" y="3143248"/>
              <a:ext cx="2928958" cy="928682"/>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4.2 Logro de los objetivos de la Calidad. 6.2</a:t>
              </a:r>
              <a:endParaRPr lang="es-CO" sz="1500" dirty="0">
                <a:solidFill>
                  <a:srgbClr val="0033CC"/>
                </a:solidFill>
              </a:endParaRPr>
            </a:p>
          </p:txBody>
        </p:sp>
        <p:sp>
          <p:nvSpPr>
            <p:cNvPr id="35" name="15 Rectángulo redondeado"/>
            <p:cNvSpPr>
              <a:spLocks noChangeArrowheads="1"/>
            </p:cNvSpPr>
            <p:nvPr/>
          </p:nvSpPr>
          <p:spPr bwMode="auto">
            <a:xfrm>
              <a:off x="6000760" y="4437112"/>
              <a:ext cx="2928958" cy="1000130"/>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4.3 Desempeño de los procesos y conformidad del producto o servicio. 4.4 y 8.6</a:t>
              </a:r>
              <a:endParaRPr lang="es-CO" sz="1500" dirty="0">
                <a:solidFill>
                  <a:srgbClr val="0033CC"/>
                </a:solidFill>
              </a:endParaRPr>
            </a:p>
          </p:txBody>
        </p:sp>
      </p:grpSp>
      <p:sp>
        <p:nvSpPr>
          <p:cNvPr id="36" name="15 Rectángulo redondeado"/>
          <p:cNvSpPr>
            <a:spLocks noChangeArrowheads="1"/>
          </p:cNvSpPr>
          <p:nvPr/>
        </p:nvSpPr>
        <p:spPr bwMode="auto">
          <a:xfrm>
            <a:off x="6012160" y="5597222"/>
            <a:ext cx="2928958" cy="1000130"/>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4.4 No conformidades y acciones correctivas. 10.2</a:t>
            </a:r>
            <a:endParaRPr lang="es-CO" sz="1500" dirty="0">
              <a:solidFill>
                <a:srgbClr val="0033CC"/>
              </a:solidFill>
            </a:endParaRPr>
          </a:p>
        </p:txBody>
      </p:sp>
      <p:pic>
        <p:nvPicPr>
          <p:cNvPr id="37" name="Picture 49">
            <a:extLst>
              <a:ext uri="{FF2B5EF4-FFF2-40B4-BE49-F238E27FC236}">
                <a16:creationId xmlns:a16="http://schemas.microsoft.com/office/drawing/2014/main" id="{86521445-D90D-D24E-91F6-880AEB484C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214898" y="-289633"/>
            <a:ext cx="8786874" cy="1486385"/>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4</a:t>
            </a:r>
          </a:p>
          <a:p>
            <a:pPr marL="342900" indent="-342900" algn="ctr"/>
            <a:r>
              <a:rPr lang="es-ES" dirty="0">
                <a:latin typeface="Arial" pitchFamily="34" charset="0"/>
                <a:ea typeface="Tahoma" pitchFamily="34" charset="0"/>
                <a:cs typeface="Arial" pitchFamily="34" charset="0"/>
              </a:rPr>
              <a:t>Mantener una alta calificación en cuánto a la satisfacción de nuestros clientes</a:t>
            </a:r>
          </a:p>
          <a:p>
            <a:pPr marL="342900" indent="-342900" algn="ctr"/>
            <a:endParaRPr lang="es-ES" b="1" dirty="0"/>
          </a:p>
        </p:txBody>
      </p:sp>
      <p:sp>
        <p:nvSpPr>
          <p:cNvPr id="3" name="CuadroTexto 2"/>
          <p:cNvSpPr txBox="1"/>
          <p:nvPr/>
        </p:nvSpPr>
        <p:spPr>
          <a:xfrm>
            <a:off x="457200" y="6021288"/>
            <a:ext cx="8320379" cy="584775"/>
          </a:xfrm>
          <a:prstGeom prst="rect">
            <a:avLst/>
          </a:prstGeom>
          <a:noFill/>
        </p:spPr>
        <p:txBody>
          <a:bodyPr wrap="square" rtlCol="0">
            <a:spAutoFit/>
          </a:bodyPr>
          <a:lstStyle/>
          <a:p>
            <a:r>
              <a:rPr lang="es-ES_tradnl" sz="1600" dirty="0"/>
              <a:t>Nivel de cumplimiento: Se cumplieron parte de las actividades 1 y 2, para un avance del 50%  </a:t>
            </a:r>
          </a:p>
        </p:txBody>
      </p:sp>
      <p:pic>
        <p:nvPicPr>
          <p:cNvPr id="5" name="Picture 49">
            <a:extLst>
              <a:ext uri="{FF2B5EF4-FFF2-40B4-BE49-F238E27FC236}">
                <a16:creationId xmlns:a16="http://schemas.microsoft.com/office/drawing/2014/main" id="{F280E1F9-0A9A-CA45-8C72-8D0A1B732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7" y="75574"/>
            <a:ext cx="605630" cy="40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1444002232"/>
              </p:ext>
            </p:extLst>
          </p:nvPr>
        </p:nvGraphicFramePr>
        <p:xfrm>
          <a:off x="457200" y="980728"/>
          <a:ext cx="8219257" cy="4752529"/>
        </p:xfrm>
        <a:graphic>
          <a:graphicData uri="http://schemas.openxmlformats.org/drawingml/2006/table">
            <a:tbl>
              <a:tblPr>
                <a:tableStyleId>{5C22544A-7EE6-4342-B048-85BDC9FD1C3A}</a:tableStyleId>
              </a:tblPr>
              <a:tblGrid>
                <a:gridCol w="910931">
                  <a:extLst>
                    <a:ext uri="{9D8B030D-6E8A-4147-A177-3AD203B41FA5}">
                      <a16:colId xmlns:a16="http://schemas.microsoft.com/office/drawing/2014/main" val="20000"/>
                    </a:ext>
                  </a:extLst>
                </a:gridCol>
                <a:gridCol w="1328441">
                  <a:extLst>
                    <a:ext uri="{9D8B030D-6E8A-4147-A177-3AD203B41FA5}">
                      <a16:colId xmlns:a16="http://schemas.microsoft.com/office/drawing/2014/main" val="20001"/>
                    </a:ext>
                  </a:extLst>
                </a:gridCol>
                <a:gridCol w="1123482">
                  <a:extLst>
                    <a:ext uri="{9D8B030D-6E8A-4147-A177-3AD203B41FA5}">
                      <a16:colId xmlns:a16="http://schemas.microsoft.com/office/drawing/2014/main" val="20002"/>
                    </a:ext>
                  </a:extLst>
                </a:gridCol>
                <a:gridCol w="1123482">
                  <a:extLst>
                    <a:ext uri="{9D8B030D-6E8A-4147-A177-3AD203B41FA5}">
                      <a16:colId xmlns:a16="http://schemas.microsoft.com/office/drawing/2014/main" val="20003"/>
                    </a:ext>
                  </a:extLst>
                </a:gridCol>
                <a:gridCol w="1085527">
                  <a:extLst>
                    <a:ext uri="{9D8B030D-6E8A-4147-A177-3AD203B41FA5}">
                      <a16:colId xmlns:a16="http://schemas.microsoft.com/office/drawing/2014/main" val="20004"/>
                    </a:ext>
                  </a:extLst>
                </a:gridCol>
                <a:gridCol w="2647394">
                  <a:extLst>
                    <a:ext uri="{9D8B030D-6E8A-4147-A177-3AD203B41FA5}">
                      <a16:colId xmlns:a16="http://schemas.microsoft.com/office/drawing/2014/main" val="20005"/>
                    </a:ext>
                  </a:extLst>
                </a:gridCol>
              </a:tblGrid>
              <a:tr h="2162012">
                <a:tc>
                  <a:txBody>
                    <a:bodyPr/>
                    <a:lstStyle/>
                    <a:p>
                      <a:pPr algn="ctr" fontAlgn="ctr"/>
                      <a:r>
                        <a:rPr lang="en-US" sz="1200" u="none" strike="noStrike" dirty="0">
                          <a:effectLst/>
                        </a:rPr>
                        <a:t>1</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Realizar capacitaciones al personal</a:t>
                      </a:r>
                      <a:endParaRPr lang="en-US" sz="1200" b="0" i="0" u="none" strike="noStrike" dirty="0">
                        <a:effectLst/>
                        <a:latin typeface="Arial" panose="020B0604020202020204" pitchFamily="34" charset="0"/>
                      </a:endParaRPr>
                    </a:p>
                  </a:txBody>
                  <a:tcPr marL="5277" marR="5277" marT="5277" marB="0" anchor="ctr"/>
                </a:tc>
                <a:tc>
                  <a:txBody>
                    <a:bodyPr/>
                    <a:lstStyle/>
                    <a:p>
                      <a:pPr algn="ctr" fontAlgn="ctr"/>
                      <a:r>
                        <a:rPr lang="es-CO" sz="1200" u="none" strike="noStrike" dirty="0">
                          <a:effectLst/>
                        </a:rPr>
                        <a:t>15  de enero de 2021</a:t>
                      </a:r>
                      <a:endParaRPr lang="es-CO" sz="1200" b="0" i="0" u="none" strike="noStrike" dirty="0">
                        <a:effectLst/>
                        <a:latin typeface="Arial" panose="020B0604020202020204" pitchFamily="34" charset="0"/>
                      </a:endParaRPr>
                    </a:p>
                  </a:txBody>
                  <a:tcPr marL="5277" marR="5277" marT="5277" marB="0" anchor="ctr"/>
                </a:tc>
                <a:tc>
                  <a:txBody>
                    <a:bodyPr/>
                    <a:lstStyle/>
                    <a:p>
                      <a:pPr algn="ctr" fontAlgn="ctr"/>
                      <a:r>
                        <a:rPr lang="en-US" sz="1200" u="none" strike="noStrike" dirty="0">
                          <a:effectLst/>
                        </a:rPr>
                        <a:t>30 de diciembre de 2021</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Jefe administrativa y financiera</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Hasta el momento se han realizado 45 capacitaciones para el personal de la entidad.</a:t>
                      </a:r>
                      <a:endParaRPr lang="es-CO" sz="1200" b="0" i="0" u="none" strike="noStrike" dirty="0">
                        <a:effectLst/>
                        <a:latin typeface="Arial" panose="020B0604020202020204" pitchFamily="34" charset="0"/>
                      </a:endParaRPr>
                    </a:p>
                  </a:txBody>
                  <a:tcPr marL="5277" marR="5277" marT="5277" marB="0" anchor="ctr"/>
                </a:tc>
                <a:extLst>
                  <a:ext uri="{0D108BD9-81ED-4DB2-BD59-A6C34878D82A}">
                    <a16:rowId xmlns:a16="http://schemas.microsoft.com/office/drawing/2014/main" val="10000"/>
                  </a:ext>
                </a:extLst>
              </a:tr>
              <a:tr h="2590517">
                <a:tc>
                  <a:txBody>
                    <a:bodyPr/>
                    <a:lstStyle/>
                    <a:p>
                      <a:pPr algn="ctr" fontAlgn="ctr"/>
                      <a:r>
                        <a:rPr lang="en-US" sz="1200" u="none" strike="noStrike">
                          <a:effectLst/>
                        </a:rPr>
                        <a:t>2</a:t>
                      </a:r>
                      <a:endParaRPr lang="en-US" sz="1200" b="0" i="0" u="none" strike="noStrike">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seguimiento y evaluación al sistema de gestión de seguridad y salud en el trabajo</a:t>
                      </a:r>
                      <a:endParaRPr lang="es-CO" sz="1200" b="0" i="0" u="none" strike="noStrike" dirty="0">
                        <a:effectLst/>
                        <a:latin typeface="Arial" panose="020B0604020202020204" pitchFamily="34" charset="0"/>
                      </a:endParaRPr>
                    </a:p>
                  </a:txBody>
                  <a:tcPr marL="5277" marR="5277" marT="5277" marB="0" anchor="ctr"/>
                </a:tc>
                <a:tc>
                  <a:txBody>
                    <a:bodyPr/>
                    <a:lstStyle/>
                    <a:p>
                      <a:pPr algn="ctr" fontAlgn="ctr"/>
                      <a:r>
                        <a:rPr lang="es-CO" sz="1200" u="none" strike="noStrike">
                          <a:effectLst/>
                        </a:rPr>
                        <a:t>15 de Enero de 2021</a:t>
                      </a:r>
                      <a:endParaRPr lang="es-CO" sz="1200" b="0" i="0" u="none" strike="noStrike">
                        <a:effectLst/>
                        <a:latin typeface="Arial" panose="020B0604020202020204" pitchFamily="34" charset="0"/>
                      </a:endParaRPr>
                    </a:p>
                  </a:txBody>
                  <a:tcPr marL="5277" marR="5277" marT="5277" marB="0" anchor="ctr"/>
                </a:tc>
                <a:tc>
                  <a:txBody>
                    <a:bodyPr/>
                    <a:lstStyle/>
                    <a:p>
                      <a:pPr algn="ctr" fontAlgn="ctr"/>
                      <a:r>
                        <a:rPr lang="en-US" sz="1200" u="none" strike="noStrike">
                          <a:effectLst/>
                        </a:rPr>
                        <a:t>20 de dicembre de 2021</a:t>
                      </a:r>
                      <a:endParaRPr lang="en-US" sz="1200" b="0" i="0" u="none" strike="noStrike">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Jefe administrativa y financiera</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Se reviso la matriz legal de la entidad donde se registra un cumplimiento de 95% de la normatividad aplicable a la entidad, respecto a 86 requisitos legales la entidad le ha dado cumplimiento a 82. Falta dar cumplimiento a 2 requisito de infraestructura y 2 de riesgos psicosociales. El plan anual de  trabajo del SGSST en el primer semestre de la vigencia 2021 se llevan ejecutas 43 actividades para un cumplimiento del 93%.</a:t>
                      </a:r>
                      <a:endParaRPr lang="es-CO" sz="1200" b="0" i="0" u="none" strike="noStrike" dirty="0">
                        <a:effectLst/>
                        <a:latin typeface="Arial" panose="020B0604020202020204" pitchFamily="34" charset="0"/>
                      </a:endParaRPr>
                    </a:p>
                  </a:txBody>
                  <a:tcPr marL="5277" marR="5277" marT="5277"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26560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41</a:t>
            </a:fld>
            <a:endParaRPr lang="es-ES" sz="1000" dirty="0">
              <a:solidFill>
                <a:schemeClr val="bg1"/>
              </a:solidFill>
            </a:endParaRPr>
          </a:p>
        </p:txBody>
      </p:sp>
      <p:sp>
        <p:nvSpPr>
          <p:cNvPr id="34819" name="2 Subtítulo"/>
          <p:cNvSpPr>
            <a:spLocks/>
          </p:cNvSpPr>
          <p:nvPr/>
        </p:nvSpPr>
        <p:spPr bwMode="auto">
          <a:xfrm>
            <a:off x="246524" y="188641"/>
            <a:ext cx="8280920" cy="3960440"/>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  Se observa que el cumplimiento de objetivos en la vigencia 2018 es de un 95% de cumplimiento correspondiente a 26 acciones de 27 planificadas, en la vigencia 2019 es de 100% correspondiente al cumplimiento de 21 acciones de 21 planificadas  , en la vigencia 2020  es de un 97,22% correspondiente al cumplimiento de 18 acciones de  19 planificadas, y hasta el mes de agosto de la vigencia 2021 es de 51% correspondiente  a 9 acciones realizadas, 6 en proceso de ejecución y 6 acciones pendientes por ejecutar de 21 planificadas, se espera dar cumplimiento de las acciones pendientes, hasta el mes de diciembre de 2021.</a:t>
            </a:r>
          </a:p>
          <a:p>
            <a:pPr marL="342900" indent="-342900"/>
            <a:r>
              <a:rPr lang="es-ES" sz="2000" b="1" dirty="0">
                <a:latin typeface="Arial" pitchFamily="34" charset="0"/>
                <a:ea typeface="Tahoma" pitchFamily="34" charset="0"/>
                <a:cs typeface="Arial" pitchFamily="34" charset="0"/>
              </a:rPr>
              <a:t>     </a:t>
            </a:r>
          </a:p>
          <a:p>
            <a:pPr marL="342900" indent="-342900" algn="just"/>
            <a:r>
              <a:rPr lang="es-ES" sz="2000" b="1" dirty="0">
                <a:latin typeface="Arial" pitchFamily="34" charset="0"/>
                <a:ea typeface="Tahoma" pitchFamily="34" charset="0"/>
                <a:cs typeface="Arial" pitchFamily="34" charset="0"/>
              </a:rPr>
              <a:t>   * Cabe resaltar que las acciones planificadas fueron apropiadas para el logro de los objetivos de la calidad.</a:t>
            </a:r>
            <a:endParaRPr lang="es-CO" sz="2000" dirty="0">
              <a:latin typeface="Arial" panose="020B0604020202020204" pitchFamily="34" charset="0"/>
            </a:endParaRPr>
          </a:p>
          <a:p>
            <a:pPr marL="342900" indent="-342900"/>
            <a:endParaRPr lang="es-CO" sz="2400" dirty="0">
              <a:latin typeface="Arial" panose="020B0604020202020204" pitchFamily="34" charset="0"/>
            </a:endParaRPr>
          </a:p>
          <a:p>
            <a:pPr marL="342900" indent="-342900"/>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endParaRPr lang="es-ES" sz="20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4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descr="j0441517[1]"/>
          <p:cNvPicPr>
            <a:picLocks noChangeAspect="1" noChangeArrowheads="1"/>
          </p:cNvPicPr>
          <p:nvPr/>
        </p:nvPicPr>
        <p:blipFill>
          <a:blip r:embed="rId2" cstate="print"/>
          <a:srcRect/>
          <a:stretch>
            <a:fillRect/>
          </a:stretch>
        </p:blipFill>
        <p:spPr bwMode="auto">
          <a:xfrm>
            <a:off x="2484438" y="4508500"/>
            <a:ext cx="3527425" cy="1751013"/>
          </a:xfrm>
          <a:prstGeom prst="rect">
            <a:avLst/>
          </a:prstGeom>
          <a:noFill/>
          <a:ln w="9525">
            <a:noFill/>
            <a:miter lim="800000"/>
            <a:headEnd/>
            <a:tailEnd/>
          </a:ln>
        </p:spPr>
      </p:pic>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4.3 DESEMPEÑO DE LOS PROCESOS Y CONFORMIDAD DEL PRODUCTO Y/O SERVICIO</a:t>
            </a:r>
            <a:endParaRPr lang="es-MX" sz="3600" dirty="0">
              <a:solidFill>
                <a:srgbClr val="C00000"/>
              </a:solidFill>
              <a:latin typeface="Arial Black" pitchFamily="34" charset="0"/>
              <a:cs typeface="+mn-cs"/>
            </a:endParaRPr>
          </a:p>
        </p:txBody>
      </p:sp>
      <p:pic>
        <p:nvPicPr>
          <p:cNvPr id="4" name="Picture 49">
            <a:extLst>
              <a:ext uri="{FF2B5EF4-FFF2-40B4-BE49-F238E27FC236}">
                <a16:creationId xmlns:a16="http://schemas.microsoft.com/office/drawing/2014/main" id="{A68A9C4B-6899-A64C-BFA2-99905B8AE3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7582"/>
            <a:ext cx="1008112" cy="6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33607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43</a:t>
            </a:fld>
            <a:endParaRPr lang="es-ES" sz="1000" dirty="0">
              <a:solidFill>
                <a:schemeClr val="bg1"/>
              </a:solidFill>
            </a:endParaRPr>
          </a:p>
        </p:txBody>
      </p:sp>
      <p:sp>
        <p:nvSpPr>
          <p:cNvPr id="34819" name="2 Subtítulo"/>
          <p:cNvSpPr>
            <a:spLocks/>
          </p:cNvSpPr>
          <p:nvPr/>
        </p:nvSpPr>
        <p:spPr bwMode="auto">
          <a:xfrm>
            <a:off x="0" y="61095"/>
            <a:ext cx="8786874" cy="91958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a16="http://schemas.microsoft.com/office/drawing/2014/main" id="{9D718B38-871B-6F45-83A8-ED6A79386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a:graphicFrameLocks/>
          </p:cNvGraphicFramePr>
          <p:nvPr>
            <p:extLst>
              <p:ext uri="{D42A27DB-BD31-4B8C-83A1-F6EECF244321}">
                <p14:modId xmlns:p14="http://schemas.microsoft.com/office/powerpoint/2010/main" val="1932927246"/>
              </p:ext>
            </p:extLst>
          </p:nvPr>
        </p:nvGraphicFramePr>
        <p:xfrm>
          <a:off x="1327150" y="629127"/>
          <a:ext cx="6701234" cy="37730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04534272"/>
              </p:ext>
            </p:extLst>
          </p:nvPr>
        </p:nvGraphicFramePr>
        <p:xfrm>
          <a:off x="1259632" y="4725144"/>
          <a:ext cx="6768753" cy="1728192"/>
        </p:xfrm>
        <a:graphic>
          <a:graphicData uri="http://schemas.openxmlformats.org/drawingml/2006/table">
            <a:tbl>
              <a:tblPr>
                <a:tableStyleId>{5C22544A-7EE6-4342-B048-85BDC9FD1C3A}</a:tableStyleId>
              </a:tblPr>
              <a:tblGrid>
                <a:gridCol w="1676858">
                  <a:extLst>
                    <a:ext uri="{9D8B030D-6E8A-4147-A177-3AD203B41FA5}">
                      <a16:colId xmlns:a16="http://schemas.microsoft.com/office/drawing/2014/main" val="20000"/>
                    </a:ext>
                  </a:extLst>
                </a:gridCol>
                <a:gridCol w="916789">
                  <a:extLst>
                    <a:ext uri="{9D8B030D-6E8A-4147-A177-3AD203B41FA5}">
                      <a16:colId xmlns:a16="http://schemas.microsoft.com/office/drawing/2014/main" val="20001"/>
                    </a:ext>
                  </a:extLst>
                </a:gridCol>
                <a:gridCol w="991123">
                  <a:extLst>
                    <a:ext uri="{9D8B030D-6E8A-4147-A177-3AD203B41FA5}">
                      <a16:colId xmlns:a16="http://schemas.microsoft.com/office/drawing/2014/main" val="20002"/>
                    </a:ext>
                  </a:extLst>
                </a:gridCol>
                <a:gridCol w="1622964">
                  <a:extLst>
                    <a:ext uri="{9D8B030D-6E8A-4147-A177-3AD203B41FA5}">
                      <a16:colId xmlns:a16="http://schemas.microsoft.com/office/drawing/2014/main" val="20003"/>
                    </a:ext>
                  </a:extLst>
                </a:gridCol>
                <a:gridCol w="1561019">
                  <a:extLst>
                    <a:ext uri="{9D8B030D-6E8A-4147-A177-3AD203B41FA5}">
                      <a16:colId xmlns:a16="http://schemas.microsoft.com/office/drawing/2014/main" val="20004"/>
                    </a:ext>
                  </a:extLst>
                </a:gridCol>
              </a:tblGrid>
              <a:tr h="936105">
                <a:tc>
                  <a:txBody>
                    <a:bodyPr/>
                    <a:lstStyle/>
                    <a:p>
                      <a:pPr algn="l" fontAlgn="b"/>
                      <a:r>
                        <a:rPr lang="en-US" sz="1200" u="none" strike="noStrike" dirty="0">
                          <a:effectLst/>
                        </a:rPr>
                        <a:t>CONTROL Y MEJORAMIENTO</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AÑO 2018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 2019</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 2020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 MES DE JUNIO 2021</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792087">
                <a:tc>
                  <a:txBody>
                    <a:bodyPr/>
                    <a:lstStyle/>
                    <a:p>
                      <a:pPr algn="l" fontAlgn="b"/>
                      <a:r>
                        <a:rPr lang="en-US" sz="1200" u="none" strike="noStrike">
                          <a:effectLst/>
                        </a:rPr>
                        <a:t>MEJORA DEL SGC-META 80%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94,41%</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95,42%</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96,64%</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96,32%</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99766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44</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r>
              <a:rPr lang="es-ES" b="1" dirty="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En la grafica del indicador de mejora del sistema de gestión de calidad, se observa que en el año 2018 se obtuvo un porcentaje de 94,41%, en el 2019 fue de 95,42%, en el 2020 fue de 96,64%, hasta junio de 2021 un porcentaje de 96,32%, superando la meta de 80%, gracias al cumplimiento de las metas de los procesos en los requisitos pertinentes al sistema de gestión de la calidad. Es decir se han identificado no conformidades de auditoria, se a realizado seguimiento a peticiones, quejas y reclamos, se ha dado cumplimiento a los indicadores de satisfacción, se realiza permanentemente seguimiento a los indicadores de gestión y salidas no conformes, se establecen acciones correctivas y de mejora, se realiza seguimiento a las acciones de revisión por la dirección, se identifican oportunidades de mejora.  Cabe resaltar que se ha dinamizado el sistema de gestión de calidad gracias a la herramienta tecnología SIG DOC. </a:t>
            </a:r>
          </a:p>
          <a:p>
            <a:pPr marL="342900" indent="-342900" algn="ctr"/>
            <a:endParaRPr lang="es-ES" sz="2000" b="1" dirty="0"/>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698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45</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áfico 4">
            <a:extLst>
              <a:ext uri="{FF2B5EF4-FFF2-40B4-BE49-F238E27FC236}">
                <a16:creationId xmlns:a16="http://schemas.microsoft.com/office/drawing/2014/main" id="{67D14753-D51A-425C-9C2B-0CCD0D3D56E0}"/>
              </a:ext>
            </a:extLst>
          </p:cNvPr>
          <p:cNvGraphicFramePr>
            <a:graphicFrameLocks/>
          </p:cNvGraphicFramePr>
          <p:nvPr>
            <p:extLst>
              <p:ext uri="{D42A27DB-BD31-4B8C-83A1-F6EECF244321}">
                <p14:modId xmlns:p14="http://schemas.microsoft.com/office/powerpoint/2010/main" val="1672805984"/>
              </p:ext>
            </p:extLst>
          </p:nvPr>
        </p:nvGraphicFramePr>
        <p:xfrm>
          <a:off x="827584" y="116631"/>
          <a:ext cx="7959290" cy="67397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7137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46</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a16="http://schemas.microsoft.com/office/drawing/2014/main" id="{D521FD95-BC95-472E-8733-28A666B148FA}"/>
              </a:ext>
            </a:extLst>
          </p:cNvPr>
          <p:cNvGraphicFramePr>
            <a:graphicFrameLocks noGrp="1"/>
          </p:cNvGraphicFramePr>
          <p:nvPr>
            <p:extLst>
              <p:ext uri="{D42A27DB-BD31-4B8C-83A1-F6EECF244321}">
                <p14:modId xmlns:p14="http://schemas.microsoft.com/office/powerpoint/2010/main" val="3889977589"/>
              </p:ext>
            </p:extLst>
          </p:nvPr>
        </p:nvGraphicFramePr>
        <p:xfrm>
          <a:off x="827584" y="232141"/>
          <a:ext cx="7624762" cy="6440944"/>
        </p:xfrm>
        <a:graphic>
          <a:graphicData uri="http://schemas.openxmlformats.org/drawingml/2006/table">
            <a:tbl>
              <a:tblPr>
                <a:tableStyleId>{5C22544A-7EE6-4342-B048-85BDC9FD1C3A}</a:tableStyleId>
              </a:tblPr>
              <a:tblGrid>
                <a:gridCol w="2358174">
                  <a:extLst>
                    <a:ext uri="{9D8B030D-6E8A-4147-A177-3AD203B41FA5}">
                      <a16:colId xmlns:a16="http://schemas.microsoft.com/office/drawing/2014/main" val="1193145254"/>
                    </a:ext>
                  </a:extLst>
                </a:gridCol>
                <a:gridCol w="1061177">
                  <a:extLst>
                    <a:ext uri="{9D8B030D-6E8A-4147-A177-3AD203B41FA5}">
                      <a16:colId xmlns:a16="http://schemas.microsoft.com/office/drawing/2014/main" val="4017630180"/>
                    </a:ext>
                  </a:extLst>
                </a:gridCol>
                <a:gridCol w="1157649">
                  <a:extLst>
                    <a:ext uri="{9D8B030D-6E8A-4147-A177-3AD203B41FA5}">
                      <a16:colId xmlns:a16="http://schemas.microsoft.com/office/drawing/2014/main" val="975442087"/>
                    </a:ext>
                  </a:extLst>
                </a:gridCol>
                <a:gridCol w="1489937">
                  <a:extLst>
                    <a:ext uri="{9D8B030D-6E8A-4147-A177-3AD203B41FA5}">
                      <a16:colId xmlns:a16="http://schemas.microsoft.com/office/drawing/2014/main" val="1281530181"/>
                    </a:ext>
                  </a:extLst>
                </a:gridCol>
                <a:gridCol w="1557825">
                  <a:extLst>
                    <a:ext uri="{9D8B030D-6E8A-4147-A177-3AD203B41FA5}">
                      <a16:colId xmlns:a16="http://schemas.microsoft.com/office/drawing/2014/main" val="3508800765"/>
                    </a:ext>
                  </a:extLst>
                </a:gridCol>
              </a:tblGrid>
              <a:tr h="118412">
                <a:tc>
                  <a:txBody>
                    <a:bodyPr/>
                    <a:lstStyle/>
                    <a:p>
                      <a:pPr algn="l" fontAlgn="b"/>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396184161"/>
                  </a:ext>
                </a:extLst>
              </a:tr>
              <a:tr h="596771">
                <a:tc>
                  <a:txBody>
                    <a:bodyPr/>
                    <a:lstStyle/>
                    <a:p>
                      <a:pPr algn="ctr" fontAlgn="b"/>
                      <a:r>
                        <a:rPr lang="es-CO" sz="1400" u="none" strike="noStrike" dirty="0">
                          <a:effectLst/>
                        </a:rPr>
                        <a:t>SALIDAS NO CONFORMES POR PROCESO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809152205"/>
                  </a:ext>
                </a:extLst>
              </a:tr>
              <a:tr h="596771">
                <a:tc>
                  <a:txBody>
                    <a:bodyPr/>
                    <a:lstStyle/>
                    <a:p>
                      <a:pPr algn="l" fontAlgn="b"/>
                      <a:r>
                        <a:rPr lang="es-CO" sz="1400" u="none" strike="noStrike">
                          <a:effectLst/>
                        </a:rPr>
                        <a:t>PLANEACIÓN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93611358"/>
                  </a:ext>
                </a:extLst>
              </a:tr>
              <a:tr h="596771">
                <a:tc>
                  <a:txBody>
                    <a:bodyPr/>
                    <a:lstStyle/>
                    <a:p>
                      <a:pPr algn="l" fontAlgn="b"/>
                      <a:r>
                        <a:rPr lang="es-CO" sz="1400" u="none" strike="noStrike">
                          <a:effectLst/>
                        </a:rPr>
                        <a:t>MEJORAMIENTO CONTINUO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09433500"/>
                  </a:ext>
                </a:extLst>
              </a:tr>
              <a:tr h="198923">
                <a:tc>
                  <a:txBody>
                    <a:bodyPr/>
                    <a:lstStyle/>
                    <a:p>
                      <a:pPr algn="l" fontAlgn="b"/>
                      <a:r>
                        <a:rPr lang="es-CO" sz="1400" u="none" strike="noStrike">
                          <a:effectLst/>
                        </a:rPr>
                        <a:t>REGISTRO PÚBLICO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14034241"/>
                  </a:ext>
                </a:extLst>
              </a:tr>
              <a:tr h="1044349">
                <a:tc>
                  <a:txBody>
                    <a:bodyPr/>
                    <a:lstStyle/>
                    <a:p>
                      <a:pPr algn="l" fontAlgn="b"/>
                      <a:r>
                        <a:rPr lang="es-CO" sz="1400" u="none" strike="noStrike">
                          <a:effectLst/>
                        </a:rPr>
                        <a:t>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7</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 No se presentaron salidas no conformes</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59815205"/>
                  </a:ext>
                </a:extLst>
              </a:tr>
              <a:tr h="397847">
                <a:tc>
                  <a:txBody>
                    <a:bodyPr/>
                    <a:lstStyle/>
                    <a:p>
                      <a:pPr algn="l" fontAlgn="b"/>
                      <a:r>
                        <a:rPr lang="es-CO" sz="1400" u="none" strike="noStrike">
                          <a:effectLst/>
                        </a:rPr>
                        <a:t>CAPACITACIÓN PERMANENTE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11680396"/>
                  </a:ext>
                </a:extLst>
              </a:tr>
              <a:tr h="397847">
                <a:tc>
                  <a:txBody>
                    <a:bodyPr/>
                    <a:lstStyle/>
                    <a:p>
                      <a:pPr algn="l" fontAlgn="b"/>
                      <a:r>
                        <a:rPr lang="es-CO" sz="1400" u="none" strike="noStrike">
                          <a:effectLst/>
                        </a:rPr>
                        <a:t>CONCILIACIÓN Y ARBITRAJE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280311742"/>
                  </a:ext>
                </a:extLst>
              </a:tr>
              <a:tr h="397847">
                <a:tc>
                  <a:txBody>
                    <a:bodyPr/>
                    <a:lstStyle/>
                    <a:p>
                      <a:pPr algn="l" fontAlgn="b"/>
                      <a:r>
                        <a:rPr lang="es-CO" sz="1400" u="none" strike="noStrike">
                          <a:effectLst/>
                        </a:rPr>
                        <a:t>GESTIÓN DE MANTENIMIENTO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456634199"/>
                  </a:ext>
                </a:extLst>
              </a:tr>
              <a:tr h="397847">
                <a:tc>
                  <a:txBody>
                    <a:bodyPr/>
                    <a:lstStyle/>
                    <a:p>
                      <a:pPr algn="l" fontAlgn="b"/>
                      <a:r>
                        <a:rPr lang="es-CO" sz="1400" u="none" strike="noStrike">
                          <a:effectLst/>
                        </a:rPr>
                        <a:t>GESTIÓN DOCUMENTAL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96458367"/>
                  </a:ext>
                </a:extLst>
              </a:tr>
              <a:tr h="397847">
                <a:tc>
                  <a:txBody>
                    <a:bodyPr/>
                    <a:lstStyle/>
                    <a:p>
                      <a:pPr algn="l" fontAlgn="b"/>
                      <a:r>
                        <a:rPr lang="es-CO" sz="1400" u="none" strike="noStrike">
                          <a:effectLst/>
                        </a:rPr>
                        <a:t>COMPRAS Y ALMACEN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023864624"/>
                  </a:ext>
                </a:extLst>
              </a:tr>
              <a:tr h="198923">
                <a:tc>
                  <a:txBody>
                    <a:bodyPr/>
                    <a:lstStyle/>
                    <a:p>
                      <a:pPr algn="l" fontAlgn="b"/>
                      <a:r>
                        <a:rPr lang="es-CO" sz="1400" u="none" strike="noStrike">
                          <a:effectLst/>
                        </a:rPr>
                        <a:t>TALENTO HUMANO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89108387"/>
                  </a:ext>
                </a:extLst>
              </a:tr>
              <a:tr h="198923">
                <a:tc>
                  <a:txBody>
                    <a:bodyPr/>
                    <a:lstStyle/>
                    <a:p>
                      <a:pPr algn="l" fontAlgn="b"/>
                      <a:r>
                        <a:rPr lang="es-CO" sz="1400" u="none" strike="noStrike">
                          <a:effectLst/>
                        </a:rPr>
                        <a:t>FINANCIERO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051621406"/>
                  </a:ext>
                </a:extLst>
              </a:tr>
              <a:tr h="397847">
                <a:tc>
                  <a:txBody>
                    <a:bodyPr/>
                    <a:lstStyle/>
                    <a:p>
                      <a:pPr algn="l" fontAlgn="b"/>
                      <a:r>
                        <a:rPr lang="es-CO" sz="1400" u="none" strike="noStrike">
                          <a:effectLst/>
                        </a:rPr>
                        <a:t>ATENCIÓN AL CLIENTE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517794616"/>
                  </a:ext>
                </a:extLst>
              </a:tr>
              <a:tr h="198923">
                <a:tc>
                  <a:txBody>
                    <a:bodyPr/>
                    <a:lstStyle/>
                    <a:p>
                      <a:pPr algn="l" fontAlgn="b"/>
                      <a:r>
                        <a:rPr lang="es-CO" sz="1400" u="none" strike="noStrike">
                          <a:effectLst/>
                        </a:rPr>
                        <a:t>TOTAL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1899525"/>
                  </a:ext>
                </a:extLst>
              </a:tr>
            </a:tbl>
          </a:graphicData>
        </a:graphic>
      </p:graphicFrame>
    </p:spTree>
    <p:extLst>
      <p:ext uri="{BB962C8B-B14F-4D97-AF65-F5344CB8AC3E}">
        <p14:creationId xmlns:p14="http://schemas.microsoft.com/office/powerpoint/2010/main" val="433626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47</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D145007E-D896-4D8E-8F65-F62E3A4A4130}"/>
              </a:ext>
            </a:extLst>
          </p:cNvPr>
          <p:cNvSpPr txBox="1"/>
          <p:nvPr/>
        </p:nvSpPr>
        <p:spPr>
          <a:xfrm>
            <a:off x="789724" y="458956"/>
            <a:ext cx="7564552" cy="5940088"/>
          </a:xfrm>
          <a:prstGeom prst="rect">
            <a:avLst/>
          </a:prstGeom>
          <a:noFill/>
        </p:spPr>
        <p:txBody>
          <a:bodyPr wrap="square">
            <a:spAutoFit/>
          </a:bodyPr>
          <a:lstStyle/>
          <a:p>
            <a:pPr marL="342900" indent="-342900" algn="just"/>
            <a:r>
              <a:rPr lang="es-ES" b="1" dirty="0">
                <a:latin typeface="Arial" pitchFamily="34" charset="0"/>
                <a:ea typeface="Tahoma" pitchFamily="34" charset="0"/>
                <a:cs typeface="Arial" pitchFamily="34" charset="0"/>
              </a:rPr>
              <a:t>   </a:t>
            </a:r>
          </a:p>
          <a:p>
            <a:pPr marL="342900" indent="-342900" algn="ctr"/>
            <a:endParaRPr lang="es-ES" sz="1800" b="1" dirty="0">
              <a:solidFill>
                <a:srgbClr val="FF0000"/>
              </a:solidFill>
              <a:latin typeface="Arial" pitchFamily="34" charset="0"/>
              <a:ea typeface="Tahoma" pitchFamily="34" charset="0"/>
              <a:cs typeface="Arial" pitchFamily="34" charset="0"/>
            </a:endParaRPr>
          </a:p>
          <a:p>
            <a:pPr marL="342900" indent="-342900" algn="ctr"/>
            <a:r>
              <a:rPr lang="es-ES" sz="1800" b="1" dirty="0">
                <a:solidFill>
                  <a:srgbClr val="FF0000"/>
                </a:solidFill>
                <a:latin typeface="Arial" pitchFamily="34" charset="0"/>
                <a:ea typeface="Tahoma" pitchFamily="34" charset="0"/>
                <a:cs typeface="Arial" pitchFamily="34" charset="0"/>
              </a:rPr>
              <a:t>CONCLUSIONES</a:t>
            </a:r>
          </a:p>
          <a:p>
            <a:pPr marL="342900" indent="-342900" algn="ctr"/>
            <a:endParaRPr lang="es-ES" sz="1800"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 </a:t>
            </a:r>
            <a:r>
              <a:rPr lang="es-ES" sz="1600" b="1" dirty="0">
                <a:latin typeface="Arial" pitchFamily="34" charset="0"/>
                <a:ea typeface="Tahoma" pitchFamily="34" charset="0"/>
                <a:cs typeface="Arial" pitchFamily="34" charset="0"/>
              </a:rPr>
              <a:t>Se observa que en la vigencia 2021 se identificaron y gestionaron  41 salidas no conformes, los procesos que mas identificaron y gestionaron salidas no conformes son: el proceso de registro Público con 16 salidas no conformes, el proceso financiero, el procesos de gestión documental y el proceso de gestión de mantenimiento, con 6 salidas no conformes cada proceso.  Los procesos que no identificaron salidas no conformes son: conciliación y arbitraje, talento humano y gestión de compras. El proceso de promoción comercial no presento salidas no conformes. </a:t>
            </a:r>
          </a:p>
          <a:p>
            <a:pPr marL="342900" indent="-342900" algn="just"/>
            <a:endParaRPr lang="es-ES" sz="1600" b="1" dirty="0">
              <a:latin typeface="Arial" pitchFamily="34" charset="0"/>
              <a:ea typeface="Tahoma" pitchFamily="34" charset="0"/>
              <a:cs typeface="Arial" pitchFamily="34" charset="0"/>
            </a:endParaRPr>
          </a:p>
          <a:p>
            <a:pPr marL="342900" indent="-342900" algn="just"/>
            <a:r>
              <a:rPr lang="es-ES" sz="1600" b="1" dirty="0">
                <a:latin typeface="Arial" pitchFamily="34" charset="0"/>
                <a:ea typeface="Tahoma" pitchFamily="34" charset="0"/>
                <a:cs typeface="Arial" pitchFamily="34" charset="0"/>
              </a:rPr>
              <a:t>      * En el año 2021 se disminuyeron la salidas no conformes, referente al año 2020 se identificaron y gestionaron 64, en el 2019  se identificaron y gestionaron 70 y en el año 2018 se identificaron y gestionaron 53.</a:t>
            </a:r>
          </a:p>
          <a:p>
            <a:pPr marL="342900" indent="-342900" algn="just"/>
            <a:endParaRPr lang="es-ES" sz="1600" b="1" dirty="0">
              <a:latin typeface="Arial" pitchFamily="34" charset="0"/>
              <a:ea typeface="Tahoma" pitchFamily="34" charset="0"/>
              <a:cs typeface="Arial" pitchFamily="34" charset="0"/>
            </a:endParaRPr>
          </a:p>
          <a:p>
            <a:pPr marL="342900" indent="-342900" algn="just"/>
            <a:r>
              <a:rPr lang="es-ES" sz="1600" b="1" dirty="0">
                <a:latin typeface="Arial" pitchFamily="34" charset="0"/>
                <a:ea typeface="Tahoma" pitchFamily="34" charset="0"/>
                <a:cs typeface="Arial" pitchFamily="34" charset="0"/>
              </a:rPr>
              <a:t>     * Es necesario mencionar la importancia del control de salidas no conformes, para mejorar cada uno de los procesos. Como se puede observar en la grafica, los lideres de proceso están tomando conciencia en la identificación y gestión a las salidas no conformes que se presentan.</a:t>
            </a:r>
          </a:p>
          <a:p>
            <a:pPr marL="342900" indent="-342900" algn="ctr"/>
            <a:endParaRPr lang="es-ES" dirty="0">
              <a:solidFill>
                <a:srgbClr val="FF9933"/>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974145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CEA4C77C-1AE1-4307-99D6-0FDF32A645D8}" type="slidenum">
              <a:rPr lang="es-ES" sz="1000">
                <a:solidFill>
                  <a:schemeClr val="bg1"/>
                </a:solidFill>
              </a:rPr>
              <a:pPr/>
              <a:t>48</a:t>
            </a:fld>
            <a:endParaRPr lang="es-ES" sz="1000" dirty="0">
              <a:solidFill>
                <a:schemeClr val="bg1"/>
              </a:solidFill>
            </a:endParaRPr>
          </a:p>
        </p:txBody>
      </p:sp>
      <p:sp>
        <p:nvSpPr>
          <p:cNvPr id="4098" name="2 Subtítulo"/>
          <p:cNvSpPr>
            <a:spLocks/>
          </p:cNvSpPr>
          <p:nvPr/>
        </p:nvSpPr>
        <p:spPr bwMode="auto">
          <a:xfrm>
            <a:off x="571472" y="1714488"/>
            <a:ext cx="8143932" cy="2087562"/>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4.4 NO CONFORMIDADES Y EL ESTADO DE LAS ACCIONES  CORRECTIVAS </a:t>
            </a:r>
            <a:endParaRPr lang="es-MX" sz="3600" dirty="0">
              <a:solidFill>
                <a:srgbClr val="C00000"/>
              </a:solidFill>
              <a:latin typeface="Arial Black" pitchFamily="34" charset="0"/>
              <a:cs typeface="+mn-cs"/>
            </a:endParaRPr>
          </a:p>
        </p:txBody>
      </p:sp>
      <p:pic>
        <p:nvPicPr>
          <p:cNvPr id="113665" name="Picture 1"/>
          <p:cNvPicPr>
            <a:picLocks noChangeAspect="1" noChangeArrowheads="1"/>
          </p:cNvPicPr>
          <p:nvPr/>
        </p:nvPicPr>
        <p:blipFill>
          <a:blip r:embed="rId3" cstate="print"/>
          <a:srcRect/>
          <a:stretch>
            <a:fillRect/>
          </a:stretch>
        </p:blipFill>
        <p:spPr bwMode="auto">
          <a:xfrm>
            <a:off x="3357554" y="4000504"/>
            <a:ext cx="2530096" cy="1785950"/>
          </a:xfrm>
          <a:prstGeom prst="rect">
            <a:avLst/>
          </a:prstGeom>
          <a:noFill/>
          <a:ln w="9525">
            <a:noFill/>
            <a:miter lim="800000"/>
            <a:headEnd/>
            <a:tailEnd/>
          </a:ln>
          <a:effectLst/>
        </p:spPr>
      </p:pic>
      <p:pic>
        <p:nvPicPr>
          <p:cNvPr id="5" name="Picture 49">
            <a:extLst>
              <a:ext uri="{FF2B5EF4-FFF2-40B4-BE49-F238E27FC236}">
                <a16:creationId xmlns:a16="http://schemas.microsoft.com/office/drawing/2014/main" id="{E203CABE-7D1B-D949-A580-838E8F013F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5568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1739843466"/>
              </p:ext>
            </p:extLst>
          </p:nvPr>
        </p:nvGraphicFramePr>
        <p:xfrm>
          <a:off x="357158" y="347643"/>
          <a:ext cx="8607330" cy="6162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36674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1" name="Rectangle 3"/>
          <p:cNvSpPr>
            <a:spLocks noChangeArrowheads="1"/>
          </p:cNvSpPr>
          <p:nvPr/>
        </p:nvSpPr>
        <p:spPr bwMode="auto">
          <a:xfrm>
            <a:off x="1907704" y="28574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sz="2400" dirty="0">
                <a:solidFill>
                  <a:srgbClr val="C00000"/>
                </a:solidFill>
                <a:latin typeface="Arial Black" pitchFamily="34" charset="0"/>
                <a:cs typeface="+mn-cs"/>
              </a:rPr>
              <a:t>REVISIÓN POR LA DIRECCIÓN</a:t>
            </a:r>
          </a:p>
        </p:txBody>
      </p:sp>
      <p:pic>
        <p:nvPicPr>
          <p:cNvPr id="14355" name="Picture 7"/>
          <p:cNvPicPr>
            <a:picLocks noChangeAspect="1" noChangeArrowheads="1"/>
          </p:cNvPicPr>
          <p:nvPr/>
        </p:nvPicPr>
        <p:blipFill>
          <a:blip r:embed="rId2" cstate="print"/>
          <a:srcRect/>
          <a:stretch>
            <a:fillRect/>
          </a:stretch>
        </p:blipFill>
        <p:spPr bwMode="auto">
          <a:xfrm>
            <a:off x="3428992" y="3214686"/>
            <a:ext cx="2214578" cy="1928826"/>
          </a:xfrm>
          <a:prstGeom prst="rect">
            <a:avLst/>
          </a:prstGeom>
          <a:noFill/>
          <a:ln w="9525">
            <a:noFill/>
            <a:miter lim="800000"/>
            <a:headEnd/>
            <a:tailEnd/>
          </a:ln>
        </p:spPr>
      </p:pic>
      <p:sp>
        <p:nvSpPr>
          <p:cNvPr id="22" name="Rectangle 3"/>
          <p:cNvSpPr>
            <a:spLocks noChangeArrowheads="1"/>
          </p:cNvSpPr>
          <p:nvPr/>
        </p:nvSpPr>
        <p:spPr bwMode="auto">
          <a:xfrm>
            <a:off x="1714480" y="100010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dirty="0">
                <a:solidFill>
                  <a:srgbClr val="C00000"/>
                </a:solidFill>
                <a:latin typeface="Arial Black" pitchFamily="34" charset="0"/>
                <a:cs typeface="+mn-cs"/>
              </a:rPr>
              <a:t>INFORMACIÒN DE ENTRADA</a:t>
            </a:r>
          </a:p>
        </p:txBody>
      </p:sp>
      <p:cxnSp>
        <p:nvCxnSpPr>
          <p:cNvPr id="28" name="27 Conector angular"/>
          <p:cNvCxnSpPr>
            <a:endCxn id="14355" idx="1"/>
          </p:cNvCxnSpPr>
          <p:nvPr/>
        </p:nvCxnSpPr>
        <p:spPr>
          <a:xfrm>
            <a:off x="2928896" y="3428999"/>
            <a:ext cx="500096" cy="75010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angular"/>
          <p:cNvCxnSpPr/>
          <p:nvPr/>
        </p:nvCxnSpPr>
        <p:spPr>
          <a:xfrm>
            <a:off x="2928926" y="2321705"/>
            <a:ext cx="500066" cy="1857394"/>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angular"/>
          <p:cNvCxnSpPr>
            <a:endCxn id="14355" idx="1"/>
          </p:cNvCxnSpPr>
          <p:nvPr/>
        </p:nvCxnSpPr>
        <p:spPr>
          <a:xfrm flipV="1">
            <a:off x="2928896" y="4179099"/>
            <a:ext cx="500096" cy="54347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angular"/>
          <p:cNvCxnSpPr>
            <a:endCxn id="14355" idx="3"/>
          </p:cNvCxnSpPr>
          <p:nvPr/>
        </p:nvCxnSpPr>
        <p:spPr>
          <a:xfrm rot="10800000">
            <a:off x="5643570" y="4179099"/>
            <a:ext cx="357190" cy="60722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angular"/>
          <p:cNvCxnSpPr>
            <a:endCxn id="14355" idx="3"/>
          </p:cNvCxnSpPr>
          <p:nvPr/>
        </p:nvCxnSpPr>
        <p:spPr>
          <a:xfrm rot="10800000" flipV="1">
            <a:off x="5643570" y="3607589"/>
            <a:ext cx="357190" cy="57151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angular"/>
          <p:cNvCxnSpPr>
            <a:endCxn id="14355" idx="3"/>
          </p:cNvCxnSpPr>
          <p:nvPr/>
        </p:nvCxnSpPr>
        <p:spPr>
          <a:xfrm rot="10800000" flipV="1">
            <a:off x="5643570" y="2393155"/>
            <a:ext cx="357190" cy="1785943"/>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37" name="36 Grupo"/>
          <p:cNvGrpSpPr/>
          <p:nvPr/>
        </p:nvGrpSpPr>
        <p:grpSpPr>
          <a:xfrm>
            <a:off x="142844" y="1844824"/>
            <a:ext cx="8821644" cy="3600400"/>
            <a:chOff x="142844" y="1844824"/>
            <a:chExt cx="8821644" cy="3600400"/>
          </a:xfrm>
        </p:grpSpPr>
        <p:sp>
          <p:nvSpPr>
            <p:cNvPr id="38" name="22 Rectángulo redondeado"/>
            <p:cNvSpPr>
              <a:spLocks noChangeArrowheads="1"/>
            </p:cNvSpPr>
            <p:nvPr/>
          </p:nvSpPr>
          <p:spPr bwMode="auto">
            <a:xfrm>
              <a:off x="142844" y="1928802"/>
              <a:ext cx="2786082" cy="785805"/>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4.5 Resultados del seguimiento y la medición. 9.1.1 </a:t>
              </a:r>
              <a:endParaRPr lang="es-CO" sz="1500" dirty="0">
                <a:solidFill>
                  <a:srgbClr val="0033CC"/>
                </a:solidFill>
              </a:endParaRPr>
            </a:p>
          </p:txBody>
        </p:sp>
        <p:sp>
          <p:nvSpPr>
            <p:cNvPr id="39" name="23 Rectángulo redondeado"/>
            <p:cNvSpPr>
              <a:spLocks noChangeArrowheads="1"/>
            </p:cNvSpPr>
            <p:nvPr/>
          </p:nvSpPr>
          <p:spPr bwMode="auto">
            <a:xfrm>
              <a:off x="142844" y="4214818"/>
              <a:ext cx="2786052" cy="1000143"/>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4.7 Desempeño de proveedores externos.8.4</a:t>
              </a:r>
              <a:endParaRPr lang="es-CO" sz="1500" dirty="0">
                <a:solidFill>
                  <a:srgbClr val="0033CC"/>
                </a:solidFill>
              </a:endParaRPr>
            </a:p>
            <a:p>
              <a:pPr marL="342900" indent="-342900" algn="just"/>
              <a:endParaRPr lang="es-CO" sz="1500" dirty="0">
                <a:solidFill>
                  <a:srgbClr val="0033CC"/>
                </a:solidFill>
              </a:endParaRPr>
            </a:p>
          </p:txBody>
        </p:sp>
        <p:sp>
          <p:nvSpPr>
            <p:cNvPr id="40" name="24 Rectángulo redondeado"/>
            <p:cNvSpPr>
              <a:spLocks noChangeArrowheads="1"/>
            </p:cNvSpPr>
            <p:nvPr/>
          </p:nvSpPr>
          <p:spPr bwMode="auto">
            <a:xfrm>
              <a:off x="142844" y="3000372"/>
              <a:ext cx="2786052" cy="857254"/>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4.6 Resultados de auditorías. 9.2</a:t>
              </a:r>
              <a:endParaRPr lang="es-CO" sz="1500" dirty="0">
                <a:solidFill>
                  <a:srgbClr val="0033CC"/>
                </a:solidFill>
              </a:endParaRPr>
            </a:p>
          </p:txBody>
        </p:sp>
        <p:sp>
          <p:nvSpPr>
            <p:cNvPr id="42" name="26 Rectángulo redondeado"/>
            <p:cNvSpPr>
              <a:spLocks noChangeArrowheads="1"/>
            </p:cNvSpPr>
            <p:nvPr/>
          </p:nvSpPr>
          <p:spPr bwMode="auto">
            <a:xfrm>
              <a:off x="6000760" y="1844824"/>
              <a:ext cx="2928948" cy="928708"/>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5. Adecuación de los recursos.7.1</a:t>
              </a:r>
              <a:endParaRPr lang="es-CO" sz="1500" dirty="0">
                <a:solidFill>
                  <a:srgbClr val="0033CC"/>
                </a:solidFill>
              </a:endParaRPr>
            </a:p>
          </p:txBody>
        </p:sp>
        <p:sp>
          <p:nvSpPr>
            <p:cNvPr id="44" name="14 Rectángulo redondeado"/>
            <p:cNvSpPr>
              <a:spLocks noChangeArrowheads="1"/>
            </p:cNvSpPr>
            <p:nvPr/>
          </p:nvSpPr>
          <p:spPr bwMode="auto">
            <a:xfrm>
              <a:off x="6000760" y="4516542"/>
              <a:ext cx="2928958" cy="928682"/>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7. Oportunidades de mejora. 9.1.3</a:t>
              </a:r>
              <a:endParaRPr lang="es-CO" sz="1500" dirty="0">
                <a:solidFill>
                  <a:srgbClr val="0033CC"/>
                </a:solidFill>
              </a:endParaRPr>
            </a:p>
          </p:txBody>
        </p:sp>
        <p:sp>
          <p:nvSpPr>
            <p:cNvPr id="45" name="26 Rectángulo redondeado"/>
            <p:cNvSpPr>
              <a:spLocks noChangeArrowheads="1"/>
            </p:cNvSpPr>
            <p:nvPr/>
          </p:nvSpPr>
          <p:spPr bwMode="auto">
            <a:xfrm>
              <a:off x="6035540" y="3140968"/>
              <a:ext cx="2928948" cy="928708"/>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6. Eficacia de las acciones tomadas para abordar los riesgos y oportunidades.6.1</a:t>
              </a:r>
              <a:endParaRPr lang="es-CO" sz="1500" dirty="0">
                <a:solidFill>
                  <a:srgbClr val="0033CC"/>
                </a:solidFill>
              </a:endParaRPr>
            </a:p>
          </p:txBody>
        </p:sp>
      </p:grpSp>
      <p:pic>
        <p:nvPicPr>
          <p:cNvPr id="19" name="Picture 49">
            <a:extLst>
              <a:ext uri="{FF2B5EF4-FFF2-40B4-BE49-F238E27FC236}">
                <a16:creationId xmlns:a16="http://schemas.microsoft.com/office/drawing/2014/main" id="{E74F3348-465C-E84F-BEB3-E97D6807B1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10767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a16="http://schemas.microsoft.com/office/drawing/2014/main" id="{F773F057-45D3-4C9B-82A4-D3AF1B4CD8F3}"/>
              </a:ext>
            </a:extLst>
          </p:cNvPr>
          <p:cNvGraphicFramePr>
            <a:graphicFrameLocks noGrp="1"/>
          </p:cNvGraphicFramePr>
          <p:nvPr>
            <p:extLst>
              <p:ext uri="{D42A27DB-BD31-4B8C-83A1-F6EECF244321}">
                <p14:modId xmlns:p14="http://schemas.microsoft.com/office/powerpoint/2010/main" val="2252853288"/>
              </p:ext>
            </p:extLst>
          </p:nvPr>
        </p:nvGraphicFramePr>
        <p:xfrm>
          <a:off x="971600" y="347643"/>
          <a:ext cx="7815243" cy="6162710"/>
        </p:xfrm>
        <a:graphic>
          <a:graphicData uri="http://schemas.openxmlformats.org/drawingml/2006/table">
            <a:tbl>
              <a:tblPr>
                <a:tableStyleId>{5C22544A-7EE6-4342-B048-85BDC9FD1C3A}</a:tableStyleId>
              </a:tblPr>
              <a:tblGrid>
                <a:gridCol w="2532185">
                  <a:extLst>
                    <a:ext uri="{9D8B030D-6E8A-4147-A177-3AD203B41FA5}">
                      <a16:colId xmlns:a16="http://schemas.microsoft.com/office/drawing/2014/main" val="3186566320"/>
                    </a:ext>
                  </a:extLst>
                </a:gridCol>
                <a:gridCol w="767329">
                  <a:extLst>
                    <a:ext uri="{9D8B030D-6E8A-4147-A177-3AD203B41FA5}">
                      <a16:colId xmlns:a16="http://schemas.microsoft.com/office/drawing/2014/main" val="1031747149"/>
                    </a:ext>
                  </a:extLst>
                </a:gridCol>
                <a:gridCol w="1243072">
                  <a:extLst>
                    <a:ext uri="{9D8B030D-6E8A-4147-A177-3AD203B41FA5}">
                      <a16:colId xmlns:a16="http://schemas.microsoft.com/office/drawing/2014/main" val="1698657841"/>
                    </a:ext>
                  </a:extLst>
                </a:gridCol>
                <a:gridCol w="1599880">
                  <a:extLst>
                    <a:ext uri="{9D8B030D-6E8A-4147-A177-3AD203B41FA5}">
                      <a16:colId xmlns:a16="http://schemas.microsoft.com/office/drawing/2014/main" val="811890250"/>
                    </a:ext>
                  </a:extLst>
                </a:gridCol>
                <a:gridCol w="1672777">
                  <a:extLst>
                    <a:ext uri="{9D8B030D-6E8A-4147-A177-3AD203B41FA5}">
                      <a16:colId xmlns:a16="http://schemas.microsoft.com/office/drawing/2014/main" val="3368115810"/>
                    </a:ext>
                  </a:extLst>
                </a:gridCol>
              </a:tblGrid>
              <a:tr h="493017">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a:effectLst/>
                        </a:rPr>
                        <a:t>AÑO 2018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2019</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2021</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450625450"/>
                  </a:ext>
                </a:extLst>
              </a:tr>
              <a:tr h="493017">
                <a:tc>
                  <a:txBody>
                    <a:bodyPr/>
                    <a:lstStyle/>
                    <a:p>
                      <a:pPr algn="ctr" fontAlgn="b"/>
                      <a:r>
                        <a:rPr lang="es-CO" sz="1600" u="none" strike="noStrike">
                          <a:effectLst/>
                        </a:rPr>
                        <a:t>NO CONFORMIDADES POR PROCESO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89745629"/>
                  </a:ext>
                </a:extLst>
              </a:tr>
              <a:tr h="246508">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048828445"/>
                  </a:ext>
                </a:extLst>
              </a:tr>
              <a:tr h="493017">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83673732"/>
                  </a:ext>
                </a:extLst>
              </a:tr>
              <a:tr h="246508">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78287837"/>
                  </a:ext>
                </a:extLst>
              </a:tr>
              <a:tr h="493017">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11958695"/>
                  </a:ext>
                </a:extLst>
              </a:tr>
              <a:tr h="493017">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2454020"/>
                  </a:ext>
                </a:extLst>
              </a:tr>
              <a:tr h="493017">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7011873"/>
                  </a:ext>
                </a:extLst>
              </a:tr>
              <a:tr h="493017">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56053833"/>
                  </a:ext>
                </a:extLst>
              </a:tr>
              <a:tr h="493017">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40367791"/>
                  </a:ext>
                </a:extLst>
              </a:tr>
              <a:tr h="493017">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594965442"/>
                  </a:ext>
                </a:extLst>
              </a:tr>
              <a:tr h="246508">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161467371"/>
                  </a:ext>
                </a:extLst>
              </a:tr>
              <a:tr h="246508">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9</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9</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29416178"/>
                  </a:ext>
                </a:extLst>
              </a:tr>
              <a:tr h="493017">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37333124"/>
                  </a:ext>
                </a:extLst>
              </a:tr>
              <a:tr h="246508">
                <a:tc>
                  <a:txBody>
                    <a:bodyPr/>
                    <a:lstStyle/>
                    <a:p>
                      <a:pPr algn="l" fontAlgn="b"/>
                      <a:r>
                        <a:rPr lang="es-CO" sz="1600" u="none" strike="noStrike" dirty="0">
                          <a:effectLst/>
                        </a:rPr>
                        <a:t>TOTAL</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09447381"/>
                  </a:ext>
                </a:extLst>
              </a:tr>
            </a:tbl>
          </a:graphicData>
        </a:graphic>
      </p:graphicFrame>
    </p:spTree>
    <p:extLst>
      <p:ext uri="{BB962C8B-B14F-4D97-AF65-F5344CB8AC3E}">
        <p14:creationId xmlns:p14="http://schemas.microsoft.com/office/powerpoint/2010/main" val="7068278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51</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Y DE MEJORA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94417C56-8999-4606-B811-C92BD983D1B8}"/>
              </a:ext>
            </a:extLst>
          </p:cNvPr>
          <p:cNvGraphicFramePr>
            <a:graphicFrameLocks/>
          </p:cNvGraphicFramePr>
          <p:nvPr>
            <p:extLst>
              <p:ext uri="{D42A27DB-BD31-4B8C-83A1-F6EECF244321}">
                <p14:modId xmlns:p14="http://schemas.microsoft.com/office/powerpoint/2010/main" val="1162081280"/>
              </p:ext>
            </p:extLst>
          </p:nvPr>
        </p:nvGraphicFramePr>
        <p:xfrm>
          <a:off x="900113" y="649560"/>
          <a:ext cx="7624761" cy="6019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7369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52</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a16="http://schemas.microsoft.com/office/drawing/2014/main" id="{C2EB989D-898C-4400-9CE4-EA22F76598AF}"/>
              </a:ext>
            </a:extLst>
          </p:cNvPr>
          <p:cNvGraphicFramePr>
            <a:graphicFrameLocks noGrp="1"/>
          </p:cNvGraphicFramePr>
          <p:nvPr>
            <p:extLst>
              <p:ext uri="{D42A27DB-BD31-4B8C-83A1-F6EECF244321}">
                <p14:modId xmlns:p14="http://schemas.microsoft.com/office/powerpoint/2010/main" val="3111031191"/>
              </p:ext>
            </p:extLst>
          </p:nvPr>
        </p:nvGraphicFramePr>
        <p:xfrm>
          <a:off x="619125" y="668999"/>
          <a:ext cx="7905750" cy="6000362"/>
        </p:xfrm>
        <a:graphic>
          <a:graphicData uri="http://schemas.openxmlformats.org/drawingml/2006/table">
            <a:tbl>
              <a:tblPr>
                <a:tableStyleId>{5C22544A-7EE6-4342-B048-85BDC9FD1C3A}</a:tableStyleId>
              </a:tblPr>
              <a:tblGrid>
                <a:gridCol w="2445078">
                  <a:extLst>
                    <a:ext uri="{9D8B030D-6E8A-4147-A177-3AD203B41FA5}">
                      <a16:colId xmlns:a16="http://schemas.microsoft.com/office/drawing/2014/main" val="1345497802"/>
                    </a:ext>
                  </a:extLst>
                </a:gridCol>
                <a:gridCol w="1100284">
                  <a:extLst>
                    <a:ext uri="{9D8B030D-6E8A-4147-A177-3AD203B41FA5}">
                      <a16:colId xmlns:a16="http://schemas.microsoft.com/office/drawing/2014/main" val="4091387712"/>
                    </a:ext>
                  </a:extLst>
                </a:gridCol>
                <a:gridCol w="1200311">
                  <a:extLst>
                    <a:ext uri="{9D8B030D-6E8A-4147-A177-3AD203B41FA5}">
                      <a16:colId xmlns:a16="http://schemas.microsoft.com/office/drawing/2014/main" val="3745318654"/>
                    </a:ext>
                  </a:extLst>
                </a:gridCol>
                <a:gridCol w="1544843">
                  <a:extLst>
                    <a:ext uri="{9D8B030D-6E8A-4147-A177-3AD203B41FA5}">
                      <a16:colId xmlns:a16="http://schemas.microsoft.com/office/drawing/2014/main" val="473716817"/>
                    </a:ext>
                  </a:extLst>
                </a:gridCol>
                <a:gridCol w="1615234">
                  <a:extLst>
                    <a:ext uri="{9D8B030D-6E8A-4147-A177-3AD203B41FA5}">
                      <a16:colId xmlns:a16="http://schemas.microsoft.com/office/drawing/2014/main" val="3447126969"/>
                    </a:ext>
                  </a:extLst>
                </a:gridCol>
              </a:tblGrid>
              <a:tr h="222236">
                <a:tc>
                  <a:txBody>
                    <a:bodyPr/>
                    <a:lstStyle/>
                    <a:p>
                      <a:pPr algn="l" fontAlgn="b"/>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100" u="none" strike="noStrike">
                          <a:effectLst/>
                        </a:rPr>
                        <a:t>AÑO 2018</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AÑO 2019</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AÑO 2020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AÑO 2021</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184023920"/>
                  </a:ext>
                </a:extLst>
              </a:tr>
              <a:tr h="1111178">
                <a:tc>
                  <a:txBody>
                    <a:bodyPr/>
                    <a:lstStyle/>
                    <a:p>
                      <a:pPr algn="ctr" fontAlgn="b"/>
                      <a:r>
                        <a:rPr lang="es-ES" sz="1100" u="none" strike="noStrike">
                          <a:effectLst/>
                        </a:rPr>
                        <a:t>ACCIONES CORRECTIVAS ABIERTAS Y CERRADAS POR PROCESO</a:t>
                      </a:r>
                      <a:endParaRPr lang="es-ES"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78465641"/>
                  </a:ext>
                </a:extLst>
              </a:tr>
              <a:tr h="222236">
                <a:tc>
                  <a:txBody>
                    <a:bodyPr/>
                    <a:lstStyle/>
                    <a:p>
                      <a:pPr algn="l" fontAlgn="b"/>
                      <a:r>
                        <a:rPr lang="es-CO" sz="1100" u="none" strike="noStrike">
                          <a:effectLst/>
                        </a:rPr>
                        <a:t>PLANEACIÓN</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61933330"/>
                  </a:ext>
                </a:extLst>
              </a:tr>
              <a:tr h="444471">
                <a:tc>
                  <a:txBody>
                    <a:bodyPr/>
                    <a:lstStyle/>
                    <a:p>
                      <a:pPr algn="l" fontAlgn="b"/>
                      <a:r>
                        <a:rPr lang="es-CO" sz="1100" u="none" strike="noStrike">
                          <a:effectLst/>
                        </a:rPr>
                        <a:t>MEJORAMIENTO CONTINUO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01373732"/>
                  </a:ext>
                </a:extLst>
              </a:tr>
              <a:tr h="222236">
                <a:tc>
                  <a:txBody>
                    <a:bodyPr/>
                    <a:lstStyle/>
                    <a:p>
                      <a:pPr algn="l" fontAlgn="b"/>
                      <a:r>
                        <a:rPr lang="es-CO" sz="1100" u="none" strike="noStrike">
                          <a:effectLst/>
                        </a:rPr>
                        <a:t>REGISTRO PÚBLICO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50%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25%</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52203616"/>
                  </a:ext>
                </a:extLst>
              </a:tr>
              <a:tr h="444471">
                <a:tc>
                  <a:txBody>
                    <a:bodyPr/>
                    <a:lstStyle/>
                    <a:p>
                      <a:pPr algn="l" fontAlgn="b"/>
                      <a:r>
                        <a:rPr lang="es-CO" sz="1100" u="none" strike="noStrike">
                          <a:effectLst/>
                        </a:rPr>
                        <a:t>PROMOCIÓN COMERCIAL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212616881"/>
                  </a:ext>
                </a:extLst>
              </a:tr>
              <a:tr h="444471">
                <a:tc>
                  <a:txBody>
                    <a:bodyPr/>
                    <a:lstStyle/>
                    <a:p>
                      <a:pPr algn="l" fontAlgn="b"/>
                      <a:r>
                        <a:rPr lang="es-CO" sz="1100" u="none" strike="noStrike">
                          <a:effectLst/>
                        </a:rPr>
                        <a:t>CAPACITACIÓN PERMANENTE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60008714"/>
                  </a:ext>
                </a:extLst>
              </a:tr>
              <a:tr h="444471">
                <a:tc>
                  <a:txBody>
                    <a:bodyPr/>
                    <a:lstStyle/>
                    <a:p>
                      <a:pPr algn="l" fontAlgn="b"/>
                      <a:r>
                        <a:rPr lang="es-CO" sz="1100" u="none" strike="noStrike">
                          <a:effectLst/>
                        </a:rPr>
                        <a:t>CONCILIACIÓN Y ARBITRAJE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391455377"/>
                  </a:ext>
                </a:extLst>
              </a:tr>
              <a:tr h="444471">
                <a:tc>
                  <a:txBody>
                    <a:bodyPr/>
                    <a:lstStyle/>
                    <a:p>
                      <a:pPr algn="l" fontAlgn="b"/>
                      <a:r>
                        <a:rPr lang="es-CO" sz="1100" u="none" strike="noStrike">
                          <a:effectLst/>
                        </a:rPr>
                        <a:t>GESTIÓN DE MANTENIMIENTO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34295060"/>
                  </a:ext>
                </a:extLst>
              </a:tr>
              <a:tr h="444471">
                <a:tc>
                  <a:txBody>
                    <a:bodyPr/>
                    <a:lstStyle/>
                    <a:p>
                      <a:pPr algn="l" fontAlgn="b"/>
                      <a:r>
                        <a:rPr lang="es-CO" sz="1100" u="none" strike="noStrike">
                          <a:effectLst/>
                        </a:rPr>
                        <a:t>GESTIÓN DOCUMENTAL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24422981"/>
                  </a:ext>
                </a:extLst>
              </a:tr>
              <a:tr h="444471">
                <a:tc>
                  <a:txBody>
                    <a:bodyPr/>
                    <a:lstStyle/>
                    <a:p>
                      <a:pPr algn="l" fontAlgn="b"/>
                      <a:r>
                        <a:rPr lang="es-CO" sz="1100" u="none" strike="noStrike">
                          <a:effectLst/>
                        </a:rPr>
                        <a:t>GESTIÓN DE COMPRAS</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706170524"/>
                  </a:ext>
                </a:extLst>
              </a:tr>
              <a:tr h="222236">
                <a:tc>
                  <a:txBody>
                    <a:bodyPr/>
                    <a:lstStyle/>
                    <a:p>
                      <a:pPr algn="l" fontAlgn="b"/>
                      <a:r>
                        <a:rPr lang="es-CO" sz="1100" u="none" strike="noStrike">
                          <a:effectLst/>
                        </a:rPr>
                        <a:t>TALENTO HUMANO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37839316"/>
                  </a:ext>
                </a:extLst>
              </a:tr>
              <a:tr h="222236">
                <a:tc>
                  <a:txBody>
                    <a:bodyPr/>
                    <a:lstStyle/>
                    <a:p>
                      <a:pPr algn="l" fontAlgn="b"/>
                      <a:r>
                        <a:rPr lang="es-CO" sz="1100" u="none" strike="noStrike">
                          <a:effectLst/>
                        </a:rPr>
                        <a:t>FINANCIERO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25%</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03958856"/>
                  </a:ext>
                </a:extLst>
              </a:tr>
              <a:tr h="444471">
                <a:tc>
                  <a:txBody>
                    <a:bodyPr/>
                    <a:lstStyle/>
                    <a:p>
                      <a:pPr algn="l" fontAlgn="b"/>
                      <a:r>
                        <a:rPr lang="es-CO" sz="1100" u="none" strike="noStrike">
                          <a:effectLst/>
                        </a:rPr>
                        <a:t>ATENCIÓN AL CLIENTE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19948192"/>
                  </a:ext>
                </a:extLst>
              </a:tr>
              <a:tr h="222236">
                <a:tc>
                  <a:txBody>
                    <a:bodyPr/>
                    <a:lstStyle/>
                    <a:p>
                      <a:pPr algn="l" fontAlgn="b"/>
                      <a:r>
                        <a:rPr lang="es-CO" sz="1100" u="none" strike="noStrike">
                          <a:effectLst/>
                        </a:rPr>
                        <a:t>TOTAL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96%</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63%</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984916992"/>
                  </a:ext>
                </a:extLst>
              </a:tr>
            </a:tbl>
          </a:graphicData>
        </a:graphic>
      </p:graphicFrame>
    </p:spTree>
    <p:extLst>
      <p:ext uri="{BB962C8B-B14F-4D97-AF65-F5344CB8AC3E}">
        <p14:creationId xmlns:p14="http://schemas.microsoft.com/office/powerpoint/2010/main" val="2815792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53</a:t>
            </a:fld>
            <a:endParaRPr lang="es-ES" sz="1000" dirty="0">
              <a:solidFill>
                <a:schemeClr val="bg1"/>
              </a:solidFill>
            </a:endParaRPr>
          </a:p>
        </p:txBody>
      </p:sp>
      <p:sp>
        <p:nvSpPr>
          <p:cNvPr id="4098" name="2 Subtítulo"/>
          <p:cNvSpPr>
            <a:spLocks/>
          </p:cNvSpPr>
          <p:nvPr/>
        </p:nvSpPr>
        <p:spPr bwMode="auto">
          <a:xfrm>
            <a:off x="0" y="116632"/>
            <a:ext cx="9144000" cy="6552727"/>
          </a:xfrm>
          <a:prstGeom prst="rect">
            <a:avLst/>
          </a:prstGeom>
          <a:noFill/>
          <a:ln w="9525" algn="ctr">
            <a:noFill/>
            <a:miter lim="800000"/>
            <a:headEnd/>
            <a:tailEnd/>
          </a:ln>
          <a:effectLst/>
        </p:spPr>
        <p:txBody>
          <a:bodyPr anchor="ctr"/>
          <a:lstStyle/>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r>
              <a:rPr lang="es-ES" sz="1600" b="1" dirty="0">
                <a:solidFill>
                  <a:srgbClr val="FF0000"/>
                </a:solidFill>
                <a:latin typeface="Arial" pitchFamily="34" charset="0"/>
                <a:cs typeface="Arial" pitchFamily="34" charset="0"/>
              </a:rPr>
              <a:t>CONCLUSIONES</a:t>
            </a:r>
          </a:p>
          <a:p>
            <a:pPr algn="ctr"/>
            <a:endParaRPr lang="es-ES" sz="1600" dirty="0">
              <a:latin typeface="Arial" pitchFamily="34" charset="0"/>
              <a:cs typeface="Arial" pitchFamily="34" charset="0"/>
            </a:endParaRPr>
          </a:p>
          <a:p>
            <a:pPr algn="just">
              <a:buFont typeface="Arial" pitchFamily="34" charset="0"/>
              <a:buChar char="•"/>
            </a:pPr>
            <a:r>
              <a:rPr lang="es-ES" sz="1600" dirty="0">
                <a:latin typeface="Arial" pitchFamily="34" charset="0"/>
                <a:cs typeface="Arial" pitchFamily="34" charset="0"/>
              </a:rPr>
              <a:t> </a:t>
            </a:r>
            <a:r>
              <a:rPr lang="es-ES" sz="1600" b="1" dirty="0">
                <a:latin typeface="Arial" pitchFamily="34" charset="0"/>
                <a:ea typeface="Tahoma" pitchFamily="34" charset="0"/>
                <a:cs typeface="Arial" pitchFamily="34" charset="0"/>
              </a:rPr>
              <a:t>El ciclos de auditoria del año 2018,2019, 2020, y 2021 fue realizado por 12 auditores internos de la entidad.</a:t>
            </a:r>
          </a:p>
          <a:p>
            <a:pPr algn="just">
              <a:buFont typeface="Arial" pitchFamily="34" charset="0"/>
              <a:buChar char="•"/>
            </a:pPr>
            <a:endParaRPr lang="es-ES" sz="1600" b="1" dirty="0">
              <a:latin typeface="Arial" pitchFamily="34" charset="0"/>
              <a:ea typeface="Tahoma" pitchFamily="34" charset="0"/>
              <a:cs typeface="Arial" pitchFamily="34" charset="0"/>
            </a:endParaRPr>
          </a:p>
          <a:p>
            <a:pPr algn="just">
              <a:buFont typeface="Arial" pitchFamily="34" charset="0"/>
              <a:buChar char="•"/>
            </a:pPr>
            <a:r>
              <a:rPr lang="es-ES" sz="1600" b="1" dirty="0">
                <a:latin typeface="Arial" pitchFamily="34" charset="0"/>
                <a:ea typeface="Tahoma" pitchFamily="34" charset="0"/>
                <a:cs typeface="Arial" pitchFamily="34" charset="0"/>
              </a:rPr>
              <a:t>Para la vigencia 2021 se presentaron 36 no conformidades, se disminuyeron en relación a la vigencia 2020 que fueron 40 y en los años 2018 y 2019 que fueron 44, con estos resultados y la implementación de las acciones fortalecemos la versión 2015</a:t>
            </a:r>
          </a:p>
          <a:p>
            <a:pPr algn="just">
              <a:buFont typeface="Arial" pitchFamily="34" charset="0"/>
              <a:buChar char="•"/>
            </a:pPr>
            <a:endParaRPr lang="es-ES" sz="1600" b="1" dirty="0">
              <a:latin typeface="Arial" pitchFamily="34" charset="0"/>
              <a:ea typeface="Tahoma" pitchFamily="34" charset="0"/>
              <a:cs typeface="Arial" pitchFamily="34" charset="0"/>
            </a:endParaRPr>
          </a:p>
          <a:p>
            <a:pPr algn="just">
              <a:buFont typeface="Arial" pitchFamily="34" charset="0"/>
              <a:buChar char="•"/>
            </a:pPr>
            <a:r>
              <a:rPr lang="es-ES" sz="1600" b="1" dirty="0">
                <a:latin typeface="Arial" pitchFamily="34" charset="0"/>
                <a:ea typeface="Tahoma" pitchFamily="34" charset="0"/>
                <a:cs typeface="Arial" pitchFamily="34" charset="0"/>
              </a:rPr>
              <a:t> Se observa que los procesos de Atención al cliente, control y mejoramiento fueron los procesos que en el proceso de auditoria de la vigencia 2021, no se evidenciaron no conformidades, por ende no tienen acciones correctivas de auditoria, los procesos financiero con 9 no conformidades y promoción comercial con 5, son los procesos con mas no conformidades en este ciclo de auditoria. El avance de cumplimiento de cierre de acciones es de 63%. Los procesos que cerraron sus planes de acción son planeación, capacitación, gestión de mantenimiento, talento humano y conciliación y arbitraje, Los demás procesos presentaron los planes de acción, que están abiertos y en proceso de ejecución </a:t>
            </a:r>
          </a:p>
          <a:p>
            <a:pPr algn="just"/>
            <a:endParaRPr lang="es-CO" sz="1600" b="1" dirty="0">
              <a:latin typeface="Arial" pitchFamily="34" charset="0"/>
              <a:ea typeface="Tahoma" pitchFamily="34" charset="0"/>
              <a:cs typeface="Arial" pitchFamily="34" charset="0"/>
            </a:endParaRPr>
          </a:p>
          <a:p>
            <a:pPr algn="just">
              <a:buFont typeface="Arial" pitchFamily="34" charset="0"/>
              <a:buChar char="•"/>
            </a:pPr>
            <a:r>
              <a:rPr lang="es-CO" sz="1600" b="1" dirty="0">
                <a:latin typeface="Arial" pitchFamily="34" charset="0"/>
                <a:ea typeface="Tahoma" pitchFamily="34" charset="0"/>
                <a:cs typeface="Arial" pitchFamily="34" charset="0"/>
              </a:rPr>
              <a:t>Se requiere para el año 2022, retroalimentar a los auditores internos en la versión 2015.</a:t>
            </a:r>
          </a:p>
          <a:p>
            <a:pPr algn="just">
              <a:buFont typeface="Arial" pitchFamily="34" charset="0"/>
              <a:buChar char="•"/>
            </a:pPr>
            <a:endParaRPr lang="es-CO" sz="1600" b="1" dirty="0">
              <a:latin typeface="Arial" pitchFamily="34" charset="0"/>
              <a:ea typeface="Tahoma" pitchFamily="34" charset="0"/>
              <a:cs typeface="Arial" pitchFamily="34" charset="0"/>
            </a:endParaRPr>
          </a:p>
          <a:p>
            <a:pPr marL="342900" indent="-342900" algn="just"/>
            <a:r>
              <a:rPr lang="es-ES" sz="1600" b="1" dirty="0">
                <a:latin typeface="Arial" pitchFamily="34" charset="0"/>
                <a:ea typeface="Tahoma" pitchFamily="34" charset="0"/>
                <a:cs typeface="Arial" pitchFamily="34" charset="0"/>
              </a:rPr>
              <a:t>*   La gestión de calidad es el proceso que apoya el sistema generando cultura de control apoyándonos en el ciclo PHVA para mejorar continuamente la eficacia del sistema de gestión de la calidad.</a:t>
            </a:r>
          </a:p>
          <a:p>
            <a:pPr marL="342900" indent="-342900" algn="just"/>
            <a:r>
              <a:rPr lang="es-ES" sz="1600" b="1" dirty="0">
                <a:latin typeface="Arial" pitchFamily="34" charset="0"/>
                <a:ea typeface="Tahoma" pitchFamily="34" charset="0"/>
                <a:cs typeface="Arial" pitchFamily="34" charset="0"/>
              </a:rPr>
              <a:t>      Continuaremos trabajando para mejorar y que el sistema de gestión de la calidad sea cada vez más eficaz.</a:t>
            </a:r>
          </a:p>
          <a:p>
            <a:pPr algn="just">
              <a:buFont typeface="Arial" pitchFamily="34" charset="0"/>
              <a:buChar char="•"/>
            </a:pPr>
            <a:endParaRPr lang="es-CO" sz="1600" b="1" dirty="0">
              <a:latin typeface="Arial" pitchFamily="34" charset="0"/>
              <a:ea typeface="Tahoma" pitchFamily="34" charset="0"/>
              <a:cs typeface="Arial" pitchFamily="34" charset="0"/>
            </a:endParaRPr>
          </a:p>
          <a:p>
            <a:pPr algn="just">
              <a:buFont typeface="Arial" pitchFamily="34" charset="0"/>
              <a:buChar char="•"/>
            </a:pPr>
            <a:endParaRPr lang="es-CO" sz="1600" b="1" dirty="0">
              <a:latin typeface="Arial" pitchFamily="34" charset="0"/>
              <a:ea typeface="Tahoma" pitchFamily="34" charset="0"/>
              <a:cs typeface="Arial" pitchFamily="34" charset="0"/>
            </a:endParaRPr>
          </a:p>
          <a:p>
            <a:pPr marL="342900" indent="-342900" algn="just"/>
            <a:endParaRPr lang="es-ES" sz="1600" dirty="0">
              <a:latin typeface="Arial" pitchFamily="34" charset="0"/>
              <a:ea typeface="Tahoma" pitchFamily="34" charset="0"/>
              <a:cs typeface="Arial" pitchFamily="34" charset="0"/>
            </a:endParaRPr>
          </a:p>
          <a:p>
            <a:pPr marL="342900" indent="-342900" algn="just"/>
            <a:r>
              <a:rPr lang="es-ES" sz="1600" dirty="0">
                <a:latin typeface="Arial" pitchFamily="34" charset="0"/>
                <a:ea typeface="Tahoma" pitchFamily="34" charset="0"/>
                <a:cs typeface="Arial" pitchFamily="34" charset="0"/>
              </a:rPr>
              <a:t> </a:t>
            </a:r>
            <a:endParaRPr lang="es-CO" sz="1600" dirty="0">
              <a:latin typeface="Arial" pitchFamily="34" charset="0"/>
              <a:ea typeface="Tahoma" pitchFamily="34" charset="0"/>
              <a:cs typeface="Arial" pitchFamily="34" charset="0"/>
            </a:endParaRPr>
          </a:p>
          <a:p>
            <a:pPr marL="342900" indent="-342900"/>
            <a:endParaRPr lang="es-ES" b="1" dirty="0">
              <a:latin typeface="Tahoma" pitchFamily="34" charset="0"/>
              <a:ea typeface="Tahoma" pitchFamily="34" charset="0"/>
              <a:cs typeface="Tahoma" pitchFamily="34" charset="0"/>
            </a:endParaRPr>
          </a:p>
          <a:p>
            <a:pPr algn="just">
              <a:buFont typeface="Arial" pitchFamily="34" charset="0"/>
              <a:buChar char="•"/>
            </a:pPr>
            <a:endParaRPr lang="es-CO" dirty="0">
              <a:latin typeface="Arial" pitchFamily="34" charset="0"/>
              <a:ea typeface="Tahoma" pitchFamily="34" charset="0"/>
              <a:cs typeface="Arial" pitchFamily="34" charset="0"/>
            </a:endParaRPr>
          </a:p>
          <a:p>
            <a:pPr algn="just"/>
            <a:endParaRPr lang="es-ES" dirty="0">
              <a:latin typeface="Arial" pitchFamily="34" charset="0"/>
              <a:ea typeface="Tahoma" pitchFamily="34" charset="0"/>
              <a:cs typeface="Arial" pitchFamily="34" charset="0"/>
            </a:endParaRPr>
          </a:p>
          <a:p>
            <a:pPr algn="just"/>
            <a:endParaRPr lang="es-ES" dirty="0">
              <a:latin typeface="Tahoma" pitchFamily="34" charset="0"/>
              <a:ea typeface="Tahoma" pitchFamily="34" charset="0"/>
              <a:cs typeface="Tahoma" pitchFamily="34" charset="0"/>
            </a:endParaRPr>
          </a:p>
          <a:p>
            <a:pPr algn="just"/>
            <a:endParaRPr lang="es-ES" dirty="0">
              <a:latin typeface="Tahoma" pitchFamily="34" charset="0"/>
              <a:ea typeface="Tahoma" pitchFamily="34" charset="0"/>
              <a:cs typeface="Tahoma" pitchFamily="34" charset="0"/>
            </a:endParaRPr>
          </a:p>
          <a:p>
            <a:pPr algn="just">
              <a:buFont typeface="Arial" pitchFamily="34" charset="0"/>
              <a:buChar char="•"/>
            </a:pP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a16="http://schemas.microsoft.com/office/drawing/2014/main"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418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17950" y="525507"/>
            <a:ext cx="8715436" cy="898261"/>
          </a:xfrm>
          <a:prstGeom prst="rect">
            <a:avLst/>
          </a:prstGeom>
          <a:noFill/>
          <a:ln w="9525">
            <a:noFill/>
            <a:miter lim="800000"/>
            <a:headEnd/>
            <a:tailEnd/>
          </a:ln>
        </p:spPr>
        <p:txBody>
          <a:bodyPr anchor="ctr"/>
          <a:lstStyle/>
          <a:p>
            <a:pPr marL="355600" indent="-355600" algn="ctr" eaLnBrk="0" hangingPunct="0"/>
            <a:r>
              <a:rPr lang="es-ES" sz="2400" b="1" dirty="0">
                <a:solidFill>
                  <a:srgbClr val="C00000"/>
                </a:solidFill>
              </a:rPr>
              <a:t>Plan de Mejora Resultado de las Auditorías Internas de Calidad</a:t>
            </a:r>
          </a:p>
        </p:txBody>
      </p:sp>
      <p:graphicFrame>
        <p:nvGraphicFramePr>
          <p:cNvPr id="4" name="Group 79">
            <a:extLst>
              <a:ext uri="{FF2B5EF4-FFF2-40B4-BE49-F238E27FC236}">
                <a16:creationId xmlns:a16="http://schemas.microsoft.com/office/drawing/2014/main" id="{3B07E4FC-E08F-484C-AD35-BF237ACDCC51}"/>
              </a:ext>
            </a:extLst>
          </p:cNvPr>
          <p:cNvGraphicFramePr>
            <a:graphicFrameLocks noGrp="1"/>
          </p:cNvGraphicFramePr>
          <p:nvPr>
            <p:extLst>
              <p:ext uri="{D42A27DB-BD31-4B8C-83A1-F6EECF244321}">
                <p14:modId xmlns:p14="http://schemas.microsoft.com/office/powerpoint/2010/main" val="2858915950"/>
              </p:ext>
            </p:extLst>
          </p:nvPr>
        </p:nvGraphicFramePr>
        <p:xfrm>
          <a:off x="213285" y="1556792"/>
          <a:ext cx="8691839" cy="5090160"/>
        </p:xfrm>
        <a:graphic>
          <a:graphicData uri="http://schemas.openxmlformats.org/drawingml/2006/table">
            <a:tbl>
              <a:tblPr/>
              <a:tblGrid>
                <a:gridCol w="1386288">
                  <a:extLst>
                    <a:ext uri="{9D8B030D-6E8A-4147-A177-3AD203B41FA5}">
                      <a16:colId xmlns:a16="http://schemas.microsoft.com/office/drawing/2014/main" val="20000"/>
                    </a:ext>
                  </a:extLst>
                </a:gridCol>
                <a:gridCol w="908572">
                  <a:extLst>
                    <a:ext uri="{9D8B030D-6E8A-4147-A177-3AD203B41FA5}">
                      <a16:colId xmlns:a16="http://schemas.microsoft.com/office/drawing/2014/main" val="20001"/>
                    </a:ext>
                  </a:extLst>
                </a:gridCol>
                <a:gridCol w="1137927">
                  <a:extLst>
                    <a:ext uri="{9D8B030D-6E8A-4147-A177-3AD203B41FA5}">
                      <a16:colId xmlns:a16="http://schemas.microsoft.com/office/drawing/2014/main" val="20002"/>
                    </a:ext>
                  </a:extLst>
                </a:gridCol>
                <a:gridCol w="137062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4323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Programar capacitación a lideres de proceso en la norma ISO 9001:2015. (salidas no conformes, Acciones correctivas, de mejora, riesgos y oportunidades).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Control Y mejoramiento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1 octubre 2021 Registro Publico y primer  semestre del año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 y Financieros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Realizar el seguimiento a las acciones  de auditorías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000000"/>
                          </a:solidFill>
                          <a:effectLst/>
                          <a:latin typeface="Arial" charset="0"/>
                        </a:rPr>
                        <a:t>Control y mejoramiento</a:t>
                      </a: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primer  semestre del año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5" name="Picture 49">
            <a:extLst>
              <a:ext uri="{FF2B5EF4-FFF2-40B4-BE49-F238E27FC236}">
                <a16:creationId xmlns:a16="http://schemas.microsoft.com/office/drawing/2014/main" id="{6BFE5ACC-CC06-C84C-A3FC-195EC03C2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7557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360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55</a:t>
            </a:fld>
            <a:endParaRPr lang="es-ES" sz="1000" dirty="0">
              <a:solidFill>
                <a:schemeClr val="bg1"/>
              </a:solidFill>
            </a:endParaRPr>
          </a:p>
        </p:txBody>
      </p:sp>
      <p:sp>
        <p:nvSpPr>
          <p:cNvPr id="4098" name="2 Subtítulo"/>
          <p:cNvSpPr>
            <a:spLocks/>
          </p:cNvSpPr>
          <p:nvPr/>
        </p:nvSpPr>
        <p:spPr bwMode="auto">
          <a:xfrm>
            <a:off x="1571604" y="2285992"/>
            <a:ext cx="5724525"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4.5 RESULTADOS DEL SEGUIMIENTO Y MEDICIÓN</a:t>
            </a:r>
            <a:endParaRPr lang="es-MX" sz="36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4357694"/>
            <a:ext cx="1972386" cy="1571636"/>
          </a:xfrm>
          <a:prstGeom prst="rect">
            <a:avLst/>
          </a:prstGeom>
          <a:noFill/>
          <a:ln w="9525">
            <a:noFill/>
            <a:miter lim="800000"/>
            <a:headEnd/>
            <a:tailEnd/>
          </a:ln>
          <a:effectLst/>
        </p:spPr>
      </p:pic>
      <p:pic>
        <p:nvPicPr>
          <p:cNvPr id="5" name="Picture 49">
            <a:extLst>
              <a:ext uri="{FF2B5EF4-FFF2-40B4-BE49-F238E27FC236}">
                <a16:creationId xmlns:a16="http://schemas.microsoft.com/office/drawing/2014/main" id="{0861D7DB-06E5-CD46-980E-DEC9E2C1BF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544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56</a:t>
            </a:fld>
            <a:endParaRPr lang="es-ES" sz="1000" dirty="0">
              <a:solidFill>
                <a:schemeClr val="bg1"/>
              </a:solidFill>
            </a:endParaRPr>
          </a:p>
        </p:txBody>
      </p:sp>
      <p:sp>
        <p:nvSpPr>
          <p:cNvPr id="34819" name="2 Subtítulo"/>
          <p:cNvSpPr>
            <a:spLocks/>
          </p:cNvSpPr>
          <p:nvPr/>
        </p:nvSpPr>
        <p:spPr bwMode="auto">
          <a:xfrm>
            <a:off x="347627" y="404664"/>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a16="http://schemas.microsoft.com/office/drawing/2014/main" id="{1F9E38F1-8E49-D244-9277-DF7647D02E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3F89D1D1-73D3-4E9A-8F6F-D5D71713268C}"/>
              </a:ext>
            </a:extLst>
          </p:cNvPr>
          <p:cNvGraphicFramePr>
            <a:graphicFrameLocks/>
          </p:cNvGraphicFramePr>
          <p:nvPr>
            <p:extLst>
              <p:ext uri="{D42A27DB-BD31-4B8C-83A1-F6EECF244321}">
                <p14:modId xmlns:p14="http://schemas.microsoft.com/office/powerpoint/2010/main" val="472618757"/>
              </p:ext>
            </p:extLst>
          </p:nvPr>
        </p:nvGraphicFramePr>
        <p:xfrm>
          <a:off x="900113" y="404664"/>
          <a:ext cx="7624762" cy="41764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DF8C6942-85D7-452E-B613-94E2EAB58D01}"/>
              </a:ext>
            </a:extLst>
          </p:cNvPr>
          <p:cNvGraphicFramePr>
            <a:graphicFrameLocks noGrp="1"/>
          </p:cNvGraphicFramePr>
          <p:nvPr>
            <p:extLst>
              <p:ext uri="{D42A27DB-BD31-4B8C-83A1-F6EECF244321}">
                <p14:modId xmlns:p14="http://schemas.microsoft.com/office/powerpoint/2010/main" val="3825121668"/>
              </p:ext>
            </p:extLst>
          </p:nvPr>
        </p:nvGraphicFramePr>
        <p:xfrm>
          <a:off x="1043608" y="4581128"/>
          <a:ext cx="7056783" cy="1872208"/>
        </p:xfrm>
        <a:graphic>
          <a:graphicData uri="http://schemas.openxmlformats.org/drawingml/2006/table">
            <a:tbl>
              <a:tblPr>
                <a:tableStyleId>{5C22544A-7EE6-4342-B048-85BDC9FD1C3A}</a:tableStyleId>
              </a:tblPr>
              <a:tblGrid>
                <a:gridCol w="2286440">
                  <a:extLst>
                    <a:ext uri="{9D8B030D-6E8A-4147-A177-3AD203B41FA5}">
                      <a16:colId xmlns:a16="http://schemas.microsoft.com/office/drawing/2014/main" val="3109377605"/>
                    </a:ext>
                  </a:extLst>
                </a:gridCol>
                <a:gridCol w="1168444">
                  <a:extLst>
                    <a:ext uri="{9D8B030D-6E8A-4147-A177-3AD203B41FA5}">
                      <a16:colId xmlns:a16="http://schemas.microsoft.com/office/drawing/2014/main" val="1282133115"/>
                    </a:ext>
                  </a:extLst>
                </a:gridCol>
                <a:gridCol w="1029114">
                  <a:extLst>
                    <a:ext uri="{9D8B030D-6E8A-4147-A177-3AD203B41FA5}">
                      <a16:colId xmlns:a16="http://schemas.microsoft.com/office/drawing/2014/main" val="1591357809"/>
                    </a:ext>
                  </a:extLst>
                </a:gridCol>
                <a:gridCol w="1062349">
                  <a:extLst>
                    <a:ext uri="{9D8B030D-6E8A-4147-A177-3AD203B41FA5}">
                      <a16:colId xmlns:a16="http://schemas.microsoft.com/office/drawing/2014/main" val="4046550174"/>
                    </a:ext>
                  </a:extLst>
                </a:gridCol>
                <a:gridCol w="1510436">
                  <a:extLst>
                    <a:ext uri="{9D8B030D-6E8A-4147-A177-3AD203B41FA5}">
                      <a16:colId xmlns:a16="http://schemas.microsoft.com/office/drawing/2014/main" val="2341775680"/>
                    </a:ext>
                  </a:extLst>
                </a:gridCol>
              </a:tblGrid>
              <a:tr h="595703">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jun-21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9220687"/>
                  </a:ext>
                </a:extLst>
              </a:tr>
              <a:tr h="319126">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32</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2259368"/>
                  </a:ext>
                </a:extLst>
              </a:tr>
              <a:tr h="957379">
                <a:tc>
                  <a:txBody>
                    <a:bodyPr/>
                    <a:lstStyle/>
                    <a:p>
                      <a:pPr algn="ctr" fontAlgn="b"/>
                      <a:r>
                        <a:rPr lang="es-ES" sz="1400" u="none" strike="noStrike">
                          <a:effectLst/>
                        </a:rPr>
                        <a:t>NÚMERO DE CAPACITACIÓNES META 24</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32117112"/>
                  </a:ext>
                </a:extLst>
              </a:tr>
            </a:tbl>
          </a:graphicData>
        </a:graphic>
      </p:graphicFrame>
    </p:spTree>
    <p:extLst>
      <p:ext uri="{BB962C8B-B14F-4D97-AF65-F5344CB8AC3E}">
        <p14:creationId xmlns:p14="http://schemas.microsoft.com/office/powerpoint/2010/main" val="1975287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57</a:t>
            </a:fld>
            <a:endParaRPr lang="es-ES" sz="1000" dirty="0">
              <a:solidFill>
                <a:schemeClr val="bg1"/>
              </a:solidFill>
            </a:endParaRPr>
          </a:p>
        </p:txBody>
      </p:sp>
      <p:sp>
        <p:nvSpPr>
          <p:cNvPr id="34819" name="2 Subtítulo"/>
          <p:cNvSpPr>
            <a:spLocks/>
          </p:cNvSpPr>
          <p:nvPr/>
        </p:nvSpPr>
        <p:spPr bwMode="auto">
          <a:xfrm>
            <a:off x="465646" y="-1755576"/>
            <a:ext cx="7706754" cy="8352928"/>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CONCLUSIONES</a:t>
            </a: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400" b="1" dirty="0">
                <a:latin typeface="Arial" pitchFamily="34" charset="0"/>
                <a:ea typeface="Tahoma" pitchFamily="34" charset="0"/>
                <a:cs typeface="Arial" pitchFamily="34" charset="0"/>
              </a:rPr>
              <a:t>Se observa que el número de capacitaciones superan la meta de 24 anuales. En el año 2018 se realizaron  36 capacitaciones, en el año 2019 se realizaron 53, en el año 2020 se realizaron 85, y hasta junio de 2021 se realizaron 32 , las capacitaciones se desarrollaron en dos modalidades presencial y virtual, dentro de la formaciones se desarrollaron, capacitaciones, cursos, diplomados y técnicos gracias a que la entidad cuenta con el Instituto Técnico, Empresarial Cámara de Comercio de Ipiales (ITECCI).</a:t>
            </a:r>
            <a:endParaRPr lang="es-ES" sz="2400" dirty="0">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670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58</a:t>
            </a:fld>
            <a:endParaRPr lang="es-ES" sz="1000" dirty="0">
              <a:solidFill>
                <a:schemeClr val="bg1"/>
              </a:solidFill>
            </a:endParaRPr>
          </a:p>
        </p:txBody>
      </p:sp>
      <p:sp>
        <p:nvSpPr>
          <p:cNvPr id="34819" name="2 Subtítulo"/>
          <p:cNvSpPr>
            <a:spLocks/>
          </p:cNvSpPr>
          <p:nvPr/>
        </p:nvSpPr>
        <p:spPr bwMode="auto">
          <a:xfrm>
            <a:off x="465646" y="476672"/>
            <a:ext cx="8786874" cy="658452"/>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9FC3A0CB-943E-43AD-96B8-400625E181CC}"/>
              </a:ext>
            </a:extLst>
          </p:cNvPr>
          <p:cNvGraphicFramePr>
            <a:graphicFrameLocks/>
          </p:cNvGraphicFramePr>
          <p:nvPr>
            <p:extLst>
              <p:ext uri="{D42A27DB-BD31-4B8C-83A1-F6EECF244321}">
                <p14:modId xmlns:p14="http://schemas.microsoft.com/office/powerpoint/2010/main" val="1048686332"/>
              </p:ext>
            </p:extLst>
          </p:nvPr>
        </p:nvGraphicFramePr>
        <p:xfrm>
          <a:off x="1263485" y="476672"/>
          <a:ext cx="6980923" cy="37444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7C1C73CD-156D-40EC-8025-22E1FEFC8241}"/>
              </a:ext>
            </a:extLst>
          </p:cNvPr>
          <p:cNvGraphicFramePr>
            <a:graphicFrameLocks noGrp="1"/>
          </p:cNvGraphicFramePr>
          <p:nvPr>
            <p:extLst>
              <p:ext uri="{D42A27DB-BD31-4B8C-83A1-F6EECF244321}">
                <p14:modId xmlns:p14="http://schemas.microsoft.com/office/powerpoint/2010/main" val="2295432909"/>
              </p:ext>
            </p:extLst>
          </p:nvPr>
        </p:nvGraphicFramePr>
        <p:xfrm>
          <a:off x="1088277" y="4221088"/>
          <a:ext cx="6980923" cy="2289800"/>
        </p:xfrm>
        <a:graphic>
          <a:graphicData uri="http://schemas.openxmlformats.org/drawingml/2006/table">
            <a:tbl>
              <a:tblPr>
                <a:tableStyleId>{5C22544A-7EE6-4342-B048-85BDC9FD1C3A}</a:tableStyleId>
              </a:tblPr>
              <a:tblGrid>
                <a:gridCol w="2261860">
                  <a:extLst>
                    <a:ext uri="{9D8B030D-6E8A-4147-A177-3AD203B41FA5}">
                      <a16:colId xmlns:a16="http://schemas.microsoft.com/office/drawing/2014/main" val="2657027230"/>
                    </a:ext>
                  </a:extLst>
                </a:gridCol>
                <a:gridCol w="685412">
                  <a:extLst>
                    <a:ext uri="{9D8B030D-6E8A-4147-A177-3AD203B41FA5}">
                      <a16:colId xmlns:a16="http://schemas.microsoft.com/office/drawing/2014/main" val="2148825619"/>
                    </a:ext>
                  </a:extLst>
                </a:gridCol>
                <a:gridCol w="1110368">
                  <a:extLst>
                    <a:ext uri="{9D8B030D-6E8A-4147-A177-3AD203B41FA5}">
                      <a16:colId xmlns:a16="http://schemas.microsoft.com/office/drawing/2014/main" val="1531190798"/>
                    </a:ext>
                  </a:extLst>
                </a:gridCol>
                <a:gridCol w="1429085">
                  <a:extLst>
                    <a:ext uri="{9D8B030D-6E8A-4147-A177-3AD203B41FA5}">
                      <a16:colId xmlns:a16="http://schemas.microsoft.com/office/drawing/2014/main" val="1963344565"/>
                    </a:ext>
                  </a:extLst>
                </a:gridCol>
                <a:gridCol w="1494198">
                  <a:extLst>
                    <a:ext uri="{9D8B030D-6E8A-4147-A177-3AD203B41FA5}">
                      <a16:colId xmlns:a16="http://schemas.microsoft.com/office/drawing/2014/main" val="2123215160"/>
                    </a:ext>
                  </a:extLst>
                </a:gridCol>
              </a:tblGrid>
              <a:tr h="622470">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jun-21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52198136"/>
                  </a:ext>
                </a:extLst>
              </a:tr>
              <a:tr h="333466">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2712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4267</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4331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1564</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496580394"/>
                  </a:ext>
                </a:extLst>
              </a:tr>
              <a:tr h="1333864">
                <a:tc>
                  <a:txBody>
                    <a:bodyPr/>
                    <a:lstStyle/>
                    <a:p>
                      <a:pPr algn="ctr" fontAlgn="b"/>
                      <a:r>
                        <a:rPr lang="es-CO" sz="1400" u="none" strike="noStrike">
                          <a:effectLst/>
                        </a:rPr>
                        <a:t>NÚMERO DE PERSONAS CAPACITADAS META 1000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75988504"/>
                  </a:ext>
                </a:extLst>
              </a:tr>
            </a:tbl>
          </a:graphicData>
        </a:graphic>
      </p:graphicFrame>
    </p:spTree>
    <p:extLst>
      <p:ext uri="{BB962C8B-B14F-4D97-AF65-F5344CB8AC3E}">
        <p14:creationId xmlns:p14="http://schemas.microsoft.com/office/powerpoint/2010/main" val="2508687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59</a:t>
            </a:fld>
            <a:endParaRPr lang="es-ES" sz="1000" dirty="0">
              <a:solidFill>
                <a:schemeClr val="bg1"/>
              </a:solidFill>
            </a:endParaRPr>
          </a:p>
        </p:txBody>
      </p:sp>
      <p:sp>
        <p:nvSpPr>
          <p:cNvPr id="34819" name="2 Subtítulo"/>
          <p:cNvSpPr>
            <a:spLocks/>
          </p:cNvSpPr>
          <p:nvPr/>
        </p:nvSpPr>
        <p:spPr bwMode="auto">
          <a:xfrm>
            <a:off x="437881" y="-1971600"/>
            <a:ext cx="8022551" cy="8117739"/>
          </a:xfrm>
          <a:prstGeom prst="rect">
            <a:avLst/>
          </a:prstGeom>
          <a:noFill/>
          <a:ln w="9525">
            <a:noFill/>
            <a:miter lim="800000"/>
            <a:headEnd/>
            <a:tailEnd/>
          </a:ln>
        </p:spPr>
        <p:txBody>
          <a:bodyPr anchor="ctr"/>
          <a:lstStyle/>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r>
              <a:rPr lang="es-ES" sz="2400" b="1" dirty="0">
                <a:solidFill>
                  <a:srgbClr val="FF0000"/>
                </a:solidFill>
              </a:rPr>
              <a:t>CONCLUSIONES</a:t>
            </a:r>
          </a:p>
          <a:p>
            <a:pPr marL="342900" indent="-342900" algn="ctr"/>
            <a:endParaRPr lang="es-ES" b="1" dirty="0"/>
          </a:p>
          <a:p>
            <a:pPr marL="342900" indent="-342900" algn="just"/>
            <a:r>
              <a:rPr lang="es-ES" sz="2800" b="1" dirty="0"/>
              <a:t>    Se observa que en el año 2018 el número de personas capacitados fue 2712, en el 2019 fue de 4267, en el 2020 fue de 4331 y hasta junio de 2021 fue de 1564, por lo tanto se supera la meta anual de 1000 capacitados, gracias a la convocatoria eficaz, reconocimiento y la buena imagen que tiene la entidad frente a las partes interesadas. ( Empresarios, profesionales y comunidad en general).</a:t>
            </a:r>
          </a:p>
          <a:p>
            <a:pPr marL="342900" indent="-342900" algn="just"/>
            <a:endParaRPr lang="es-ES" sz="2800" b="1" dirty="0"/>
          </a:p>
          <a:p>
            <a:pPr marL="342900" indent="-342900" algn="just"/>
            <a:endParaRPr lang="es-ES" b="1" dirty="0"/>
          </a:p>
        </p:txBody>
      </p:sp>
      <p:sp>
        <p:nvSpPr>
          <p:cNvPr id="4" name="CuadroTexto 3">
            <a:extLst>
              <a:ext uri="{FF2B5EF4-FFF2-40B4-BE49-F238E27FC236}">
                <a16:creationId xmlns:a16="http://schemas.microsoft.com/office/drawing/2014/main" id="{E4162C79-41A2-7243-9F10-4E01D288F648}"/>
              </a:ext>
            </a:extLst>
          </p:cNvPr>
          <p:cNvSpPr txBox="1"/>
          <p:nvPr/>
        </p:nvSpPr>
        <p:spPr>
          <a:xfrm>
            <a:off x="107504" y="6146140"/>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24 Rectángulo redondeado"/>
          <p:cNvSpPr>
            <a:spLocks noChangeArrowheads="1"/>
          </p:cNvSpPr>
          <p:nvPr/>
        </p:nvSpPr>
        <p:spPr bwMode="auto">
          <a:xfrm>
            <a:off x="214282" y="3929066"/>
            <a:ext cx="2857520" cy="1071570"/>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ctr"/>
            <a:r>
              <a:rPr lang="es-ES" sz="1400" dirty="0">
                <a:solidFill>
                  <a:srgbClr val="0033CC"/>
                </a:solidFill>
              </a:rPr>
              <a:t>	</a:t>
            </a:r>
            <a:r>
              <a:rPr lang="es-ES" dirty="0">
                <a:solidFill>
                  <a:srgbClr val="0033CC"/>
                </a:solidFill>
              </a:rPr>
              <a:t>Oportunidades de Mejora de la eficacia del SGC y sus procesos</a:t>
            </a:r>
            <a:endParaRPr lang="es-CO" dirty="0">
              <a:solidFill>
                <a:srgbClr val="0033CC"/>
              </a:solidFill>
            </a:endParaRPr>
          </a:p>
        </p:txBody>
      </p:sp>
      <p:sp>
        <p:nvSpPr>
          <p:cNvPr id="26" name="25 Rectángulo redondeado"/>
          <p:cNvSpPr>
            <a:spLocks noChangeArrowheads="1"/>
          </p:cNvSpPr>
          <p:nvPr/>
        </p:nvSpPr>
        <p:spPr bwMode="auto">
          <a:xfrm>
            <a:off x="6000760" y="3929066"/>
            <a:ext cx="3000396" cy="1071573"/>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ctr"/>
            <a:r>
              <a:rPr lang="es-ES" sz="1400" dirty="0">
                <a:solidFill>
                  <a:srgbClr val="0033CC"/>
                </a:solidFill>
              </a:rPr>
              <a:t>	</a:t>
            </a:r>
            <a:r>
              <a:rPr lang="es-ES" dirty="0">
                <a:solidFill>
                  <a:srgbClr val="0033CC"/>
                </a:solidFill>
              </a:rPr>
              <a:t>Necesidades de cambios del SGC.</a:t>
            </a:r>
          </a:p>
        </p:txBody>
      </p:sp>
      <p:sp>
        <p:nvSpPr>
          <p:cNvPr id="36" name="35 Rectángulo redondeado"/>
          <p:cNvSpPr>
            <a:spLocks noChangeArrowheads="1"/>
          </p:cNvSpPr>
          <p:nvPr/>
        </p:nvSpPr>
        <p:spPr bwMode="auto">
          <a:xfrm>
            <a:off x="2555776" y="2071678"/>
            <a:ext cx="4176464" cy="1000121"/>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ctr"/>
            <a:r>
              <a:rPr lang="es-CO" sz="1400" dirty="0">
                <a:solidFill>
                  <a:srgbClr val="0033CC"/>
                </a:solidFill>
              </a:rPr>
              <a:t>	</a:t>
            </a:r>
            <a:r>
              <a:rPr lang="es-CO" dirty="0">
                <a:solidFill>
                  <a:srgbClr val="0033CC"/>
                </a:solidFill>
              </a:rPr>
              <a:t>Necesidades de recursos (Humanos, financieros y técnicos)</a:t>
            </a:r>
            <a:endParaRPr lang="es-CO" sz="1400" dirty="0">
              <a:solidFill>
                <a:srgbClr val="0033CC"/>
              </a:solidFill>
            </a:endParaRPr>
          </a:p>
        </p:txBody>
      </p:sp>
      <p:sp>
        <p:nvSpPr>
          <p:cNvPr id="10" name="AutoShape 16"/>
          <p:cNvSpPr>
            <a:spLocks noChangeArrowheads="1"/>
          </p:cNvSpPr>
          <p:nvPr/>
        </p:nvSpPr>
        <p:spPr bwMode="auto">
          <a:xfrm>
            <a:off x="6858016" y="5857892"/>
            <a:ext cx="2071682" cy="788980"/>
          </a:xfrm>
          <a:prstGeom prst="roundRect">
            <a:avLst>
              <a:gd name="adj" fmla="val 16667"/>
            </a:avLst>
          </a:prstGeom>
          <a:gradFill flip="none" rotWithShape="1">
            <a:gsLst>
              <a:gs pos="0">
                <a:srgbClr val="8488C4"/>
              </a:gs>
              <a:gs pos="53000">
                <a:srgbClr val="D4DEFF"/>
              </a:gs>
              <a:gs pos="83000">
                <a:srgbClr val="D4DEFF"/>
              </a:gs>
              <a:gs pos="100000">
                <a:srgbClr val="96AB94"/>
              </a:gs>
            </a:gsLst>
            <a:lin ang="16200000" scaled="1"/>
            <a:tileRect/>
          </a:gradFill>
          <a:ln w="9525" algn="ctr">
            <a:solidFill>
              <a:schemeClr val="tx1"/>
            </a:solidFill>
            <a:round/>
            <a:headEnd/>
            <a:tailEnd/>
          </a:ln>
        </p:spPr>
        <p:txBody>
          <a:bodyPr anchor="ctr"/>
          <a:lstStyle/>
          <a:p>
            <a:pPr algn="ctr"/>
            <a:r>
              <a:rPr lang="es-CO" sz="1400" b="1" dirty="0">
                <a:solidFill>
                  <a:srgbClr val="0033CC"/>
                </a:solidFill>
              </a:rPr>
              <a:t>Numeral </a:t>
            </a:r>
          </a:p>
          <a:p>
            <a:pPr algn="ctr"/>
            <a:r>
              <a:rPr lang="es-CO" sz="1400" b="1" dirty="0">
                <a:solidFill>
                  <a:srgbClr val="0033CC"/>
                </a:solidFill>
              </a:rPr>
              <a:t>9.3</a:t>
            </a:r>
          </a:p>
          <a:p>
            <a:pPr algn="ctr"/>
            <a:r>
              <a:rPr lang="es-CO" sz="1400" b="1" dirty="0">
                <a:solidFill>
                  <a:srgbClr val="0033CC"/>
                </a:solidFill>
              </a:rPr>
              <a:t>ISO 9001:2015</a:t>
            </a:r>
          </a:p>
        </p:txBody>
      </p:sp>
      <p:pic>
        <p:nvPicPr>
          <p:cNvPr id="13" name="Picture 7"/>
          <p:cNvPicPr>
            <a:picLocks noChangeAspect="1" noChangeArrowheads="1"/>
          </p:cNvPicPr>
          <p:nvPr/>
        </p:nvPicPr>
        <p:blipFill>
          <a:blip r:embed="rId2" cstate="print"/>
          <a:srcRect/>
          <a:stretch>
            <a:fillRect/>
          </a:stretch>
        </p:blipFill>
        <p:spPr bwMode="auto">
          <a:xfrm>
            <a:off x="3428992" y="3500438"/>
            <a:ext cx="2214578" cy="1928826"/>
          </a:xfrm>
          <a:prstGeom prst="rect">
            <a:avLst/>
          </a:prstGeom>
          <a:noFill/>
          <a:ln w="9525">
            <a:noFill/>
            <a:miter lim="800000"/>
            <a:headEnd/>
            <a:tailEnd/>
          </a:ln>
        </p:spPr>
      </p:pic>
      <p:cxnSp>
        <p:nvCxnSpPr>
          <p:cNvPr id="15" name="14 Conector angular"/>
          <p:cNvCxnSpPr>
            <a:stCxn id="13" idx="0"/>
          </p:cNvCxnSpPr>
          <p:nvPr/>
        </p:nvCxnSpPr>
        <p:spPr>
          <a:xfrm rot="16200000" flipV="1">
            <a:off x="4317202" y="3286123"/>
            <a:ext cx="428628" cy="0"/>
          </a:xfrm>
          <a:prstGeom prst="bentConnector3">
            <a:avLst>
              <a:gd name="adj1" fmla="val 50000"/>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angular"/>
          <p:cNvCxnSpPr>
            <a:stCxn id="13" idx="1"/>
            <a:endCxn id="25" idx="3"/>
          </p:cNvCxnSpPr>
          <p:nvPr/>
        </p:nvCxnSpPr>
        <p:spPr>
          <a:xfrm rot="10800000">
            <a:off x="3071802" y="4466439"/>
            <a:ext cx="357190" cy="0"/>
          </a:xfrm>
          <a:prstGeom prst="bentConnector3">
            <a:avLst>
              <a:gd name="adj1" fmla="val 50000"/>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angular"/>
          <p:cNvCxnSpPr>
            <a:stCxn id="13" idx="3"/>
            <a:endCxn id="26" idx="1"/>
          </p:cNvCxnSpPr>
          <p:nvPr/>
        </p:nvCxnSpPr>
        <p:spPr>
          <a:xfrm>
            <a:off x="5643570" y="4464851"/>
            <a:ext cx="357190" cy="0"/>
          </a:xfrm>
          <a:prstGeom prst="bentConnector3">
            <a:avLst>
              <a:gd name="adj1" fmla="val 50000"/>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3"/>
          <p:cNvSpPr>
            <a:spLocks noChangeArrowheads="1"/>
          </p:cNvSpPr>
          <p:nvPr/>
        </p:nvSpPr>
        <p:spPr bwMode="auto">
          <a:xfrm>
            <a:off x="1643042" y="1129477"/>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sz="2000" dirty="0">
                <a:solidFill>
                  <a:srgbClr val="C00000"/>
                </a:solidFill>
                <a:latin typeface="Arial Black" pitchFamily="34" charset="0"/>
                <a:cs typeface="+mn-cs"/>
              </a:rPr>
              <a:t>RESULTADOS DE LA REVISIÒN</a:t>
            </a:r>
            <a:endParaRPr lang="es-CO" sz="2400" dirty="0">
              <a:solidFill>
                <a:srgbClr val="C00000"/>
              </a:solidFill>
              <a:latin typeface="Arial Black" pitchFamily="34" charset="0"/>
              <a:cs typeface="+mn-cs"/>
            </a:endParaRPr>
          </a:p>
        </p:txBody>
      </p:sp>
      <p:sp>
        <p:nvSpPr>
          <p:cNvPr id="27" name="Rectangle 3"/>
          <p:cNvSpPr>
            <a:spLocks noChangeArrowheads="1"/>
          </p:cNvSpPr>
          <p:nvPr/>
        </p:nvSpPr>
        <p:spPr bwMode="auto">
          <a:xfrm>
            <a:off x="1641078" y="322334"/>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sz="2400" dirty="0">
                <a:solidFill>
                  <a:srgbClr val="C00000"/>
                </a:solidFill>
                <a:latin typeface="Arial Black" pitchFamily="34" charset="0"/>
                <a:cs typeface="+mn-cs"/>
              </a:rPr>
              <a:t>REVISIÓN POR LA DIRECCIÓN</a:t>
            </a:r>
          </a:p>
        </p:txBody>
      </p:sp>
      <p:pic>
        <p:nvPicPr>
          <p:cNvPr id="16" name="Picture 49">
            <a:extLst>
              <a:ext uri="{FF2B5EF4-FFF2-40B4-BE49-F238E27FC236}">
                <a16:creationId xmlns:a16="http://schemas.microsoft.com/office/drawing/2014/main" id="{AA1B85CE-5BFE-CD4A-9A0C-56C0434AF4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6" grpId="0" animBg="1"/>
      <p:bldP spid="10" grpId="0" animBg="1"/>
      <p:bldP spid="10" grpId="1"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60</a:t>
            </a:fld>
            <a:endParaRPr lang="es-ES" sz="1000" dirty="0">
              <a:solidFill>
                <a:schemeClr val="bg1"/>
              </a:solidFill>
            </a:endParaRPr>
          </a:p>
        </p:txBody>
      </p:sp>
      <p:sp>
        <p:nvSpPr>
          <p:cNvPr id="34819" name="2 Subtítulo"/>
          <p:cNvSpPr>
            <a:spLocks/>
          </p:cNvSpPr>
          <p:nvPr/>
        </p:nvSpPr>
        <p:spPr bwMode="auto">
          <a:xfrm>
            <a:off x="249622" y="476672"/>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a16="http://schemas.microsoft.com/office/drawing/2014/main" id="{BA94DBF3-68A6-3245-99B2-3DC7DA52EE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3" y="116632"/>
            <a:ext cx="79784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a16="http://schemas.microsoft.com/office/drawing/2014/main" id="{CD1DE478-7BE4-477F-8901-A0FE1463656A}"/>
              </a:ext>
            </a:extLst>
          </p:cNvPr>
          <p:cNvGraphicFramePr>
            <a:graphicFrameLocks noGrp="1"/>
          </p:cNvGraphicFramePr>
          <p:nvPr>
            <p:extLst>
              <p:ext uri="{D42A27DB-BD31-4B8C-83A1-F6EECF244321}">
                <p14:modId xmlns:p14="http://schemas.microsoft.com/office/powerpoint/2010/main" val="1743716962"/>
              </p:ext>
            </p:extLst>
          </p:nvPr>
        </p:nvGraphicFramePr>
        <p:xfrm>
          <a:off x="619125" y="4680266"/>
          <a:ext cx="4312915" cy="1917085"/>
        </p:xfrm>
        <a:graphic>
          <a:graphicData uri="http://schemas.openxmlformats.org/drawingml/2006/table">
            <a:tbl>
              <a:tblPr>
                <a:tableStyleId>{5C22544A-7EE6-4342-B048-85BDC9FD1C3A}</a:tableStyleId>
              </a:tblPr>
              <a:tblGrid>
                <a:gridCol w="1397410">
                  <a:extLst>
                    <a:ext uri="{9D8B030D-6E8A-4147-A177-3AD203B41FA5}">
                      <a16:colId xmlns:a16="http://schemas.microsoft.com/office/drawing/2014/main" val="3779208477"/>
                    </a:ext>
                  </a:extLst>
                </a:gridCol>
                <a:gridCol w="423457">
                  <a:extLst>
                    <a:ext uri="{9D8B030D-6E8A-4147-A177-3AD203B41FA5}">
                      <a16:colId xmlns:a16="http://schemas.microsoft.com/office/drawing/2014/main" val="2608819188"/>
                    </a:ext>
                  </a:extLst>
                </a:gridCol>
                <a:gridCol w="686002">
                  <a:extLst>
                    <a:ext uri="{9D8B030D-6E8A-4147-A177-3AD203B41FA5}">
                      <a16:colId xmlns:a16="http://schemas.microsoft.com/office/drawing/2014/main" val="321453214"/>
                    </a:ext>
                  </a:extLst>
                </a:gridCol>
                <a:gridCol w="882909">
                  <a:extLst>
                    <a:ext uri="{9D8B030D-6E8A-4147-A177-3AD203B41FA5}">
                      <a16:colId xmlns:a16="http://schemas.microsoft.com/office/drawing/2014/main" val="2225739440"/>
                    </a:ext>
                  </a:extLst>
                </a:gridCol>
                <a:gridCol w="923137">
                  <a:extLst>
                    <a:ext uri="{9D8B030D-6E8A-4147-A177-3AD203B41FA5}">
                      <a16:colId xmlns:a16="http://schemas.microsoft.com/office/drawing/2014/main" val="4095604053"/>
                    </a:ext>
                  </a:extLst>
                </a:gridCol>
              </a:tblGrid>
              <a:tr h="531469">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jun-21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282931798"/>
                  </a:ext>
                </a:extLst>
              </a:tr>
              <a:tr h="531469">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83%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66,66%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16,66%</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35566115"/>
                  </a:ext>
                </a:extLst>
              </a:tr>
              <a:tr h="854147">
                <a:tc>
                  <a:txBody>
                    <a:bodyPr/>
                    <a:lstStyle/>
                    <a:p>
                      <a:pPr algn="ctr" fontAlgn="b"/>
                      <a:r>
                        <a:rPr lang="es-ES" sz="1400" u="none" strike="noStrike">
                          <a:effectLst/>
                        </a:rPr>
                        <a:t>%  COBERTURA DE CAPACITACIONES FUERA DE IPIALES</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58621946"/>
                  </a:ext>
                </a:extLst>
              </a:tr>
            </a:tbl>
          </a:graphicData>
        </a:graphic>
      </p:graphicFrame>
      <p:graphicFrame>
        <p:nvGraphicFramePr>
          <p:cNvPr id="10" name="Gráfico 9">
            <a:extLst>
              <a:ext uri="{FF2B5EF4-FFF2-40B4-BE49-F238E27FC236}">
                <a16:creationId xmlns:a16="http://schemas.microsoft.com/office/drawing/2014/main" id="{00000000-0008-0000-0200-000011000000}"/>
              </a:ext>
            </a:extLst>
          </p:cNvPr>
          <p:cNvGraphicFramePr>
            <a:graphicFrameLocks/>
          </p:cNvGraphicFramePr>
          <p:nvPr>
            <p:extLst>
              <p:ext uri="{D42A27DB-BD31-4B8C-83A1-F6EECF244321}">
                <p14:modId xmlns:p14="http://schemas.microsoft.com/office/powerpoint/2010/main" val="281269386"/>
              </p:ext>
            </p:extLst>
          </p:nvPr>
        </p:nvGraphicFramePr>
        <p:xfrm>
          <a:off x="1403648" y="476672"/>
          <a:ext cx="6192688" cy="39445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a 10">
            <a:extLst>
              <a:ext uri="{FF2B5EF4-FFF2-40B4-BE49-F238E27FC236}">
                <a16:creationId xmlns:a16="http://schemas.microsoft.com/office/drawing/2014/main" id="{F46D356C-12A0-42E5-8B61-A6B5FAA0416A}"/>
              </a:ext>
            </a:extLst>
          </p:cNvPr>
          <p:cNvGraphicFramePr>
            <a:graphicFrameLocks noGrp="1"/>
          </p:cNvGraphicFramePr>
          <p:nvPr>
            <p:extLst>
              <p:ext uri="{D42A27DB-BD31-4B8C-83A1-F6EECF244321}">
                <p14:modId xmlns:p14="http://schemas.microsoft.com/office/powerpoint/2010/main" val="820013327"/>
              </p:ext>
            </p:extLst>
          </p:nvPr>
        </p:nvGraphicFramePr>
        <p:xfrm>
          <a:off x="5148064" y="4680266"/>
          <a:ext cx="3763639" cy="1917084"/>
        </p:xfrm>
        <a:graphic>
          <a:graphicData uri="http://schemas.openxmlformats.org/drawingml/2006/table">
            <a:tbl>
              <a:tblPr>
                <a:tableStyleId>{5C22544A-7EE6-4342-B048-85BDC9FD1C3A}</a:tableStyleId>
              </a:tblPr>
              <a:tblGrid>
                <a:gridCol w="1382956">
                  <a:extLst>
                    <a:ext uri="{9D8B030D-6E8A-4147-A177-3AD203B41FA5}">
                      <a16:colId xmlns:a16="http://schemas.microsoft.com/office/drawing/2014/main" val="2985531879"/>
                    </a:ext>
                  </a:extLst>
                </a:gridCol>
                <a:gridCol w="522235">
                  <a:extLst>
                    <a:ext uri="{9D8B030D-6E8A-4147-A177-3AD203B41FA5}">
                      <a16:colId xmlns:a16="http://schemas.microsoft.com/office/drawing/2014/main" val="1511398997"/>
                    </a:ext>
                  </a:extLst>
                </a:gridCol>
                <a:gridCol w="672136">
                  <a:extLst>
                    <a:ext uri="{9D8B030D-6E8A-4147-A177-3AD203B41FA5}">
                      <a16:colId xmlns:a16="http://schemas.microsoft.com/office/drawing/2014/main" val="2551101670"/>
                    </a:ext>
                  </a:extLst>
                </a:gridCol>
                <a:gridCol w="702761">
                  <a:extLst>
                    <a:ext uri="{9D8B030D-6E8A-4147-A177-3AD203B41FA5}">
                      <a16:colId xmlns:a16="http://schemas.microsoft.com/office/drawing/2014/main" val="706669496"/>
                    </a:ext>
                  </a:extLst>
                </a:gridCol>
                <a:gridCol w="483551">
                  <a:extLst>
                    <a:ext uri="{9D8B030D-6E8A-4147-A177-3AD203B41FA5}">
                      <a16:colId xmlns:a16="http://schemas.microsoft.com/office/drawing/2014/main" val="1727283277"/>
                    </a:ext>
                  </a:extLst>
                </a:gridCol>
              </a:tblGrid>
              <a:tr h="697122">
                <a:tc>
                  <a:txBody>
                    <a:bodyPr/>
                    <a:lstStyle/>
                    <a:p>
                      <a:pPr algn="ctr"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2018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2019</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a:effectLst/>
                        </a:rPr>
                        <a:t>AÑO 2021</a:t>
                      </a:r>
                      <a:endParaRPr lang="es-CO"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99983998"/>
                  </a:ext>
                </a:extLst>
              </a:tr>
              <a:tr h="1219962">
                <a:tc>
                  <a:txBody>
                    <a:bodyPr/>
                    <a:lstStyle/>
                    <a:p>
                      <a:pPr algn="ctr" fontAlgn="b"/>
                      <a:r>
                        <a:rPr lang="es-ES" sz="1400" u="none" strike="noStrike">
                          <a:effectLst/>
                        </a:rPr>
                        <a:t>NÚMERO DE MUNICIPIOS CAPACITADOS FUERA DE IPIALES</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23319078"/>
                  </a:ext>
                </a:extLst>
              </a:tr>
            </a:tbl>
          </a:graphicData>
        </a:graphic>
      </p:graphicFrame>
    </p:spTree>
    <p:extLst>
      <p:ext uri="{BB962C8B-B14F-4D97-AF65-F5344CB8AC3E}">
        <p14:creationId xmlns:p14="http://schemas.microsoft.com/office/powerpoint/2010/main" val="1278419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61</a:t>
            </a:fld>
            <a:endParaRPr lang="es-ES" sz="1000" dirty="0">
              <a:solidFill>
                <a:schemeClr val="bg1"/>
              </a:solidFill>
            </a:endParaRPr>
          </a:p>
        </p:txBody>
      </p:sp>
      <p:sp>
        <p:nvSpPr>
          <p:cNvPr id="34819" name="2 Subtítulo"/>
          <p:cNvSpPr>
            <a:spLocks/>
          </p:cNvSpPr>
          <p:nvPr/>
        </p:nvSpPr>
        <p:spPr bwMode="auto">
          <a:xfrm>
            <a:off x="539552" y="332656"/>
            <a:ext cx="8064896" cy="6768752"/>
          </a:xfrm>
          <a:prstGeom prst="rect">
            <a:avLst/>
          </a:prstGeom>
          <a:noFill/>
          <a:ln w="9525">
            <a:noFill/>
            <a:miter lim="800000"/>
            <a:headEnd/>
            <a:tailEnd/>
          </a:ln>
        </p:spPr>
        <p:txBody>
          <a:bodyPr anchor="ctr"/>
          <a:lstStyle/>
          <a:p>
            <a:pPr marL="342900" indent="-342900" algn="ctr"/>
            <a:r>
              <a:rPr lang="es-ES" sz="2000" b="1" dirty="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Se observa 2018 un porcentaje de 83% correspondiente a 10 municipios en los que se llevo capacitaciones, en la vigencia 2019 un porcentaje de 25% correspondiente a 3 municipios  , en el 2020 un porcentaje de 66,66% correspondiente a 8 municipios y hasta junio  de 2021 un porcentaje de 16,66% correspondiente a 2 municipios , no se cumplió el indicador en la vigencia 2019, por falta de presupuesto, en lo corrido del 2021 no se ha cumplido debido a la pandemia, ha impedido el traslado de capacitadores a los municipios de la jurisdicción.</a:t>
            </a:r>
          </a:p>
          <a:p>
            <a:pPr marL="342900" indent="-342900" algn="just"/>
            <a:endParaRPr lang="es-ES" sz="2000" b="1" dirty="0">
              <a:latin typeface="Arial" pitchFamily="34" charset="0"/>
              <a:ea typeface="Tahoma" pitchFamily="34" charset="0"/>
              <a:cs typeface="Arial" pitchFamily="34" charset="0"/>
            </a:endParaRPr>
          </a:p>
          <a:p>
            <a:pPr marL="342900" indent="-342900" algn="just"/>
            <a:r>
              <a:rPr lang="es-ES" sz="2000" b="1" dirty="0">
                <a:latin typeface="Arial" pitchFamily="34" charset="0"/>
                <a:ea typeface="Tahoma" pitchFamily="34" charset="0"/>
                <a:cs typeface="Arial" pitchFamily="34" charset="0"/>
              </a:rPr>
              <a:t>     Se tendrá en cuenta el desarrollo de la pandemia, para ver si es posible en la vigencia 2022, trasladar capacitaciones a los municipios de la jurisdicción, teniendo en cuenta que las capacitaciones virtuales no son acogidas en algunos municipios, por falta de conectividad.</a:t>
            </a:r>
          </a:p>
          <a:p>
            <a:pPr marL="342900" indent="-342900" algn="just"/>
            <a:endParaRPr lang="es-ES" sz="20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2589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62</a:t>
            </a:fld>
            <a:endParaRPr lang="es-ES" sz="1000" dirty="0">
              <a:solidFill>
                <a:schemeClr val="bg1"/>
              </a:solidFill>
            </a:endParaRPr>
          </a:p>
        </p:txBody>
      </p:sp>
      <p:sp>
        <p:nvSpPr>
          <p:cNvPr id="34819" name="2 Subtítulo"/>
          <p:cNvSpPr>
            <a:spLocks/>
          </p:cNvSpPr>
          <p:nvPr/>
        </p:nvSpPr>
        <p:spPr bwMode="auto">
          <a:xfrm>
            <a:off x="609662" y="332656"/>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a16="http://schemas.microsoft.com/office/drawing/2014/main"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00000000-0008-0000-0200-00001A000000}"/>
              </a:ext>
            </a:extLst>
          </p:cNvPr>
          <p:cNvGraphicFramePr>
            <a:graphicFrameLocks/>
          </p:cNvGraphicFramePr>
          <p:nvPr>
            <p:extLst>
              <p:ext uri="{D42A27DB-BD31-4B8C-83A1-F6EECF244321}">
                <p14:modId xmlns:p14="http://schemas.microsoft.com/office/powerpoint/2010/main" val="3941889876"/>
              </p:ext>
            </p:extLst>
          </p:nvPr>
        </p:nvGraphicFramePr>
        <p:xfrm>
          <a:off x="1712714" y="188640"/>
          <a:ext cx="6099646" cy="38884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11789C4C-8A4B-4511-B98E-34811B7DC869}"/>
              </a:ext>
            </a:extLst>
          </p:cNvPr>
          <p:cNvGraphicFramePr>
            <a:graphicFrameLocks noGrp="1"/>
          </p:cNvGraphicFramePr>
          <p:nvPr>
            <p:extLst>
              <p:ext uri="{D42A27DB-BD31-4B8C-83A1-F6EECF244321}">
                <p14:modId xmlns:p14="http://schemas.microsoft.com/office/powerpoint/2010/main" val="2943492573"/>
              </p:ext>
            </p:extLst>
          </p:nvPr>
        </p:nvGraphicFramePr>
        <p:xfrm>
          <a:off x="1612628" y="4637568"/>
          <a:ext cx="6343748" cy="1671752"/>
        </p:xfrm>
        <a:graphic>
          <a:graphicData uri="http://schemas.openxmlformats.org/drawingml/2006/table">
            <a:tbl>
              <a:tblPr>
                <a:tableStyleId>{5C22544A-7EE6-4342-B048-85BDC9FD1C3A}</a:tableStyleId>
              </a:tblPr>
              <a:tblGrid>
                <a:gridCol w="1961984">
                  <a:extLst>
                    <a:ext uri="{9D8B030D-6E8A-4147-A177-3AD203B41FA5}">
                      <a16:colId xmlns:a16="http://schemas.microsoft.com/office/drawing/2014/main" val="570489237"/>
                    </a:ext>
                  </a:extLst>
                </a:gridCol>
                <a:gridCol w="882893">
                  <a:extLst>
                    <a:ext uri="{9D8B030D-6E8A-4147-A177-3AD203B41FA5}">
                      <a16:colId xmlns:a16="http://schemas.microsoft.com/office/drawing/2014/main" val="1971029987"/>
                    </a:ext>
                  </a:extLst>
                </a:gridCol>
                <a:gridCol w="963155">
                  <a:extLst>
                    <a:ext uri="{9D8B030D-6E8A-4147-A177-3AD203B41FA5}">
                      <a16:colId xmlns:a16="http://schemas.microsoft.com/office/drawing/2014/main" val="1130837559"/>
                    </a:ext>
                  </a:extLst>
                </a:gridCol>
                <a:gridCol w="1239617">
                  <a:extLst>
                    <a:ext uri="{9D8B030D-6E8A-4147-A177-3AD203B41FA5}">
                      <a16:colId xmlns:a16="http://schemas.microsoft.com/office/drawing/2014/main" val="3682778056"/>
                    </a:ext>
                  </a:extLst>
                </a:gridCol>
                <a:gridCol w="1296099">
                  <a:extLst>
                    <a:ext uri="{9D8B030D-6E8A-4147-A177-3AD203B41FA5}">
                      <a16:colId xmlns:a16="http://schemas.microsoft.com/office/drawing/2014/main" val="1858583741"/>
                    </a:ext>
                  </a:extLst>
                </a:gridCol>
              </a:tblGrid>
              <a:tr h="238822">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4221443"/>
                  </a:ext>
                </a:extLst>
              </a:tr>
              <a:tr h="716465">
                <a:tc>
                  <a:txBody>
                    <a:bodyPr/>
                    <a:lstStyle/>
                    <a:p>
                      <a:pPr algn="ctr" fontAlgn="b"/>
                      <a:r>
                        <a:rPr lang="es-CO" sz="1400" u="none" strike="noStrike" dirty="0">
                          <a:effectLst/>
                        </a:rPr>
                        <a:t>PROCESO PROMOCIÓN COMERCIAL</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u="none" strike="noStrike" dirty="0">
                          <a:effectLst/>
                        </a:rPr>
                        <a:t>4</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u="none" strike="noStrike" dirty="0">
                          <a:effectLst/>
                        </a:rPr>
                        <a:t>2</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u="none" strike="noStrike" dirty="0">
                          <a:effectLst/>
                        </a:rPr>
                        <a:t>1</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u="none" strike="noStrike" dirty="0">
                          <a:effectLst/>
                        </a:rPr>
                        <a:t>6</a:t>
                      </a:r>
                      <a:endParaRPr lang="es-CO" sz="18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01254463"/>
                  </a:ext>
                </a:extLst>
              </a:tr>
              <a:tr h="716465">
                <a:tc>
                  <a:txBody>
                    <a:bodyPr/>
                    <a:lstStyle/>
                    <a:p>
                      <a:pPr algn="ctr" fontAlgn="b"/>
                      <a:r>
                        <a:rPr lang="es-CO" sz="1400" u="none" strike="noStrike" dirty="0">
                          <a:effectLst/>
                        </a:rPr>
                        <a:t>NÚMERO DE INVESTIGACIONES ECONOMICAS META 2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25495620"/>
                  </a:ext>
                </a:extLst>
              </a:tr>
            </a:tbl>
          </a:graphicData>
        </a:graphic>
      </p:graphicFrame>
    </p:spTree>
    <p:extLst>
      <p:ext uri="{BB962C8B-B14F-4D97-AF65-F5344CB8AC3E}">
        <p14:creationId xmlns:p14="http://schemas.microsoft.com/office/powerpoint/2010/main" val="11724459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63</a:t>
            </a:fld>
            <a:endParaRPr lang="es-ES" sz="1000" dirty="0">
              <a:solidFill>
                <a:schemeClr val="bg1"/>
              </a:solidFill>
            </a:endParaRPr>
          </a:p>
        </p:txBody>
      </p:sp>
      <p:sp>
        <p:nvSpPr>
          <p:cNvPr id="34819" name="2 Subtítulo"/>
          <p:cNvSpPr>
            <a:spLocks/>
          </p:cNvSpPr>
          <p:nvPr/>
        </p:nvSpPr>
        <p:spPr bwMode="auto">
          <a:xfrm>
            <a:off x="759619" y="-963488"/>
            <a:ext cx="7556797" cy="73398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CONCLUSIÓN</a:t>
            </a: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just"/>
            <a:r>
              <a:rPr lang="es-ES" sz="2000" b="1" dirty="0">
                <a:solidFill>
                  <a:srgbClr val="FF9933"/>
                </a:solidFill>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En cuanto a las investigaciones económicas la meta son 2 anuales, en la tendencia de los años 2018 se realizaron 4 investigaciones económicas, en el 2019 se realizaron 2 investigaciones económicas, en el 2020 se realizo 1 investigación, en los años 2018 y 2019 se cumplió con la meta, en la vigencia 2020 no se logro cumplir la meta debido a la pandemia. Hasta el mes de agosto de 2021 se han realizado 6 investigaciones 2 que estaban pendientes de la vigencia 2020, referente a la costumbre mercantil y anuario estadístico 2020, además se realizaron la encuesta de ritmo empresarial 1 y 2, la encuesta de opinión Pública- Paro Nacional 2021, Estudio Económico de comercio Exterior y Encuesta de Impacto Económico y situación Empresarial 2021.</a:t>
            </a:r>
            <a:endParaRPr lang="es-ES" sz="2000" b="1" dirty="0">
              <a:solidFill>
                <a:srgbClr val="FF9933"/>
              </a:solidFill>
              <a:latin typeface="Arial" pitchFamily="34" charset="0"/>
              <a:ea typeface="Tahoma" pitchFamily="34" charset="0"/>
              <a:cs typeface="Arial" pitchFamily="34" charset="0"/>
            </a:endParaRPr>
          </a:p>
          <a:p>
            <a:pPr marL="342900" indent="-342900" algn="just"/>
            <a:endParaRPr lang="es-ES" sz="2000" b="1" dirty="0"/>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4565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64</a:t>
            </a:fld>
            <a:endParaRPr lang="es-ES" sz="1000" dirty="0">
              <a:solidFill>
                <a:schemeClr val="bg1"/>
              </a:solidFill>
            </a:endParaRPr>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a16="http://schemas.microsoft.com/office/drawing/2014/main" id="{FDC553A2-226C-43ED-AF98-16E8527C3405}"/>
              </a:ext>
            </a:extLst>
          </p:cNvPr>
          <p:cNvGraphicFramePr>
            <a:graphicFrameLocks noGrp="1"/>
          </p:cNvGraphicFramePr>
          <p:nvPr>
            <p:extLst>
              <p:ext uri="{D42A27DB-BD31-4B8C-83A1-F6EECF244321}">
                <p14:modId xmlns:p14="http://schemas.microsoft.com/office/powerpoint/2010/main" val="1957163578"/>
              </p:ext>
            </p:extLst>
          </p:nvPr>
        </p:nvGraphicFramePr>
        <p:xfrm>
          <a:off x="1763688" y="4453096"/>
          <a:ext cx="5973820" cy="1928232"/>
        </p:xfrm>
        <a:graphic>
          <a:graphicData uri="http://schemas.openxmlformats.org/drawingml/2006/table">
            <a:tbl>
              <a:tblPr>
                <a:tableStyleId>{5C22544A-7EE6-4342-B048-85BDC9FD1C3A}</a:tableStyleId>
              </a:tblPr>
              <a:tblGrid>
                <a:gridCol w="1805331">
                  <a:extLst>
                    <a:ext uri="{9D8B030D-6E8A-4147-A177-3AD203B41FA5}">
                      <a16:colId xmlns:a16="http://schemas.microsoft.com/office/drawing/2014/main" val="2953242479"/>
                    </a:ext>
                  </a:extLst>
                </a:gridCol>
                <a:gridCol w="750531">
                  <a:extLst>
                    <a:ext uri="{9D8B030D-6E8A-4147-A177-3AD203B41FA5}">
                      <a16:colId xmlns:a16="http://schemas.microsoft.com/office/drawing/2014/main" val="1432404962"/>
                    </a:ext>
                  </a:extLst>
                </a:gridCol>
                <a:gridCol w="811385">
                  <a:extLst>
                    <a:ext uri="{9D8B030D-6E8A-4147-A177-3AD203B41FA5}">
                      <a16:colId xmlns:a16="http://schemas.microsoft.com/office/drawing/2014/main" val="2378666170"/>
                    </a:ext>
                  </a:extLst>
                </a:gridCol>
                <a:gridCol w="1328642">
                  <a:extLst>
                    <a:ext uri="{9D8B030D-6E8A-4147-A177-3AD203B41FA5}">
                      <a16:colId xmlns:a16="http://schemas.microsoft.com/office/drawing/2014/main" val="742399061"/>
                    </a:ext>
                  </a:extLst>
                </a:gridCol>
                <a:gridCol w="1277931">
                  <a:extLst>
                    <a:ext uri="{9D8B030D-6E8A-4147-A177-3AD203B41FA5}">
                      <a16:colId xmlns:a16="http://schemas.microsoft.com/office/drawing/2014/main" val="1833556063"/>
                    </a:ext>
                  </a:extLst>
                </a:gridCol>
              </a:tblGrid>
              <a:tr h="321372">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28887582"/>
                  </a:ext>
                </a:extLst>
              </a:tr>
              <a:tr h="642744">
                <a:tc>
                  <a:txBody>
                    <a:bodyPr/>
                    <a:lstStyle/>
                    <a:p>
                      <a:pPr algn="ctr" fontAlgn="b"/>
                      <a:r>
                        <a:rPr lang="es-CO" sz="1400" u="none" strike="noStrike">
                          <a:effectLst/>
                        </a:rPr>
                        <a:t>PROCESO 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7</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7</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988694412"/>
                  </a:ext>
                </a:extLst>
              </a:tr>
              <a:tr h="964116">
                <a:tc>
                  <a:txBody>
                    <a:bodyPr/>
                    <a:lstStyle/>
                    <a:p>
                      <a:pPr algn="ctr" fontAlgn="b"/>
                      <a:r>
                        <a:rPr lang="es-CO" sz="1400" u="none" strike="noStrike">
                          <a:effectLst/>
                        </a:rPr>
                        <a:t>NÚMERO DE EVENTOS DE PROMOCIÓN COMERCIAL META 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938715849"/>
                  </a:ext>
                </a:extLst>
              </a:tr>
            </a:tbl>
          </a:graphicData>
        </a:graphic>
      </p:graphicFrame>
      <p:graphicFrame>
        <p:nvGraphicFramePr>
          <p:cNvPr id="12" name="Gráfico 11">
            <a:extLst>
              <a:ext uri="{FF2B5EF4-FFF2-40B4-BE49-F238E27FC236}">
                <a16:creationId xmlns:a16="http://schemas.microsoft.com/office/drawing/2014/main" id="{55F3564E-ACBA-4726-8B91-CE01284303AD}"/>
              </a:ext>
            </a:extLst>
          </p:cNvPr>
          <p:cNvGraphicFramePr>
            <a:graphicFrameLocks/>
          </p:cNvGraphicFramePr>
          <p:nvPr>
            <p:extLst>
              <p:ext uri="{D42A27DB-BD31-4B8C-83A1-F6EECF244321}">
                <p14:modId xmlns:p14="http://schemas.microsoft.com/office/powerpoint/2010/main" val="3145989999"/>
              </p:ext>
            </p:extLst>
          </p:nvPr>
        </p:nvGraphicFramePr>
        <p:xfrm>
          <a:off x="1763688" y="539714"/>
          <a:ext cx="5973820" cy="3753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42707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65</a:t>
            </a:fld>
            <a:endParaRPr lang="es-ES" sz="1000" dirty="0">
              <a:solidFill>
                <a:schemeClr val="bg1"/>
              </a:solidFill>
            </a:endParaRPr>
          </a:p>
        </p:txBody>
      </p:sp>
      <p:sp>
        <p:nvSpPr>
          <p:cNvPr id="34819" name="2 Subtítulo"/>
          <p:cNvSpPr>
            <a:spLocks/>
          </p:cNvSpPr>
          <p:nvPr/>
        </p:nvSpPr>
        <p:spPr bwMode="auto">
          <a:xfrm>
            <a:off x="759619" y="1340768"/>
            <a:ext cx="7628805" cy="4680619"/>
          </a:xfrm>
          <a:prstGeom prst="rect">
            <a:avLst/>
          </a:prstGeom>
          <a:noFill/>
          <a:ln w="9525">
            <a:noFill/>
            <a:miter lim="800000"/>
            <a:headEnd/>
            <a:tailEnd/>
          </a:ln>
        </p:spPr>
        <p:txBody>
          <a:bodyPr anchor="ctr"/>
          <a:lstStyle/>
          <a:p>
            <a:pPr marL="342900" indent="-342900"/>
            <a:r>
              <a:rPr lang="es-ES" sz="2800" b="1" dirty="0">
                <a:solidFill>
                  <a:srgbClr val="FF0000"/>
                </a:solidFill>
                <a:latin typeface="Arial" pitchFamily="34" charset="0"/>
                <a:ea typeface="Tahoma" pitchFamily="34" charset="0"/>
                <a:cs typeface="Arial" pitchFamily="34" charset="0"/>
              </a:rPr>
              <a:t>                           CONCLUSIÓN</a:t>
            </a:r>
          </a:p>
          <a:p>
            <a:pPr marL="342900" indent="-342900"/>
            <a:endParaRPr lang="es-ES" sz="2800"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400" b="1" dirty="0">
                <a:latin typeface="Arial" pitchFamily="34" charset="0"/>
                <a:ea typeface="Tahoma" pitchFamily="34" charset="0"/>
                <a:cs typeface="Arial" pitchFamily="34" charset="0"/>
              </a:rPr>
              <a:t>    En cuanto al cumplimiento del número de eventos de promoción comercial, la meta es 3, en la tendencia de los años 2018, 2019,2020. Se ha sobrepasado la meta con un mínimo de 4 eventos, gracias a la estrategia de promoción por medios de difusión como: radiales, televisivos, redes sociales, correos electrónicos y llamadas telefónicas. Hasta agosto de 2021 se llevan 3 eventos de promoción comercial cumpliendo la meta propuesta.</a:t>
            </a:r>
          </a:p>
          <a:p>
            <a:pPr marL="342900" indent="-342900" algn="just"/>
            <a:r>
              <a:rPr lang="es-ES" sz="2400" b="1" dirty="0">
                <a:latin typeface="Arial" pitchFamily="34" charset="0"/>
                <a:ea typeface="Tahoma" pitchFamily="34" charset="0"/>
                <a:cs typeface="Arial" pitchFamily="34" charset="0"/>
              </a:rPr>
              <a:t>     Los eventos de promoción comercial también han tenido buena acogida, gracias al bueno nombre y prestigio de la entidad.</a:t>
            </a:r>
          </a:p>
          <a:p>
            <a:pPr marL="342900" indent="-342900" algn="ctr"/>
            <a:endParaRPr lang="es-ES" sz="24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6479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66</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1166186" cy="7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a:extLst>
              <a:ext uri="{FF2B5EF4-FFF2-40B4-BE49-F238E27FC236}">
                <a16:creationId xmlns:a16="http://schemas.microsoft.com/office/drawing/2014/main" id="{00000000-0008-0000-0100-00001C000000}"/>
              </a:ext>
            </a:extLst>
          </p:cNvPr>
          <p:cNvGraphicFramePr>
            <a:graphicFrameLocks/>
          </p:cNvGraphicFramePr>
          <p:nvPr>
            <p:extLst>
              <p:ext uri="{D42A27DB-BD31-4B8C-83A1-F6EECF244321}">
                <p14:modId xmlns:p14="http://schemas.microsoft.com/office/powerpoint/2010/main" val="3289038760"/>
              </p:ext>
            </p:extLst>
          </p:nvPr>
        </p:nvGraphicFramePr>
        <p:xfrm>
          <a:off x="1478573" y="692697"/>
          <a:ext cx="6474280" cy="3384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2FCBBD53-E6C7-4F8E-83E1-2FB573C8F3CD}"/>
              </a:ext>
            </a:extLst>
          </p:cNvPr>
          <p:cNvGraphicFramePr>
            <a:graphicFrameLocks noGrp="1"/>
          </p:cNvGraphicFramePr>
          <p:nvPr>
            <p:extLst>
              <p:ext uri="{D42A27DB-BD31-4B8C-83A1-F6EECF244321}">
                <p14:modId xmlns:p14="http://schemas.microsoft.com/office/powerpoint/2010/main" val="3392746525"/>
              </p:ext>
            </p:extLst>
          </p:nvPr>
        </p:nvGraphicFramePr>
        <p:xfrm>
          <a:off x="1763688" y="4293097"/>
          <a:ext cx="6120679" cy="1872206"/>
        </p:xfrm>
        <a:graphic>
          <a:graphicData uri="http://schemas.openxmlformats.org/drawingml/2006/table">
            <a:tbl>
              <a:tblPr>
                <a:tableStyleId>{5C22544A-7EE6-4342-B048-85BDC9FD1C3A}</a:tableStyleId>
              </a:tblPr>
              <a:tblGrid>
                <a:gridCol w="1849713">
                  <a:extLst>
                    <a:ext uri="{9D8B030D-6E8A-4147-A177-3AD203B41FA5}">
                      <a16:colId xmlns:a16="http://schemas.microsoft.com/office/drawing/2014/main" val="2917811978"/>
                    </a:ext>
                  </a:extLst>
                </a:gridCol>
                <a:gridCol w="768982">
                  <a:extLst>
                    <a:ext uri="{9D8B030D-6E8A-4147-A177-3AD203B41FA5}">
                      <a16:colId xmlns:a16="http://schemas.microsoft.com/office/drawing/2014/main" val="16078015"/>
                    </a:ext>
                  </a:extLst>
                </a:gridCol>
                <a:gridCol w="831331">
                  <a:extLst>
                    <a:ext uri="{9D8B030D-6E8A-4147-A177-3AD203B41FA5}">
                      <a16:colId xmlns:a16="http://schemas.microsoft.com/office/drawing/2014/main" val="2489512276"/>
                    </a:ext>
                  </a:extLst>
                </a:gridCol>
                <a:gridCol w="1361306">
                  <a:extLst>
                    <a:ext uri="{9D8B030D-6E8A-4147-A177-3AD203B41FA5}">
                      <a16:colId xmlns:a16="http://schemas.microsoft.com/office/drawing/2014/main" val="4019787403"/>
                    </a:ext>
                  </a:extLst>
                </a:gridCol>
                <a:gridCol w="1309347">
                  <a:extLst>
                    <a:ext uri="{9D8B030D-6E8A-4147-A177-3AD203B41FA5}">
                      <a16:colId xmlns:a16="http://schemas.microsoft.com/office/drawing/2014/main" val="182735815"/>
                    </a:ext>
                  </a:extLst>
                </a:gridCol>
              </a:tblGrid>
              <a:tr h="374442">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45687188"/>
                  </a:ext>
                </a:extLst>
              </a:tr>
              <a:tr h="748882">
                <a:tc>
                  <a:txBody>
                    <a:bodyPr/>
                    <a:lstStyle/>
                    <a:p>
                      <a:pPr algn="ctr" fontAlgn="b"/>
                      <a:r>
                        <a:rPr lang="es-CO" sz="1400" u="none" strike="noStrike">
                          <a:effectLst/>
                        </a:rPr>
                        <a:t>PROCESO 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38055224"/>
                  </a:ext>
                </a:extLst>
              </a:tr>
              <a:tr h="748882">
                <a:tc>
                  <a:txBody>
                    <a:bodyPr/>
                    <a:lstStyle/>
                    <a:p>
                      <a:pPr algn="ctr" fontAlgn="b"/>
                      <a:r>
                        <a:rPr lang="es-ES" sz="1400" u="none" strike="noStrike">
                          <a:effectLst/>
                        </a:rPr>
                        <a:t>% DE GESTIÓN EN PROYECTOS META 40%</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98636094"/>
                  </a:ext>
                </a:extLst>
              </a:tr>
            </a:tbl>
          </a:graphicData>
        </a:graphic>
      </p:graphicFrame>
    </p:spTree>
    <p:extLst>
      <p:ext uri="{BB962C8B-B14F-4D97-AF65-F5344CB8AC3E}">
        <p14:creationId xmlns:p14="http://schemas.microsoft.com/office/powerpoint/2010/main" val="33083361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67</a:t>
            </a:fld>
            <a:endParaRPr lang="es-ES" sz="1000" dirty="0">
              <a:solidFill>
                <a:schemeClr val="bg1"/>
              </a:solidFill>
            </a:endParaRPr>
          </a:p>
        </p:txBody>
      </p:sp>
      <p:sp>
        <p:nvSpPr>
          <p:cNvPr id="34819" name="2 Subtítulo"/>
          <p:cNvSpPr>
            <a:spLocks/>
          </p:cNvSpPr>
          <p:nvPr/>
        </p:nvSpPr>
        <p:spPr bwMode="auto">
          <a:xfrm>
            <a:off x="1121087" y="-819472"/>
            <a:ext cx="7624762" cy="727280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         </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CONCLUSIÓN</a:t>
            </a:r>
          </a:p>
          <a:p>
            <a:pPr marL="342900" indent="-342900" algn="ctr"/>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Se observa que se ha sobrepasado la meta de porcentaje de gestión de proyectos que es de 40%, en la tendencia de los años 2018 con 5 proyectos gestionados, en 2019 con 3 proyectos, en el 2020 con 3 proyectos, para un 100% de cumplimiento, debido a las alianzas estratégica con Colciencias y Innpulsa, cabe resaltar que algunos empresarios de la jurisdicción se han beneficiado de recursos del gobierno nacional, gracias al acompañamiento de la entidad. </a:t>
            </a:r>
          </a:p>
          <a:p>
            <a:pPr marL="342900" indent="-342900" algn="just"/>
            <a:endParaRPr lang="es-ES" sz="2000" b="1" dirty="0">
              <a:latin typeface="Arial" pitchFamily="34" charset="0"/>
              <a:ea typeface="Tahoma" pitchFamily="34" charset="0"/>
              <a:cs typeface="Arial" pitchFamily="34" charset="0"/>
            </a:endParaRPr>
          </a:p>
          <a:p>
            <a:pPr marL="342900" indent="-342900" algn="just"/>
            <a:r>
              <a:rPr lang="es-ES" sz="2000" b="1" dirty="0">
                <a:latin typeface="Arial" pitchFamily="34" charset="0"/>
                <a:ea typeface="Tahoma" pitchFamily="34" charset="0"/>
                <a:cs typeface="Arial" pitchFamily="34" charset="0"/>
              </a:rPr>
              <a:t>    En la vigencia 2021 esta en proceso de ejecución el proyecto Lácteo, en el cual la entidad es el pilar central, para el desarrollo de este proyecto con las empresas del sector lácteo de nuestra jurisdicción</a:t>
            </a:r>
            <a:r>
              <a:rPr lang="es-ES" sz="2000" dirty="0">
                <a:latin typeface="Arial" pitchFamily="34" charset="0"/>
                <a:ea typeface="Tahoma" pitchFamily="34" charset="0"/>
                <a:cs typeface="Arial" pitchFamily="34" charset="0"/>
              </a:rPr>
              <a:t>. </a:t>
            </a:r>
          </a:p>
          <a:p>
            <a:pPr marL="342900" indent="-342900" algn="just"/>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p>
          <a:p>
            <a:pPr marL="342900" indent="-342900" algn="just"/>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136008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534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68</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a:extLst>
              <a:ext uri="{FF2B5EF4-FFF2-40B4-BE49-F238E27FC236}">
                <a16:creationId xmlns:a16="http://schemas.microsoft.com/office/drawing/2014/main" id="{00000000-0008-0000-0100-00001D000000}"/>
              </a:ext>
            </a:extLst>
          </p:cNvPr>
          <p:cNvGraphicFramePr>
            <a:graphicFrameLocks/>
          </p:cNvGraphicFramePr>
          <p:nvPr>
            <p:extLst>
              <p:ext uri="{D42A27DB-BD31-4B8C-83A1-F6EECF244321}">
                <p14:modId xmlns:p14="http://schemas.microsoft.com/office/powerpoint/2010/main" val="1273223583"/>
              </p:ext>
            </p:extLst>
          </p:nvPr>
        </p:nvGraphicFramePr>
        <p:xfrm>
          <a:off x="1452777" y="518353"/>
          <a:ext cx="6359583" cy="34147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19853418"/>
              </p:ext>
            </p:extLst>
          </p:nvPr>
        </p:nvGraphicFramePr>
        <p:xfrm>
          <a:off x="1403647" y="4005065"/>
          <a:ext cx="6552728" cy="2448271"/>
        </p:xfrm>
        <a:graphic>
          <a:graphicData uri="http://schemas.openxmlformats.org/drawingml/2006/table">
            <a:tbl>
              <a:tblPr>
                <a:tableStyleId>{5C22544A-7EE6-4342-B048-85BDC9FD1C3A}</a:tableStyleId>
              </a:tblPr>
              <a:tblGrid>
                <a:gridCol w="1879787">
                  <a:extLst>
                    <a:ext uri="{9D8B030D-6E8A-4147-A177-3AD203B41FA5}">
                      <a16:colId xmlns:a16="http://schemas.microsoft.com/office/drawing/2014/main" val="20000"/>
                    </a:ext>
                  </a:extLst>
                </a:gridCol>
                <a:gridCol w="841356">
                  <a:extLst>
                    <a:ext uri="{9D8B030D-6E8A-4147-A177-3AD203B41FA5}">
                      <a16:colId xmlns:a16="http://schemas.microsoft.com/office/drawing/2014/main" val="20001"/>
                    </a:ext>
                  </a:extLst>
                </a:gridCol>
                <a:gridCol w="909574">
                  <a:extLst>
                    <a:ext uri="{9D8B030D-6E8A-4147-A177-3AD203B41FA5}">
                      <a16:colId xmlns:a16="http://schemas.microsoft.com/office/drawing/2014/main" val="20002"/>
                    </a:ext>
                  </a:extLst>
                </a:gridCol>
                <a:gridCol w="1489429">
                  <a:extLst>
                    <a:ext uri="{9D8B030D-6E8A-4147-A177-3AD203B41FA5}">
                      <a16:colId xmlns:a16="http://schemas.microsoft.com/office/drawing/2014/main" val="20003"/>
                    </a:ext>
                  </a:extLst>
                </a:gridCol>
                <a:gridCol w="1432582">
                  <a:extLst>
                    <a:ext uri="{9D8B030D-6E8A-4147-A177-3AD203B41FA5}">
                      <a16:colId xmlns:a16="http://schemas.microsoft.com/office/drawing/2014/main" val="20004"/>
                    </a:ext>
                  </a:extLst>
                </a:gridCol>
              </a:tblGrid>
              <a:tr h="250036">
                <a:tc>
                  <a:txBody>
                    <a:bodyPr/>
                    <a:lstStyle/>
                    <a:p>
                      <a:pPr algn="l"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2020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ago-21</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0"/>
                  </a:ext>
                </a:extLst>
              </a:tr>
              <a:tr h="948054">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364</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330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209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193</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1"/>
                  </a:ext>
                </a:extLst>
              </a:tr>
              <a:tr h="1250181">
                <a:tc>
                  <a:txBody>
                    <a:bodyPr/>
                    <a:lstStyle/>
                    <a:p>
                      <a:pPr algn="ctr" fontAlgn="b"/>
                      <a:r>
                        <a:rPr lang="en-US" sz="1400" u="none" strike="noStrike" dirty="0">
                          <a:effectLst/>
                        </a:rPr>
                        <a:t>NÚMERO DE SOLICITUDES DE CONCILIACIÓN E INSOLVENCIA META ANUAL 60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07311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69</a:t>
            </a:fld>
            <a:endParaRPr lang="es-ES" sz="1000" dirty="0">
              <a:solidFill>
                <a:schemeClr val="bg1"/>
              </a:solidFill>
            </a:endParaRPr>
          </a:p>
        </p:txBody>
      </p:sp>
      <p:sp>
        <p:nvSpPr>
          <p:cNvPr id="34819" name="2 Subtítulo"/>
          <p:cNvSpPr>
            <a:spLocks/>
          </p:cNvSpPr>
          <p:nvPr/>
        </p:nvSpPr>
        <p:spPr bwMode="auto">
          <a:xfrm>
            <a:off x="619125" y="510497"/>
            <a:ext cx="7697291" cy="5376647"/>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CONCLUSIÓN</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sz="2400" b="1" dirty="0">
                <a:latin typeface="Arial" pitchFamily="34" charset="0"/>
                <a:ea typeface="Tahoma" pitchFamily="34" charset="0"/>
                <a:cs typeface="Arial" pitchFamily="34" charset="0"/>
              </a:rPr>
              <a:t>     Se observa que la meta de el numero de conciliaciones e insolvencia  es de 60,  sobrepasa en la tendencia de los años 2018 con 364 solicitudes de conciliaciones e insolvencia, en el 2019 con 330, en el 2020 con 209, hasta el mes de agosto de 2021 con 193 solicitudes de conciliaciones e insolvencia, gracias a la confianza y excelente servicio de parte de la entidad a las partes interesadas en este caso a los usuarios, ha sido posible consolidar estos resultados.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864617"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2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1BA3723-CA28-4A56-9DCF-90A63BBB4AC5}" type="slidenum">
              <a:rPr lang="es-ES" sz="1000">
                <a:solidFill>
                  <a:schemeClr val="bg1"/>
                </a:solidFill>
              </a:rPr>
              <a:pPr/>
              <a:t>7</a:t>
            </a:fld>
            <a:endParaRPr lang="es-ES" sz="1000" dirty="0">
              <a:solidFill>
                <a:schemeClr val="bg1"/>
              </a:solidFill>
            </a:endParaRPr>
          </a:p>
        </p:txBody>
      </p:sp>
      <p:sp>
        <p:nvSpPr>
          <p:cNvPr id="4098" name="2 Subtítulo"/>
          <p:cNvSpPr>
            <a:spLocks/>
          </p:cNvSpPr>
          <p:nvPr/>
        </p:nvSpPr>
        <p:spPr bwMode="auto">
          <a:xfrm>
            <a:off x="214282" y="1988840"/>
            <a:ext cx="8715436" cy="3357586"/>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FF0000"/>
                </a:solidFill>
                <a:latin typeface="Arial Black" pitchFamily="34" charset="0"/>
                <a:cs typeface="+mn-cs"/>
              </a:rPr>
              <a:t>ADECUACIÓN DE LA MISIÓN, VISIÓN, POLÍTICA DE CALIDAD Y OBJETIVOS DE CALIDAD</a:t>
            </a:r>
            <a:endParaRPr lang="es-MX" sz="3600" dirty="0">
              <a:solidFill>
                <a:srgbClr val="FF0000"/>
              </a:solidFill>
              <a:latin typeface="Arial Black" pitchFamily="34" charset="0"/>
              <a:cs typeface="+mn-cs"/>
            </a:endParaRPr>
          </a:p>
        </p:txBody>
      </p:sp>
      <p:pic>
        <p:nvPicPr>
          <p:cNvPr id="5" name="Picture 49">
            <a:extLst>
              <a:ext uri="{FF2B5EF4-FFF2-40B4-BE49-F238E27FC236}">
                <a16:creationId xmlns:a16="http://schemas.microsoft.com/office/drawing/2014/main" id="{58B07898-9E92-0647-ADAC-F8F59DD541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41" y="554941"/>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9093CF50-AC87-456A-897F-B10D59D1D226}"/>
              </a:ext>
            </a:extLst>
          </p:cNvPr>
          <p:cNvPicPr>
            <a:picLocks noChangeAspect="1"/>
          </p:cNvPicPr>
          <p:nvPr/>
        </p:nvPicPr>
        <p:blipFill>
          <a:blip r:embed="rId4"/>
          <a:stretch>
            <a:fillRect/>
          </a:stretch>
        </p:blipFill>
        <p:spPr>
          <a:xfrm>
            <a:off x="7236296" y="554940"/>
            <a:ext cx="936104" cy="1049171"/>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70</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a:extLst>
              <a:ext uri="{FF2B5EF4-FFF2-40B4-BE49-F238E27FC236}">
                <a16:creationId xmlns:a16="http://schemas.microsoft.com/office/drawing/2014/main" id="{00000000-0008-0000-0100-00001E000000}"/>
              </a:ext>
            </a:extLst>
          </p:cNvPr>
          <p:cNvGraphicFramePr>
            <a:graphicFrameLocks/>
          </p:cNvGraphicFramePr>
          <p:nvPr>
            <p:extLst>
              <p:ext uri="{D42A27DB-BD31-4B8C-83A1-F6EECF244321}">
                <p14:modId xmlns:p14="http://schemas.microsoft.com/office/powerpoint/2010/main" val="2978480273"/>
              </p:ext>
            </p:extLst>
          </p:nvPr>
        </p:nvGraphicFramePr>
        <p:xfrm>
          <a:off x="1763688" y="895190"/>
          <a:ext cx="5688632" cy="3408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p:cNvGraphicFramePr>
            <a:graphicFrameLocks noGrp="1"/>
          </p:cNvGraphicFramePr>
          <p:nvPr>
            <p:extLst>
              <p:ext uri="{D42A27DB-BD31-4B8C-83A1-F6EECF244321}">
                <p14:modId xmlns:p14="http://schemas.microsoft.com/office/powerpoint/2010/main" val="2366278839"/>
              </p:ext>
            </p:extLst>
          </p:nvPr>
        </p:nvGraphicFramePr>
        <p:xfrm>
          <a:off x="1619673" y="4570814"/>
          <a:ext cx="6120680" cy="1594490"/>
        </p:xfrm>
        <a:graphic>
          <a:graphicData uri="http://schemas.openxmlformats.org/drawingml/2006/table">
            <a:tbl>
              <a:tblPr>
                <a:tableStyleId>{5C22544A-7EE6-4342-B048-85BDC9FD1C3A}</a:tableStyleId>
              </a:tblPr>
              <a:tblGrid>
                <a:gridCol w="1849713">
                  <a:extLst>
                    <a:ext uri="{9D8B030D-6E8A-4147-A177-3AD203B41FA5}">
                      <a16:colId xmlns:a16="http://schemas.microsoft.com/office/drawing/2014/main" val="20000"/>
                    </a:ext>
                  </a:extLst>
                </a:gridCol>
                <a:gridCol w="768982">
                  <a:extLst>
                    <a:ext uri="{9D8B030D-6E8A-4147-A177-3AD203B41FA5}">
                      <a16:colId xmlns:a16="http://schemas.microsoft.com/office/drawing/2014/main" val="20001"/>
                    </a:ext>
                  </a:extLst>
                </a:gridCol>
                <a:gridCol w="831332">
                  <a:extLst>
                    <a:ext uri="{9D8B030D-6E8A-4147-A177-3AD203B41FA5}">
                      <a16:colId xmlns:a16="http://schemas.microsoft.com/office/drawing/2014/main" val="20002"/>
                    </a:ext>
                  </a:extLst>
                </a:gridCol>
                <a:gridCol w="1361305">
                  <a:extLst>
                    <a:ext uri="{9D8B030D-6E8A-4147-A177-3AD203B41FA5}">
                      <a16:colId xmlns:a16="http://schemas.microsoft.com/office/drawing/2014/main" val="20003"/>
                    </a:ext>
                  </a:extLst>
                </a:gridCol>
                <a:gridCol w="1309348">
                  <a:extLst>
                    <a:ext uri="{9D8B030D-6E8A-4147-A177-3AD203B41FA5}">
                      <a16:colId xmlns:a16="http://schemas.microsoft.com/office/drawing/2014/main" val="20004"/>
                    </a:ext>
                  </a:extLst>
                </a:gridCol>
              </a:tblGrid>
              <a:tr h="251790">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2019</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a:effectLst/>
                        </a:rPr>
                        <a:t>AÑO 2020 </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ago-21</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0"/>
                  </a:ext>
                </a:extLst>
              </a:tr>
              <a:tr h="587330">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21</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40</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39</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1"/>
                  </a:ext>
                </a:extLst>
              </a:tr>
              <a:tr h="755370">
                <a:tc>
                  <a:txBody>
                    <a:bodyPr/>
                    <a:lstStyle/>
                    <a:p>
                      <a:pPr algn="ctr" fontAlgn="b"/>
                      <a:r>
                        <a:rPr lang="en-US" sz="1400" u="none" strike="noStrike" dirty="0">
                          <a:effectLst/>
                        </a:rPr>
                        <a:t>NÚMERO DE CONCILIACIÓNES GRATUITAS</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83620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71</a:t>
            </a:fld>
            <a:endParaRPr lang="es-ES" sz="1000" dirty="0">
              <a:solidFill>
                <a:schemeClr val="bg1"/>
              </a:solidFill>
            </a:endParaRPr>
          </a:p>
        </p:txBody>
      </p:sp>
      <p:sp>
        <p:nvSpPr>
          <p:cNvPr id="34819" name="2 Subtítulo"/>
          <p:cNvSpPr>
            <a:spLocks/>
          </p:cNvSpPr>
          <p:nvPr/>
        </p:nvSpPr>
        <p:spPr bwMode="auto">
          <a:xfrm>
            <a:off x="759619" y="356608"/>
            <a:ext cx="7700813" cy="6024720"/>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     </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CONCLUSIONES</a:t>
            </a: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400" b="1" dirty="0">
                <a:latin typeface="Arial" pitchFamily="34" charset="0"/>
                <a:ea typeface="Tahoma" pitchFamily="34" charset="0"/>
                <a:cs typeface="Arial" pitchFamily="34" charset="0"/>
              </a:rPr>
              <a:t>Se observa que el número de conciliaciones gratuitas, cumple con la meta  en el mes de agosto de 2021 que es &gt;=5% mas que el año anterior, con 39 conciliaciones, con relación al número de conciliaciones de la vigencia 2020 en el que se realizaron 35 conciliaciones, en la vigencia 2019 se realizaron 40, en el 2018 se realizaron 21.</a:t>
            </a:r>
          </a:p>
          <a:p>
            <a:pPr marL="342900" indent="-342900" algn="just"/>
            <a:endParaRPr lang="es-ES" sz="2400" b="1" dirty="0">
              <a:latin typeface="Arial" pitchFamily="34" charset="0"/>
              <a:ea typeface="Tahoma" pitchFamily="34" charset="0"/>
              <a:cs typeface="Arial" pitchFamily="34" charset="0"/>
            </a:endParaRPr>
          </a:p>
          <a:p>
            <a:pPr marL="342900" indent="-342900" algn="just"/>
            <a:r>
              <a:rPr lang="es-ES" sz="2400" b="1" dirty="0">
                <a:latin typeface="Arial" pitchFamily="34" charset="0"/>
                <a:ea typeface="Tahoma" pitchFamily="34" charset="0"/>
                <a:cs typeface="Arial" pitchFamily="34" charset="0"/>
              </a:rPr>
              <a:t>    Cabe resaltar que el realizar conciliaciones gratuitas por parte de la entidad, fomenta la responsabilidad social mediante este import</a:t>
            </a:r>
            <a:r>
              <a:rPr lang="es-ES" sz="2400" dirty="0">
                <a:latin typeface="Arial" pitchFamily="34" charset="0"/>
                <a:ea typeface="Tahoma" pitchFamily="34" charset="0"/>
                <a:cs typeface="Arial" pitchFamily="34" charset="0"/>
              </a:rPr>
              <a:t>ante </a:t>
            </a:r>
            <a:r>
              <a:rPr lang="es-ES" sz="2400" b="1" dirty="0">
                <a:latin typeface="Arial" pitchFamily="34" charset="0"/>
                <a:ea typeface="Tahoma" pitchFamily="34" charset="0"/>
                <a:cs typeface="Arial" pitchFamily="34" charset="0"/>
              </a:rPr>
              <a:t>servicio a las partes interesadas.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solidFill>
                  <a:srgbClr val="FF0000"/>
                </a:solidFill>
                <a:latin typeface="Arial" pitchFamily="34" charset="0"/>
                <a:ea typeface="Tahoma" pitchFamily="34" charset="0"/>
                <a:cs typeface="Arial" pitchFamily="34" charset="0"/>
              </a:rPr>
              <a:t>      </a:t>
            </a: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749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72</a:t>
            </a:fld>
            <a:endParaRPr lang="es-ES" sz="1000" dirty="0">
              <a:solidFill>
                <a:schemeClr val="bg1"/>
              </a:solidFill>
            </a:endParaRPr>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2101376139"/>
              </p:ext>
            </p:extLst>
          </p:nvPr>
        </p:nvGraphicFramePr>
        <p:xfrm>
          <a:off x="1121086" y="216096"/>
          <a:ext cx="7051313" cy="37889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527604913"/>
              </p:ext>
            </p:extLst>
          </p:nvPr>
        </p:nvGraphicFramePr>
        <p:xfrm>
          <a:off x="619125" y="4220989"/>
          <a:ext cx="3880866" cy="2560320"/>
        </p:xfrm>
        <a:graphic>
          <a:graphicData uri="http://schemas.openxmlformats.org/drawingml/2006/table">
            <a:tbl>
              <a:tblPr>
                <a:tableStyleId>{5C22544A-7EE6-4342-B048-85BDC9FD1C3A}</a:tableStyleId>
              </a:tblPr>
              <a:tblGrid>
                <a:gridCol w="1172826">
                  <a:extLst>
                    <a:ext uri="{9D8B030D-6E8A-4147-A177-3AD203B41FA5}">
                      <a16:colId xmlns:a16="http://schemas.microsoft.com/office/drawing/2014/main" val="20000"/>
                    </a:ext>
                  </a:extLst>
                </a:gridCol>
                <a:gridCol w="487579">
                  <a:extLst>
                    <a:ext uri="{9D8B030D-6E8A-4147-A177-3AD203B41FA5}">
                      <a16:colId xmlns:a16="http://schemas.microsoft.com/office/drawing/2014/main" val="20001"/>
                    </a:ext>
                  </a:extLst>
                </a:gridCol>
                <a:gridCol w="708294">
                  <a:extLst>
                    <a:ext uri="{9D8B030D-6E8A-4147-A177-3AD203B41FA5}">
                      <a16:colId xmlns:a16="http://schemas.microsoft.com/office/drawing/2014/main" val="20002"/>
                    </a:ext>
                  </a:extLst>
                </a:gridCol>
                <a:gridCol w="681965">
                  <a:extLst>
                    <a:ext uri="{9D8B030D-6E8A-4147-A177-3AD203B41FA5}">
                      <a16:colId xmlns:a16="http://schemas.microsoft.com/office/drawing/2014/main" val="20003"/>
                    </a:ext>
                  </a:extLst>
                </a:gridCol>
                <a:gridCol w="830202">
                  <a:extLst>
                    <a:ext uri="{9D8B030D-6E8A-4147-A177-3AD203B41FA5}">
                      <a16:colId xmlns:a16="http://schemas.microsoft.com/office/drawing/2014/main" val="20004"/>
                    </a:ext>
                  </a:extLst>
                </a:gridCol>
              </a:tblGrid>
              <a:tr h="408062">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a:effectLst/>
                        </a:rPr>
                        <a:t>AÑO 2018</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 </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jun-21</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0"/>
                  </a:ext>
                </a:extLst>
              </a:tr>
              <a:tr h="612093">
                <a:tc>
                  <a:txBody>
                    <a:bodyPr/>
                    <a:lstStyle/>
                    <a:p>
                      <a:pPr algn="ctr"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29,5%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175,5%</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-14,94%</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13,7%</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1"/>
                  </a:ext>
                </a:extLst>
              </a:tr>
              <a:tr h="1428217">
                <a:tc>
                  <a:txBody>
                    <a:bodyPr/>
                    <a:lstStyle/>
                    <a:p>
                      <a:pPr algn="ctr" fontAlgn="b"/>
                      <a:r>
                        <a:rPr lang="en-US" sz="1400" u="none" strike="noStrike" dirty="0">
                          <a:effectLst/>
                        </a:rPr>
                        <a:t>% MOVIMIENTO REGISTRO MERCANTIL META 5 % MAS QUE AÑO ANTERIOR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303858141"/>
              </p:ext>
            </p:extLst>
          </p:nvPr>
        </p:nvGraphicFramePr>
        <p:xfrm>
          <a:off x="4720965" y="4220988"/>
          <a:ext cx="4027498" cy="2560320"/>
        </p:xfrm>
        <a:graphic>
          <a:graphicData uri="http://schemas.openxmlformats.org/drawingml/2006/table">
            <a:tbl>
              <a:tblPr>
                <a:tableStyleId>{5C22544A-7EE6-4342-B048-85BDC9FD1C3A}</a:tableStyleId>
              </a:tblPr>
              <a:tblGrid>
                <a:gridCol w="1136913">
                  <a:extLst>
                    <a:ext uri="{9D8B030D-6E8A-4147-A177-3AD203B41FA5}">
                      <a16:colId xmlns:a16="http://schemas.microsoft.com/office/drawing/2014/main" val="20000"/>
                    </a:ext>
                  </a:extLst>
                </a:gridCol>
                <a:gridCol w="973437">
                  <a:extLst>
                    <a:ext uri="{9D8B030D-6E8A-4147-A177-3AD203B41FA5}">
                      <a16:colId xmlns:a16="http://schemas.microsoft.com/office/drawing/2014/main" val="20001"/>
                    </a:ext>
                  </a:extLst>
                </a:gridCol>
                <a:gridCol w="936282">
                  <a:extLst>
                    <a:ext uri="{9D8B030D-6E8A-4147-A177-3AD203B41FA5}">
                      <a16:colId xmlns:a16="http://schemas.microsoft.com/office/drawing/2014/main" val="20002"/>
                    </a:ext>
                  </a:extLst>
                </a:gridCol>
                <a:gridCol w="490433">
                  <a:extLst>
                    <a:ext uri="{9D8B030D-6E8A-4147-A177-3AD203B41FA5}">
                      <a16:colId xmlns:a16="http://schemas.microsoft.com/office/drawing/2014/main" val="20003"/>
                    </a:ext>
                  </a:extLst>
                </a:gridCol>
                <a:gridCol w="490433">
                  <a:extLst>
                    <a:ext uri="{9D8B030D-6E8A-4147-A177-3AD203B41FA5}">
                      <a16:colId xmlns:a16="http://schemas.microsoft.com/office/drawing/2014/main" val="20004"/>
                    </a:ext>
                  </a:extLst>
                </a:gridCol>
              </a:tblGrid>
              <a:tr h="817231">
                <a:tc>
                  <a:txBody>
                    <a:bodyPr/>
                    <a:lstStyle/>
                    <a:p>
                      <a:pPr algn="ctr" fontAlgn="b"/>
                      <a:r>
                        <a:rPr lang="en-US" sz="1400" u="none" strike="noStrike" dirty="0">
                          <a:effectLst/>
                        </a:rPr>
                        <a:t>TENDENCIAS MATRICULAS Y RENOVACIONES</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2018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dirty="0">
                          <a:effectLst/>
                        </a:rPr>
                        <a:t>AÑO 2019</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a:effectLst/>
                        </a:rPr>
                        <a:t>AÑO 2020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jun-21</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410914">
                <a:tc>
                  <a:txBody>
                    <a:bodyPr/>
                    <a:lstStyle/>
                    <a:p>
                      <a:pPr algn="ctr" fontAlgn="b"/>
                      <a:r>
                        <a:rPr lang="en-US" sz="1400" u="none" strike="noStrike" dirty="0">
                          <a:effectLst/>
                        </a:rPr>
                        <a:t>REGISTRO MERCANIL</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a:effectLst/>
                        </a:rPr>
                        <a:t>2914</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a:effectLst/>
                        </a:rPr>
                        <a:t>3000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2662</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1483</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402996">
                <a:tc>
                  <a:txBody>
                    <a:bodyPr/>
                    <a:lstStyle/>
                    <a:p>
                      <a:pPr algn="ctr" fontAlgn="b"/>
                      <a:r>
                        <a:rPr lang="en-US" sz="1400" u="none" strike="noStrike">
                          <a:effectLst/>
                        </a:rPr>
                        <a:t>RENOVACIONES</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13123</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a:effectLst/>
                        </a:rPr>
                        <a:t>14735</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13446</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10064</a:t>
                      </a:r>
                      <a:endParaRPr lang="en-US"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2"/>
                  </a:ext>
                </a:extLst>
              </a:tr>
              <a:tr h="817231">
                <a:tc>
                  <a:txBody>
                    <a:bodyPr/>
                    <a:lstStyle/>
                    <a:p>
                      <a:pPr algn="ctr" fontAlgn="b"/>
                      <a:r>
                        <a:rPr lang="en-US" sz="1400" u="none" strike="noStrike">
                          <a:effectLst/>
                        </a:rPr>
                        <a:t>TOTAL MATRICULAS Y RENOVACIONES</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16037</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200" u="none" strike="noStrike" dirty="0">
                          <a:effectLst/>
                        </a:rPr>
                        <a:t>17735</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a:effectLst/>
                        </a:rPr>
                        <a:t>16108</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11547</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08657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73</a:t>
            </a:fld>
            <a:endParaRPr lang="es-ES" sz="1000" dirty="0">
              <a:solidFill>
                <a:schemeClr val="bg1"/>
              </a:solidFill>
            </a:endParaRPr>
          </a:p>
        </p:txBody>
      </p:sp>
      <p:sp>
        <p:nvSpPr>
          <p:cNvPr id="34819" name="2 Subtítulo"/>
          <p:cNvSpPr>
            <a:spLocks/>
          </p:cNvSpPr>
          <p:nvPr/>
        </p:nvSpPr>
        <p:spPr bwMode="auto">
          <a:xfrm>
            <a:off x="578334" y="586788"/>
            <a:ext cx="7848351" cy="568442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r>
              <a:rPr lang="es-ES" b="1" dirty="0">
                <a:solidFill>
                  <a:srgbClr val="FF0000"/>
                </a:solidFill>
                <a:latin typeface="Arial" pitchFamily="34" charset="0"/>
                <a:ea typeface="Tahoma" pitchFamily="34" charset="0"/>
                <a:cs typeface="Arial" pitchFamily="34" charset="0"/>
              </a:rPr>
              <a:t>                                          CONCLUSIÓN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t>     Se observa en la tendencia de los años 2018, 2019, 2020 y junio de 2021. En el año 2019 se sobrepasa la meta de movimiento registro mercantil de &gt;=5% mas que año anterior, con un porcentaje de 175,5% correspondiente a 17.735 matriculas y renovaciones con referencia al año 2018 que fue de 29,5% correspondiente a 16.037 matriculas y renovaciones, debido a factores como la tasa de cambio en incremento, zona estratégica por ser frontera, esto dinamiza la economia y por ende la creación de empresas y la renovación de las existentes.</a:t>
            </a:r>
          </a:p>
          <a:p>
            <a:pPr marL="342900" indent="-342900" algn="just"/>
            <a:r>
              <a:rPr lang="es-ES" b="1" dirty="0"/>
              <a:t>      En cambio en la vigencia 2020 se observa una reducción de matriculas y renovaciones con un porcentaje negativo de -14,94 correspondiente a 16.318 matriculas y renovaciones, debido a la emergencia sanitaria del covid 19. Hasta Junio de 2021 se tiene un porcentaje de 13,7% correspondiente ha 11.547 matriculas y renovaciones. Se espera que con las estrategias como tele mercadeó y una segunda cámara móvil en los meses de agosto, septiembre y octubre, se obtenga un resultado positivo en este indicador.</a:t>
            </a:r>
          </a:p>
          <a:p>
            <a:pPr marL="342900" indent="-342900" algn="just"/>
            <a:r>
              <a:rPr lang="es-ES" b="1" dirty="0"/>
              <a:t>    </a:t>
            </a:r>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3603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74</a:t>
            </a:fld>
            <a:endParaRPr lang="es-ES" sz="1000" dirty="0">
              <a:solidFill>
                <a:schemeClr val="bg1"/>
              </a:solidFill>
            </a:endParaRPr>
          </a:p>
        </p:txBody>
      </p:sp>
      <p:sp>
        <p:nvSpPr>
          <p:cNvPr id="34819" name="2 Subtítulo"/>
          <p:cNvSpPr>
            <a:spLocks/>
          </p:cNvSpPr>
          <p:nvPr/>
        </p:nvSpPr>
        <p:spPr bwMode="auto">
          <a:xfrm>
            <a:off x="760806" y="404664"/>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áfico 9">
            <a:extLst>
              <a:ext uri="{FF2B5EF4-FFF2-40B4-BE49-F238E27FC236}">
                <a16:creationId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2120246985"/>
              </p:ext>
            </p:extLst>
          </p:nvPr>
        </p:nvGraphicFramePr>
        <p:xfrm>
          <a:off x="1331640" y="139968"/>
          <a:ext cx="6408712" cy="43458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43BB9D47-A04C-4353-9F16-EAF800A787AD}"/>
              </a:ext>
            </a:extLst>
          </p:cNvPr>
          <p:cNvGraphicFramePr>
            <a:graphicFrameLocks noGrp="1"/>
          </p:cNvGraphicFramePr>
          <p:nvPr>
            <p:extLst>
              <p:ext uri="{D42A27DB-BD31-4B8C-83A1-F6EECF244321}">
                <p14:modId xmlns:p14="http://schemas.microsoft.com/office/powerpoint/2010/main" val="2343501870"/>
              </p:ext>
            </p:extLst>
          </p:nvPr>
        </p:nvGraphicFramePr>
        <p:xfrm>
          <a:off x="251520" y="4534280"/>
          <a:ext cx="4104458" cy="2133600"/>
        </p:xfrm>
        <a:graphic>
          <a:graphicData uri="http://schemas.openxmlformats.org/drawingml/2006/table">
            <a:tbl>
              <a:tblPr>
                <a:tableStyleId>{5C22544A-7EE6-4342-B048-85BDC9FD1C3A}</a:tableStyleId>
              </a:tblPr>
              <a:tblGrid>
                <a:gridCol w="1240396">
                  <a:extLst>
                    <a:ext uri="{9D8B030D-6E8A-4147-A177-3AD203B41FA5}">
                      <a16:colId xmlns:a16="http://schemas.microsoft.com/office/drawing/2014/main" val="3322829163"/>
                    </a:ext>
                  </a:extLst>
                </a:gridCol>
                <a:gridCol w="703820">
                  <a:extLst>
                    <a:ext uri="{9D8B030D-6E8A-4147-A177-3AD203B41FA5}">
                      <a16:colId xmlns:a16="http://schemas.microsoft.com/office/drawing/2014/main" val="473837424"/>
                    </a:ext>
                  </a:extLst>
                </a:gridCol>
                <a:gridCol w="576064">
                  <a:extLst>
                    <a:ext uri="{9D8B030D-6E8A-4147-A177-3AD203B41FA5}">
                      <a16:colId xmlns:a16="http://schemas.microsoft.com/office/drawing/2014/main" val="2388578850"/>
                    </a:ext>
                  </a:extLst>
                </a:gridCol>
                <a:gridCol w="706145">
                  <a:extLst>
                    <a:ext uri="{9D8B030D-6E8A-4147-A177-3AD203B41FA5}">
                      <a16:colId xmlns:a16="http://schemas.microsoft.com/office/drawing/2014/main" val="3136363210"/>
                    </a:ext>
                  </a:extLst>
                </a:gridCol>
                <a:gridCol w="878033">
                  <a:extLst>
                    <a:ext uri="{9D8B030D-6E8A-4147-A177-3AD203B41FA5}">
                      <a16:colId xmlns:a16="http://schemas.microsoft.com/office/drawing/2014/main" val="4089590987"/>
                    </a:ext>
                  </a:extLst>
                </a:gridCol>
              </a:tblGrid>
              <a:tr h="412603">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jun-21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86786982"/>
                  </a:ext>
                </a:extLst>
              </a:tr>
              <a:tr h="618905">
                <a:tc>
                  <a:txBody>
                    <a:bodyPr/>
                    <a:lstStyle/>
                    <a:p>
                      <a:pPr algn="ctr" fontAlgn="b"/>
                      <a:r>
                        <a:rPr lang="es-CO" sz="1400" u="none" strike="noStrike">
                          <a:effectLst/>
                        </a:rPr>
                        <a:t>PROCESO REGISTRO PÚBLICO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79,75%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154,1%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-52,15%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40,66%</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52011423"/>
                  </a:ext>
                </a:extLst>
              </a:tr>
              <a:tr h="1031508">
                <a:tc>
                  <a:txBody>
                    <a:bodyPr/>
                    <a:lstStyle/>
                    <a:p>
                      <a:pPr algn="ctr" fontAlgn="b"/>
                      <a:r>
                        <a:rPr lang="es-ES" sz="1400" u="none" strike="noStrike">
                          <a:effectLst/>
                        </a:rPr>
                        <a:t>% MOVIMIENTO REGISTRO ESAL META 5% MAS QUE EL AÑO ANTERIOR</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62930794"/>
                  </a:ext>
                </a:extLst>
              </a:tr>
            </a:tbl>
          </a:graphicData>
        </a:graphic>
      </p:graphicFrame>
      <p:graphicFrame>
        <p:nvGraphicFramePr>
          <p:cNvPr id="5" name="Tabla 4">
            <a:extLst>
              <a:ext uri="{FF2B5EF4-FFF2-40B4-BE49-F238E27FC236}">
                <a16:creationId xmlns:a16="http://schemas.microsoft.com/office/drawing/2014/main" id="{4E2E1F42-CB06-4C86-84F2-CCFA431A7647}"/>
              </a:ext>
            </a:extLst>
          </p:cNvPr>
          <p:cNvGraphicFramePr>
            <a:graphicFrameLocks noGrp="1"/>
          </p:cNvGraphicFramePr>
          <p:nvPr>
            <p:extLst>
              <p:ext uri="{D42A27DB-BD31-4B8C-83A1-F6EECF244321}">
                <p14:modId xmlns:p14="http://schemas.microsoft.com/office/powerpoint/2010/main" val="849989073"/>
              </p:ext>
            </p:extLst>
          </p:nvPr>
        </p:nvGraphicFramePr>
        <p:xfrm>
          <a:off x="4788024" y="4485802"/>
          <a:ext cx="4225282" cy="2182079"/>
        </p:xfrm>
        <a:graphic>
          <a:graphicData uri="http://schemas.openxmlformats.org/drawingml/2006/table">
            <a:tbl>
              <a:tblPr>
                <a:tableStyleId>{5C22544A-7EE6-4342-B048-85BDC9FD1C3A}</a:tableStyleId>
              </a:tblPr>
              <a:tblGrid>
                <a:gridCol w="1622625">
                  <a:extLst>
                    <a:ext uri="{9D8B030D-6E8A-4147-A177-3AD203B41FA5}">
                      <a16:colId xmlns:a16="http://schemas.microsoft.com/office/drawing/2014/main" val="2775713774"/>
                    </a:ext>
                  </a:extLst>
                </a:gridCol>
                <a:gridCol w="609623">
                  <a:extLst>
                    <a:ext uri="{9D8B030D-6E8A-4147-A177-3AD203B41FA5}">
                      <a16:colId xmlns:a16="http://schemas.microsoft.com/office/drawing/2014/main" val="3121805307"/>
                    </a:ext>
                  </a:extLst>
                </a:gridCol>
                <a:gridCol w="753058">
                  <a:extLst>
                    <a:ext uri="{9D8B030D-6E8A-4147-A177-3AD203B41FA5}">
                      <a16:colId xmlns:a16="http://schemas.microsoft.com/office/drawing/2014/main" val="217390177"/>
                    </a:ext>
                  </a:extLst>
                </a:gridCol>
                <a:gridCol w="687102">
                  <a:extLst>
                    <a:ext uri="{9D8B030D-6E8A-4147-A177-3AD203B41FA5}">
                      <a16:colId xmlns:a16="http://schemas.microsoft.com/office/drawing/2014/main" val="1662340448"/>
                    </a:ext>
                  </a:extLst>
                </a:gridCol>
                <a:gridCol w="552874">
                  <a:extLst>
                    <a:ext uri="{9D8B030D-6E8A-4147-A177-3AD203B41FA5}">
                      <a16:colId xmlns:a16="http://schemas.microsoft.com/office/drawing/2014/main" val="3070846045"/>
                    </a:ext>
                  </a:extLst>
                </a:gridCol>
              </a:tblGrid>
              <a:tr h="872831">
                <a:tc>
                  <a:txBody>
                    <a:bodyPr/>
                    <a:lstStyle/>
                    <a:p>
                      <a:pPr algn="ctr" fontAlgn="b"/>
                      <a:r>
                        <a:rPr lang="es-CO" sz="1300" u="none" strike="noStrike">
                          <a:effectLst/>
                        </a:rPr>
                        <a:t>TENDENCIAS EPSAL</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300" u="none" strike="noStrike">
                          <a:effectLst/>
                        </a:rPr>
                        <a:t>AÑO 2018</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500" u="none" strike="noStrike">
                          <a:effectLst/>
                        </a:rPr>
                        <a:t>AÑO 2019</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500" u="none" strike="noStrike">
                          <a:effectLst/>
                        </a:rPr>
                        <a:t>AÑO 2020</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jun-21</a:t>
                      </a:r>
                      <a:endParaRPr lang="es-CO"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077030750"/>
                  </a:ext>
                </a:extLst>
              </a:tr>
              <a:tr h="436416">
                <a:tc>
                  <a:txBody>
                    <a:bodyPr/>
                    <a:lstStyle/>
                    <a:p>
                      <a:pPr algn="ctr" fontAlgn="b"/>
                      <a:r>
                        <a:rPr lang="es-CO" sz="1300" u="none" strike="noStrike">
                          <a:effectLst/>
                        </a:rPr>
                        <a:t>CONSTITUCIONES</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a:effectLst/>
                        </a:rPr>
                        <a:t>66</a:t>
                      </a:r>
                      <a:endParaRPr lang="es-CO" sz="15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dirty="0">
                          <a:effectLst/>
                        </a:rPr>
                        <a:t>106</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49</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29</a:t>
                      </a:r>
                      <a:endParaRPr lang="es-CO"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36762205"/>
                  </a:ext>
                </a:extLst>
              </a:tr>
              <a:tr h="436416">
                <a:tc>
                  <a:txBody>
                    <a:bodyPr/>
                    <a:lstStyle/>
                    <a:p>
                      <a:pPr algn="ctr" fontAlgn="b"/>
                      <a:r>
                        <a:rPr lang="es-CO" sz="1300" u="none" strike="noStrike">
                          <a:effectLst/>
                        </a:rPr>
                        <a:t>RENOVACIONES</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a:effectLst/>
                        </a:rPr>
                        <a:t>936</a:t>
                      </a:r>
                      <a:endParaRPr lang="es-CO" sz="15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a:effectLst/>
                        </a:rPr>
                        <a:t>907</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759</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669</a:t>
                      </a:r>
                      <a:endParaRPr lang="es-CO" sz="15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34027453"/>
                  </a:ext>
                </a:extLst>
              </a:tr>
              <a:tr h="436416">
                <a:tc>
                  <a:txBody>
                    <a:bodyPr/>
                    <a:lstStyle/>
                    <a:p>
                      <a:pPr algn="ctr" fontAlgn="b"/>
                      <a:r>
                        <a:rPr lang="es-CO" sz="1300" u="none" strike="noStrike">
                          <a:effectLst/>
                        </a:rPr>
                        <a:t>TOTAL EPSAL</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a:effectLst/>
                        </a:rPr>
                        <a:t>1002</a:t>
                      </a:r>
                      <a:endParaRPr lang="es-CO" sz="15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a:effectLst/>
                        </a:rPr>
                        <a:t>1013</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a:effectLst/>
                        </a:rPr>
                        <a:t>808</a:t>
                      </a:r>
                      <a:endParaRPr lang="es-CO" sz="15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dirty="0">
                          <a:effectLst/>
                        </a:rPr>
                        <a:t>698</a:t>
                      </a:r>
                      <a:endParaRPr lang="es-CO" sz="1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84924799"/>
                  </a:ext>
                </a:extLst>
              </a:tr>
            </a:tbl>
          </a:graphicData>
        </a:graphic>
      </p:graphicFrame>
    </p:spTree>
    <p:extLst>
      <p:ext uri="{BB962C8B-B14F-4D97-AF65-F5344CB8AC3E}">
        <p14:creationId xmlns:p14="http://schemas.microsoft.com/office/powerpoint/2010/main" val="30578884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75</a:t>
            </a:fld>
            <a:endParaRPr lang="es-ES" sz="1000" dirty="0">
              <a:solidFill>
                <a:schemeClr val="bg1"/>
              </a:solidFill>
            </a:endParaRPr>
          </a:p>
        </p:txBody>
      </p:sp>
      <p:sp>
        <p:nvSpPr>
          <p:cNvPr id="34819" name="2 Subtítulo"/>
          <p:cNvSpPr>
            <a:spLocks/>
          </p:cNvSpPr>
          <p:nvPr/>
        </p:nvSpPr>
        <p:spPr bwMode="auto">
          <a:xfrm>
            <a:off x="900112" y="692696"/>
            <a:ext cx="7848351" cy="568442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r>
              <a:rPr lang="es-ES" b="1" dirty="0">
                <a:solidFill>
                  <a:srgbClr val="FF0000"/>
                </a:solidFill>
                <a:latin typeface="Arial" pitchFamily="34" charset="0"/>
                <a:ea typeface="Tahoma" pitchFamily="34" charset="0"/>
                <a:cs typeface="Arial" pitchFamily="34" charset="0"/>
              </a:rPr>
              <a:t>                                          CONCLUSIÓN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t>     Se observa en la tendencia de los años 2018, 2019, 2020 y hasta el mes de junio de 2021, en el año 2019 se sobrepasa la meta de movimiento registro ESAL de &gt;=5% mas que año anterior, con un porcentaje de 154,1% correspondiente a 1.013 constituciones y renovaciones con referencia al año 2018 que fue de 79,75% correspondiente a 1002  constituciones y renovaciones debido a factores como la tasa de cambio en incremento, zona estratégica por ser frontera, esto dinamiza la economia y por ende la creación de empresas y la renovación de las existentes.</a:t>
            </a:r>
          </a:p>
          <a:p>
            <a:pPr marL="342900" indent="-342900" algn="just"/>
            <a:r>
              <a:rPr lang="es-ES" b="1" dirty="0"/>
              <a:t>      En cambio en la vigencia 2020 se observa una reducción de matriculas y renovaciones con un porcentaje negativo de -52,15 correspondiente a 808 constituciones y renovaciones, debido a la emergencia sanitaria del </a:t>
            </a:r>
            <a:r>
              <a:rPr lang="es-ES" b="1" dirty="0" err="1"/>
              <a:t>covid</a:t>
            </a:r>
            <a:r>
              <a:rPr lang="es-ES" b="1" dirty="0"/>
              <a:t> 19 y hasta junio de 2021 fue de  40,66% correspondiente a 698 constituciones y renovaciones Se espera que al realizar estrategias como tele mercadeó, al finalizar el año 2021 se logre tener un resultado positivo en este indicador. </a:t>
            </a:r>
          </a:p>
          <a:p>
            <a:pPr marL="342900" indent="-342900" algn="just"/>
            <a:r>
              <a:rPr lang="es-ES" b="1" dirty="0"/>
              <a:t>    </a:t>
            </a:r>
          </a:p>
        </p:txBody>
      </p:sp>
      <p:sp>
        <p:nvSpPr>
          <p:cNvPr id="7" name="CuadroTexto 6">
            <a:extLst>
              <a:ext uri="{FF2B5EF4-FFF2-40B4-BE49-F238E27FC236}">
                <a16:creationId xmlns:a16="http://schemas.microsoft.com/office/drawing/2014/main" id="{11308F0C-4248-4B46-A67F-E89A2FB697A8}"/>
              </a:ext>
            </a:extLst>
          </p:cNvPr>
          <p:cNvSpPr txBox="1"/>
          <p:nvPr/>
        </p:nvSpPr>
        <p:spPr>
          <a:xfrm>
            <a:off x="611560"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871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76</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3"/>
            <a:ext cx="864617" cy="77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Gráfico 12">
            <a:extLst>
              <a:ext uri="{FF2B5EF4-FFF2-40B4-BE49-F238E27FC236}">
                <a16:creationId xmlns:a16="http://schemas.microsoft.com/office/drawing/2014/main" id="{00000000-0008-0000-0100-000009000000}"/>
              </a:ext>
            </a:extLst>
          </p:cNvPr>
          <p:cNvGraphicFramePr>
            <a:graphicFrameLocks/>
          </p:cNvGraphicFramePr>
          <p:nvPr>
            <p:extLst>
              <p:ext uri="{D42A27DB-BD31-4B8C-83A1-F6EECF244321}">
                <p14:modId xmlns:p14="http://schemas.microsoft.com/office/powerpoint/2010/main" val="1300174825"/>
              </p:ext>
            </p:extLst>
          </p:nvPr>
        </p:nvGraphicFramePr>
        <p:xfrm>
          <a:off x="1547664" y="260649"/>
          <a:ext cx="6336704" cy="34670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a 1">
            <a:extLst>
              <a:ext uri="{FF2B5EF4-FFF2-40B4-BE49-F238E27FC236}">
                <a16:creationId xmlns:a16="http://schemas.microsoft.com/office/drawing/2014/main" id="{E014D94C-E5BB-4C2F-B094-E0A672449C45}"/>
              </a:ext>
            </a:extLst>
          </p:cNvPr>
          <p:cNvGraphicFramePr>
            <a:graphicFrameLocks noGrp="1"/>
          </p:cNvGraphicFramePr>
          <p:nvPr>
            <p:extLst>
              <p:ext uri="{D42A27DB-BD31-4B8C-83A1-F6EECF244321}">
                <p14:modId xmlns:p14="http://schemas.microsoft.com/office/powerpoint/2010/main" val="2699336530"/>
              </p:ext>
            </p:extLst>
          </p:nvPr>
        </p:nvGraphicFramePr>
        <p:xfrm>
          <a:off x="398152" y="3955607"/>
          <a:ext cx="4173848" cy="2545783"/>
        </p:xfrm>
        <a:graphic>
          <a:graphicData uri="http://schemas.openxmlformats.org/drawingml/2006/table">
            <a:tbl>
              <a:tblPr>
                <a:tableStyleId>{5C22544A-7EE6-4342-B048-85BDC9FD1C3A}</a:tableStyleId>
              </a:tblPr>
              <a:tblGrid>
                <a:gridCol w="1406428">
                  <a:extLst>
                    <a:ext uri="{9D8B030D-6E8A-4147-A177-3AD203B41FA5}">
                      <a16:colId xmlns:a16="http://schemas.microsoft.com/office/drawing/2014/main" val="1234587143"/>
                    </a:ext>
                  </a:extLst>
                </a:gridCol>
                <a:gridCol w="442470">
                  <a:extLst>
                    <a:ext uri="{9D8B030D-6E8A-4147-A177-3AD203B41FA5}">
                      <a16:colId xmlns:a16="http://schemas.microsoft.com/office/drawing/2014/main" val="3646653343"/>
                    </a:ext>
                  </a:extLst>
                </a:gridCol>
                <a:gridCol w="640003">
                  <a:extLst>
                    <a:ext uri="{9D8B030D-6E8A-4147-A177-3AD203B41FA5}">
                      <a16:colId xmlns:a16="http://schemas.microsoft.com/office/drawing/2014/main" val="3786173290"/>
                    </a:ext>
                  </a:extLst>
                </a:gridCol>
                <a:gridCol w="823707">
                  <a:extLst>
                    <a:ext uri="{9D8B030D-6E8A-4147-A177-3AD203B41FA5}">
                      <a16:colId xmlns:a16="http://schemas.microsoft.com/office/drawing/2014/main" val="2785694032"/>
                    </a:ext>
                  </a:extLst>
                </a:gridCol>
                <a:gridCol w="861240">
                  <a:extLst>
                    <a:ext uri="{9D8B030D-6E8A-4147-A177-3AD203B41FA5}">
                      <a16:colId xmlns:a16="http://schemas.microsoft.com/office/drawing/2014/main" val="1937872826"/>
                    </a:ext>
                  </a:extLst>
                </a:gridCol>
              </a:tblGrid>
              <a:tr h="587697">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98216205"/>
                  </a:ext>
                </a:extLst>
              </a:tr>
              <a:tr h="629675">
                <a:tc>
                  <a:txBody>
                    <a:bodyPr/>
                    <a:lstStyle/>
                    <a:p>
                      <a:pPr algn="ctr" fontAlgn="b"/>
                      <a:r>
                        <a:rPr lang="es-CO" sz="1400" u="none" strike="noStrike">
                          <a:effectLst/>
                        </a:rPr>
                        <a:t>PROCESO REGISTRO PÚBLICO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11,66%</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18,91%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4,55%</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018247586"/>
                  </a:ext>
                </a:extLst>
              </a:tr>
              <a:tr h="1013574">
                <a:tc>
                  <a:txBody>
                    <a:bodyPr/>
                    <a:lstStyle/>
                    <a:p>
                      <a:pPr algn="ctr" fontAlgn="b"/>
                      <a:r>
                        <a:rPr lang="es-CO" sz="1400" u="none" strike="noStrike">
                          <a:effectLst/>
                        </a:rPr>
                        <a:t>% CÁMARA MOVIL-META 5 % MAS QUE AÑO ANTERIOR</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4321944"/>
                  </a:ext>
                </a:extLst>
              </a:tr>
              <a:tr h="314837">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87043914"/>
                  </a:ext>
                </a:extLst>
              </a:tr>
            </a:tbl>
          </a:graphicData>
        </a:graphic>
      </p:graphicFrame>
      <p:graphicFrame>
        <p:nvGraphicFramePr>
          <p:cNvPr id="4" name="Tabla 3">
            <a:extLst>
              <a:ext uri="{FF2B5EF4-FFF2-40B4-BE49-F238E27FC236}">
                <a16:creationId xmlns:a16="http://schemas.microsoft.com/office/drawing/2014/main" id="{31E6FF7A-95F6-4A65-A745-D934CF076E96}"/>
              </a:ext>
            </a:extLst>
          </p:cNvPr>
          <p:cNvGraphicFramePr>
            <a:graphicFrameLocks noGrp="1"/>
          </p:cNvGraphicFramePr>
          <p:nvPr>
            <p:extLst>
              <p:ext uri="{D42A27DB-BD31-4B8C-83A1-F6EECF244321}">
                <p14:modId xmlns:p14="http://schemas.microsoft.com/office/powerpoint/2010/main" val="2128758215"/>
              </p:ext>
            </p:extLst>
          </p:nvPr>
        </p:nvGraphicFramePr>
        <p:xfrm>
          <a:off x="4942042" y="3955607"/>
          <a:ext cx="3803804" cy="2545783"/>
        </p:xfrm>
        <a:graphic>
          <a:graphicData uri="http://schemas.openxmlformats.org/drawingml/2006/table">
            <a:tbl>
              <a:tblPr>
                <a:tableStyleId>{5C22544A-7EE6-4342-B048-85BDC9FD1C3A}</a:tableStyleId>
              </a:tblPr>
              <a:tblGrid>
                <a:gridCol w="1450920">
                  <a:extLst>
                    <a:ext uri="{9D8B030D-6E8A-4147-A177-3AD203B41FA5}">
                      <a16:colId xmlns:a16="http://schemas.microsoft.com/office/drawing/2014/main" val="3771358742"/>
                    </a:ext>
                  </a:extLst>
                </a:gridCol>
                <a:gridCol w="503856">
                  <a:extLst>
                    <a:ext uri="{9D8B030D-6E8A-4147-A177-3AD203B41FA5}">
                      <a16:colId xmlns:a16="http://schemas.microsoft.com/office/drawing/2014/main" val="2532906908"/>
                    </a:ext>
                  </a:extLst>
                </a:gridCol>
                <a:gridCol w="648482">
                  <a:extLst>
                    <a:ext uri="{9D8B030D-6E8A-4147-A177-3AD203B41FA5}">
                      <a16:colId xmlns:a16="http://schemas.microsoft.com/office/drawing/2014/main" val="2303846846"/>
                    </a:ext>
                  </a:extLst>
                </a:gridCol>
                <a:gridCol w="678029">
                  <a:extLst>
                    <a:ext uri="{9D8B030D-6E8A-4147-A177-3AD203B41FA5}">
                      <a16:colId xmlns:a16="http://schemas.microsoft.com/office/drawing/2014/main" val="2190518570"/>
                    </a:ext>
                  </a:extLst>
                </a:gridCol>
                <a:gridCol w="522517">
                  <a:extLst>
                    <a:ext uri="{9D8B030D-6E8A-4147-A177-3AD203B41FA5}">
                      <a16:colId xmlns:a16="http://schemas.microsoft.com/office/drawing/2014/main" val="110585292"/>
                    </a:ext>
                  </a:extLst>
                </a:gridCol>
              </a:tblGrid>
              <a:tr h="1728663">
                <a:tc>
                  <a:txBody>
                    <a:bodyPr/>
                    <a:lstStyle/>
                    <a:p>
                      <a:pPr algn="ctr" fontAlgn="b"/>
                      <a:r>
                        <a:rPr lang="es-CO" sz="1400" u="none" strike="noStrike" dirty="0">
                          <a:effectLst/>
                        </a:rPr>
                        <a:t>TENDENCIA, NÚMERO DE TRAMITES DEL REGISTRO PÚBLICO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2019</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a:effectLst/>
                        </a:rPr>
                        <a:t>AÑO 2021</a:t>
                      </a:r>
                      <a:endParaRPr lang="es-CO"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94210513"/>
                  </a:ext>
                </a:extLst>
              </a:tr>
              <a:tr h="817120">
                <a:tc>
                  <a:txBody>
                    <a:bodyPr/>
                    <a:lstStyle/>
                    <a:p>
                      <a:pPr algn="ctr"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826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935</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a:effectLst/>
                        </a:rPr>
                        <a:t>1153</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dirty="0">
                          <a:effectLst/>
                        </a:rPr>
                        <a:t>1208</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47547176"/>
                  </a:ext>
                </a:extLst>
              </a:tr>
            </a:tbl>
          </a:graphicData>
        </a:graphic>
      </p:graphicFrame>
    </p:spTree>
    <p:extLst>
      <p:ext uri="{BB962C8B-B14F-4D97-AF65-F5344CB8AC3E}">
        <p14:creationId xmlns:p14="http://schemas.microsoft.com/office/powerpoint/2010/main" val="39160417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77</a:t>
            </a:fld>
            <a:endParaRPr lang="es-ES" sz="1000" dirty="0">
              <a:solidFill>
                <a:schemeClr val="bg1"/>
              </a:solidFill>
            </a:endParaRPr>
          </a:p>
        </p:txBody>
      </p:sp>
      <p:sp>
        <p:nvSpPr>
          <p:cNvPr id="34819" name="2 Subtítulo"/>
          <p:cNvSpPr>
            <a:spLocks/>
          </p:cNvSpPr>
          <p:nvPr/>
        </p:nvSpPr>
        <p:spPr bwMode="auto">
          <a:xfrm>
            <a:off x="720191" y="356608"/>
            <a:ext cx="7884257" cy="6456768"/>
          </a:xfrm>
          <a:prstGeom prst="rect">
            <a:avLst/>
          </a:prstGeom>
          <a:noFill/>
          <a:ln w="9525">
            <a:noFill/>
            <a:miter lim="800000"/>
            <a:headEnd/>
            <a:tailEnd/>
          </a:ln>
        </p:spPr>
        <p:txBody>
          <a:bodyPr anchor="ctr"/>
          <a:lstStyle/>
          <a:p>
            <a:pPr marL="342900" indent="-342900"/>
            <a:r>
              <a:rPr lang="es-ES" sz="2000" b="1" dirty="0">
                <a:solidFill>
                  <a:srgbClr val="FF0000"/>
                </a:solidFill>
                <a:latin typeface="Arial" pitchFamily="34" charset="0"/>
                <a:ea typeface="Tahoma" pitchFamily="34" charset="0"/>
                <a:cs typeface="Arial" pitchFamily="34" charset="0"/>
              </a:rPr>
              <a:t>                                          CONCLUSIONES</a:t>
            </a:r>
          </a:p>
          <a:p>
            <a:pPr marL="342900" indent="-342900"/>
            <a:endParaRPr lang="es-ES" sz="2000"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Se observa que en la vigencia 2018 se obtuvo un porcentaje del 5% correspondiente a 826 trámites, en el año 2019 se obtuvo un porcentaje de 11,66% correspondiente a 935 tramites, en el año 2020 se obtuvo un porcentaje de 18,91% correspondiente a 1.153 tramites y en la vigencia 2021 se obtuvo un porcentaje de 4,55% correspondiente a 1153 trámites, esto se logro gracias a las visitas a los municipios de la jurisdicción en el programa Cámara Móvil en el cual se realiza tramites de matriculas, renovaciones y además se realiza asesoría, capacitaciones y promoción de servicios que presta la entidad. Cabe resaltar que la tendencia de los tramites del registro de los años 2018, 2019, 2020 y 2021, están en constante crecimiento, gracias a las estrategias de publicidad y telemercadeo. </a:t>
            </a:r>
          </a:p>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5936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78</a:t>
            </a:fld>
            <a:endParaRPr lang="es-ES" sz="1000" dirty="0">
              <a:solidFill>
                <a:schemeClr val="bg1"/>
              </a:solidFill>
            </a:endParaRPr>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a:extLst>
              <a:ext uri="{FF2B5EF4-FFF2-40B4-BE49-F238E27FC236}">
                <a16:creationId xmlns:a16="http://schemas.microsoft.com/office/drawing/2014/main" id="{00000000-0008-0000-0100-00000C000000}"/>
              </a:ext>
            </a:extLst>
          </p:cNvPr>
          <p:cNvGraphicFramePr>
            <a:graphicFrameLocks/>
          </p:cNvGraphicFramePr>
          <p:nvPr>
            <p:extLst>
              <p:ext uri="{D42A27DB-BD31-4B8C-83A1-F6EECF244321}">
                <p14:modId xmlns:p14="http://schemas.microsoft.com/office/powerpoint/2010/main" val="460315296"/>
              </p:ext>
            </p:extLst>
          </p:nvPr>
        </p:nvGraphicFramePr>
        <p:xfrm>
          <a:off x="1475656" y="548191"/>
          <a:ext cx="6408712" cy="38889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10A0B8FA-6BC8-458F-976F-EC56F34469F3}"/>
              </a:ext>
            </a:extLst>
          </p:cNvPr>
          <p:cNvGraphicFramePr>
            <a:graphicFrameLocks noGrp="1"/>
          </p:cNvGraphicFramePr>
          <p:nvPr>
            <p:extLst>
              <p:ext uri="{D42A27DB-BD31-4B8C-83A1-F6EECF244321}">
                <p14:modId xmlns:p14="http://schemas.microsoft.com/office/powerpoint/2010/main" val="3687471683"/>
              </p:ext>
            </p:extLst>
          </p:nvPr>
        </p:nvGraphicFramePr>
        <p:xfrm>
          <a:off x="619125" y="4759628"/>
          <a:ext cx="4307971" cy="1909732"/>
        </p:xfrm>
        <a:graphic>
          <a:graphicData uri="http://schemas.openxmlformats.org/drawingml/2006/table">
            <a:tbl>
              <a:tblPr>
                <a:tableStyleId>{5C22544A-7EE6-4342-B048-85BDC9FD1C3A}</a:tableStyleId>
              </a:tblPr>
              <a:tblGrid>
                <a:gridCol w="1451621">
                  <a:extLst>
                    <a:ext uri="{9D8B030D-6E8A-4147-A177-3AD203B41FA5}">
                      <a16:colId xmlns:a16="http://schemas.microsoft.com/office/drawing/2014/main" val="242821522"/>
                    </a:ext>
                  </a:extLst>
                </a:gridCol>
                <a:gridCol w="456690">
                  <a:extLst>
                    <a:ext uri="{9D8B030D-6E8A-4147-A177-3AD203B41FA5}">
                      <a16:colId xmlns:a16="http://schemas.microsoft.com/office/drawing/2014/main" val="2595945516"/>
                    </a:ext>
                  </a:extLst>
                </a:gridCol>
                <a:gridCol w="660569">
                  <a:extLst>
                    <a:ext uri="{9D8B030D-6E8A-4147-A177-3AD203B41FA5}">
                      <a16:colId xmlns:a16="http://schemas.microsoft.com/office/drawing/2014/main" val="4283139292"/>
                    </a:ext>
                  </a:extLst>
                </a:gridCol>
                <a:gridCol w="850177">
                  <a:extLst>
                    <a:ext uri="{9D8B030D-6E8A-4147-A177-3AD203B41FA5}">
                      <a16:colId xmlns:a16="http://schemas.microsoft.com/office/drawing/2014/main" val="1367995460"/>
                    </a:ext>
                  </a:extLst>
                </a:gridCol>
                <a:gridCol w="888914">
                  <a:extLst>
                    <a:ext uri="{9D8B030D-6E8A-4147-A177-3AD203B41FA5}">
                      <a16:colId xmlns:a16="http://schemas.microsoft.com/office/drawing/2014/main" val="3797028183"/>
                    </a:ext>
                  </a:extLst>
                </a:gridCol>
              </a:tblGrid>
              <a:tr h="453157">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a:effectLst/>
                        </a:rPr>
                        <a:t>AÑO 2018</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2019</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AÑO 2020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ago-21</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772429838"/>
                  </a:ext>
                </a:extLst>
              </a:tr>
              <a:tr h="485525">
                <a:tc>
                  <a:txBody>
                    <a:bodyPr/>
                    <a:lstStyle/>
                    <a:p>
                      <a:pPr algn="ctr" fontAlgn="b"/>
                      <a:r>
                        <a:rPr lang="es-CO" sz="1400" u="none" strike="noStrike" dirty="0">
                          <a:effectLst/>
                        </a:rPr>
                        <a:t>PROCESO REGISTRO PÚBLICO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-0,22%</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5,65%</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25,19%</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30982222"/>
                  </a:ext>
                </a:extLst>
              </a:tr>
              <a:tr h="971050">
                <a:tc>
                  <a:txBody>
                    <a:bodyPr/>
                    <a:lstStyle/>
                    <a:p>
                      <a:pPr algn="ctr" fontAlgn="b"/>
                      <a:r>
                        <a:rPr lang="es-ES" sz="1400" u="none" strike="noStrike">
                          <a:effectLst/>
                        </a:rPr>
                        <a:t>% CRECIMIENTO DE AFILIADOS-META 1% MAS QUE AÑO ANTERIOR</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6117378"/>
                  </a:ext>
                </a:extLst>
              </a:tr>
            </a:tbl>
          </a:graphicData>
        </a:graphic>
      </p:graphicFrame>
      <p:graphicFrame>
        <p:nvGraphicFramePr>
          <p:cNvPr id="4" name="Tabla 3">
            <a:extLst>
              <a:ext uri="{FF2B5EF4-FFF2-40B4-BE49-F238E27FC236}">
                <a16:creationId xmlns:a16="http://schemas.microsoft.com/office/drawing/2014/main" id="{CEAA8296-0868-40B6-9884-567BA0B064F8}"/>
              </a:ext>
            </a:extLst>
          </p:cNvPr>
          <p:cNvGraphicFramePr>
            <a:graphicFrameLocks noGrp="1"/>
          </p:cNvGraphicFramePr>
          <p:nvPr>
            <p:extLst>
              <p:ext uri="{D42A27DB-BD31-4B8C-83A1-F6EECF244321}">
                <p14:modId xmlns:p14="http://schemas.microsoft.com/office/powerpoint/2010/main" val="4156561705"/>
              </p:ext>
            </p:extLst>
          </p:nvPr>
        </p:nvGraphicFramePr>
        <p:xfrm>
          <a:off x="5148070" y="4759628"/>
          <a:ext cx="3816422" cy="1909732"/>
        </p:xfrm>
        <a:graphic>
          <a:graphicData uri="http://schemas.openxmlformats.org/drawingml/2006/table">
            <a:tbl>
              <a:tblPr>
                <a:tableStyleId>{5C22544A-7EE6-4342-B048-85BDC9FD1C3A}</a:tableStyleId>
              </a:tblPr>
              <a:tblGrid>
                <a:gridCol w="1455733">
                  <a:extLst>
                    <a:ext uri="{9D8B030D-6E8A-4147-A177-3AD203B41FA5}">
                      <a16:colId xmlns:a16="http://schemas.microsoft.com/office/drawing/2014/main" val="329459903"/>
                    </a:ext>
                  </a:extLst>
                </a:gridCol>
                <a:gridCol w="505528">
                  <a:extLst>
                    <a:ext uri="{9D8B030D-6E8A-4147-A177-3AD203B41FA5}">
                      <a16:colId xmlns:a16="http://schemas.microsoft.com/office/drawing/2014/main" val="3685263648"/>
                    </a:ext>
                  </a:extLst>
                </a:gridCol>
                <a:gridCol w="650632">
                  <a:extLst>
                    <a:ext uri="{9D8B030D-6E8A-4147-A177-3AD203B41FA5}">
                      <a16:colId xmlns:a16="http://schemas.microsoft.com/office/drawing/2014/main" val="2952493010"/>
                    </a:ext>
                  </a:extLst>
                </a:gridCol>
                <a:gridCol w="680278">
                  <a:extLst>
                    <a:ext uri="{9D8B030D-6E8A-4147-A177-3AD203B41FA5}">
                      <a16:colId xmlns:a16="http://schemas.microsoft.com/office/drawing/2014/main" val="2648940193"/>
                    </a:ext>
                  </a:extLst>
                </a:gridCol>
                <a:gridCol w="524251">
                  <a:extLst>
                    <a:ext uri="{9D8B030D-6E8A-4147-A177-3AD203B41FA5}">
                      <a16:colId xmlns:a16="http://schemas.microsoft.com/office/drawing/2014/main" val="3195487850"/>
                    </a:ext>
                  </a:extLst>
                </a:gridCol>
              </a:tblGrid>
              <a:tr h="1243190">
                <a:tc>
                  <a:txBody>
                    <a:bodyPr/>
                    <a:lstStyle/>
                    <a:p>
                      <a:pPr algn="ctr" fontAlgn="b"/>
                      <a:r>
                        <a:rPr lang="es-CO" sz="1400" u="none" strike="noStrike">
                          <a:effectLst/>
                        </a:rPr>
                        <a:t>TENDENCIA, NÚMERO DE AFILIADOS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2018</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2019</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413072465"/>
                  </a:ext>
                </a:extLst>
              </a:tr>
              <a:tr h="666542">
                <a:tc>
                  <a:txBody>
                    <a:bodyPr/>
                    <a:lstStyle/>
                    <a:p>
                      <a:pPr algn="ctr"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474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372</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a:effectLst/>
                        </a:rPr>
                        <a:t>393</a:t>
                      </a:r>
                      <a:endParaRPr lang="es-CO" sz="16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600" u="none" strike="noStrike" dirty="0">
                          <a:effectLst/>
                        </a:rPr>
                        <a:t>492</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2847113"/>
                  </a:ext>
                </a:extLst>
              </a:tr>
            </a:tbl>
          </a:graphicData>
        </a:graphic>
      </p:graphicFrame>
    </p:spTree>
    <p:extLst>
      <p:ext uri="{BB962C8B-B14F-4D97-AF65-F5344CB8AC3E}">
        <p14:creationId xmlns:p14="http://schemas.microsoft.com/office/powerpoint/2010/main" val="41836486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79</a:t>
            </a:fld>
            <a:endParaRPr lang="es-ES" sz="1000" dirty="0">
              <a:solidFill>
                <a:schemeClr val="bg1"/>
              </a:solidFill>
            </a:endParaRPr>
          </a:p>
        </p:txBody>
      </p:sp>
      <p:sp>
        <p:nvSpPr>
          <p:cNvPr id="34819" name="2 Subtítulo"/>
          <p:cNvSpPr>
            <a:spLocks/>
          </p:cNvSpPr>
          <p:nvPr/>
        </p:nvSpPr>
        <p:spPr bwMode="auto">
          <a:xfrm>
            <a:off x="759619" y="332656"/>
            <a:ext cx="8060853" cy="5684425"/>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ctr"/>
            <a:r>
              <a:rPr lang="es-ES" b="1" dirty="0">
                <a:solidFill>
                  <a:srgbClr val="FF0000"/>
                </a:solidFill>
                <a:latin typeface="Arial" pitchFamily="34" charset="0"/>
                <a:ea typeface="Tahoma" pitchFamily="34" charset="0"/>
                <a:cs typeface="Arial" pitchFamily="34" charset="0"/>
              </a:rPr>
              <a:t>CONCLUSION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000" b="1" dirty="0">
                <a:latin typeface="Arial" pitchFamily="34" charset="0"/>
                <a:ea typeface="Tahoma" pitchFamily="34" charset="0"/>
                <a:cs typeface="Arial" pitchFamily="34" charset="0"/>
              </a:rPr>
              <a:t>Se observa en la vigencia 2018 se obtuvo un porcentaje de -15% correspondiente a 474 afiliados y en el año  2019 con un porcentaje de -0,22% correspondiente a 372, en el año 2020 con un porcentaje de 5,65% correspondiente a 393 y en el año 2021 con un porcentaje de 25,19% correspondiente a 492 afiliados. Aunque se cumple con la meta mínima de 200 afiliados en los indicadores de las vigencias 2018 y 2019 refleja negativo, por motivo de la depuración de afiliados que no cumplen con los requisitos mínimo según lo exigido por la ley. Para la vigencias 2020 y 2021 hay un incremento de afiliados, gracias a los incentivos y los convenios que se han gestionando por la entidad para beneficiar a nuestros afiliados.  </a:t>
            </a:r>
          </a:p>
          <a:p>
            <a:pPr marL="342900" indent="-342900" algn="just"/>
            <a:endParaRPr lang="es-ES" sz="2400" dirty="0">
              <a:latin typeface="Arial" pitchFamily="34" charset="0"/>
              <a:ea typeface="Tahoma" pitchFamily="34" charset="0"/>
              <a:cs typeface="Arial" pitchFamily="34" charset="0"/>
            </a:endParaRPr>
          </a:p>
          <a:p>
            <a:pPr marL="342900" indent="-342900" algn="just"/>
            <a:endParaRPr lang="es-ES" sz="2400" b="1" dirty="0"/>
          </a:p>
        </p:txBody>
      </p:sp>
      <p:sp>
        <p:nvSpPr>
          <p:cNvPr id="7" name="CuadroTexto 6">
            <a:extLst>
              <a:ext uri="{FF2B5EF4-FFF2-40B4-BE49-F238E27FC236}">
                <a16:creationId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259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2 Subtítulo"/>
          <p:cNvSpPr>
            <a:spLocks/>
          </p:cNvSpPr>
          <p:nvPr/>
        </p:nvSpPr>
        <p:spPr bwMode="auto">
          <a:xfrm>
            <a:off x="132993" y="1628800"/>
            <a:ext cx="8856984" cy="3527425"/>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MISIÓN</a:t>
            </a:r>
          </a:p>
          <a:p>
            <a:pPr algn="ctr"/>
            <a:endParaRPr lang="es-ES" sz="2400" dirty="0">
              <a:solidFill>
                <a:srgbClr val="FF9933"/>
              </a:solidFill>
              <a:latin typeface="Arial Black" pitchFamily="34" charset="0"/>
            </a:endParaRPr>
          </a:p>
          <a:p>
            <a:pPr algn="just"/>
            <a:r>
              <a:rPr lang="es-CO" b="1" dirty="0"/>
              <a:t>Somos responsables de prestar un servicio de facilitación en el registro público a los agentes económicos, para el cumplimiento de  las funciones delegadas por el Estado, con el fin de afianzar la formalización empresarial, promover el desarrollo sostenible empresarial de la región, propiciar espacios de formación y emprendimiento, a través de la gestión y alianzas estratégicas que propendan por la competitividad regional con procesos de calidad, transparencia, talento humano competente, infraestructura física adecuada y óptima tecnología.</a:t>
            </a:r>
          </a:p>
          <a:p>
            <a:pPr algn="just"/>
            <a:endParaRPr lang="es-MX" sz="2000" dirty="0">
              <a:solidFill>
                <a:schemeClr val="accent2"/>
              </a:solidFill>
            </a:endParaRPr>
          </a:p>
        </p:txBody>
      </p:sp>
      <p:pic>
        <p:nvPicPr>
          <p:cNvPr id="5" name="Picture 49">
            <a:extLst>
              <a:ext uri="{FF2B5EF4-FFF2-40B4-BE49-F238E27FC236}">
                <a16:creationId xmlns:a16="http://schemas.microsoft.com/office/drawing/2014/main" id="{C9CD9534-2888-D746-981B-B9E2DF24A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80</a:t>
            </a:fld>
            <a:endParaRPr lang="es-ES" sz="1000" dirty="0">
              <a:solidFill>
                <a:schemeClr val="bg1"/>
              </a:solidFill>
            </a:endParaRPr>
          </a:p>
        </p:txBody>
      </p:sp>
      <p:pic>
        <p:nvPicPr>
          <p:cNvPr id="5" name="Picture 49">
            <a:extLst>
              <a:ext uri="{FF2B5EF4-FFF2-40B4-BE49-F238E27FC236}">
                <a16:creationId xmlns:a16="http://schemas.microsoft.com/office/drawing/2014/main" id="{7F91C89D-8B5F-114F-8859-A4297D79AC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79">
            <a:extLst>
              <a:ext uri="{FF2B5EF4-FFF2-40B4-BE49-F238E27FC236}">
                <a16:creationId xmlns:a16="http://schemas.microsoft.com/office/drawing/2014/main" id="{5A299981-48D8-5242-8F7F-2917F8D91CEC}"/>
              </a:ext>
            </a:extLst>
          </p:cNvPr>
          <p:cNvGraphicFramePr>
            <a:graphicFrameLocks noGrp="1"/>
          </p:cNvGraphicFramePr>
          <p:nvPr>
            <p:extLst>
              <p:ext uri="{D42A27DB-BD31-4B8C-83A1-F6EECF244321}">
                <p14:modId xmlns:p14="http://schemas.microsoft.com/office/powerpoint/2010/main" val="445246389"/>
              </p:ext>
            </p:extLst>
          </p:nvPr>
        </p:nvGraphicFramePr>
        <p:xfrm>
          <a:off x="272649" y="1628800"/>
          <a:ext cx="8691839" cy="3247568"/>
        </p:xfrm>
        <a:graphic>
          <a:graphicData uri="http://schemas.openxmlformats.org/drawingml/2006/table">
            <a:tbl>
              <a:tblPr/>
              <a:tblGrid>
                <a:gridCol w="1386288">
                  <a:extLst>
                    <a:ext uri="{9D8B030D-6E8A-4147-A177-3AD203B41FA5}">
                      <a16:colId xmlns:a16="http://schemas.microsoft.com/office/drawing/2014/main" val="20000"/>
                    </a:ext>
                  </a:extLst>
                </a:gridCol>
                <a:gridCol w="908572">
                  <a:extLst>
                    <a:ext uri="{9D8B030D-6E8A-4147-A177-3AD203B41FA5}">
                      <a16:colId xmlns:a16="http://schemas.microsoft.com/office/drawing/2014/main" val="20001"/>
                    </a:ext>
                  </a:extLst>
                </a:gridCol>
                <a:gridCol w="1665579">
                  <a:extLst>
                    <a:ext uri="{9D8B030D-6E8A-4147-A177-3AD203B41FA5}">
                      <a16:colId xmlns:a16="http://schemas.microsoft.com/office/drawing/2014/main" val="20002"/>
                    </a:ext>
                  </a:extLst>
                </a:gridCol>
                <a:gridCol w="8429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30868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Cumplir con el Indicador de Cámara Móvil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Correctiva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Jefe de Registro Público y colaboradores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30 de diciembre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 financieros, técnicos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7" name="Rectangle 2">
            <a:extLst>
              <a:ext uri="{FF2B5EF4-FFF2-40B4-BE49-F238E27FC236}">
                <a16:creationId xmlns:a16="http://schemas.microsoft.com/office/drawing/2014/main" id="{44198ABD-32BC-9747-AF0E-26E6F262C63B}"/>
              </a:ext>
            </a:extLst>
          </p:cNvPr>
          <p:cNvSpPr>
            <a:spLocks noChangeArrowheads="1"/>
          </p:cNvSpPr>
          <p:nvPr/>
        </p:nvSpPr>
        <p:spPr bwMode="auto">
          <a:xfrm>
            <a:off x="755650" y="836712"/>
            <a:ext cx="7632700" cy="647700"/>
          </a:xfrm>
          <a:prstGeom prst="rect">
            <a:avLst/>
          </a:prstGeom>
          <a:noFill/>
          <a:ln w="9525">
            <a:noFill/>
            <a:miter lim="800000"/>
            <a:headEnd/>
            <a:tailEnd/>
          </a:ln>
        </p:spPr>
        <p:txBody>
          <a:bodyPr anchor="ctr"/>
          <a:lstStyle/>
          <a:p>
            <a:pPr marL="355600" indent="-355600" algn="ctr" eaLnBrk="0" hangingPunct="0"/>
            <a:r>
              <a:rPr lang="es-ES" sz="2000" b="1" dirty="0">
                <a:solidFill>
                  <a:srgbClr val="C00000"/>
                </a:solidFill>
              </a:rPr>
              <a:t>Plan de mejora resultado del seguimiento y medición</a:t>
            </a:r>
          </a:p>
        </p:txBody>
      </p:sp>
    </p:spTree>
    <p:extLst>
      <p:ext uri="{BB962C8B-B14F-4D97-AF65-F5344CB8AC3E}">
        <p14:creationId xmlns:p14="http://schemas.microsoft.com/office/powerpoint/2010/main" val="17607563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81</a:t>
            </a:fld>
            <a:endParaRPr lang="es-ES" sz="1000" dirty="0">
              <a:solidFill>
                <a:schemeClr val="bg1"/>
              </a:solidFill>
            </a:endParaRPr>
          </a:p>
        </p:txBody>
      </p:sp>
      <p:sp>
        <p:nvSpPr>
          <p:cNvPr id="4098" name="2 Subtítulo"/>
          <p:cNvSpPr>
            <a:spLocks/>
          </p:cNvSpPr>
          <p:nvPr/>
        </p:nvSpPr>
        <p:spPr bwMode="auto">
          <a:xfrm>
            <a:off x="1571604" y="2285992"/>
            <a:ext cx="5724525"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4.6 RESULTADOS DE LAS AUDITORÍAS INTERNAS</a:t>
            </a:r>
            <a:endParaRPr lang="es-MX" sz="36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4357694"/>
            <a:ext cx="1972386" cy="1571636"/>
          </a:xfrm>
          <a:prstGeom prst="rect">
            <a:avLst/>
          </a:prstGeom>
          <a:noFill/>
          <a:ln w="9525">
            <a:noFill/>
            <a:miter lim="800000"/>
            <a:headEnd/>
            <a:tailEnd/>
          </a:ln>
          <a:effectLst/>
        </p:spPr>
      </p:pic>
      <p:pic>
        <p:nvPicPr>
          <p:cNvPr id="5" name="Picture 49">
            <a:extLst>
              <a:ext uri="{FF2B5EF4-FFF2-40B4-BE49-F238E27FC236}">
                <a16:creationId xmlns:a16="http://schemas.microsoft.com/office/drawing/2014/main" id="{AA0CD88A-FED2-4046-A764-715C50DAC9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8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11960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áfico 7">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3207517471"/>
              </p:ext>
            </p:extLst>
          </p:nvPr>
        </p:nvGraphicFramePr>
        <p:xfrm>
          <a:off x="899592" y="347644"/>
          <a:ext cx="7560840" cy="593730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a16="http://schemas.microsoft.com/office/drawing/2014/main" id="{81BD7345-947A-4929-A2EF-8693A7F73BCD}"/>
              </a:ext>
            </a:extLst>
          </p:cNvPr>
          <p:cNvGraphicFramePr>
            <a:graphicFrameLocks noGrp="1"/>
          </p:cNvGraphicFramePr>
          <p:nvPr>
            <p:extLst>
              <p:ext uri="{D42A27DB-BD31-4B8C-83A1-F6EECF244321}">
                <p14:modId xmlns:p14="http://schemas.microsoft.com/office/powerpoint/2010/main" val="1694425949"/>
              </p:ext>
            </p:extLst>
          </p:nvPr>
        </p:nvGraphicFramePr>
        <p:xfrm>
          <a:off x="971600" y="260647"/>
          <a:ext cx="7344816" cy="6249710"/>
        </p:xfrm>
        <a:graphic>
          <a:graphicData uri="http://schemas.openxmlformats.org/drawingml/2006/table">
            <a:tbl>
              <a:tblPr>
                <a:tableStyleId>{5C22544A-7EE6-4342-B048-85BDC9FD1C3A}</a:tableStyleId>
              </a:tblPr>
              <a:tblGrid>
                <a:gridCol w="2449757">
                  <a:extLst>
                    <a:ext uri="{9D8B030D-6E8A-4147-A177-3AD203B41FA5}">
                      <a16:colId xmlns:a16="http://schemas.microsoft.com/office/drawing/2014/main" val="5084121"/>
                    </a:ext>
                  </a:extLst>
                </a:gridCol>
                <a:gridCol w="1006627">
                  <a:extLst>
                    <a:ext uri="{9D8B030D-6E8A-4147-A177-3AD203B41FA5}">
                      <a16:colId xmlns:a16="http://schemas.microsoft.com/office/drawing/2014/main" val="818411015"/>
                    </a:ext>
                  </a:extLst>
                </a:gridCol>
                <a:gridCol w="1152128">
                  <a:extLst>
                    <a:ext uri="{9D8B030D-6E8A-4147-A177-3AD203B41FA5}">
                      <a16:colId xmlns:a16="http://schemas.microsoft.com/office/drawing/2014/main" val="3358687395"/>
                    </a:ext>
                  </a:extLst>
                </a:gridCol>
                <a:gridCol w="1296144">
                  <a:extLst>
                    <a:ext uri="{9D8B030D-6E8A-4147-A177-3AD203B41FA5}">
                      <a16:colId xmlns:a16="http://schemas.microsoft.com/office/drawing/2014/main" val="3239433074"/>
                    </a:ext>
                  </a:extLst>
                </a:gridCol>
                <a:gridCol w="1440160">
                  <a:extLst>
                    <a:ext uri="{9D8B030D-6E8A-4147-A177-3AD203B41FA5}">
                      <a16:colId xmlns:a16="http://schemas.microsoft.com/office/drawing/2014/main" val="1298446541"/>
                    </a:ext>
                  </a:extLst>
                </a:gridCol>
              </a:tblGrid>
              <a:tr h="499977">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2020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39968592"/>
                  </a:ext>
                </a:extLst>
              </a:tr>
              <a:tr h="499977">
                <a:tc>
                  <a:txBody>
                    <a:bodyPr/>
                    <a:lstStyle/>
                    <a:p>
                      <a:pPr algn="ctr" fontAlgn="b"/>
                      <a:r>
                        <a:rPr lang="es-CO" sz="1600" u="none" strike="noStrike">
                          <a:effectLst/>
                        </a:rPr>
                        <a:t>NO CONFORMIDADES POR PROCESO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773413792"/>
                  </a:ext>
                </a:extLst>
              </a:tr>
              <a:tr h="249988">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512833723"/>
                  </a:ext>
                </a:extLst>
              </a:tr>
              <a:tr h="499977">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955467983"/>
                  </a:ext>
                </a:extLst>
              </a:tr>
              <a:tr h="249988">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083626433"/>
                  </a:ext>
                </a:extLst>
              </a:tr>
              <a:tr h="499977">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795094165"/>
                  </a:ext>
                </a:extLst>
              </a:tr>
              <a:tr h="499977">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883997371"/>
                  </a:ext>
                </a:extLst>
              </a:tr>
              <a:tr h="499977">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8</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77404908"/>
                  </a:ext>
                </a:extLst>
              </a:tr>
              <a:tr h="499977">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15776075"/>
                  </a:ext>
                </a:extLst>
              </a:tr>
              <a:tr h="499977">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377025623"/>
                  </a:ext>
                </a:extLst>
              </a:tr>
              <a:tr h="499977">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518082381"/>
                  </a:ext>
                </a:extLst>
              </a:tr>
              <a:tr h="249988">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87286982"/>
                  </a:ext>
                </a:extLst>
              </a:tr>
              <a:tr h="249988">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9</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9</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660437175"/>
                  </a:ext>
                </a:extLst>
              </a:tr>
              <a:tr h="499977">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81717260"/>
                  </a:ext>
                </a:extLst>
              </a:tr>
              <a:tr h="249988">
                <a:tc>
                  <a:txBody>
                    <a:bodyPr/>
                    <a:lstStyle/>
                    <a:p>
                      <a:pPr algn="l" fontAlgn="b"/>
                      <a:r>
                        <a:rPr lang="es-CO" sz="1600" u="none" strike="noStrike">
                          <a:effectLst/>
                        </a:rPr>
                        <a:t>TOTAL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55336705"/>
                  </a:ext>
                </a:extLst>
              </a:tr>
            </a:tbl>
          </a:graphicData>
        </a:graphic>
      </p:graphicFrame>
    </p:spTree>
    <p:extLst>
      <p:ext uri="{BB962C8B-B14F-4D97-AF65-F5344CB8AC3E}">
        <p14:creationId xmlns:p14="http://schemas.microsoft.com/office/powerpoint/2010/main" val="214510342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a:extLst>
              <a:ext uri="{FF2B5EF4-FFF2-40B4-BE49-F238E27FC236}">
                <a16:creationId xmlns:a16="http://schemas.microsoft.com/office/drawing/2014/main" id="{00000000-0008-0000-0200-00000B000000}"/>
              </a:ext>
            </a:extLst>
          </p:cNvPr>
          <p:cNvGraphicFramePr>
            <a:graphicFrameLocks/>
          </p:cNvGraphicFramePr>
          <p:nvPr>
            <p:extLst>
              <p:ext uri="{D42A27DB-BD31-4B8C-83A1-F6EECF244321}">
                <p14:modId xmlns:p14="http://schemas.microsoft.com/office/powerpoint/2010/main" val="1847169919"/>
              </p:ext>
            </p:extLst>
          </p:nvPr>
        </p:nvGraphicFramePr>
        <p:xfrm>
          <a:off x="971600" y="320906"/>
          <a:ext cx="7704855" cy="6216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29414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a16="http://schemas.microsoft.com/office/drawing/2014/main" id="{A3CC7923-12E7-4016-A90F-1AB54B6F06D6}"/>
              </a:ext>
            </a:extLst>
          </p:cNvPr>
          <p:cNvGraphicFramePr>
            <a:graphicFrameLocks noGrp="1"/>
          </p:cNvGraphicFramePr>
          <p:nvPr>
            <p:extLst>
              <p:ext uri="{D42A27DB-BD31-4B8C-83A1-F6EECF244321}">
                <p14:modId xmlns:p14="http://schemas.microsoft.com/office/powerpoint/2010/main" val="995153831"/>
              </p:ext>
            </p:extLst>
          </p:nvPr>
        </p:nvGraphicFramePr>
        <p:xfrm>
          <a:off x="971600" y="347643"/>
          <a:ext cx="7560840" cy="6152397"/>
        </p:xfrm>
        <a:graphic>
          <a:graphicData uri="http://schemas.openxmlformats.org/drawingml/2006/table">
            <a:tbl>
              <a:tblPr>
                <a:tableStyleId>{5C22544A-7EE6-4342-B048-85BDC9FD1C3A}</a:tableStyleId>
              </a:tblPr>
              <a:tblGrid>
                <a:gridCol w="2449757">
                  <a:extLst>
                    <a:ext uri="{9D8B030D-6E8A-4147-A177-3AD203B41FA5}">
                      <a16:colId xmlns:a16="http://schemas.microsoft.com/office/drawing/2014/main" val="573827549"/>
                    </a:ext>
                  </a:extLst>
                </a:gridCol>
                <a:gridCol w="742351">
                  <a:extLst>
                    <a:ext uri="{9D8B030D-6E8A-4147-A177-3AD203B41FA5}">
                      <a16:colId xmlns:a16="http://schemas.microsoft.com/office/drawing/2014/main" val="1761903030"/>
                    </a:ext>
                  </a:extLst>
                </a:gridCol>
                <a:gridCol w="1202607">
                  <a:extLst>
                    <a:ext uri="{9D8B030D-6E8A-4147-A177-3AD203B41FA5}">
                      <a16:colId xmlns:a16="http://schemas.microsoft.com/office/drawing/2014/main" val="1135305133"/>
                    </a:ext>
                  </a:extLst>
                </a:gridCol>
                <a:gridCol w="1547801">
                  <a:extLst>
                    <a:ext uri="{9D8B030D-6E8A-4147-A177-3AD203B41FA5}">
                      <a16:colId xmlns:a16="http://schemas.microsoft.com/office/drawing/2014/main" val="3722938678"/>
                    </a:ext>
                  </a:extLst>
                </a:gridCol>
                <a:gridCol w="1618324">
                  <a:extLst>
                    <a:ext uri="{9D8B030D-6E8A-4147-A177-3AD203B41FA5}">
                      <a16:colId xmlns:a16="http://schemas.microsoft.com/office/drawing/2014/main" val="2442122777"/>
                    </a:ext>
                  </a:extLst>
                </a:gridCol>
              </a:tblGrid>
              <a:tr h="465628">
                <a:tc>
                  <a:txBody>
                    <a:bodyPr/>
                    <a:lstStyle/>
                    <a:p>
                      <a:pPr algn="l" fontAlgn="b"/>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AÑO 2021</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878044972"/>
                  </a:ext>
                </a:extLst>
              </a:tr>
              <a:tr h="698441">
                <a:tc>
                  <a:txBody>
                    <a:bodyPr/>
                    <a:lstStyle/>
                    <a:p>
                      <a:pPr algn="ctr" fontAlgn="b"/>
                      <a:r>
                        <a:rPr lang="es-ES" sz="1600" u="none" strike="noStrike">
                          <a:effectLst/>
                        </a:rPr>
                        <a:t>OPORTUNIDAD DE MEJORA POR PROCESO</a:t>
                      </a:r>
                      <a:endParaRPr lang="es-ES"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018648958"/>
                  </a:ext>
                </a:extLst>
              </a:tr>
              <a:tr h="232813">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684178421"/>
                  </a:ext>
                </a:extLst>
              </a:tr>
              <a:tr h="465628">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8778547"/>
                  </a:ext>
                </a:extLst>
              </a:tr>
              <a:tr h="232813">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67611449"/>
                  </a:ext>
                </a:extLst>
              </a:tr>
              <a:tr h="465628">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5</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51027266"/>
                  </a:ext>
                </a:extLst>
              </a:tr>
              <a:tr h="465628">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32095971"/>
                  </a:ext>
                </a:extLst>
              </a:tr>
              <a:tr h="465628">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82875646"/>
                  </a:ext>
                </a:extLst>
              </a:tr>
              <a:tr h="465628">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88694293"/>
                  </a:ext>
                </a:extLst>
              </a:tr>
              <a:tr h="465628">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232655639"/>
                  </a:ext>
                </a:extLst>
              </a:tr>
              <a:tr h="465628">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63875696"/>
                  </a:ext>
                </a:extLst>
              </a:tr>
              <a:tr h="232813">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78152542"/>
                  </a:ext>
                </a:extLst>
              </a:tr>
              <a:tr h="232813">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773014518"/>
                  </a:ext>
                </a:extLst>
              </a:tr>
              <a:tr h="465628">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7</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220210705"/>
                  </a:ext>
                </a:extLst>
              </a:tr>
              <a:tr h="232813">
                <a:tc>
                  <a:txBody>
                    <a:bodyPr/>
                    <a:lstStyle/>
                    <a:p>
                      <a:pPr algn="l" fontAlgn="b"/>
                      <a:r>
                        <a:rPr lang="es-CO" sz="1600" u="none" strike="noStrike">
                          <a:effectLst/>
                        </a:rPr>
                        <a:t>TOTAL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39</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32</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36</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428812092"/>
                  </a:ext>
                </a:extLst>
              </a:tr>
            </a:tbl>
          </a:graphicData>
        </a:graphic>
      </p:graphicFrame>
    </p:spTree>
    <p:extLst>
      <p:ext uri="{BB962C8B-B14F-4D97-AF65-F5344CB8AC3E}">
        <p14:creationId xmlns:p14="http://schemas.microsoft.com/office/powerpoint/2010/main" val="272869184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86</a:t>
            </a:fld>
            <a:endParaRPr lang="es-ES" sz="1000" dirty="0">
              <a:solidFill>
                <a:schemeClr val="bg1"/>
              </a:solidFill>
            </a:endParaRPr>
          </a:p>
        </p:txBody>
      </p:sp>
      <p:sp>
        <p:nvSpPr>
          <p:cNvPr id="4098" name="2 Subtítulo"/>
          <p:cNvSpPr>
            <a:spLocks/>
          </p:cNvSpPr>
          <p:nvPr/>
        </p:nvSpPr>
        <p:spPr bwMode="auto">
          <a:xfrm>
            <a:off x="323528" y="73496"/>
            <a:ext cx="8496944" cy="6019800"/>
          </a:xfrm>
          <a:prstGeom prst="rect">
            <a:avLst/>
          </a:prstGeom>
          <a:noFill/>
          <a:ln w="9525" algn="ctr">
            <a:noFill/>
            <a:miter lim="800000"/>
            <a:headEnd/>
            <a:tailEnd/>
          </a:ln>
          <a:effectLst/>
        </p:spPr>
        <p:txBody>
          <a:bodyPr anchor="ctr"/>
          <a:lstStyle/>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r>
              <a:rPr lang="es-ES" sz="2400" b="1" dirty="0">
                <a:solidFill>
                  <a:srgbClr val="FF0000"/>
                </a:solidFill>
                <a:latin typeface="Arial" pitchFamily="34" charset="0"/>
                <a:cs typeface="Arial" pitchFamily="34" charset="0"/>
              </a:rPr>
              <a:t>CONCLUSIONES</a:t>
            </a:r>
          </a:p>
          <a:p>
            <a:pPr algn="ctr"/>
            <a:endParaRPr lang="es-ES" sz="2400" dirty="0">
              <a:latin typeface="Arial" pitchFamily="34" charset="0"/>
              <a:cs typeface="Arial" pitchFamily="34" charset="0"/>
            </a:endParaRPr>
          </a:p>
          <a:p>
            <a:pPr algn="just">
              <a:buFont typeface="Arial" pitchFamily="34" charset="0"/>
              <a:buChar char="•"/>
            </a:pPr>
            <a:r>
              <a:rPr lang="es-ES" sz="1200" dirty="0">
                <a:latin typeface="Arial" pitchFamily="34" charset="0"/>
                <a:cs typeface="Arial" pitchFamily="34" charset="0"/>
              </a:rPr>
              <a:t> </a:t>
            </a:r>
            <a:r>
              <a:rPr lang="es-ES" sz="1400" b="1" dirty="0">
                <a:latin typeface="Arial" pitchFamily="34" charset="0"/>
                <a:ea typeface="Tahoma" pitchFamily="34" charset="0"/>
                <a:cs typeface="Arial" pitchFamily="34" charset="0"/>
              </a:rPr>
              <a:t>El ciclos de auditoria del año 2018,2019, 2020 y 2021, fue realizado por los auditores internos de la entidad.</a:t>
            </a:r>
          </a:p>
          <a:p>
            <a:pPr algn="just">
              <a:buFont typeface="Arial" pitchFamily="34" charset="0"/>
              <a:buChar char="•"/>
            </a:pPr>
            <a:r>
              <a:rPr lang="es-ES" sz="1400" b="1" dirty="0">
                <a:latin typeface="Arial" pitchFamily="34" charset="0"/>
                <a:ea typeface="Tahoma" pitchFamily="34" charset="0"/>
                <a:cs typeface="Arial" pitchFamily="34" charset="0"/>
              </a:rPr>
              <a:t>Para la vigencia 2021 se presentaron 36 no conformidades y 25 oportunidades de mejora, en  la vigencia 2020 se presentaron 40 No conformidades y 36 oportunidades de mejora   , en la vigencia 2019  fueron 44 No conformidades y 32 oportunidades de mejora y en el 2018 fueron 44 no conformidades y 39 oportunidades de mejora </a:t>
            </a:r>
          </a:p>
          <a:p>
            <a:pPr algn="just"/>
            <a:endParaRPr lang="es-ES" sz="1400" b="1" dirty="0">
              <a:latin typeface="Arial" pitchFamily="34" charset="0"/>
              <a:ea typeface="Tahoma" pitchFamily="34" charset="0"/>
              <a:cs typeface="Arial" pitchFamily="34" charset="0"/>
            </a:endParaRPr>
          </a:p>
          <a:p>
            <a:pPr algn="just">
              <a:buFont typeface="Arial" pitchFamily="34" charset="0"/>
              <a:buChar char="•"/>
            </a:pPr>
            <a:r>
              <a:rPr lang="es-ES" sz="1400" b="1" dirty="0">
                <a:latin typeface="Arial" pitchFamily="34" charset="0"/>
                <a:ea typeface="Tahoma" pitchFamily="34" charset="0"/>
                <a:cs typeface="Arial" pitchFamily="34" charset="0"/>
              </a:rPr>
              <a:t>Se observa que los procesos de control y mejoramiento y atención al cliente fueron los procesos que el en proceso de auditoria de la vigencia 2021, no se evidenciaron no conformidades y en los procesos financiero se evidenciaron 9 no conformidades y en el proceso de promoción comercial se evidenciaron 5 no conformidades, . El avance de cumplimiento de cierre de acciones es de 63%. Los procesos que cerraron sus planes de acción son planeación, capacitación, gestión de mantenimiento, talento humano y conciliación y arbitraje, Los demás procesos presentaron los planes de acción, que están abiertos y en proceso de ejecución </a:t>
            </a:r>
          </a:p>
          <a:p>
            <a:pPr algn="just"/>
            <a:endParaRPr lang="es-ES" sz="1400" b="1" dirty="0">
              <a:latin typeface="Arial" pitchFamily="34" charset="0"/>
              <a:ea typeface="Tahoma" pitchFamily="34" charset="0"/>
              <a:cs typeface="Arial" pitchFamily="34" charset="0"/>
            </a:endParaRPr>
          </a:p>
          <a:p>
            <a:pPr algn="just">
              <a:buFont typeface="Arial" pitchFamily="34" charset="0"/>
              <a:buChar char="•"/>
            </a:pPr>
            <a:r>
              <a:rPr lang="es-ES" sz="1400" b="1" dirty="0">
                <a:latin typeface="Arial" pitchFamily="34" charset="0"/>
                <a:ea typeface="Tahoma" pitchFamily="34" charset="0"/>
                <a:cs typeface="Arial" pitchFamily="34" charset="0"/>
              </a:rPr>
              <a:t> Se observa que en los procesos de gestión de mantenimiento y financiero con 4 observaciones, fueron los procesos con mas observaciones y los procesos de control y mejoramiento, gestión documental y talento humano con una no conformidad fueron los procesos con menos observaciones. El 45% de planes de acción se encuentran cerrados de los siguientes procesos: control y mejoramiento, conciliación y arbitraje, talento humano, Los demás procesos presentaron los planes de acción, que están abiertos y en proceso de ejecución.</a:t>
            </a:r>
          </a:p>
          <a:p>
            <a:pPr algn="just"/>
            <a:endParaRPr lang="es-ES" sz="1400" b="1" dirty="0">
              <a:latin typeface="Arial" pitchFamily="34" charset="0"/>
              <a:ea typeface="Tahoma" pitchFamily="34" charset="0"/>
              <a:cs typeface="Arial" pitchFamily="34" charset="0"/>
            </a:endParaRPr>
          </a:p>
          <a:p>
            <a:pPr algn="just">
              <a:buFont typeface="Arial" pitchFamily="34" charset="0"/>
              <a:buChar char="•"/>
            </a:pPr>
            <a:r>
              <a:rPr lang="es-ES" sz="1400" b="1" dirty="0">
                <a:latin typeface="Arial" pitchFamily="34" charset="0"/>
                <a:ea typeface="Tahoma" pitchFamily="34" charset="0"/>
                <a:cs typeface="Arial" pitchFamily="34" charset="0"/>
              </a:rPr>
              <a:t>La toma de acciones correctivas y de mejora es la herramienta para poder continuar con   ruta de mejoramiento que ha mantenido a la entidad con un reconocimiento favorable ante sus usuarios y comunidad.</a:t>
            </a:r>
          </a:p>
          <a:p>
            <a:pPr algn="just">
              <a:buFont typeface="Arial" pitchFamily="34" charset="0"/>
              <a:buChar char="•"/>
            </a:pPr>
            <a:r>
              <a:rPr lang="es-ES" sz="1400" b="1" dirty="0">
                <a:latin typeface="Arial" pitchFamily="34" charset="0"/>
                <a:ea typeface="Tahoma" pitchFamily="34" charset="0"/>
                <a:cs typeface="Arial" pitchFamily="34" charset="0"/>
              </a:rPr>
              <a:t>Con estos resultados y la implementación de las acciones fortalecemos la versión 2015</a:t>
            </a:r>
          </a:p>
          <a:p>
            <a:pPr algn="just">
              <a:buFont typeface="Arial" pitchFamily="34" charset="0"/>
              <a:buChar char="•"/>
            </a:pPr>
            <a:endParaRPr lang="es-ES" sz="1400" b="1" dirty="0">
              <a:latin typeface="Arial" pitchFamily="34" charset="0"/>
              <a:ea typeface="Tahoma" pitchFamily="34" charset="0"/>
              <a:cs typeface="Arial" pitchFamily="34" charset="0"/>
            </a:endParaRPr>
          </a:p>
          <a:p>
            <a:pPr algn="just"/>
            <a:endParaRPr lang="es-ES" sz="1400" dirty="0">
              <a:latin typeface="Tahoma" pitchFamily="34" charset="0"/>
              <a:ea typeface="Tahoma" pitchFamily="34" charset="0"/>
              <a:cs typeface="Tahoma" pitchFamily="34" charset="0"/>
            </a:endParaRPr>
          </a:p>
          <a:p>
            <a:pPr algn="just"/>
            <a:endParaRPr lang="es-ES" sz="1400" dirty="0">
              <a:latin typeface="Tahoma" pitchFamily="34" charset="0"/>
              <a:ea typeface="Tahoma" pitchFamily="34" charset="0"/>
              <a:cs typeface="Tahoma" pitchFamily="34" charset="0"/>
            </a:endParaRPr>
          </a:p>
          <a:p>
            <a:pPr algn="just">
              <a:buFont typeface="Arial" pitchFamily="34" charset="0"/>
              <a:buChar char="•"/>
            </a:pPr>
            <a:endParaRPr lang="es-ES" sz="1400"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a16="http://schemas.microsoft.com/office/drawing/2014/main"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E39176B2-6D65-480B-8360-14C9E093D22F}" type="slidenum">
              <a:rPr lang="es-ES" sz="1000">
                <a:solidFill>
                  <a:schemeClr val="bg1"/>
                </a:solidFill>
              </a:rPr>
              <a:pPr/>
              <a:t>87</a:t>
            </a:fld>
            <a:endParaRPr lang="es-ES" sz="1000">
              <a:solidFill>
                <a:schemeClr val="bg1"/>
              </a:solidFill>
            </a:endParaRPr>
          </a:p>
        </p:txBody>
      </p:sp>
      <p:sp>
        <p:nvSpPr>
          <p:cNvPr id="4098" name="2 Subtítulo"/>
          <p:cNvSpPr>
            <a:spLocks/>
          </p:cNvSpPr>
          <p:nvPr/>
        </p:nvSpPr>
        <p:spPr bwMode="auto">
          <a:xfrm>
            <a:off x="857224" y="1928802"/>
            <a:ext cx="7200900" cy="149860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4.7 DESEMPEÑO DE LOS PROVEEDORES EXTERNOS</a:t>
            </a:r>
            <a:endParaRPr lang="es-MX" sz="3600" dirty="0">
              <a:solidFill>
                <a:srgbClr val="C00000"/>
              </a:solidFill>
              <a:latin typeface="Arial Black" pitchFamily="34" charset="0"/>
              <a:cs typeface="+mn-cs"/>
            </a:endParaRPr>
          </a:p>
        </p:txBody>
      </p:sp>
      <p:pic>
        <p:nvPicPr>
          <p:cNvPr id="4" name="Picture 49">
            <a:extLst>
              <a:ext uri="{FF2B5EF4-FFF2-40B4-BE49-F238E27FC236}">
                <a16:creationId xmlns:a16="http://schemas.microsoft.com/office/drawing/2014/main" id="{DF276643-AB7A-F448-876D-5AFE7E3EA3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88</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251520" y="1126485"/>
            <a:ext cx="8640960" cy="2585323"/>
          </a:xfrm>
          <a:prstGeom prst="rect">
            <a:avLst/>
          </a:prstGeom>
        </p:spPr>
        <p:txBody>
          <a:bodyPr wrap="square">
            <a:spAutoFit/>
          </a:bodyPr>
          <a:lstStyle/>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endParaRPr lang="es-ES_tradnl" dirty="0">
              <a:solidFill>
                <a:srgbClr val="000000"/>
              </a:solidFill>
            </a:endParaRPr>
          </a:p>
        </p:txBody>
      </p:sp>
      <p:pic>
        <p:nvPicPr>
          <p:cNvPr id="5" name="Picture 49">
            <a:extLst>
              <a:ext uri="{FF2B5EF4-FFF2-40B4-BE49-F238E27FC236}">
                <a16:creationId xmlns:a16="http://schemas.microsoft.com/office/drawing/2014/main"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Gráfico 8">
            <a:extLst>
              <a:ext uri="{FF2B5EF4-FFF2-40B4-BE49-F238E27FC236}">
                <a16:creationId xmlns:a16="http://schemas.microsoft.com/office/drawing/2014/main" id="{B9C0A6A1-AFD9-4DB8-BCFC-09B4EE906B8D}"/>
              </a:ext>
            </a:extLst>
          </p:cNvPr>
          <p:cNvGraphicFramePr>
            <a:graphicFrameLocks/>
          </p:cNvGraphicFramePr>
          <p:nvPr>
            <p:extLst>
              <p:ext uri="{D42A27DB-BD31-4B8C-83A1-F6EECF244321}">
                <p14:modId xmlns:p14="http://schemas.microsoft.com/office/powerpoint/2010/main" val="3059259370"/>
              </p:ext>
            </p:extLst>
          </p:nvPr>
        </p:nvGraphicFramePr>
        <p:xfrm>
          <a:off x="1547664" y="620688"/>
          <a:ext cx="6408712" cy="36724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C9D82A9D-D377-4987-B9BF-7F3EB72866C3}"/>
              </a:ext>
            </a:extLst>
          </p:cNvPr>
          <p:cNvGraphicFramePr>
            <a:graphicFrameLocks noGrp="1"/>
          </p:cNvGraphicFramePr>
          <p:nvPr>
            <p:extLst>
              <p:ext uri="{D42A27DB-BD31-4B8C-83A1-F6EECF244321}">
                <p14:modId xmlns:p14="http://schemas.microsoft.com/office/powerpoint/2010/main" val="3420134755"/>
              </p:ext>
            </p:extLst>
          </p:nvPr>
        </p:nvGraphicFramePr>
        <p:xfrm>
          <a:off x="1691680" y="4438952"/>
          <a:ext cx="5976664" cy="1817319"/>
        </p:xfrm>
        <a:graphic>
          <a:graphicData uri="http://schemas.openxmlformats.org/drawingml/2006/table">
            <a:tbl>
              <a:tblPr>
                <a:tableStyleId>{5C22544A-7EE6-4342-B048-85BDC9FD1C3A}</a:tableStyleId>
              </a:tblPr>
              <a:tblGrid>
                <a:gridCol w="2323085">
                  <a:extLst>
                    <a:ext uri="{9D8B030D-6E8A-4147-A177-3AD203B41FA5}">
                      <a16:colId xmlns:a16="http://schemas.microsoft.com/office/drawing/2014/main" val="1715115320"/>
                    </a:ext>
                  </a:extLst>
                </a:gridCol>
                <a:gridCol w="1045388">
                  <a:extLst>
                    <a:ext uri="{9D8B030D-6E8A-4147-A177-3AD203B41FA5}">
                      <a16:colId xmlns:a16="http://schemas.microsoft.com/office/drawing/2014/main" val="2381326821"/>
                    </a:ext>
                  </a:extLst>
                </a:gridCol>
                <a:gridCol w="1140423">
                  <a:extLst>
                    <a:ext uri="{9D8B030D-6E8A-4147-A177-3AD203B41FA5}">
                      <a16:colId xmlns:a16="http://schemas.microsoft.com/office/drawing/2014/main" val="2416535337"/>
                    </a:ext>
                  </a:extLst>
                </a:gridCol>
                <a:gridCol w="1467768">
                  <a:extLst>
                    <a:ext uri="{9D8B030D-6E8A-4147-A177-3AD203B41FA5}">
                      <a16:colId xmlns:a16="http://schemas.microsoft.com/office/drawing/2014/main" val="2433033108"/>
                    </a:ext>
                  </a:extLst>
                </a:gridCol>
              </a:tblGrid>
              <a:tr h="881124">
                <a:tc>
                  <a:txBody>
                    <a:bodyPr/>
                    <a:lstStyle/>
                    <a:p>
                      <a:pPr algn="l" fontAlgn="b"/>
                      <a:r>
                        <a:rPr lang="es-CO" sz="1200" u="none" strike="noStrike">
                          <a:effectLst/>
                        </a:rPr>
                        <a:t>PROCESO GESTIÓN DE COMPRAS</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a:effectLst/>
                        </a:rPr>
                        <a:t>AÑO 2018</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a:effectLst/>
                        </a:rPr>
                        <a:t>AÑO 2019</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dirty="0">
                          <a:effectLst/>
                        </a:rPr>
                        <a:t>AÑO 2020</a:t>
                      </a:r>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95798913"/>
                  </a:ext>
                </a:extLst>
              </a:tr>
              <a:tr h="936195">
                <a:tc>
                  <a:txBody>
                    <a:bodyPr/>
                    <a:lstStyle/>
                    <a:p>
                      <a:pPr algn="l" fontAlgn="b"/>
                      <a:r>
                        <a:rPr lang="es-CO" sz="1200" u="none" strike="noStrike">
                          <a:effectLst/>
                        </a:rPr>
                        <a:t>RESULTADOS DE REEVALUACIÓN</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a:effectLst/>
                        </a:rPr>
                        <a:t>92%</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a:effectLst/>
                        </a:rPr>
                        <a:t>95,73%</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dirty="0">
                          <a:effectLst/>
                        </a:rPr>
                        <a:t>95,07%</a:t>
                      </a:r>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59404883"/>
                  </a:ext>
                </a:extLst>
              </a:tr>
            </a:tbl>
          </a:graphicData>
        </a:graphic>
      </p:graphicFrame>
    </p:spTree>
    <p:extLst>
      <p:ext uri="{BB962C8B-B14F-4D97-AF65-F5344CB8AC3E}">
        <p14:creationId xmlns:p14="http://schemas.microsoft.com/office/powerpoint/2010/main" val="9354676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89</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102274" y="1126485"/>
            <a:ext cx="9041726" cy="7571303"/>
          </a:xfrm>
          <a:prstGeom prst="rect">
            <a:avLst/>
          </a:prstGeom>
        </p:spPr>
        <p:txBody>
          <a:bodyPr wrap="square">
            <a:spAutoFit/>
          </a:bodyPr>
          <a:lstStyle/>
          <a:p>
            <a:pPr algn="ctr"/>
            <a:r>
              <a:rPr lang="es-ES_tradnl" sz="2000" b="1" dirty="0">
                <a:solidFill>
                  <a:srgbClr val="FF0000"/>
                </a:solidFill>
              </a:rPr>
              <a:t>CONCLUSIONE</a:t>
            </a:r>
            <a:r>
              <a:rPr lang="es-ES_tradnl" b="1" dirty="0">
                <a:solidFill>
                  <a:srgbClr val="FF0000"/>
                </a:solidFill>
              </a:rPr>
              <a:t>S</a:t>
            </a:r>
          </a:p>
          <a:p>
            <a:pPr algn="just"/>
            <a:endParaRPr lang="es-ES_tradnl" dirty="0">
              <a:solidFill>
                <a:srgbClr val="000000"/>
              </a:solidFill>
            </a:endParaRPr>
          </a:p>
          <a:p>
            <a:pPr algn="just"/>
            <a:r>
              <a:rPr lang="en-US" sz="2000" b="1" dirty="0"/>
              <a:t>Para la vigencia 2018, se reevaluaron 163 Provedores  para un cumplimiento de 92%, el número de proveedores que resultaron con calificación de 90% son 13 proveedores, debido a que no entregaron el soporte de seguridad social y los 150 provedores con calificación de 100%.</a:t>
            </a:r>
            <a:endParaRPr lang="es-ES_tradnl" sz="2000" b="1" dirty="0">
              <a:solidFill>
                <a:srgbClr val="000000"/>
              </a:solidFill>
            </a:endParaRPr>
          </a:p>
          <a:p>
            <a:pPr algn="just"/>
            <a:r>
              <a:rPr lang="es-ES_tradnl" sz="2000" b="1" dirty="0">
                <a:solidFill>
                  <a:srgbClr val="000000"/>
                </a:solidFill>
              </a:rPr>
              <a:t>Para el año 2019, se reevaluaron 59 proveedores críticos de los cuáles 59 son confiables para un cumplimiento del 95,73%, 33 con calificación de 100% y 26 proveedores con  calificación de 90%, debido a que no se evidencia soporte de pago de seguridad social, para ello como acción de mejora se envió al correo electrónico la solicitud de entrega de soporte de seguridad social.</a:t>
            </a:r>
          </a:p>
          <a:p>
            <a:pPr algn="just"/>
            <a:endParaRPr lang="es-ES_tradnl" sz="2000" dirty="0">
              <a:solidFill>
                <a:srgbClr val="000000"/>
              </a:solidFill>
            </a:endParaRPr>
          </a:p>
          <a:p>
            <a:pPr algn="just"/>
            <a:r>
              <a:rPr lang="es-ES" sz="2000" b="1" dirty="0">
                <a:solidFill>
                  <a:srgbClr val="222222"/>
                </a:solidFill>
                <a:latin typeface="Arial" panose="020B0604020202020204" pitchFamily="34" charset="0"/>
              </a:rPr>
              <a:t>Para el año 2020, se reevaluaron </a:t>
            </a:r>
            <a:r>
              <a:rPr lang="es-ES" sz="2000" b="1" i="0" dirty="0">
                <a:solidFill>
                  <a:srgbClr val="222222"/>
                </a:solidFill>
                <a:effectLst/>
                <a:latin typeface="Arial" panose="020B0604020202020204" pitchFamily="34" charset="0"/>
              </a:rPr>
              <a:t>97 proveedores, en donde todos prestaron un excelente servicio, a nuestra entidad, ya que los promedios de calificación están entre 90% y 100%, por lo que se los cataloga como CONFIABLES.</a:t>
            </a:r>
            <a:endParaRPr lang="es-ES_tradnl" sz="2000" b="1" dirty="0">
              <a:solidFill>
                <a:srgbClr val="000000"/>
              </a:solidFill>
            </a:endParaRPr>
          </a:p>
          <a:p>
            <a:pPr algn="just"/>
            <a:endParaRPr lang="es-ES_tradnl" sz="2000" b="1" dirty="0">
              <a:solidFill>
                <a:srgbClr val="000000"/>
              </a:solidFill>
            </a:endParaRPr>
          </a:p>
          <a:p>
            <a:pPr algn="just"/>
            <a:endParaRPr lang="es-ES_tradnl" sz="2000" dirty="0">
              <a:solidFill>
                <a:srgbClr val="000000"/>
              </a:solidFill>
            </a:endParaRPr>
          </a:p>
          <a:p>
            <a:pPr algn="just"/>
            <a:endParaRPr lang="es-ES_tradnl" sz="2000" dirty="0">
              <a:solidFill>
                <a:srgbClr val="000000"/>
              </a:solidFill>
            </a:endParaRPr>
          </a:p>
          <a:p>
            <a:pPr algn="just"/>
            <a:endParaRPr lang="es-ES_tradnl" sz="2000" dirty="0">
              <a:solidFill>
                <a:srgbClr val="000000"/>
              </a:solidFill>
            </a:endParaRPr>
          </a:p>
          <a:p>
            <a:pPr algn="just"/>
            <a:endParaRPr lang="es-ES_tradnl" sz="1600" dirty="0">
              <a:solidFill>
                <a:srgbClr val="000000"/>
              </a:solidFill>
            </a:endParaRPr>
          </a:p>
          <a:p>
            <a:pPr algn="just"/>
            <a:endParaRPr lang="es-ES_tradnl" sz="1600" dirty="0">
              <a:solidFill>
                <a:srgbClr val="000000"/>
              </a:solidFill>
            </a:endParaRPr>
          </a:p>
          <a:p>
            <a:endParaRPr lang="es-ES_tradnl" dirty="0">
              <a:solidFill>
                <a:srgbClr val="000000"/>
              </a:solidFill>
            </a:endParaRPr>
          </a:p>
        </p:txBody>
      </p:sp>
      <p:pic>
        <p:nvPicPr>
          <p:cNvPr id="5" name="Picture 49">
            <a:extLst>
              <a:ext uri="{FF2B5EF4-FFF2-40B4-BE49-F238E27FC236}">
                <a16:creationId xmlns:a16="http://schemas.microsoft.com/office/drawing/2014/main"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01520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20D61D22-D469-463F-B7D9-15EFF3C9BF24}" type="slidenum">
              <a:rPr lang="es-ES" sz="1000">
                <a:solidFill>
                  <a:schemeClr val="bg1"/>
                </a:solidFill>
              </a:rPr>
              <a:pPr/>
              <a:t>9</a:t>
            </a:fld>
            <a:endParaRPr lang="es-ES" sz="1000" dirty="0">
              <a:solidFill>
                <a:schemeClr val="bg1"/>
              </a:solidFill>
            </a:endParaRPr>
          </a:p>
        </p:txBody>
      </p:sp>
      <p:sp>
        <p:nvSpPr>
          <p:cNvPr id="20483" name="2 Subtítulo"/>
          <p:cNvSpPr>
            <a:spLocks/>
          </p:cNvSpPr>
          <p:nvPr/>
        </p:nvSpPr>
        <p:spPr bwMode="auto">
          <a:xfrm>
            <a:off x="395536" y="2204864"/>
            <a:ext cx="8568951" cy="4104456"/>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VISIÓN</a:t>
            </a:r>
          </a:p>
          <a:p>
            <a:pPr algn="ctr"/>
            <a:endParaRPr lang="es-ES" sz="2800" dirty="0">
              <a:solidFill>
                <a:srgbClr val="FF0000"/>
              </a:solidFill>
              <a:latin typeface="Arial Black" pitchFamily="34" charset="0"/>
            </a:endParaRPr>
          </a:p>
          <a:p>
            <a:pPr algn="just"/>
            <a:r>
              <a:rPr lang="es-CO" sz="2000" b="1" dirty="0"/>
              <a:t>En el año 2024, La Cámara de Comercio de Ipiales, consolidará su liderazgo empresarial con: la ampliación de la cobertura de sus servicios a los municipios de la jurisdicción, la creación del centro empresarial y el fortalecimiento de su Instituto Técnico Empresarial, mejorando el reconocimiento por parte de nuestros empresarios y comunidad en general. Lo desarrollaremos con personal competente y motivado, recursos técnicos adecuados y financieros suficientes, generando oportunidades para el crecimiento y desarrollo de la región</a:t>
            </a:r>
            <a:endParaRPr lang="en-US" sz="2000" b="1" dirty="0"/>
          </a:p>
          <a:p>
            <a:pPr algn="just"/>
            <a:r>
              <a:rPr lang="es-CO" sz="2000" b="1" dirty="0"/>
              <a:t>.</a:t>
            </a:r>
            <a:br>
              <a:rPr lang="es-CO" sz="2000" b="1" dirty="0"/>
            </a:br>
            <a:br>
              <a:rPr lang="es-CO" sz="2000" b="1" dirty="0"/>
            </a:br>
            <a:r>
              <a:rPr lang="es-CO" sz="2000" b="1" dirty="0"/>
              <a:t>Para este propósito, la organización cuenta con un talento humano comprometido y formado para salvaguardar los intereses de la región con un sentido de servicio, un soporte tecnológico actualizado y un direccionamiento propio de una entidad moderna, confiable y ética que responde a las necesidades de los clientes</a:t>
            </a:r>
            <a:r>
              <a:rPr lang="es-CO" b="1" dirty="0"/>
              <a:t>.</a:t>
            </a:r>
          </a:p>
          <a:p>
            <a:pPr algn="just"/>
            <a:r>
              <a:rPr lang="es-CO" sz="2000" b="1" dirty="0"/>
              <a:t> </a:t>
            </a:r>
          </a:p>
          <a:p>
            <a:endParaRPr lang="es-CO" sz="2000" dirty="0"/>
          </a:p>
          <a:p>
            <a:r>
              <a:rPr lang="es-CO" sz="2000" b="1" dirty="0"/>
              <a:t> </a:t>
            </a:r>
            <a:endParaRPr lang="es-CO" sz="2000" dirty="0"/>
          </a:p>
          <a:p>
            <a:endParaRPr lang="es-CO" sz="2000" dirty="0"/>
          </a:p>
        </p:txBody>
      </p:sp>
      <p:pic>
        <p:nvPicPr>
          <p:cNvPr id="6" name="Picture 49">
            <a:extLst>
              <a:ext uri="{FF2B5EF4-FFF2-40B4-BE49-F238E27FC236}">
                <a16:creationId xmlns:a16="http://schemas.microsoft.com/office/drawing/2014/main" id="{A6184BEC-04AD-B14A-8B59-AAE43C9EFD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90</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5. ADECUACIÓN DE RECURSOS</a:t>
            </a:r>
            <a:endParaRPr lang="es-MX" sz="36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627784" y="3585628"/>
            <a:ext cx="3606800" cy="2247900"/>
          </a:xfrm>
          <a:prstGeom prst="rect">
            <a:avLst/>
          </a:prstGeom>
        </p:spPr>
      </p:pic>
      <p:pic>
        <p:nvPicPr>
          <p:cNvPr id="5" name="Picture 49">
            <a:extLst>
              <a:ext uri="{FF2B5EF4-FFF2-40B4-BE49-F238E27FC236}">
                <a16:creationId xmlns:a16="http://schemas.microsoft.com/office/drawing/2014/main" id="{C8482B11-92C2-F240-8FEB-671B186F95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1085518" cy="7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91</a:t>
            </a:fld>
            <a:endParaRPr lang="es-ES" sz="1000" dirty="0">
              <a:solidFill>
                <a:schemeClr val="bg1"/>
              </a:solidFill>
            </a:endParaRPr>
          </a:p>
        </p:txBody>
      </p:sp>
      <p:sp>
        <p:nvSpPr>
          <p:cNvPr id="4098" name="2 Subtítulo"/>
          <p:cNvSpPr>
            <a:spLocks/>
          </p:cNvSpPr>
          <p:nvPr/>
        </p:nvSpPr>
        <p:spPr bwMode="auto">
          <a:xfrm>
            <a:off x="591886" y="908720"/>
            <a:ext cx="7920037" cy="5000660"/>
          </a:xfrm>
          <a:prstGeom prst="rect">
            <a:avLst/>
          </a:prstGeom>
          <a:noFill/>
          <a:ln w="9525" algn="ctr">
            <a:noFill/>
            <a:miter lim="800000"/>
            <a:headEnd/>
            <a:tailEnd/>
          </a:ln>
          <a:effectLst/>
        </p:spPr>
        <p:txBody>
          <a:bodyPr anchor="ctr"/>
          <a:lstStyle/>
          <a:p>
            <a:pPr algn="ctr"/>
            <a:r>
              <a:rPr lang="es-ES" sz="2400" b="1" dirty="0">
                <a:latin typeface="Arial" pitchFamily="34" charset="0"/>
                <a:cs typeface="Arial" pitchFamily="34" charset="0"/>
              </a:rPr>
              <a:t>CONCLUSIONES</a:t>
            </a:r>
            <a:endParaRPr lang="es-ES" sz="2400" dirty="0">
              <a:latin typeface="Arial" pitchFamily="34" charset="0"/>
              <a:cs typeface="Arial" pitchFamily="34" charset="0"/>
            </a:endParaRPr>
          </a:p>
          <a:p>
            <a:pPr algn="ctr"/>
            <a:endParaRPr lang="es-ES" sz="2400" dirty="0">
              <a:latin typeface="Arial" pitchFamily="34" charset="0"/>
              <a:ea typeface="Tahoma" pitchFamily="34" charset="0"/>
              <a:cs typeface="Arial" pitchFamily="34" charset="0"/>
            </a:endParaRPr>
          </a:p>
          <a:p>
            <a:pPr algn="just"/>
            <a:r>
              <a:rPr lang="es-ES" sz="2400" b="1" dirty="0">
                <a:latin typeface="Arial" pitchFamily="34" charset="0"/>
                <a:ea typeface="Tahoma" pitchFamily="34" charset="0"/>
                <a:cs typeface="Arial" pitchFamily="34" charset="0"/>
              </a:rPr>
              <a:t>Son adecuados los recursos humanos, técnicos y financieros para el desempeño eficaz del sistema de gestión de la calidad. Para fortalecer los recursos humanos, técnicos y financieros se plantearon acciones de mejora y oportunidades. </a:t>
            </a:r>
            <a:endParaRPr lang="es-ES" b="1" dirty="0">
              <a:latin typeface="Arial Black" pitchFamily="34" charset="0"/>
            </a:endParaRPr>
          </a:p>
          <a:p>
            <a:pPr algn="ctr"/>
            <a:endParaRPr lang="es-ES" sz="2400" b="1"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a16="http://schemas.microsoft.com/office/drawing/2014/main" id="{E34AD0AA-88FB-5B4B-8A5C-9FA52652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2943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92</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6. EFICACIA DE LAS ACCIONES TOMADAS PARA ABORDAR RIESGOS</a:t>
            </a:r>
            <a:r>
              <a:rPr lang="es-MX" sz="3600" dirty="0">
                <a:solidFill>
                  <a:srgbClr val="C00000"/>
                </a:solidFill>
                <a:latin typeface="Arial Black" pitchFamily="34" charset="0"/>
                <a:cs typeface="+mn-cs"/>
              </a:rPr>
              <a:t> Y LAS OPOTUNIDADES</a:t>
            </a:r>
            <a:endParaRPr lang="es-ES" sz="36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927350" y="4061544"/>
            <a:ext cx="3289300" cy="2463800"/>
          </a:xfrm>
          <a:prstGeom prst="rect">
            <a:avLst/>
          </a:prstGeom>
        </p:spPr>
      </p:pic>
      <p:pic>
        <p:nvPicPr>
          <p:cNvPr id="5" name="Picture 49">
            <a:extLst>
              <a:ext uri="{FF2B5EF4-FFF2-40B4-BE49-F238E27FC236}">
                <a16:creationId xmlns:a16="http://schemas.microsoft.com/office/drawing/2014/main" id="{CD7784AD-14DE-D341-BFFF-2403F0969B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93</a:t>
            </a:fld>
            <a:endParaRPr lang="es-ES" sz="1000">
              <a:solidFill>
                <a:schemeClr val="bg1"/>
              </a:solidFill>
            </a:endParaRPr>
          </a:p>
        </p:txBody>
      </p:sp>
      <p:sp>
        <p:nvSpPr>
          <p:cNvPr id="44035" name="2 Subtítulo"/>
          <p:cNvSpPr>
            <a:spLocks/>
          </p:cNvSpPr>
          <p:nvPr/>
        </p:nvSpPr>
        <p:spPr bwMode="auto">
          <a:xfrm>
            <a:off x="681100" y="404664"/>
            <a:ext cx="8715436" cy="1655763"/>
          </a:xfrm>
          <a:prstGeom prst="rect">
            <a:avLst/>
          </a:prstGeom>
          <a:noFill/>
          <a:ln w="9525">
            <a:noFill/>
            <a:miter lim="800000"/>
            <a:headEnd/>
            <a:tailEnd/>
          </a:ln>
        </p:spPr>
        <p:txBody>
          <a:bodyPr anchor="ctr"/>
          <a:lstStyle/>
          <a:p>
            <a:pPr marL="342900" indent="-342900" algn="ctr"/>
            <a:r>
              <a:rPr lang="es-ES" sz="2400" b="1" dirty="0">
                <a:latin typeface="Arial" pitchFamily="34" charset="0"/>
                <a:cs typeface="Arial" pitchFamily="34" charset="0"/>
              </a:rPr>
              <a:t>EFICACIA DE ACCIONES DE MAPA DE RIESGOS</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1005077164"/>
              </p:ext>
            </p:extLst>
          </p:nvPr>
        </p:nvGraphicFramePr>
        <p:xfrm>
          <a:off x="179512" y="836611"/>
          <a:ext cx="8712968" cy="6107775"/>
        </p:xfrm>
        <a:graphic>
          <a:graphicData uri="http://schemas.openxmlformats.org/drawingml/2006/table">
            <a:tbl>
              <a:tblPr/>
              <a:tblGrid>
                <a:gridCol w="2409751">
                  <a:extLst>
                    <a:ext uri="{9D8B030D-6E8A-4147-A177-3AD203B41FA5}">
                      <a16:colId xmlns:a16="http://schemas.microsoft.com/office/drawing/2014/main" val="20000"/>
                    </a:ext>
                  </a:extLst>
                </a:gridCol>
                <a:gridCol w="3422897">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268398">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ACCIÓNES PARA ABORDAR RIESGOS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ABIERTA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CERRADAS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0"/>
                  </a:ext>
                </a:extLst>
              </a:tr>
              <a:tr h="268398">
                <a:tc>
                  <a:txBody>
                    <a:bodyPr/>
                    <a:lstStyle/>
                    <a:p>
                      <a:pPr algn="ctr" fontAlgn="b"/>
                      <a:r>
                        <a:rPr lang="en-US" sz="1400" b="1" i="0" u="none" strike="noStrike" dirty="0">
                          <a:solidFill>
                            <a:srgbClr val="000000"/>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1417">
                <a:tc>
                  <a:txBody>
                    <a:bodyPr/>
                    <a:lstStyle/>
                    <a:p>
                      <a:pPr algn="l" fontAlgn="ctr"/>
                      <a:r>
                        <a:rPr lang="en-US" sz="1400" b="1" i="0" u="none" strike="noStrike" dirty="0">
                          <a:solidFill>
                            <a:srgbClr val="000000"/>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8398">
                <a:tc rowSpan="2">
                  <a:txBody>
                    <a:bodyPr/>
                    <a:lstStyle/>
                    <a:p>
                      <a:pPr algn="l" fontAlgn="ctr"/>
                      <a:r>
                        <a:rPr lang="en-US" sz="1400" b="1" i="0" u="none" strike="noStrike" dirty="0">
                          <a:solidFill>
                            <a:srgbClr val="000000"/>
                          </a:solidFill>
                          <a:effectLst/>
                          <a:latin typeface="Calibri" panose="020F0502020204030204" pitchFamily="34" charset="0"/>
                        </a:rPr>
                        <a:t>REGISTRO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8398">
                <a:tc rowSpan="2">
                  <a:txBody>
                    <a:bodyPr/>
                    <a:lstStyle/>
                    <a:p>
                      <a:pPr algn="l" fontAlgn="ctr"/>
                      <a:r>
                        <a:rPr lang="en-US" sz="1400" b="1" i="0" u="none" strike="noStrike">
                          <a:solidFill>
                            <a:srgbClr val="000000"/>
                          </a:solidFill>
                          <a:effectLst/>
                          <a:latin typeface="Calibri" panose="020F0502020204030204" pitchFamily="34" charset="0"/>
                        </a:rPr>
                        <a:t>FINANCIERO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8398">
                <a:tc rowSpan="3">
                  <a:txBody>
                    <a:bodyPr/>
                    <a:lstStyle/>
                    <a:p>
                      <a:pPr algn="l" fontAlgn="ctr"/>
                      <a:r>
                        <a:rPr lang="en-US" sz="1400" b="1" i="0" u="none" strike="noStrike" dirty="0">
                          <a:solidFill>
                            <a:srgbClr val="000000"/>
                          </a:solidFill>
                          <a:effectLst/>
                          <a:latin typeface="Calibri" panose="020F0502020204030204" pitchFamily="34" charset="0"/>
                        </a:rPr>
                        <a:t>CONTROL Y MEJORAMIENTO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8398">
                <a:tc>
                  <a:txBody>
                    <a:bodyPr/>
                    <a:lstStyle/>
                    <a:p>
                      <a:pPr algn="l" fontAlgn="ctr"/>
                      <a:r>
                        <a:rPr lang="es-CO" sz="1400" b="1" i="0" u="none" strike="noStrike" dirty="0">
                          <a:solidFill>
                            <a:srgbClr val="000000"/>
                          </a:solidFill>
                          <a:effectLst/>
                          <a:latin typeface="Calibri" panose="020F0502020204030204" pitchFamily="34" charset="0"/>
                        </a:rPr>
                        <a:t>GESTIÓN</a:t>
                      </a:r>
                      <a:r>
                        <a:rPr lang="es-CO" sz="1400" b="1" i="0" u="none" strike="noStrike" baseline="0" dirty="0">
                          <a:solidFill>
                            <a:srgbClr val="000000"/>
                          </a:solidFill>
                          <a:effectLst/>
                          <a:latin typeface="Calibri" panose="020F0502020204030204" pitchFamily="34" charset="0"/>
                        </a:rPr>
                        <a:t> DE COMPRAS</a:t>
                      </a:r>
                      <a:endParaRPr lang="en-US"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8398">
                <a:tc>
                  <a:txBody>
                    <a:bodyPr/>
                    <a:lstStyle/>
                    <a:p>
                      <a:pPr algn="l" fontAlgn="ctr"/>
                      <a:r>
                        <a:rPr lang="en-US" sz="1400" b="1" i="0" u="none" strike="noStrike">
                          <a:solidFill>
                            <a:srgbClr val="000000"/>
                          </a:solidFill>
                          <a:effectLst/>
                          <a:latin typeface="Calibri" panose="020F0502020204030204" pitchFamily="34" charset="0"/>
                        </a:rPr>
                        <a:t>GESTIÓN DE MANTENIMIENTO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8398">
                <a:tc rowSpan="3">
                  <a:txBody>
                    <a:bodyPr/>
                    <a:lstStyle/>
                    <a:p>
                      <a:pPr algn="l" fontAlgn="ctr"/>
                      <a:r>
                        <a:rPr lang="en-US" sz="1400" b="1" i="0" u="none" strike="noStrike" dirty="0">
                          <a:solidFill>
                            <a:srgbClr val="000000"/>
                          </a:solidFill>
                          <a:effectLst/>
                          <a:latin typeface="Calibri" panose="020F0502020204030204" pitchFamily="34" charset="0"/>
                        </a:rPr>
                        <a:t>PROMOCIÓN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8398">
                <a:tc>
                  <a:txBody>
                    <a:bodyPr/>
                    <a:lstStyle/>
                    <a:p>
                      <a:pPr algn="l" fontAlgn="ctr"/>
                      <a:r>
                        <a:rPr lang="en-US" sz="1400" b="1" i="0" u="none" strike="noStrike" dirty="0">
                          <a:solidFill>
                            <a:srgbClr val="000000"/>
                          </a:solidFill>
                          <a:effectLst/>
                          <a:latin typeface="Calibri" panose="020F0502020204030204" pitchFamily="34" charset="0"/>
                        </a:rPr>
                        <a:t>CAPACITACIÓN PERMANENTE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8398">
                <a:tc>
                  <a:txBody>
                    <a:bodyPr/>
                    <a:lstStyle/>
                    <a:p>
                      <a:pPr algn="l" fontAlgn="ctr"/>
                      <a:r>
                        <a:rPr lang="en-US" sz="1400" b="1" i="0" u="none" strike="noStrike">
                          <a:solidFill>
                            <a:srgbClr val="000000"/>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8398">
                <a:tc>
                  <a:txBody>
                    <a:bodyPr/>
                    <a:lstStyle/>
                    <a:p>
                      <a:pPr algn="l" fontAlgn="ctr"/>
                      <a:r>
                        <a:rPr lang="en-US" sz="1400" b="1" i="0" u="none" strike="noStrike">
                          <a:solidFill>
                            <a:srgbClr val="000000"/>
                          </a:solidFill>
                          <a:effectLst/>
                          <a:latin typeface="Calibri" panose="020F0502020204030204" pitchFamily="34" charset="0"/>
                        </a:rPr>
                        <a:t>TALENTO HUMANO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68398">
                <a:tc>
                  <a:txBody>
                    <a:bodyPr/>
                    <a:lstStyle/>
                    <a:p>
                      <a:pPr algn="l" fontAlgn="ctr"/>
                      <a:r>
                        <a:rPr lang="en-US" sz="1400" b="1" i="0" u="none" strike="noStrike">
                          <a:solidFill>
                            <a:srgbClr val="000000"/>
                          </a:solidFill>
                          <a:effectLst/>
                          <a:latin typeface="Calibri" panose="020F0502020204030204" pitchFamily="34" charset="0"/>
                        </a:rPr>
                        <a:t>GESTIÓN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8398">
                <a:tc>
                  <a:txBody>
                    <a:bodyPr/>
                    <a:lstStyle/>
                    <a:p>
                      <a:pPr algn="l" fontAlgn="ctr"/>
                      <a:r>
                        <a:rPr lang="en-US" sz="1400" b="1" i="0" u="none" strike="noStrike">
                          <a:solidFill>
                            <a:srgbClr val="000000"/>
                          </a:solidFill>
                          <a:effectLst/>
                          <a:latin typeface="Calibri" panose="020F0502020204030204" pitchFamily="34" charset="0"/>
                        </a:rPr>
                        <a:t>ATENCIÓN AL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8398">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68398">
                <a:tc>
                  <a:txBody>
                    <a:bodyPr/>
                    <a:lstStyle/>
                    <a:p>
                      <a:pPr algn="l" fontAlgn="b"/>
                      <a:r>
                        <a:rPr lang="en-US" sz="1400" b="1" i="0" u="none" strike="noStrike">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B0F0"/>
                          </a:solidFill>
                          <a:effectLst/>
                          <a:latin typeface="Calibri" panose="020F0502020204030204" pitchFamily="34" charset="0"/>
                        </a:rPr>
                        <a:t>5</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B0F0"/>
                          </a:solidFill>
                          <a:effectLst/>
                          <a:latin typeface="Calibri" panose="020F0502020204030204" pitchFamily="34" charset="0"/>
                        </a:rPr>
                        <a:t>1</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B0F0"/>
                          </a:solidFill>
                          <a:effectLst/>
                          <a:latin typeface="Calibri" panose="020F0502020204030204" pitchFamily="34" charset="0"/>
                        </a:rPr>
                        <a:t>4</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94</a:t>
            </a:fld>
            <a:endParaRPr lang="es-ES" sz="1000">
              <a:solidFill>
                <a:schemeClr val="bg1"/>
              </a:solidFill>
            </a:endParaRPr>
          </a:p>
        </p:txBody>
      </p:sp>
      <p:sp>
        <p:nvSpPr>
          <p:cNvPr id="44035" name="2 Subtítulo"/>
          <p:cNvSpPr>
            <a:spLocks/>
          </p:cNvSpPr>
          <p:nvPr/>
        </p:nvSpPr>
        <p:spPr bwMode="auto">
          <a:xfrm>
            <a:off x="681100" y="404664"/>
            <a:ext cx="7923348" cy="5328592"/>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cs typeface="Arial" pitchFamily="34" charset="0"/>
            </a:endParaRPr>
          </a:p>
          <a:p>
            <a:pPr marL="342900" indent="-342900" algn="ctr"/>
            <a:endParaRPr lang="es-ES" sz="2400" b="1" dirty="0">
              <a:solidFill>
                <a:srgbClr val="FF0000"/>
              </a:solidFill>
              <a:latin typeface="Arial" pitchFamily="34" charset="0"/>
              <a:cs typeface="Arial" pitchFamily="34" charset="0"/>
            </a:endParaRPr>
          </a:p>
          <a:p>
            <a:pPr marL="342900" indent="-342900" algn="ctr"/>
            <a:r>
              <a:rPr lang="es-ES" sz="2400" b="1" dirty="0">
                <a:solidFill>
                  <a:srgbClr val="FF0000"/>
                </a:solidFill>
                <a:latin typeface="Arial" pitchFamily="34" charset="0"/>
                <a:cs typeface="Arial" pitchFamily="34" charset="0"/>
              </a:rPr>
              <a:t>CONCLUSIÓN</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b="1" dirty="0">
                <a:latin typeface="Arial" pitchFamily="34" charset="0"/>
                <a:cs typeface="Arial" pitchFamily="34" charset="0"/>
              </a:rPr>
              <a:t>    </a:t>
            </a:r>
            <a:r>
              <a:rPr lang="es-ES" sz="2000" b="1" dirty="0">
                <a:latin typeface="Arial" pitchFamily="34" charset="0"/>
                <a:cs typeface="Arial" pitchFamily="34" charset="0"/>
              </a:rPr>
              <a:t>Se observa que 4 acciones para abordar riesgos de los procesos de gestión de compras, conciliación y arbitraje, gestión documental y atención al usuario,  se cerraron y se convirtieron en controles en la actualización de los mapas de riesgos. Esta pendiente una (1) acción para abordar riesgos en cuanto a la realización de convenios para afiliados en el proceso de Registro Público que se culminara en el mes de diciembre de 2021.</a:t>
            </a:r>
          </a:p>
          <a:p>
            <a:pPr marL="342900" indent="-342900" algn="just"/>
            <a:endParaRPr lang="es-ES" sz="2000" b="1" dirty="0">
              <a:latin typeface="Arial" pitchFamily="34" charset="0"/>
              <a:cs typeface="Arial" pitchFamily="34" charset="0"/>
            </a:endParaRPr>
          </a:p>
          <a:p>
            <a:pPr marL="342900" indent="-342900" algn="just"/>
            <a:r>
              <a:rPr lang="es-ES" sz="2000" b="1" dirty="0">
                <a:latin typeface="Arial" pitchFamily="34" charset="0"/>
                <a:cs typeface="Arial" pitchFamily="34" charset="0"/>
              </a:rPr>
              <a:t>     En los procesos que no aparecen con acciones para abordar riesgos, cabe resaltar que las acciones que fueron cerradas se convirtieron en la mayoría de los casos controles en los mapas de riesgos.</a:t>
            </a:r>
            <a:endParaRPr lang="es-ES" sz="2000" b="1" dirty="0"/>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318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9512" y="764704"/>
            <a:ext cx="8715436" cy="928687"/>
          </a:xfrm>
          <a:prstGeom prst="rect">
            <a:avLst/>
          </a:prstGeom>
          <a:noFill/>
          <a:ln w="9525">
            <a:noFill/>
            <a:miter lim="800000"/>
            <a:headEnd/>
            <a:tailEnd/>
          </a:ln>
        </p:spPr>
        <p:txBody>
          <a:bodyPr anchor="ctr"/>
          <a:lstStyle/>
          <a:p>
            <a:pPr marL="355600" indent="-355600" algn="ctr" eaLnBrk="0" hangingPunct="0"/>
            <a:r>
              <a:rPr lang="es-ES" sz="2400" b="1" dirty="0">
                <a:solidFill>
                  <a:srgbClr val="C00000"/>
                </a:solidFill>
              </a:rPr>
              <a:t>Plan de Mejora Resultado de las Auditorías Internas de Calidad</a:t>
            </a:r>
          </a:p>
        </p:txBody>
      </p:sp>
      <p:graphicFrame>
        <p:nvGraphicFramePr>
          <p:cNvPr id="4" name="Group 79">
            <a:extLst>
              <a:ext uri="{FF2B5EF4-FFF2-40B4-BE49-F238E27FC236}">
                <a16:creationId xmlns:a16="http://schemas.microsoft.com/office/drawing/2014/main" id="{3B07E4FC-E08F-484C-AD35-BF237ACDCC51}"/>
              </a:ext>
            </a:extLst>
          </p:cNvPr>
          <p:cNvGraphicFramePr>
            <a:graphicFrameLocks noGrp="1"/>
          </p:cNvGraphicFramePr>
          <p:nvPr>
            <p:extLst>
              <p:ext uri="{D42A27DB-BD31-4B8C-83A1-F6EECF244321}">
                <p14:modId xmlns:p14="http://schemas.microsoft.com/office/powerpoint/2010/main" val="343830540"/>
              </p:ext>
            </p:extLst>
          </p:nvPr>
        </p:nvGraphicFramePr>
        <p:xfrm>
          <a:off x="203109" y="1844825"/>
          <a:ext cx="8691839" cy="4742926"/>
        </p:xfrm>
        <a:graphic>
          <a:graphicData uri="http://schemas.openxmlformats.org/drawingml/2006/table">
            <a:tbl>
              <a:tblPr/>
              <a:tblGrid>
                <a:gridCol w="1386288">
                  <a:extLst>
                    <a:ext uri="{9D8B030D-6E8A-4147-A177-3AD203B41FA5}">
                      <a16:colId xmlns:a16="http://schemas.microsoft.com/office/drawing/2014/main" val="20000"/>
                    </a:ext>
                  </a:extLst>
                </a:gridCol>
                <a:gridCol w="908572">
                  <a:extLst>
                    <a:ext uri="{9D8B030D-6E8A-4147-A177-3AD203B41FA5}">
                      <a16:colId xmlns:a16="http://schemas.microsoft.com/office/drawing/2014/main" val="20001"/>
                    </a:ext>
                  </a:extLst>
                </a:gridCol>
                <a:gridCol w="1137927">
                  <a:extLst>
                    <a:ext uri="{9D8B030D-6E8A-4147-A177-3AD203B41FA5}">
                      <a16:colId xmlns:a16="http://schemas.microsoft.com/office/drawing/2014/main" val="20002"/>
                    </a:ext>
                  </a:extLst>
                </a:gridCol>
                <a:gridCol w="137062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296144">
                  <a:extLst>
                    <a:ext uri="{9D8B030D-6E8A-4147-A177-3AD203B41FA5}">
                      <a16:colId xmlns:a16="http://schemas.microsoft.com/office/drawing/2014/main" val="20005"/>
                    </a:ext>
                  </a:extLst>
                </a:gridCol>
                <a:gridCol w="1368152">
                  <a:extLst>
                    <a:ext uri="{9D8B030D-6E8A-4147-A177-3AD203B41FA5}">
                      <a16:colId xmlns:a16="http://schemas.microsoft.com/office/drawing/2014/main" val="20006"/>
                    </a:ext>
                  </a:extLst>
                </a:gridCol>
              </a:tblGrid>
              <a:tr h="1004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8983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Actualizar los mapas de riesgos de cada proceso, para verificar acciones para abordar riesgos y oportunidades.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Lideres de proceso, 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30 de junio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 y Financieros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77732">
                <a:tc>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pic>
        <p:nvPicPr>
          <p:cNvPr id="5" name="Picture 49">
            <a:extLst>
              <a:ext uri="{FF2B5EF4-FFF2-40B4-BE49-F238E27FC236}">
                <a16:creationId xmlns:a16="http://schemas.microsoft.com/office/drawing/2014/main" id="{6BFE5ACC-CC06-C84C-A3FC-195EC03C2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7557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5637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96</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 7. OPORTUNIDADES PARA LA MEJORA</a:t>
            </a:r>
            <a:endParaRPr lang="es-MX" sz="3600" dirty="0">
              <a:solidFill>
                <a:srgbClr val="C00000"/>
              </a:solidFill>
              <a:latin typeface="Arial Black" pitchFamily="34" charset="0"/>
              <a:cs typeface="+mn-cs"/>
            </a:endParaRPr>
          </a:p>
        </p:txBody>
      </p:sp>
      <p:pic>
        <p:nvPicPr>
          <p:cNvPr id="126977" name="Picture 1"/>
          <p:cNvPicPr>
            <a:picLocks noChangeAspect="1" noChangeArrowheads="1"/>
          </p:cNvPicPr>
          <p:nvPr/>
        </p:nvPicPr>
        <p:blipFill>
          <a:blip r:embed="rId3" cstate="print"/>
          <a:srcRect/>
          <a:stretch>
            <a:fillRect/>
          </a:stretch>
        </p:blipFill>
        <p:spPr bwMode="auto">
          <a:xfrm>
            <a:off x="3357554" y="3929066"/>
            <a:ext cx="2185990" cy="1909765"/>
          </a:xfrm>
          <a:prstGeom prst="rect">
            <a:avLst/>
          </a:prstGeom>
          <a:noFill/>
          <a:ln w="9525">
            <a:noFill/>
            <a:miter lim="800000"/>
            <a:headEnd/>
            <a:tailEnd/>
          </a:ln>
          <a:effectLst/>
        </p:spPr>
      </p:pic>
    </p:spTree>
    <p:extLst>
      <p:ext uri="{BB962C8B-B14F-4D97-AF65-F5344CB8AC3E}">
        <p14:creationId xmlns:p14="http://schemas.microsoft.com/office/powerpoint/2010/main" val="1762835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0032434A-389C-4885-A979-C0CF83F1A75D}" type="slidenum">
              <a:rPr lang="es-ES" sz="1000">
                <a:solidFill>
                  <a:schemeClr val="bg1"/>
                </a:solidFill>
              </a:rPr>
              <a:pPr/>
              <a:t>97</a:t>
            </a:fld>
            <a:endParaRPr lang="es-ES" sz="1000" dirty="0">
              <a:solidFill>
                <a:schemeClr val="bg1"/>
              </a:solidFill>
            </a:endParaRPr>
          </a:p>
        </p:txBody>
      </p:sp>
      <p:sp>
        <p:nvSpPr>
          <p:cNvPr id="44035" name="2 Subtítulo"/>
          <p:cNvSpPr>
            <a:spLocks/>
          </p:cNvSpPr>
          <p:nvPr/>
        </p:nvSpPr>
        <p:spPr bwMode="auto">
          <a:xfrm>
            <a:off x="232029" y="523639"/>
            <a:ext cx="8715436" cy="1367731"/>
          </a:xfrm>
          <a:prstGeom prst="rect">
            <a:avLst/>
          </a:prstGeom>
          <a:noFill/>
          <a:ln w="9525">
            <a:noFill/>
            <a:miter lim="800000"/>
            <a:headEnd/>
            <a:tailEnd/>
          </a:ln>
        </p:spPr>
        <p:txBody>
          <a:bodyPr anchor="ctr"/>
          <a:lstStyle/>
          <a:p>
            <a:pPr marL="342900" indent="-342900" algn="ctr"/>
            <a:r>
              <a:rPr lang="es-ES" sz="2400" b="1" dirty="0">
                <a:solidFill>
                  <a:srgbClr val="FF0000"/>
                </a:solidFill>
                <a:latin typeface="Arial" pitchFamily="34" charset="0"/>
                <a:cs typeface="Arial" pitchFamily="34" charset="0"/>
              </a:rPr>
              <a:t>OPORTUNIDADES</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80"/>
            <a:ext cx="864617" cy="50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1846507093"/>
              </p:ext>
            </p:extLst>
          </p:nvPr>
        </p:nvGraphicFramePr>
        <p:xfrm>
          <a:off x="196534" y="692696"/>
          <a:ext cx="8750932" cy="6154090"/>
        </p:xfrm>
        <a:graphic>
          <a:graphicData uri="http://schemas.openxmlformats.org/drawingml/2006/table">
            <a:tbl>
              <a:tblPr/>
              <a:tblGrid>
                <a:gridCol w="1201747">
                  <a:extLst>
                    <a:ext uri="{9D8B030D-6E8A-4147-A177-3AD203B41FA5}">
                      <a16:colId xmlns:a16="http://schemas.microsoft.com/office/drawing/2014/main" val="20000"/>
                    </a:ext>
                  </a:extLst>
                </a:gridCol>
                <a:gridCol w="5594412">
                  <a:extLst>
                    <a:ext uri="{9D8B030D-6E8A-4147-A177-3AD203B41FA5}">
                      <a16:colId xmlns:a16="http://schemas.microsoft.com/office/drawing/2014/main" val="20001"/>
                    </a:ext>
                  </a:extLst>
                </a:gridCol>
                <a:gridCol w="862460">
                  <a:extLst>
                    <a:ext uri="{9D8B030D-6E8A-4147-A177-3AD203B41FA5}">
                      <a16:colId xmlns:a16="http://schemas.microsoft.com/office/drawing/2014/main" val="20002"/>
                    </a:ext>
                  </a:extLst>
                </a:gridCol>
                <a:gridCol w="1092313">
                  <a:extLst>
                    <a:ext uri="{9D8B030D-6E8A-4147-A177-3AD203B41FA5}">
                      <a16:colId xmlns:a16="http://schemas.microsoft.com/office/drawing/2014/main" val="20003"/>
                    </a:ext>
                  </a:extLst>
                </a:gridCol>
              </a:tblGrid>
              <a:tr h="216024">
                <a:tc>
                  <a:txBody>
                    <a:bodyPr/>
                    <a:lstStyle/>
                    <a:p>
                      <a:pPr algn="l" fontAlgn="b"/>
                      <a:r>
                        <a:rPr lang="en-US" sz="900" b="1" i="0" u="none" strike="noStrike" dirty="0">
                          <a:solidFill>
                            <a:schemeClr val="tx1"/>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OPORTUNIDAD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VIABLE O REMOTO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SEGUIMIENTO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l" fontAlgn="b"/>
                      <a:r>
                        <a:rPr lang="en-US" sz="900" b="1" i="0" u="none" strike="noStrike" dirty="0">
                          <a:solidFill>
                            <a:schemeClr val="tx1"/>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 PLAN DE REACTIVACIÓN EMPRESARIAL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 EN PROCESO DE EJECUCIÓN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722">
                <a:tc>
                  <a:txBody>
                    <a:bodyPr/>
                    <a:lstStyle/>
                    <a:p>
                      <a:pPr algn="l" fontAlgn="ctr"/>
                      <a:r>
                        <a:rPr lang="en-US" sz="900" b="1" i="0" u="none" strike="noStrike" dirty="0">
                          <a:solidFill>
                            <a:schemeClr val="tx1"/>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chemeClr val="tx1"/>
                          </a:solidFill>
                          <a:effectLst/>
                          <a:latin typeface="Calibri" panose="020F0502020204030204" pitchFamily="34" charset="0"/>
                        </a:rPr>
                        <a:t>ADECUACIÓN AUDITORIO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8611">
                <a:tc>
                  <a:txBody>
                    <a:bodyPr/>
                    <a:lstStyle/>
                    <a:p>
                      <a:pPr algn="l" fontAlgn="ctr"/>
                      <a:r>
                        <a:rPr lang="es-CO" sz="900" b="1" i="0" u="none" strike="noStrike" baseline="0" dirty="0">
                          <a:solidFill>
                            <a:schemeClr val="tx1"/>
                          </a:solidFill>
                          <a:effectLst/>
                          <a:latin typeface="Calibri" panose="020F0502020204030204" pitchFamily="34" charset="0"/>
                        </a:rPr>
                        <a:t>GESTIÓN DE COMPRAS</a:t>
                      </a:r>
                    </a:p>
                    <a:p>
                      <a:pPr algn="l" fontAlgn="ctr"/>
                      <a:r>
                        <a:rPr lang="es-CO" sz="900" b="1" i="0" u="none" strike="noStrike" baseline="0" dirty="0">
                          <a:solidFill>
                            <a:schemeClr val="tx1"/>
                          </a:solidFill>
                          <a:effectLst/>
                          <a:latin typeface="Calibri" panose="020F0502020204030204" pitchFamily="34" charset="0"/>
                        </a:rPr>
                        <a:t>GESTIÓN DE MANTENIMIENTO ,FINANCIERO Y TALENTO HUMANO </a:t>
                      </a: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s-CO" sz="1200" b="1" dirty="0">
                          <a:solidFill>
                            <a:schemeClr val="tx1"/>
                          </a:solidFill>
                        </a:rPr>
                        <a:t>En</a:t>
                      </a:r>
                      <a:r>
                        <a:rPr lang="es-CO" sz="1200" b="1" baseline="0" dirty="0">
                          <a:solidFill>
                            <a:schemeClr val="tx1"/>
                          </a:solidFill>
                        </a:rPr>
                        <a:t> estos dos procesos no se presentaron oportunidades</a:t>
                      </a:r>
                      <a:endParaRPr lang="en-US" sz="1200"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dirty="0">
                        <a:solidFill>
                          <a:schemeClr val="tx1"/>
                        </a:solidFill>
                        <a:effectLst/>
                        <a:latin typeface="Calibri" panose="020F0502020204030204" pitchFamily="34" charset="0"/>
                      </a:endParaRPr>
                    </a:p>
                    <a:p>
                      <a:endParaRPr lang="en-US"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b="1" dirty="0">
                        <a:solidFill>
                          <a:schemeClr val="tx1"/>
                        </a:solidFil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0903">
                <a:tc>
                  <a:txBody>
                    <a:bodyPr/>
                    <a:lstStyle/>
                    <a:p>
                      <a:pPr algn="l" fontAlgn="ctr"/>
                      <a:r>
                        <a:rPr lang="en-US" sz="900" b="1" i="0" u="none" strike="noStrike" dirty="0">
                          <a:solidFill>
                            <a:schemeClr val="tx1"/>
                          </a:solidFill>
                          <a:effectLst/>
                          <a:latin typeface="Calibri" panose="020F0502020204030204" pitchFamily="34" charset="0"/>
                        </a:rPr>
                        <a:t>REGISTRO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INSTRUCTIVO</a:t>
                      </a:r>
                      <a:r>
                        <a:rPr lang="es-CO" sz="900" b="1" i="0" u="none" strike="noStrike" baseline="0" dirty="0">
                          <a:solidFill>
                            <a:schemeClr val="tx1"/>
                          </a:solidFill>
                          <a:effectLst/>
                          <a:latin typeface="Calibri" panose="020F0502020204030204" pitchFamily="34" charset="0"/>
                        </a:rPr>
                        <a:t> REGISTRO PÚBLICO CON RESPECTO A LA DEPURACIÓN DE INSCRIPCIONES EN LA DIFERENTES MATRICULAS.</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9384">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COMPLIANCE</a:t>
                      </a:r>
                      <a:r>
                        <a:rPr lang="es-CO" sz="900" b="1" i="0" u="none" strike="noStrike" baseline="0" dirty="0">
                          <a:solidFill>
                            <a:schemeClr val="tx1"/>
                          </a:solidFill>
                          <a:effectLst/>
                          <a:latin typeface="Calibri" panose="020F0502020204030204" pitchFamily="34" charset="0"/>
                        </a:rPr>
                        <a:t> LEGAL Y GOBIERNO CORPORATIVO</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900" b="1" i="0" u="none" strike="noStrike" dirty="0">
                          <a:solidFill>
                            <a:schemeClr val="tx1"/>
                          </a:solidFill>
                          <a:effectLst/>
                          <a:latin typeface="Calibri" panose="020F0502020204030204" pitchFamily="34" charset="0"/>
                        </a:rPr>
                        <a:t>V=2022</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EN</a:t>
                      </a:r>
                      <a:r>
                        <a:rPr lang="es-CO" sz="900" b="1" i="0" u="none" strike="noStrike" baseline="0" dirty="0">
                          <a:solidFill>
                            <a:schemeClr val="tx1"/>
                          </a:solidFill>
                          <a:effectLst/>
                          <a:latin typeface="Calibri" panose="020F0502020204030204" pitchFamily="34" charset="0"/>
                        </a:rPr>
                        <a:t> PROCESO DE EJECUCIÓN</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9444">
                <a:tc>
                  <a:txBody>
                    <a:bodyPr/>
                    <a:lstStyle/>
                    <a:p>
                      <a:pPr algn="l" fontAlgn="ctr"/>
                      <a:r>
                        <a:rPr lang="en-US" sz="900" b="1" i="0" u="none" strike="noStrike" dirty="0">
                          <a:solidFill>
                            <a:schemeClr val="tx1"/>
                          </a:solidFill>
                          <a:effectLst/>
                          <a:latin typeface="Calibri" panose="020F0502020204030204" pitchFamily="34" charset="0"/>
                        </a:rPr>
                        <a:t>CONTROL Y MEJORAMIENTO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MODULO</a:t>
                      </a:r>
                      <a:r>
                        <a:rPr lang="es-CO" sz="900" b="1" i="0" u="none" strike="noStrike" baseline="0" dirty="0">
                          <a:solidFill>
                            <a:schemeClr val="tx1"/>
                          </a:solidFill>
                          <a:effectLst/>
                          <a:latin typeface="Calibri" panose="020F0502020204030204" pitchFamily="34" charset="0"/>
                        </a:rPr>
                        <a:t> DE RIESGOSO Y OPORTUNIDADES</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0903">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MODULO DE ACCIONES CORRECTIVAS Y DE MEJORA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EN</a:t>
                      </a:r>
                      <a:r>
                        <a:rPr lang="es-CO" sz="900" b="1" i="0" u="none" strike="noStrike" baseline="0" dirty="0">
                          <a:solidFill>
                            <a:schemeClr val="tx1"/>
                          </a:solidFill>
                          <a:effectLst/>
                          <a:latin typeface="Calibri" panose="020F0502020204030204" pitchFamily="34" charset="0"/>
                        </a:rPr>
                        <a:t> PROCESO PARA</a:t>
                      </a:r>
                      <a:r>
                        <a:rPr lang="es-CO" sz="900" b="1" i="0" u="none" strike="noStrike" dirty="0">
                          <a:solidFill>
                            <a:schemeClr val="tx1"/>
                          </a:solidFill>
                          <a:effectLst/>
                          <a:latin typeface="Calibri" panose="020F0502020204030204" pitchFamily="34" charset="0"/>
                        </a:rPr>
                        <a:t> EJECUTAR</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9076">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IMPLEMENTACIÓN DEL</a:t>
                      </a:r>
                      <a:r>
                        <a:rPr lang="es-CO" sz="900" b="1" i="0" u="none" strike="noStrike" baseline="0" dirty="0">
                          <a:solidFill>
                            <a:schemeClr val="tx1"/>
                          </a:solidFill>
                          <a:effectLst/>
                          <a:latin typeface="Calibri" panose="020F0502020204030204" pitchFamily="34" charset="0"/>
                        </a:rPr>
                        <a:t> SISTEMA DE GESTIÓN AMBIENTAL</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V=2022</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PENDIENTE</a:t>
                      </a:r>
                      <a:r>
                        <a:rPr lang="es-CO" sz="900" b="1" i="0" u="none" strike="noStrike" baseline="0" dirty="0">
                          <a:solidFill>
                            <a:schemeClr val="tx1"/>
                          </a:solidFill>
                          <a:effectLst/>
                          <a:latin typeface="Calibri" panose="020F0502020204030204" pitchFamily="34" charset="0"/>
                        </a:rPr>
                        <a:t> POR EJECUTAR</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873">
                <a:tc>
                  <a:txBody>
                    <a:bodyPr/>
                    <a:lstStyle/>
                    <a:p>
                      <a:pPr algn="l" fontAlgn="ctr"/>
                      <a:r>
                        <a:rPr lang="en-US" sz="900" b="1" i="0" u="none" strike="noStrike" dirty="0">
                          <a:solidFill>
                            <a:schemeClr val="tx1"/>
                          </a:solidFill>
                          <a:effectLst/>
                          <a:latin typeface="Calibri" panose="020F0502020204030204" pitchFamily="34" charset="0"/>
                        </a:rPr>
                        <a:t>PROMOCIÓN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8032">
                <a:tc>
                  <a:txBody>
                    <a:bodyPr/>
                    <a:lstStyle/>
                    <a:p>
                      <a:pPr algn="l" fontAlgn="ct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PLATAFORMA VIRTUAL</a:t>
                      </a:r>
                      <a:r>
                        <a:rPr lang="es-CO" sz="900" b="1" i="0" u="none" strike="noStrike" baseline="0" dirty="0">
                          <a:solidFill>
                            <a:schemeClr val="tx1"/>
                          </a:solidFill>
                          <a:effectLst/>
                          <a:latin typeface="Calibri" panose="020F0502020204030204" pitchFamily="34" charset="0"/>
                        </a:rPr>
                        <a:t> OSMOSIS, CAPACITACIONES GRATUITAS PARA EMPRESARIOS Y C OMUNIDAD EN GENERAL</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V=2020</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CO" sz="900" b="1" i="0" u="none" strike="noStrike" dirty="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p>
                      <a:pPr algn="l" fontAlgn="b"/>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00456">
                <a:tc>
                  <a:txBody>
                    <a:bodyPr/>
                    <a:lstStyle/>
                    <a:p>
                      <a:pPr algn="l" fontAlgn="ctr"/>
                      <a:r>
                        <a:rPr lang="es-CO" sz="900" b="1" i="0" u="none" strike="noStrike" dirty="0">
                          <a:solidFill>
                            <a:schemeClr val="tx1"/>
                          </a:solidFill>
                          <a:effectLst/>
                          <a:latin typeface="Calibri" panose="020F0502020204030204" pitchFamily="34" charset="0"/>
                        </a:rPr>
                        <a:t>CAPACITACIÓN PERMAENTE</a:t>
                      </a:r>
                      <a:endParaRPr lang="en-US" sz="9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ADECUACIÓN DE</a:t>
                      </a:r>
                      <a:r>
                        <a:rPr lang="es-CO" sz="900" b="1" i="0" u="none" strike="noStrike" baseline="0" dirty="0">
                          <a:solidFill>
                            <a:schemeClr val="tx1"/>
                          </a:solidFill>
                          <a:effectLst/>
                          <a:latin typeface="Calibri" panose="020F0502020204030204" pitchFamily="34" charset="0"/>
                        </a:rPr>
                        <a:t> LA OFICINA DE PRENSA</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PENDIENTE POR EJECUTAR</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90416">
                <a:tc>
                  <a:txBody>
                    <a:bodyPr/>
                    <a:lstStyle/>
                    <a:p>
                      <a:pPr algn="l" fontAlgn="ctr"/>
                      <a:r>
                        <a:rPr lang="en-US" sz="900" b="1" i="0" u="none" strike="noStrike">
                          <a:solidFill>
                            <a:schemeClr val="tx1"/>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1" i="0" u="none" strike="noStrike" baseline="0" dirty="0">
                          <a:solidFill>
                            <a:schemeClr val="tx1"/>
                          </a:solidFill>
                          <a:effectLst/>
                          <a:latin typeface="Arial" panose="020B0604020202020204" pitchFamily="34" charset="0"/>
                        </a:rPr>
                        <a:t>ACTUALIZAR EL PROCEDIMIENTO DE PERSONA NATURAL NO COMERCIANTE</a:t>
                      </a:r>
                      <a:endParaRPr lang="es-CO" sz="900" b="1" i="0" u="none" strike="noStrike" dirty="0">
                        <a:solidFill>
                          <a:schemeClr val="tx1"/>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EJECUTADO</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59384">
                <a:tc>
                  <a:txBody>
                    <a:bodyPr/>
                    <a:lstStyle/>
                    <a:p>
                      <a:pPr algn="l" fontAlgn="ctr"/>
                      <a:r>
                        <a:rPr lang="en-US" sz="900" b="1" i="0" u="none" strike="noStrike">
                          <a:solidFill>
                            <a:schemeClr val="tx1"/>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REALIZAR CONVENIOS INTERINSTITUCIONALES CON ENTIDADES PUBLICAS Y PRIVADAS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EN PROCESO DE EJECUCIÓN</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21952">
                <a:tc>
                  <a:txBody>
                    <a:bodyPr/>
                    <a:lstStyle/>
                    <a:p>
                      <a:pPr algn="l" fontAlgn="ctr"/>
                      <a:r>
                        <a:rPr lang="en-US" sz="900" b="1" i="0" u="none" strike="noStrike" dirty="0">
                          <a:solidFill>
                            <a:schemeClr val="tx1"/>
                          </a:solidFill>
                          <a:effectLst/>
                          <a:latin typeface="Calibri" panose="020F0502020204030204" pitchFamily="34" charset="0"/>
                        </a:rPr>
                        <a:t>GESTIÓN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DIGITALIZAR TODA LA DOCUMENTACIÓN DEL</a:t>
                      </a:r>
                      <a:r>
                        <a:rPr lang="es-CO" sz="900" b="1" i="0" u="none" strike="noStrike" baseline="0" dirty="0">
                          <a:solidFill>
                            <a:schemeClr val="tx1"/>
                          </a:solidFill>
                          <a:effectLst/>
                          <a:latin typeface="Calibri" panose="020F0502020204030204" pitchFamily="34" charset="0"/>
                        </a:rPr>
                        <a:t> CENTRO DE CONCILIACIÓN Y ARBITRAJE</a:t>
                      </a:r>
                      <a:endParaRPr lang="es-CO"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Calibri" panose="020F0502020204030204" pitchFamily="34" charset="0"/>
                        </a:rPr>
                        <a:t>V=2021</a:t>
                      </a:r>
                      <a:r>
                        <a:rPr lang="en-US" sz="900" b="1" i="0" u="none" strike="noStrike" baseline="0" dirty="0">
                          <a:solidFill>
                            <a:schemeClr val="tx1"/>
                          </a:solidFill>
                          <a:effectLst/>
                          <a:latin typeface="Calibri" panose="020F0502020204030204" pitchFamily="34" charset="0"/>
                        </a:rPr>
                        <a:t> Y 2022</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chemeClr val="tx1"/>
                          </a:solidFill>
                          <a:effectLst/>
                          <a:latin typeface="Calibri" panose="020F0502020204030204" pitchFamily="34" charset="0"/>
                        </a:rPr>
                        <a:t>En</a:t>
                      </a:r>
                      <a:r>
                        <a:rPr lang="es-CO" sz="1100" b="1" i="0" u="none" strike="noStrike" baseline="0" dirty="0">
                          <a:solidFill>
                            <a:schemeClr val="tx1"/>
                          </a:solidFill>
                          <a:effectLst/>
                          <a:latin typeface="Calibri" panose="020F0502020204030204" pitchFamily="34" charset="0"/>
                        </a:rPr>
                        <a:t> proceso de ejecución</a:t>
                      </a:r>
                      <a:endParaRPr lang="en-US" sz="11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79444">
                <a:tc>
                  <a:txBody>
                    <a:bodyPr/>
                    <a:lstStyle/>
                    <a:p>
                      <a:pPr algn="l" fontAlgn="ctr"/>
                      <a:r>
                        <a:rPr lang="en-US" sz="900" b="1" i="0" u="none" strike="noStrike" dirty="0">
                          <a:solidFill>
                            <a:schemeClr val="tx1"/>
                          </a:solidFill>
                          <a:effectLst/>
                          <a:latin typeface="Calibri" panose="020F0502020204030204" pitchFamily="34" charset="0"/>
                        </a:rPr>
                        <a:t>ATENCIÓN AL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900" b="1" i="0" u="none" strike="noStrike" dirty="0">
                          <a:solidFill>
                            <a:schemeClr val="tx1"/>
                          </a:solidFill>
                          <a:effectLst/>
                          <a:latin typeface="Calibri" panose="020F0502020204030204" pitchFamily="34" charset="0"/>
                        </a:rPr>
                        <a:t>PUBLICAR Y PROMOCIONAR INSTRUCTIVOS Y MINUTAS DE CREACION DE SOCIEDADES EN PAGINA WEB Y REDES SOCIALES DE LA ENTIDAD</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1" i="0" u="none" strike="noStrike" dirty="0">
                          <a:solidFill>
                            <a:schemeClr val="tx1"/>
                          </a:solidFill>
                          <a:effectLst/>
                          <a:latin typeface="Calibri" panose="020F0502020204030204" pitchFamily="34" charset="0"/>
                        </a:rPr>
                        <a:t>V=</a:t>
                      </a:r>
                      <a:r>
                        <a:rPr lang="es-CO" sz="900" b="1" i="0" u="none" strike="noStrike" baseline="0" dirty="0">
                          <a:solidFill>
                            <a:schemeClr val="tx1"/>
                          </a:solidFill>
                          <a:effectLst/>
                          <a:latin typeface="Calibri" panose="020F0502020204030204" pitchFamily="34" charset="0"/>
                        </a:rPr>
                        <a:t> 2021</a:t>
                      </a:r>
                      <a:endParaRPr lang="en-US" sz="9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1" i="0" u="none" strike="noStrike" dirty="0">
                          <a:solidFill>
                            <a:schemeClr val="tx1"/>
                          </a:solidFill>
                          <a:effectLst/>
                          <a:latin typeface="Calibri" panose="020F0502020204030204" pitchFamily="34" charset="0"/>
                        </a:rPr>
                        <a:t>EJECUTADO</a:t>
                      </a:r>
                      <a:endParaRPr lang="en-US" sz="11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9691">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9888457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0032434A-389C-4885-A979-C0CF83F1A75D}" type="slidenum">
              <a:rPr lang="es-ES" sz="1000">
                <a:solidFill>
                  <a:schemeClr val="bg1"/>
                </a:solidFill>
              </a:rPr>
              <a:pPr/>
              <a:t>98</a:t>
            </a:fld>
            <a:endParaRPr lang="es-ES" sz="1000" dirty="0">
              <a:solidFill>
                <a:schemeClr val="bg1"/>
              </a:solidFill>
            </a:endParaRPr>
          </a:p>
        </p:txBody>
      </p:sp>
      <p:sp>
        <p:nvSpPr>
          <p:cNvPr id="44035" name="2 Subtítulo"/>
          <p:cNvSpPr>
            <a:spLocks/>
          </p:cNvSpPr>
          <p:nvPr/>
        </p:nvSpPr>
        <p:spPr bwMode="auto">
          <a:xfrm>
            <a:off x="179512" y="404664"/>
            <a:ext cx="8715436" cy="5688632"/>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cs typeface="Arial" pitchFamily="34" charset="0"/>
            </a:endParaRPr>
          </a:p>
          <a:p>
            <a:pPr marL="342900" indent="-342900" algn="ctr"/>
            <a:endParaRPr lang="es-ES" sz="2400" b="1" dirty="0">
              <a:solidFill>
                <a:srgbClr val="FF0000"/>
              </a:solidFill>
              <a:latin typeface="Arial" pitchFamily="34" charset="0"/>
              <a:cs typeface="Arial" pitchFamily="34" charset="0"/>
            </a:endParaRPr>
          </a:p>
          <a:p>
            <a:pPr marL="342900" indent="-342900" algn="ctr"/>
            <a:endParaRPr lang="es-ES" sz="2400" b="1" dirty="0">
              <a:solidFill>
                <a:srgbClr val="FF0000"/>
              </a:solidFill>
              <a:latin typeface="Arial" pitchFamily="34" charset="0"/>
              <a:cs typeface="Arial" pitchFamily="34" charset="0"/>
            </a:endParaRPr>
          </a:p>
          <a:p>
            <a:pPr marL="342900" indent="-342900" algn="ctr"/>
            <a:r>
              <a:rPr lang="es-ES" sz="2400" b="1" dirty="0">
                <a:solidFill>
                  <a:srgbClr val="FF0000"/>
                </a:solidFill>
                <a:latin typeface="Arial" pitchFamily="34" charset="0"/>
                <a:cs typeface="Arial" pitchFamily="34" charset="0"/>
              </a:rPr>
              <a:t>CONCLUSIÓN</a:t>
            </a:r>
            <a:endParaRPr lang="es-ES" sz="2400" b="1" dirty="0">
              <a:latin typeface="Arial" pitchFamily="34" charset="0"/>
              <a:cs typeface="Arial" pitchFamily="34" charset="0"/>
            </a:endParaRP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r>
              <a:rPr lang="es-ES" sz="2400" b="1" dirty="0">
                <a:latin typeface="Arial" pitchFamily="34" charset="0"/>
                <a:cs typeface="Arial" pitchFamily="34" charset="0"/>
              </a:rPr>
              <a:t>Se observa que en 8 procesos se tienen 13 oportunidades de mejora, Para  la vigencia 2020  se ejecutaron 2 oportunidades, para la vigencia 2021 se ejecutaron 4 oportunidades. Están en proceso de ejecución 5 actividades y para la vigencia 2022 están pendientes por ejecutar 2 actividades, referentes a la implementación del sistema de gestión ambiental y la adecuación de la oficina de prensa. Cabe resaltar que presidencia ejecutiva es una apoyo permanente, para llevar a cabo las oportunidades que se presentan en cada proceso.</a:t>
            </a:r>
          </a:p>
          <a:p>
            <a:pPr marL="342900" indent="-342900" algn="just"/>
            <a:r>
              <a:rPr lang="es-ES" sz="2400" b="1" dirty="0">
                <a:latin typeface="Arial" pitchFamily="34" charset="0"/>
                <a:cs typeface="Arial" pitchFamily="34" charset="0"/>
              </a:rPr>
              <a:t>    </a:t>
            </a:r>
          </a:p>
          <a:p>
            <a:pPr marL="342900" indent="-342900" algn="just"/>
            <a:r>
              <a:rPr lang="es-ES" sz="2400" b="1" dirty="0">
                <a:solidFill>
                  <a:srgbClr val="C00000"/>
                </a:solidFill>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5628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FB9D7CA5-1954-4813-AA29-64A9DE7D804A}" type="slidenum">
              <a:rPr lang="es-ES" sz="1000">
                <a:solidFill>
                  <a:schemeClr val="bg1"/>
                </a:solidFill>
              </a:rPr>
              <a:pPr/>
              <a:t>99</a:t>
            </a:fld>
            <a:endParaRPr lang="es-ES" sz="1000">
              <a:solidFill>
                <a:schemeClr val="bg1"/>
              </a:solidFill>
            </a:endParaRPr>
          </a:p>
        </p:txBody>
      </p:sp>
      <p:sp>
        <p:nvSpPr>
          <p:cNvPr id="53251" name="2 Subtítulo"/>
          <p:cNvSpPr>
            <a:spLocks/>
          </p:cNvSpPr>
          <p:nvPr/>
        </p:nvSpPr>
        <p:spPr bwMode="auto">
          <a:xfrm>
            <a:off x="467544" y="3356992"/>
            <a:ext cx="7632700" cy="1655762"/>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cs typeface="Arial" pitchFamily="34" charset="0"/>
            </a:endParaRPr>
          </a:p>
          <a:p>
            <a:pPr marL="342900" indent="-342900" algn="ctr"/>
            <a:endParaRPr lang="es-ES" b="1" dirty="0">
              <a:solidFill>
                <a:srgbClr val="FF0000"/>
              </a:solidFill>
              <a:latin typeface="Arial" pitchFamily="34" charset="0"/>
              <a:cs typeface="Arial" pitchFamily="34" charset="0"/>
            </a:endParaRPr>
          </a:p>
          <a:p>
            <a:pPr marL="342900" indent="-342900" algn="ctr"/>
            <a:r>
              <a:rPr lang="es-ES" b="1" dirty="0">
                <a:solidFill>
                  <a:srgbClr val="FF0000"/>
                </a:solidFill>
                <a:latin typeface="Arial" pitchFamily="34" charset="0"/>
                <a:cs typeface="Arial" pitchFamily="34" charset="0"/>
              </a:rPr>
              <a:t>CONCLUSIONES</a:t>
            </a:r>
          </a:p>
          <a:p>
            <a:pPr marL="342900" indent="-342900" algn="ctr"/>
            <a:endParaRPr lang="es-ES" dirty="0">
              <a:solidFill>
                <a:srgbClr val="C00000"/>
              </a:solidFill>
              <a:latin typeface="Arial"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En esta revisión por la dirección se evidenció que el sistema de gestión de la  calidad continua siendo adecuado, conveniente y eficaz.</a:t>
            </a:r>
          </a:p>
          <a:p>
            <a:pPr marL="342900" indent="-342900" algn="just"/>
            <a:endParaRPr lang="es-ES" sz="2000" b="1" dirty="0">
              <a:latin typeface="Arial" pitchFamily="34" charset="0"/>
              <a:ea typeface="Tahoma"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El compromiso de la alta dirección y funcionarios ha sido el factor clave para el logro de los resultados institucionales, lo cuál se puede evidenciar en los indicadores de los procesos, los resultados de las encuestas de satisfacción las auditorías internas, la acciones correctivas y de mejora.</a:t>
            </a:r>
          </a:p>
          <a:p>
            <a:pPr marL="342900" indent="-342900" algn="just">
              <a:buFont typeface="Arial" panose="020B0604020202020204" pitchFamily="34" charset="0"/>
              <a:buChar char="•"/>
            </a:pPr>
            <a:endParaRPr lang="es-ES" sz="2000" b="1" dirty="0">
              <a:latin typeface="Arial" pitchFamily="34" charset="0"/>
              <a:ea typeface="Tahoma" pitchFamily="34" charset="0"/>
              <a:cs typeface="Arial" pitchFamily="34" charset="0"/>
            </a:endParaRPr>
          </a:p>
          <a:p>
            <a:pPr marL="342900" indent="-342900" algn="just">
              <a:buFont typeface="Arial" panose="020B0604020202020204" pitchFamily="34" charset="0"/>
              <a:buChar char="•"/>
            </a:pPr>
            <a:r>
              <a:rPr lang="es-ES" sz="2000" b="1" dirty="0">
                <a:latin typeface="Arial" pitchFamily="34" charset="0"/>
                <a:ea typeface="Tahoma" pitchFamily="34" charset="0"/>
                <a:cs typeface="Arial" pitchFamily="34" charset="0"/>
              </a:rPr>
              <a:t>La Norma ISO 9001:2015, es un estándar dinámico que nos ayudará a proyectar una entidad más dinámica y que este en mejor capacidad de cumplir con las necesidades y expectativas de las partes interesadas.</a:t>
            </a:r>
          </a:p>
          <a:p>
            <a:pPr algn="just"/>
            <a:r>
              <a:rPr lang="es-ES" sz="2000" b="1" dirty="0">
                <a:latin typeface="Arial" pitchFamily="34" charset="0"/>
                <a:ea typeface="Tahoma" pitchFamily="34" charset="0"/>
                <a:cs typeface="Arial" pitchFamily="34" charset="0"/>
              </a:rPr>
              <a:t> </a:t>
            </a:r>
          </a:p>
          <a:p>
            <a:pPr algn="just"/>
            <a:endParaRPr lang="es-ES" dirty="0">
              <a:latin typeface="Arial" pitchFamily="34" charset="0"/>
              <a:ea typeface="Tahoma" pitchFamily="34" charset="0"/>
              <a:cs typeface="Arial" pitchFamily="34" charset="0"/>
            </a:endParaRPr>
          </a:p>
          <a:p>
            <a:pPr marL="342900" indent="-342900" algn="ctr"/>
            <a:endParaRPr lang="es-ES" b="1" dirty="0"/>
          </a:p>
          <a:p>
            <a:pPr marL="342900" indent="-342900" algn="ctr"/>
            <a:endParaRPr lang="es-ES" b="1" dirty="0"/>
          </a:p>
          <a:p>
            <a:pPr marL="342900" indent="-342900" algn="just"/>
            <a:endParaRPr lang="es-ES" b="1" dirty="0"/>
          </a:p>
          <a:p>
            <a:pPr marL="342900" indent="-342900" algn="just"/>
            <a:r>
              <a:rPr lang="es-ES" b="1" dirty="0"/>
              <a:t> </a:t>
            </a:r>
            <a:endParaRPr lang="es-MX" dirty="0"/>
          </a:p>
        </p:txBody>
      </p:sp>
      <p:pic>
        <p:nvPicPr>
          <p:cNvPr id="4" name="Picture 49">
            <a:extLst>
              <a:ext uri="{FF2B5EF4-FFF2-40B4-BE49-F238E27FC236}">
                <a16:creationId xmlns:a16="http://schemas.microsoft.com/office/drawing/2014/main" id="{029B6DEC-687C-A44D-8E9F-9DC924489B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41310</TotalTime>
  <Words>11105</Words>
  <Application>Microsoft Office PowerPoint</Application>
  <PresentationFormat>Presentación en pantalla (4:3)</PresentationFormat>
  <Paragraphs>2062</Paragraphs>
  <Slides>99</Slides>
  <Notes>85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99</vt:i4>
      </vt:variant>
    </vt:vector>
  </HeadingPairs>
  <TitlesOfParts>
    <vt:vector size="107" baseType="lpstr">
      <vt:lpstr>Arial</vt:lpstr>
      <vt:lpstr>Arial Black</vt:lpstr>
      <vt:lpstr>Arial Narrow</vt:lpstr>
      <vt:lpstr>Calibri</vt:lpstr>
      <vt:lpstr>Cambria</vt:lpstr>
      <vt:lpstr>Tahoma</vt:lpstr>
      <vt:lpstr>Adyacencia</vt:lpstr>
      <vt:lpstr>1_Adyacencia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Enlace Consultores en Gestión Empresarial Ltda.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Enlace Consultores en Gestión Empresarial Ltda.;RCR</dc:creator>
  <cp:lastModifiedBy>ARBEY ROSERO LOPEZ</cp:lastModifiedBy>
  <cp:revision>2160</cp:revision>
  <dcterms:created xsi:type="dcterms:W3CDTF">2005-02-01T22:52:50Z</dcterms:created>
  <dcterms:modified xsi:type="dcterms:W3CDTF">2021-10-25T21:42:40Z</dcterms:modified>
</cp:coreProperties>
</file>